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4"/>
  </p:notesMasterIdLst>
  <p:sldIdLst>
    <p:sldId id="256" r:id="rId2"/>
    <p:sldId id="271" r:id="rId3"/>
    <p:sldId id="274" r:id="rId4"/>
    <p:sldId id="273" r:id="rId5"/>
    <p:sldId id="272" r:id="rId6"/>
    <p:sldId id="278" r:id="rId7"/>
    <p:sldId id="275" r:id="rId8"/>
    <p:sldId id="276" r:id="rId9"/>
    <p:sldId id="277" r:id="rId10"/>
    <p:sldId id="279" r:id="rId11"/>
    <p:sldId id="28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2D09"/>
    <a:srgbClr val="3A1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/>
    <p:restoredTop sz="94721"/>
  </p:normalViewPr>
  <p:slideViewPr>
    <p:cSldViewPr snapToGrid="0" snapToObjects="1">
      <p:cViewPr varScale="1">
        <p:scale>
          <a:sx n="57" d="100"/>
          <a:sy n="57" d="100"/>
        </p:scale>
        <p:origin x="13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EF360-C454-F141-B7E2-BEB89C5A5A95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AFBEA-0D88-2A40-9BBC-1076922F8F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7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8D3E-17C3-49D3-90DE-EEBB5500DBC5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Communication :: Arundhati Mahanta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8D0F9-A0A1-0B46-B289-0B25DB2947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8000"/>
                    </a14:imgEffect>
                    <a14:imgEffect>
                      <a14:saturation sat="162000"/>
                    </a14:imgEffect>
                    <a14:imgEffect>
                      <a14:brightnessContrast bright="54000" contras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4825AE-4CC7-4448-8272-4D34DA7D1C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26588" y="0"/>
            <a:ext cx="1165412" cy="16301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EEAD-7C1E-442E-A624-A47CC5C4B5C4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Communication :: Arundhati Mahanta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2803-F644-44E4-95BF-7D4D846B2B4B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Communication :: Arundhati Mahanta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9006-F73E-463F-AE68-51FABED3860C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Communication :: Arundhati Mahanta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90FC-DCD2-4558-9ADD-C0DC9294A13F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Communication :: Arundhati Mahanta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F99D-CF60-493C-B845-F19C1D573F14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Communication :: Arundhati Mahanta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D238-29FD-4D6B-B62F-38948995BBC7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Communication :: Arundhati Mahanta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807F-F847-4FE8-B501-31DB63ACE708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Communication :: Arundhati Mahanta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3E4F-0471-4FC9-B998-8C1ED7ABCCBF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Communication :: Arundhati Mahanta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82E2-FA5A-4F5C-840F-310456CECC7D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Communication :: Arundhati Mahanta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ABBC-35F2-4A81-A0CD-2F7269E8F5F3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Communication :: Arundhati Mahanta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85C7321-2B77-EE48-B195-15EEE5B4EF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CAD459-C16D-458B-A3A3-722D7B42FBE2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Technical Communication :: Arundhati Mahanta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423293-BB51-284A-9C50-94B9A592CBC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 spd="med">
    <p:fade/>
  </p:transition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8B18-D9E5-2A4D-A3B1-FA390BB5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3717"/>
          </a:xfrm>
        </p:spPr>
        <p:txBody>
          <a:bodyPr>
            <a:normAutofit/>
          </a:bodyPr>
          <a:lstStyle/>
          <a:p>
            <a:r>
              <a:rPr lang="en-US" sz="5400" dirty="0"/>
              <a:t>Effective Business Communication  Competencies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C36C3-2B5D-6C4B-AFB7-92A55BB75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602038"/>
            <a:ext cx="10275277" cy="1655762"/>
          </a:xfrm>
        </p:spPr>
        <p:txBody>
          <a:bodyPr/>
          <a:lstStyle/>
          <a:p>
            <a:endParaRPr lang="en-US" dirty="0"/>
          </a:p>
          <a:p>
            <a:r>
              <a:rPr lang="en-US" sz="3200" dirty="0">
                <a:solidFill>
                  <a:schemeClr val="bg1"/>
                </a:solidFill>
              </a:rPr>
              <a:t>7 Cs, Importance of NVC &amp; Communicative Competencies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E514C-B8F5-5747-9756-54237517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21BB-A36E-425A-9EA1-1E039420FF3E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5D83-DBD4-6741-8AA5-A551FB91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09100-FEF6-E740-AF3D-9DED5506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Strategic Competence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ability to </a:t>
            </a:r>
            <a:r>
              <a:rPr lang="en-US" dirty="0" err="1"/>
              <a:t>recognise</a:t>
            </a:r>
            <a:r>
              <a:rPr lang="en-US" dirty="0"/>
              <a:t> and repair communication breakdowns before, during, or after they occur. </a:t>
            </a:r>
          </a:p>
          <a:p>
            <a:pPr algn="just"/>
            <a:r>
              <a:rPr lang="en-US" dirty="0"/>
              <a:t>For instance, the speaker may not know a certain word, thus will plan to either paraphrase, or ask what that word is in the target language</a:t>
            </a:r>
          </a:p>
          <a:p>
            <a:pPr algn="just"/>
            <a:r>
              <a:rPr lang="en-US" dirty="0"/>
              <a:t>If the communication was unsuccessful due to some factors (such as interruptions or misunderstanding), the speaker must know how to restore communication. </a:t>
            </a:r>
          </a:p>
          <a:p>
            <a:pPr algn="just">
              <a:spcBef>
                <a:spcPts val="800"/>
              </a:spcBef>
            </a:pPr>
            <a:r>
              <a:rPr lang="en-US" dirty="0"/>
              <a:t>These strategies may be requests for repetition, </a:t>
            </a:r>
          </a:p>
          <a:p>
            <a:pPr algn="just">
              <a:spcBef>
                <a:spcPts val="800"/>
              </a:spcBef>
              <a:buNone/>
            </a:pPr>
            <a:r>
              <a:rPr lang="en-US" dirty="0"/>
              <a:t>   clarification, slower speech, or the usage of </a:t>
            </a:r>
          </a:p>
          <a:p>
            <a:pPr algn="just">
              <a:spcBef>
                <a:spcPts val="800"/>
              </a:spcBef>
              <a:buNone/>
            </a:pPr>
            <a:r>
              <a:rPr lang="en-US" dirty="0"/>
              <a:t>   gestures, taking turns in conversation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9006-F73E-463F-AE68-51FABED3860C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download-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246" y="4459458"/>
            <a:ext cx="4243754" cy="2332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images (2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951" y="919387"/>
            <a:ext cx="7891975" cy="54030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9006-F73E-463F-AE68-51FABED3860C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600" i="1" dirty="0">
              <a:latin typeface="Aparajita" pitchFamily="34" charset="0"/>
              <a:cs typeface="Aparajita" pitchFamily="34" charset="0"/>
            </a:endParaRPr>
          </a:p>
          <a:p>
            <a:pPr algn="ctr">
              <a:buNone/>
            </a:pPr>
            <a:r>
              <a:rPr lang="en-US" sz="6600" i="1" dirty="0">
                <a:latin typeface="Aparajita" pitchFamily="34" charset="0"/>
                <a:cs typeface="Aparajita" pitchFamily="34" charset="0"/>
              </a:rPr>
              <a:t>THANKS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054-317D-4660-982E-6A7C18D1EE7A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Unit IV- Technical Communication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28" y="1533378"/>
            <a:ext cx="10973972" cy="5008099"/>
          </a:xfrm>
        </p:spPr>
        <p:txBody>
          <a:bodyPr>
            <a:normAutofit lnSpcReduction="10000"/>
          </a:bodyPr>
          <a:lstStyle/>
          <a:p>
            <a:pPr marL="914400" lvl="1" indent="-457200">
              <a:buFont typeface="+mj-lt"/>
              <a:buAutoNum type="alphaUcPeriod"/>
            </a:pPr>
            <a:r>
              <a:rPr lang="en-US" dirty="0"/>
              <a:t>Exposition, Narration and Description Technique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u="sng" dirty="0"/>
              <a:t>Interview Skills</a:t>
            </a:r>
            <a:r>
              <a:rPr lang="en-US" dirty="0"/>
              <a:t> – Objective, Types, How to prepare for an interview, Skills and attributes sought by interviewers  and Dos &amp;Don’ts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u="sng" dirty="0"/>
              <a:t>Group Discussion</a:t>
            </a:r>
            <a:r>
              <a:rPr lang="en-US" dirty="0"/>
              <a:t> – Objective, Types, Methods and Dos &amp;Don’ts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u="sng" dirty="0"/>
              <a:t>Argumentation Skills</a:t>
            </a:r>
            <a:r>
              <a:rPr lang="en-US" dirty="0"/>
              <a:t> – Principles and Devices (Analysis, Cohesion, Emphasis, etc.)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u="sng" dirty="0"/>
              <a:t>Critical Thinking</a:t>
            </a:r>
            <a:r>
              <a:rPr lang="en-US" dirty="0"/>
              <a:t> – Critical Thinking Skills and how to improve it.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u="sng" dirty="0"/>
              <a:t>Business Communication Competencies</a:t>
            </a:r>
            <a:r>
              <a:rPr lang="en-US" dirty="0"/>
              <a:t> – 7 Cs, Verbal and Non-Verbal Communication, Discourse, Sociolinguistic, Strategic, etc.</a:t>
            </a:r>
          </a:p>
          <a:p>
            <a:pPr>
              <a:buNone/>
            </a:pPr>
            <a:endParaRPr lang="en-US" dirty="0"/>
          </a:p>
          <a:p>
            <a:r>
              <a:rPr lang="en-US" i="1" dirty="0"/>
              <a:t>Topics ‘A’ to be studied from First Year notes (Unit II).</a:t>
            </a:r>
            <a:endParaRPr lang="en-US" dirty="0"/>
          </a:p>
          <a:p>
            <a:r>
              <a:rPr lang="en-US" i="1" dirty="0"/>
              <a:t>Topics ‘B’ to ‘F’ to be studied from Second Year textbook and class notes.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4D5D-8F2D-4722-A98A-A45F32E4383C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75" y="410368"/>
            <a:ext cx="10777025" cy="1325563"/>
          </a:xfrm>
        </p:spPr>
        <p:txBody>
          <a:bodyPr>
            <a:normAutofit/>
          </a:bodyPr>
          <a:lstStyle/>
          <a:p>
            <a:r>
              <a:rPr lang="en-IN" sz="4000" dirty="0"/>
              <a:t>Important Aspects of Business Communication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7 Cs</a:t>
            </a:r>
          </a:p>
          <a:p>
            <a:r>
              <a:rPr lang="en-IN" dirty="0"/>
              <a:t>Importance of verbal &amp; non-verbal components</a:t>
            </a:r>
          </a:p>
          <a:p>
            <a:r>
              <a:rPr lang="en-IN" dirty="0"/>
              <a:t>Communicative Competence</a:t>
            </a:r>
          </a:p>
          <a:p>
            <a:pPr lvl="1"/>
            <a:r>
              <a:rPr lang="en-IN" dirty="0"/>
              <a:t>Grammatical/Linguistic Competency</a:t>
            </a:r>
          </a:p>
          <a:p>
            <a:pPr lvl="1"/>
            <a:r>
              <a:rPr lang="en-IN" dirty="0"/>
              <a:t>Discourse Competency</a:t>
            </a:r>
          </a:p>
          <a:p>
            <a:pPr lvl="1"/>
            <a:r>
              <a:rPr lang="en-IN" dirty="0"/>
              <a:t>Socio-linguistic Competency</a:t>
            </a:r>
          </a:p>
          <a:p>
            <a:pPr lvl="1"/>
            <a:r>
              <a:rPr lang="en-IN" dirty="0"/>
              <a:t>Strategic Competency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9006-F73E-463F-AE68-51FABED3860C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2658-CABE-F940-8211-B0388C5694BF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English:: Arundhati Mahanta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7-Cs-of-Communication-Check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51" y="571423"/>
            <a:ext cx="9847383" cy="6150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410368"/>
            <a:ext cx="11072446" cy="940129"/>
          </a:xfrm>
        </p:spPr>
        <p:txBody>
          <a:bodyPr>
            <a:normAutofit fontScale="90000"/>
          </a:bodyPr>
          <a:lstStyle/>
          <a:p>
            <a:r>
              <a:rPr lang="en-IN" dirty="0"/>
              <a:t>Importance of Verbal &amp; Non-verbal Components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4234" y="1350497"/>
          <a:ext cx="11408898" cy="5581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1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dirty="0"/>
                        <a:t>Verbal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dirty="0"/>
                        <a:t>Non- Verbal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2482"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2000" dirty="0"/>
                        <a:t>Sharing ideas.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2000" dirty="0"/>
                        <a:t>Creating Relationships.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2000" dirty="0"/>
                        <a:t>Bringing</a:t>
                      </a:r>
                      <a:r>
                        <a:rPr lang="en-IN" sz="2000" baseline="0" dirty="0"/>
                        <a:t> Clarity.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2000" baseline="0" dirty="0"/>
                        <a:t>Increases Productivity through lateral communication.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2000" baseline="0" dirty="0"/>
                        <a:t>Provides job satisfaction through horizontal communication.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2000" baseline="0" dirty="0"/>
                        <a:t>Removes Barriers.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2000" baseline="0" dirty="0"/>
                        <a:t>Provides motivation.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2000" baseline="0" dirty="0"/>
                        <a:t>Persuasion.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Maintaining relationships through friendly facial expression.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2000" dirty="0"/>
                        <a:t>Use of aspects of paralanguage can make your communication interesting.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2000" dirty="0"/>
                        <a:t>Right body language works as a sign</a:t>
                      </a:r>
                      <a:r>
                        <a:rPr lang="en-IN" sz="2000" baseline="0" dirty="0"/>
                        <a:t> of confidence.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2000" baseline="0" dirty="0"/>
                        <a:t>Strengthens the first impression.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2000" baseline="0" dirty="0"/>
                        <a:t>Reinforce or modify what is said.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Increases understanding of messages.</a:t>
                      </a:r>
                      <a:endParaRPr lang="en-IN" sz="2000" dirty="0"/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2000" dirty="0"/>
                        <a:t>Helps in knowing attitudes and feelings.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IN" sz="2000" dirty="0"/>
                        <a:t>Frame our verbalisation when it is difficult to use speech.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9006-F73E-463F-AE68-51FABED3860C}" type="datetime1">
              <a:rPr lang="en-IN" smtClean="0"/>
              <a:pPr/>
              <a:t>27-06-2022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35835"/>
          </a:xfrm>
        </p:spPr>
        <p:txBody>
          <a:bodyPr>
            <a:normAutofit fontScale="90000"/>
          </a:bodyPr>
          <a:lstStyle/>
          <a:p>
            <a:r>
              <a:rPr lang="en-IN" dirty="0"/>
              <a:t>Communicative Competence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311"/>
            <a:ext cx="10515600" cy="4657652"/>
          </a:xfrm>
        </p:spPr>
        <p:txBody>
          <a:bodyPr/>
          <a:lstStyle/>
          <a:p>
            <a:pPr algn="just"/>
            <a:r>
              <a:rPr lang="en-US" dirty="0"/>
              <a:t>Communicative competence is the intuitive functional knowledge and control of the principles of language usage.</a:t>
            </a:r>
          </a:p>
          <a:p>
            <a:pPr algn="just"/>
            <a:r>
              <a:rPr lang="en-US" dirty="0"/>
              <a:t>A language user needs to use the language not only correctly (based on linguistic competence), but also appropriately (based on communicative competence). </a:t>
            </a:r>
          </a:p>
          <a:p>
            <a:pPr algn="just"/>
            <a:r>
              <a:rPr lang="en-IN" dirty="0"/>
              <a:t>Components of </a:t>
            </a:r>
            <a:r>
              <a:rPr lang="en-US" dirty="0"/>
              <a:t>communicative competence –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Linguistic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Sociolinguistic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Discourse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Strategic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9006-F73E-463F-AE68-51FABED3860C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Communicative-Compet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78" y="3348112"/>
            <a:ext cx="4211229" cy="3373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Linguistic Competency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term </a:t>
            </a:r>
            <a:r>
              <a:rPr lang="en-US" b="1" dirty="0"/>
              <a:t>linguistic competence</a:t>
            </a:r>
            <a:r>
              <a:rPr lang="en-US" dirty="0"/>
              <a:t> refers to the unconscious knowledge of grammar that allows a speaker to use and understand a language.</a:t>
            </a:r>
          </a:p>
          <a:p>
            <a:pPr algn="just"/>
            <a:r>
              <a:rPr lang="en-IN" dirty="0"/>
              <a:t>Essentially means knowledge of Grammar and Vocabulary.</a:t>
            </a:r>
          </a:p>
          <a:p>
            <a:pPr algn="just"/>
            <a:r>
              <a:rPr lang="en-IN" dirty="0"/>
              <a:t>Knowledge of Linguistics –</a:t>
            </a:r>
          </a:p>
          <a:p>
            <a:pPr lvl="1" algn="just"/>
            <a:r>
              <a:rPr lang="en-IN" u="sng" dirty="0"/>
              <a:t>Phonetics </a:t>
            </a:r>
            <a:r>
              <a:rPr lang="en-IN" dirty="0"/>
              <a:t>– Sounds &amp; pronunciation.</a:t>
            </a:r>
          </a:p>
          <a:p>
            <a:pPr lvl="1" algn="just"/>
            <a:r>
              <a:rPr lang="en-IN" u="sng" dirty="0"/>
              <a:t>Phonology</a:t>
            </a:r>
            <a:r>
              <a:rPr lang="en-IN" dirty="0"/>
              <a:t> – Rules of sound pattern (syllables).</a:t>
            </a:r>
          </a:p>
          <a:p>
            <a:pPr lvl="1" algn="just"/>
            <a:r>
              <a:rPr lang="en-IN" u="sng" dirty="0"/>
              <a:t>Morphology</a:t>
            </a:r>
            <a:r>
              <a:rPr lang="en-IN" dirty="0"/>
              <a:t> – Word formation.</a:t>
            </a:r>
          </a:p>
          <a:p>
            <a:pPr lvl="1" algn="just"/>
            <a:r>
              <a:rPr lang="en-IN" u="sng" dirty="0"/>
              <a:t>Syntax </a:t>
            </a:r>
            <a:r>
              <a:rPr lang="en-IN" dirty="0"/>
              <a:t>– Sentence structure.</a:t>
            </a:r>
          </a:p>
          <a:p>
            <a:pPr lvl="1" algn="just"/>
            <a:r>
              <a:rPr lang="en-IN" u="sng" dirty="0"/>
              <a:t>Semantics </a:t>
            </a:r>
            <a:r>
              <a:rPr lang="en-IN" dirty="0"/>
              <a:t>– Meaning conveyed through language.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9006-F73E-463F-AE68-51FABED3860C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773" y="3474720"/>
            <a:ext cx="4342228" cy="3246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Sociolinguistic Competence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1825625"/>
            <a:ext cx="8174502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Sociolinguistic competence</a:t>
            </a:r>
            <a:r>
              <a:rPr lang="en-US" dirty="0"/>
              <a:t> refers to the ability to use language that is appropriate to social contexts.</a:t>
            </a:r>
          </a:p>
          <a:p>
            <a:pPr algn="just" fontAlgn="base"/>
            <a:r>
              <a:rPr lang="en-US" dirty="0"/>
              <a:t>Social context refers to culture-specific contexts that include the norms, values, beliefs, and </a:t>
            </a:r>
            <a:r>
              <a:rPr lang="en-US" dirty="0" err="1"/>
              <a:t>behavioural</a:t>
            </a:r>
            <a:r>
              <a:rPr lang="en-US" dirty="0"/>
              <a:t> patterns of a culture. For example, thanking a friend in a formal speech is different from how it is done over a meal.</a:t>
            </a:r>
          </a:p>
          <a:p>
            <a:pPr algn="just" fontAlgn="base"/>
            <a:r>
              <a:rPr lang="en-US" dirty="0"/>
              <a:t>Also refers to the ability to select topics that are appropriate for a communicative event. For example, expressing strong views about politics and religion over dinner is generally avoided.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9006-F73E-463F-AE68-51FABED3860C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context_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825625"/>
            <a:ext cx="3581400" cy="4125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Discourse Competence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knowledge of how to produce and comprehend oral or written texts in the modes of speaking/writing and listening/reading respectively. </a:t>
            </a:r>
          </a:p>
          <a:p>
            <a:pPr algn="just"/>
            <a:r>
              <a:rPr lang="en-US" dirty="0"/>
              <a:t>Deals with </a:t>
            </a:r>
            <a:r>
              <a:rPr lang="en-US" dirty="0" err="1"/>
              <a:t>organising</a:t>
            </a:r>
            <a:r>
              <a:rPr lang="en-US" dirty="0"/>
              <a:t> words, phrases and sentences in order to create conversations, speeches, poetry, email messages, etc.</a:t>
            </a:r>
          </a:p>
          <a:p>
            <a:pPr algn="just"/>
            <a:r>
              <a:rPr lang="en-US" dirty="0"/>
              <a:t>The two main aspects of discourse competence are cohesion and coherence. </a:t>
            </a:r>
          </a:p>
          <a:p>
            <a:pPr lvl="1" algn="just"/>
            <a:r>
              <a:rPr lang="en-US" dirty="0"/>
              <a:t>Cohesion refers to using linking expressions, such as </a:t>
            </a:r>
          </a:p>
          <a:p>
            <a:pPr lvl="1" algn="just">
              <a:buNone/>
            </a:pPr>
            <a:r>
              <a:rPr lang="en-US" dirty="0"/>
              <a:t>   conjunctions or adverbial phrases, to connect ideas. </a:t>
            </a:r>
          </a:p>
          <a:p>
            <a:pPr lvl="1" algn="just"/>
            <a:r>
              <a:rPr lang="en-US" dirty="0"/>
              <a:t>A coherent text is one that makes sense.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9006-F73E-463F-AE68-51FABED3860C}" type="datetime1">
              <a:rPr lang="en-IN" smtClean="0"/>
              <a:pPr/>
              <a:t>27-06-2022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293-BB51-284A-9C50-94B9A592CBC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95687512-stock-vector-engage-business-set-icons-vector-illustration-desig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714" y="4403188"/>
            <a:ext cx="3237328" cy="2429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FE2698980F344CBC5DFE123CC81923" ma:contentTypeVersion="4" ma:contentTypeDescription="Create a new document." ma:contentTypeScope="" ma:versionID="f9cfb8fa27991a30dd9e3bdc6b69b844">
  <xsd:schema xmlns:xsd="http://www.w3.org/2001/XMLSchema" xmlns:xs="http://www.w3.org/2001/XMLSchema" xmlns:p="http://schemas.microsoft.com/office/2006/metadata/properties" xmlns:ns2="096d8380-acb4-43f1-b154-828ce32864f4" xmlns:ns3="06ca1288-74ea-444d-a1ba-c600a4a2625e" targetNamespace="http://schemas.microsoft.com/office/2006/metadata/properties" ma:root="true" ma:fieldsID="6021b43d7607a9665aa1cc9ec9566bb6" ns2:_="" ns3:_="">
    <xsd:import namespace="096d8380-acb4-43f1-b154-828ce32864f4"/>
    <xsd:import namespace="06ca1288-74ea-444d-a1ba-c600a4a262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6d8380-acb4-43f1-b154-828ce3286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ca1288-74ea-444d-a1ba-c600a4a2625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85C273-AB44-4E2B-887D-ABBA801250DF}"/>
</file>

<file path=customXml/itemProps2.xml><?xml version="1.0" encoding="utf-8"?>
<ds:datastoreItem xmlns:ds="http://schemas.openxmlformats.org/officeDocument/2006/customXml" ds:itemID="{8CD82314-D68F-43CF-99F2-757BBA5E351B}"/>
</file>

<file path=customXml/itemProps3.xml><?xml version="1.0" encoding="utf-8"?>
<ds:datastoreItem xmlns:ds="http://schemas.openxmlformats.org/officeDocument/2006/customXml" ds:itemID="{4D52EA31-E4AE-47F9-9CF7-1B82F83F0A2A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4061</TotalTime>
  <Words>710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Aparajita</vt:lpstr>
      <vt:lpstr>Calibri</vt:lpstr>
      <vt:lpstr>Constantia</vt:lpstr>
      <vt:lpstr>Wingdings 2</vt:lpstr>
      <vt:lpstr>Flow</vt:lpstr>
      <vt:lpstr>Effective Business Communication  Competencies</vt:lpstr>
      <vt:lpstr>Unit IV- Technical Communication Skills</vt:lpstr>
      <vt:lpstr>Important Aspects of Business Communication</vt:lpstr>
      <vt:lpstr>PowerPoint Presentation</vt:lpstr>
      <vt:lpstr>Importance of Verbal &amp; Non-verbal Components</vt:lpstr>
      <vt:lpstr>Communicative Competence</vt:lpstr>
      <vt:lpstr>1. Linguistic Competency</vt:lpstr>
      <vt:lpstr>2. Sociolinguistic Competence</vt:lpstr>
      <vt:lpstr>3. Discourse Competence</vt:lpstr>
      <vt:lpstr>4. Strategic Competence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Revision - 1</dc:title>
  <dc:creator>Arundhati</dc:creator>
  <cp:lastModifiedBy>Seema Verma</cp:lastModifiedBy>
  <cp:revision>13</cp:revision>
  <dcterms:created xsi:type="dcterms:W3CDTF">2020-04-20T08:32:57Z</dcterms:created>
  <dcterms:modified xsi:type="dcterms:W3CDTF">2022-06-28T17:47:14Z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0x010100D4FE2698980F344CBC5DFE123CC81923</vt:lpwstr>
  </property>
</Properties>
</file>