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3" autoAdjust="0"/>
    <p:restoredTop sz="94660"/>
  </p:normalViewPr>
  <p:slideViewPr>
    <p:cSldViewPr>
      <p:cViewPr varScale="1">
        <p:scale>
          <a:sx n="52" d="100"/>
          <a:sy n="52" d="100"/>
        </p:scale>
        <p:origin x="19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2FA99E8-AC7A-4FED-8619-F9DD807B1FC6}" type="datetimeFigureOut">
              <a:rPr lang="en-US" smtClean="0"/>
              <a:pPr/>
              <a:t>6/1/2023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C42A41-1655-4D04-9D7B-063EA81E124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FA99E8-AC7A-4FED-8619-F9DD807B1FC6}"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42A41-1655-4D04-9D7B-063EA81E12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FA99E8-AC7A-4FED-8619-F9DD807B1FC6}"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42A41-1655-4D04-9D7B-063EA81E12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FA99E8-AC7A-4FED-8619-F9DD807B1FC6}"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42A41-1655-4D04-9D7B-063EA81E12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2FA99E8-AC7A-4FED-8619-F9DD807B1FC6}" type="datetimeFigureOut">
              <a:rPr lang="en-US" smtClean="0"/>
              <a:pPr/>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42A41-1655-4D04-9D7B-063EA81E124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2FA99E8-AC7A-4FED-8619-F9DD807B1FC6}"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42A41-1655-4D04-9D7B-063EA81E12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2FA99E8-AC7A-4FED-8619-F9DD807B1FC6}" type="datetimeFigureOut">
              <a:rPr lang="en-US" smtClean="0"/>
              <a:pPr/>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42A41-1655-4D04-9D7B-063EA81E12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2FA99E8-AC7A-4FED-8619-F9DD807B1FC6}" type="datetimeFigureOut">
              <a:rPr lang="en-US" smtClean="0"/>
              <a:pPr/>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42A41-1655-4D04-9D7B-063EA81E12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A99E8-AC7A-4FED-8619-F9DD807B1FC6}" type="datetimeFigureOut">
              <a:rPr lang="en-US" smtClean="0"/>
              <a:pPr/>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42A41-1655-4D04-9D7B-063EA81E12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2FA99E8-AC7A-4FED-8619-F9DD807B1FC6}"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42A41-1655-4D04-9D7B-063EA81E12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2FA99E8-AC7A-4FED-8619-F9DD807B1FC6}" type="datetimeFigureOut">
              <a:rPr lang="en-US" smtClean="0"/>
              <a:pPr/>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CC42A41-1655-4D04-9D7B-063EA81E124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2FA99E8-AC7A-4FED-8619-F9DD807B1FC6}" type="datetimeFigureOut">
              <a:rPr lang="en-US" smtClean="0"/>
              <a:pPr/>
              <a:t>6/1/2023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C42A41-1655-4D04-9D7B-063EA81E124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livecareer.com/resources/interviews/questions/top-five-skills-your-interviewer-is-looking-for"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Introduction</a:t>
            </a:r>
            <a:r>
              <a:rPr lang="en-IN" dirty="0"/>
              <a:t> </a:t>
            </a:r>
            <a:endParaRPr lang="en-US" dirty="0"/>
          </a:p>
        </p:txBody>
      </p:sp>
      <p:sp>
        <p:nvSpPr>
          <p:cNvPr id="3" name="Content Placeholder 2"/>
          <p:cNvSpPr>
            <a:spLocks noGrp="1"/>
          </p:cNvSpPr>
          <p:nvPr>
            <p:ph idx="1"/>
          </p:nvPr>
        </p:nvSpPr>
        <p:spPr/>
        <p:txBody>
          <a:bodyPr/>
          <a:lstStyle/>
          <a:p>
            <a:r>
              <a:rPr lang="en-IN" dirty="0"/>
              <a:t>An  interview is a psychological and sociological instrument. It is an interaction between two or more persons for a specific purpose, in which the interviewer asks the interviewee specific questions in order to access his/her suitability for recruitment, admission, or promotion.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57166"/>
            <a:ext cx="7851648" cy="1857388"/>
          </a:xfrm>
        </p:spPr>
        <p:txBody>
          <a:bodyPr>
            <a:normAutofit/>
          </a:bodyPr>
          <a:lstStyle/>
          <a:p>
            <a:pPr algn="l"/>
            <a:r>
              <a:rPr lang="en-IN" dirty="0">
                <a:effectLst>
                  <a:outerShdw blurRad="38100" dist="38100" dir="2700000" algn="tl">
                    <a:srgbClr val="000000">
                      <a:alpha val="43137"/>
                    </a:srgbClr>
                  </a:outerShdw>
                </a:effectLst>
              </a:rPr>
              <a:t>Job Interviews</a:t>
            </a:r>
            <a:endParaRPr lang="en-US"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33400" y="2500306"/>
            <a:ext cx="7854696" cy="3786214"/>
          </a:xfrm>
        </p:spPr>
        <p:txBody>
          <a:bodyPr>
            <a:normAutofit/>
          </a:bodyPr>
          <a:lstStyle/>
          <a:p>
            <a:pPr algn="l">
              <a:buFont typeface="Arial" pitchFamily="34" charset="0"/>
              <a:buChar char="•"/>
            </a:pPr>
            <a:r>
              <a:rPr lang="en-IN" sz="4400" dirty="0"/>
              <a:t>Campus Interview</a:t>
            </a:r>
          </a:p>
          <a:p>
            <a:pPr algn="l">
              <a:buFont typeface="Arial" pitchFamily="34" charset="0"/>
              <a:buChar char="•"/>
            </a:pPr>
            <a:r>
              <a:rPr lang="en-IN" sz="4400" dirty="0"/>
              <a:t>Onsite Interview</a:t>
            </a:r>
          </a:p>
          <a:p>
            <a:pPr algn="l">
              <a:buFont typeface="Arial" pitchFamily="34" charset="0"/>
              <a:buChar char="•"/>
            </a:pPr>
            <a:r>
              <a:rPr lang="en-IN" sz="4400" dirty="0"/>
              <a:t>Telephonic</a:t>
            </a:r>
          </a:p>
          <a:p>
            <a:pPr algn="l">
              <a:buFont typeface="Arial" pitchFamily="34" charset="0"/>
              <a:buChar char="•"/>
            </a:pPr>
            <a:r>
              <a:rPr lang="en-IN" sz="4400" dirty="0"/>
              <a:t>Video Conferencing</a:t>
            </a:r>
          </a:p>
          <a:p>
            <a:pPr algn="l">
              <a:buFont typeface="Arial" pitchFamily="34" charset="0"/>
              <a:buChar char="•"/>
            </a:pPr>
            <a:endParaRPr lang="en-US" sz="4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a:solidFill>
                  <a:schemeClr val="tx1"/>
                </a:solidFill>
              </a:rPr>
              <a:t>Campus Interview</a:t>
            </a:r>
          </a:p>
        </p:txBody>
      </p:sp>
      <p:sp>
        <p:nvSpPr>
          <p:cNvPr id="3" name="Content Placeholder 2"/>
          <p:cNvSpPr>
            <a:spLocks noGrp="1"/>
          </p:cNvSpPr>
          <p:nvPr>
            <p:ph idx="1"/>
          </p:nvPr>
        </p:nvSpPr>
        <p:spPr/>
        <p:txBody>
          <a:bodyPr/>
          <a:lstStyle/>
          <a:p>
            <a:r>
              <a:rPr lang="en-IN" dirty="0"/>
              <a:t>Campus interviews are the interviews conducted at the campuses of colleges. The companies inform the students well in advance through the placement department of the college that they would be visiting their campus to select students for jobs.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fontScale="90000"/>
          </a:bodyPr>
          <a:lstStyle/>
          <a:p>
            <a:r>
              <a:rPr lang="en-IN" sz="5400" dirty="0"/>
              <a:t>Onsite Interview</a:t>
            </a:r>
            <a:br>
              <a:rPr lang="en-IN" sz="5400" dirty="0"/>
            </a:br>
            <a:endParaRPr lang="en-US" dirty="0"/>
          </a:p>
        </p:txBody>
      </p:sp>
      <p:sp>
        <p:nvSpPr>
          <p:cNvPr id="3" name="Content Placeholder 2"/>
          <p:cNvSpPr>
            <a:spLocks noGrp="1"/>
          </p:cNvSpPr>
          <p:nvPr>
            <p:ph idx="1"/>
          </p:nvPr>
        </p:nvSpPr>
        <p:spPr/>
        <p:txBody>
          <a:bodyPr/>
          <a:lstStyle/>
          <a:p>
            <a:r>
              <a:rPr lang="en-IN" dirty="0"/>
              <a:t>On-site interviews are the interviews conducted at company premises.</a:t>
            </a:r>
          </a:p>
          <a:p>
            <a:endParaRPr lang="en-US" dirty="0"/>
          </a:p>
        </p:txBody>
      </p:sp>
      <p:pic>
        <p:nvPicPr>
          <p:cNvPr id="4" name="Picture 3" descr="ᐈ Interview stock pictures, Royalty Free images of interview photos |  download on Depositphotos®"/>
          <p:cNvPicPr/>
          <p:nvPr/>
        </p:nvPicPr>
        <p:blipFill>
          <a:blip r:embed="rId2"/>
          <a:srcRect/>
          <a:stretch>
            <a:fillRect/>
          </a:stretch>
        </p:blipFill>
        <p:spPr bwMode="auto">
          <a:xfrm>
            <a:off x="2357422" y="3000372"/>
            <a:ext cx="4286250" cy="278608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Telephonic</a:t>
            </a:r>
            <a:endParaRPr lang="en-US" b="1" dirty="0">
              <a:solidFill>
                <a:schemeClr val="tx1"/>
              </a:solidFill>
            </a:endParaRPr>
          </a:p>
        </p:txBody>
      </p:sp>
      <p:sp>
        <p:nvSpPr>
          <p:cNvPr id="3" name="Content Placeholder 2"/>
          <p:cNvSpPr>
            <a:spLocks noGrp="1"/>
          </p:cNvSpPr>
          <p:nvPr>
            <p:ph idx="1"/>
          </p:nvPr>
        </p:nvSpPr>
        <p:spPr/>
        <p:txBody>
          <a:bodyPr/>
          <a:lstStyle/>
          <a:p>
            <a:r>
              <a:rPr lang="en-IN" dirty="0"/>
              <a:t>Telephonic interviews are the interviews conducted by the companies over the telephone. This type of interviews may be used for </a:t>
            </a:r>
            <a:r>
              <a:rPr lang="en-IN" dirty="0" err="1"/>
              <a:t>shortlisting</a:t>
            </a:r>
            <a:r>
              <a:rPr lang="en-IN" dirty="0"/>
              <a:t> the candidates by talking to them and verifying the details of the resumes that they have submitted.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400" b="1" dirty="0">
                <a:solidFill>
                  <a:schemeClr val="tx1"/>
                </a:solidFill>
              </a:rPr>
              <a:t>Video Conferencing</a:t>
            </a:r>
            <a:br>
              <a:rPr lang="en-IN" sz="5400" b="1" dirty="0">
                <a:solidFill>
                  <a:schemeClr val="tx1"/>
                </a:solidFill>
              </a:rPr>
            </a:br>
            <a:endParaRPr lang="en-US" b="1" dirty="0">
              <a:solidFill>
                <a:schemeClr val="tx1"/>
              </a:solidFill>
            </a:endParaRPr>
          </a:p>
        </p:txBody>
      </p:sp>
      <p:sp>
        <p:nvSpPr>
          <p:cNvPr id="3" name="Content Placeholder 2"/>
          <p:cNvSpPr>
            <a:spLocks noGrp="1"/>
          </p:cNvSpPr>
          <p:nvPr>
            <p:ph idx="1"/>
          </p:nvPr>
        </p:nvSpPr>
        <p:spPr/>
        <p:txBody>
          <a:bodyPr/>
          <a:lstStyle/>
          <a:p>
            <a:r>
              <a:rPr lang="en-IN" dirty="0"/>
              <a:t>With hiring becoming increasingly global, many companies especially multinationals conduct videoconferencing  interviews to select candidates for jobs. Generally when hiring from senior positions from countries across the world, companies may use this mode of interviewing.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Stages of Interviews</a:t>
            </a:r>
            <a:endParaRPr lang="en-US" b="1" dirty="0">
              <a:solidFill>
                <a:schemeClr val="tx1"/>
              </a:solidFill>
            </a:endParaRPr>
          </a:p>
        </p:txBody>
      </p:sp>
      <p:sp>
        <p:nvSpPr>
          <p:cNvPr id="3" name="Content Placeholder 2"/>
          <p:cNvSpPr>
            <a:spLocks noGrp="1"/>
          </p:cNvSpPr>
          <p:nvPr>
            <p:ph idx="1"/>
          </p:nvPr>
        </p:nvSpPr>
        <p:spPr/>
        <p:txBody>
          <a:bodyPr/>
          <a:lstStyle/>
          <a:p>
            <a:r>
              <a:rPr lang="en-IN" dirty="0"/>
              <a:t>Appraisal of resume </a:t>
            </a:r>
          </a:p>
          <a:p>
            <a:r>
              <a:rPr lang="en-IN" dirty="0"/>
              <a:t>Tests</a:t>
            </a:r>
          </a:p>
          <a:p>
            <a:r>
              <a:rPr lang="en-IN" dirty="0"/>
              <a:t>Group discussions</a:t>
            </a:r>
          </a:p>
          <a:p>
            <a:r>
              <a:rPr lang="en-IN" dirty="0"/>
              <a:t>Presentations</a:t>
            </a:r>
          </a:p>
          <a:p>
            <a:r>
              <a:rPr lang="en-IN" dirty="0"/>
              <a:t>Face-to-face interview</a:t>
            </a:r>
          </a:p>
          <a:p>
            <a:r>
              <a:rPr lang="en-IN" dirty="0"/>
              <a:t>Videoconferencing interview</a:t>
            </a:r>
          </a:p>
          <a:p>
            <a:r>
              <a:rPr lang="en-IN" dirty="0"/>
              <a:t>Negotiations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305800" cy="6143668"/>
          </a:xfrm>
        </p:spPr>
        <p:txBody>
          <a:bodyPr>
            <a:normAutofit/>
          </a:bodyPr>
          <a:lstStyle/>
          <a:p>
            <a:r>
              <a:rPr lang="en-US" sz="2400" b="1" dirty="0">
                <a:solidFill>
                  <a:schemeClr val="tx1"/>
                </a:solidFill>
                <a:latin typeface="+mn-lt"/>
              </a:rPr>
              <a:t>Top Five Skills Your Interviewer Is Looking For</a:t>
            </a:r>
            <a:br>
              <a:rPr lang="en-US" sz="2400" b="1" dirty="0">
                <a:solidFill>
                  <a:schemeClr val="tx1"/>
                </a:solidFill>
                <a:latin typeface="+mn-lt"/>
              </a:rPr>
            </a:br>
            <a:br>
              <a:rPr lang="en-US" sz="2400" dirty="0">
                <a:solidFill>
                  <a:schemeClr val="tx1"/>
                </a:solidFill>
                <a:latin typeface="+mn-lt"/>
              </a:rPr>
            </a:br>
            <a:r>
              <a:rPr lang="en-US" sz="2400" dirty="0">
                <a:solidFill>
                  <a:schemeClr val="tx1"/>
                </a:solidFill>
                <a:latin typeface="+mn-lt"/>
              </a:rPr>
              <a:t>Communication. Showing strong communication </a:t>
            </a:r>
            <a:r>
              <a:rPr lang="en-US" sz="2400" b="1" dirty="0">
                <a:solidFill>
                  <a:schemeClr val="tx1"/>
                </a:solidFill>
                <a:latin typeface="+mn-lt"/>
              </a:rPr>
              <a:t>skills</a:t>
            </a:r>
            <a:r>
              <a:rPr lang="en-US" sz="2400" dirty="0">
                <a:solidFill>
                  <a:schemeClr val="tx1"/>
                </a:solidFill>
                <a:latin typeface="+mn-lt"/>
              </a:rPr>
              <a:t> is vital on several different levels</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Interpersonal. Your interpersonal </a:t>
            </a:r>
            <a:r>
              <a:rPr lang="en-US" sz="2400" b="1" dirty="0">
                <a:solidFill>
                  <a:schemeClr val="tx1"/>
                </a:solidFill>
                <a:latin typeface="+mn-lt"/>
              </a:rPr>
              <a:t>skills</a:t>
            </a:r>
            <a:r>
              <a:rPr lang="en-US" sz="2400" dirty="0">
                <a:solidFill>
                  <a:schemeClr val="tx1"/>
                </a:solidFill>
                <a:latin typeface="+mn-lt"/>
              </a:rPr>
              <a:t> are another trait that will be strongly utilized during and after the </a:t>
            </a:r>
            <a:r>
              <a:rPr lang="en-US" sz="2400" b="1" dirty="0">
                <a:solidFill>
                  <a:schemeClr val="tx1"/>
                </a:solidFill>
                <a:latin typeface="+mn-lt"/>
              </a:rPr>
              <a:t>interview</a:t>
            </a:r>
            <a:br>
              <a:rPr lang="en-US" sz="2400" b="1" dirty="0">
                <a:solidFill>
                  <a:schemeClr val="tx1"/>
                </a:solidFill>
                <a:latin typeface="+mn-lt"/>
              </a:rPr>
            </a:br>
            <a:br>
              <a:rPr lang="en-US" sz="2400" dirty="0">
                <a:solidFill>
                  <a:schemeClr val="tx1"/>
                </a:solidFill>
                <a:latin typeface="+mn-lt"/>
              </a:rPr>
            </a:br>
            <a:r>
              <a:rPr lang="en-US" sz="2400" dirty="0">
                <a:solidFill>
                  <a:schemeClr val="tx1"/>
                </a:solidFill>
                <a:latin typeface="+mn-lt"/>
              </a:rPr>
              <a:t>Critical Thinking and Analysis</a:t>
            </a:r>
            <a:br>
              <a:rPr lang="en-US" sz="2400" dirty="0">
                <a:solidFill>
                  <a:schemeClr val="tx1"/>
                </a:solidFill>
                <a:latin typeface="+mn-lt"/>
              </a:rPr>
            </a:br>
            <a:br>
              <a:rPr lang="en-US" sz="2400" dirty="0">
                <a:solidFill>
                  <a:schemeClr val="tx1"/>
                </a:solidFill>
                <a:latin typeface="+mn-lt"/>
              </a:rPr>
            </a:br>
            <a:r>
              <a:rPr lang="en-US" sz="2400" dirty="0">
                <a:solidFill>
                  <a:schemeClr val="tx1"/>
                </a:solidFill>
                <a:latin typeface="+mn-lt"/>
              </a:rPr>
              <a:t>Multi-tasking</a:t>
            </a:r>
            <a:br>
              <a:rPr lang="en-US" sz="2400" dirty="0">
                <a:solidFill>
                  <a:schemeClr val="tx1"/>
                </a:solidFill>
                <a:latin typeface="+mn-lt"/>
              </a:rPr>
            </a:br>
            <a:r>
              <a:rPr lang="en-US" sz="2400" dirty="0">
                <a:solidFill>
                  <a:schemeClr val="tx1"/>
                </a:solidFill>
                <a:latin typeface="+mn-lt"/>
              </a:rPr>
              <a:t> </a:t>
            </a:r>
            <a:br>
              <a:rPr lang="en-US" sz="2400" dirty="0">
                <a:solidFill>
                  <a:schemeClr val="tx1"/>
                </a:solidFill>
                <a:latin typeface="+mn-lt"/>
              </a:rPr>
            </a:br>
            <a:r>
              <a:rPr lang="en-US" sz="2400" dirty="0">
                <a:solidFill>
                  <a:schemeClr val="tx1"/>
                </a:solidFill>
                <a:latin typeface="+mn-lt"/>
              </a:rPr>
              <a:t>Professionalism</a:t>
            </a:r>
            <a:br>
              <a:rPr lang="en-US" sz="2400" dirty="0">
                <a:solidFill>
                  <a:schemeClr val="tx1"/>
                </a:solidFill>
              </a:rPr>
            </a:br>
            <a:br>
              <a:rPr lang="en-US" sz="2400" dirty="0">
                <a:hlinkClick r:id="rId2"/>
              </a:rPr>
            </a:br>
            <a:br>
              <a:rPr lang="en-US" sz="2400" dirty="0"/>
            </a:b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724912"/>
          </a:xfrm>
        </p:spPr>
        <p:txBody>
          <a:bodyPr>
            <a:normAutofit/>
          </a:bodyPr>
          <a:lstStyle/>
          <a:p>
            <a:pPr algn="ctr"/>
            <a:r>
              <a:rPr lang="en-IN" sz="6600" dirty="0">
                <a:solidFill>
                  <a:schemeClr val="tx1"/>
                </a:solidFill>
                <a:latin typeface="+mn-lt"/>
              </a:rPr>
              <a:t>Thank You</a:t>
            </a:r>
            <a:endParaRPr lang="en-US" sz="6600" dirty="0">
              <a:solidFill>
                <a:schemeClr val="tx1"/>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14356"/>
            <a:ext cx="8229600" cy="1143000"/>
          </a:xfrm>
        </p:spPr>
        <p:txBody>
          <a:bodyPr/>
          <a:lstStyle/>
          <a:p>
            <a:r>
              <a:rPr lang="en-IN" b="1" dirty="0">
                <a:solidFill>
                  <a:schemeClr val="tx1"/>
                </a:solidFill>
              </a:rPr>
              <a:t>Types of Interview</a:t>
            </a:r>
            <a:endParaRPr lang="en-US" b="1" dirty="0">
              <a:solidFill>
                <a:schemeClr val="tx1"/>
              </a:solidFill>
            </a:endParaRPr>
          </a:p>
        </p:txBody>
      </p:sp>
      <p:sp>
        <p:nvSpPr>
          <p:cNvPr id="3" name="Content Placeholder 2"/>
          <p:cNvSpPr>
            <a:spLocks noGrp="1"/>
          </p:cNvSpPr>
          <p:nvPr>
            <p:ph idx="1"/>
          </p:nvPr>
        </p:nvSpPr>
        <p:spPr/>
        <p:txBody>
          <a:bodyPr/>
          <a:lstStyle/>
          <a:p>
            <a:r>
              <a:rPr lang="en-IN" dirty="0"/>
              <a:t>Depending on the objective and nature, can be categorized into the following types:</a:t>
            </a:r>
          </a:p>
          <a:p>
            <a:r>
              <a:rPr lang="en-IN" dirty="0"/>
              <a:t>Job                                                         Information</a:t>
            </a:r>
          </a:p>
          <a:p>
            <a:r>
              <a:rPr lang="en-IN" dirty="0"/>
              <a:t>Persuasive                                             Exit</a:t>
            </a:r>
          </a:p>
          <a:p>
            <a:r>
              <a:rPr lang="en-IN" dirty="0"/>
              <a:t>Evaluation                                            Counselling</a:t>
            </a:r>
          </a:p>
          <a:p>
            <a:r>
              <a:rPr lang="en-IN" dirty="0"/>
              <a:t>Conflict resolution                              Disciplinary </a:t>
            </a:r>
          </a:p>
          <a:p>
            <a:r>
              <a:rPr lang="en-IN" dirty="0"/>
              <a:t>Termination                                         Media   </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Exit Interviews</a:t>
            </a:r>
            <a:endParaRPr lang="en-US" b="1" dirty="0">
              <a:solidFill>
                <a:schemeClr val="tx1"/>
              </a:solidFill>
            </a:endParaRPr>
          </a:p>
        </p:txBody>
      </p:sp>
      <p:sp>
        <p:nvSpPr>
          <p:cNvPr id="3" name="Content Placeholder 2"/>
          <p:cNvSpPr>
            <a:spLocks noGrp="1"/>
          </p:cNvSpPr>
          <p:nvPr>
            <p:ph idx="1"/>
          </p:nvPr>
        </p:nvSpPr>
        <p:spPr/>
        <p:txBody>
          <a:bodyPr/>
          <a:lstStyle/>
          <a:p>
            <a:pPr>
              <a:buNone/>
            </a:pPr>
            <a:r>
              <a:rPr lang="en-IN" dirty="0"/>
              <a:t>   I</a:t>
            </a:r>
            <a:r>
              <a:rPr lang="en-US" dirty="0"/>
              <a:t>n human resource terms, an </a:t>
            </a:r>
            <a:r>
              <a:rPr lang="en-US" b="1" dirty="0"/>
              <a:t>exit interview</a:t>
            </a:r>
            <a:r>
              <a:rPr lang="en-US" dirty="0"/>
              <a:t> is a survey that is conducted with an employee when he or she leaves the company. The information from each survey is used to provide feedback on why employees are leaving, what they liked about their employment and what areas of the company need improvement.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Evaluation Interviews</a:t>
            </a:r>
            <a:endParaRPr lang="en-US" b="1" dirty="0">
              <a:solidFill>
                <a:schemeClr val="tx1"/>
              </a:solidFill>
            </a:endParaRPr>
          </a:p>
        </p:txBody>
      </p:sp>
      <p:sp>
        <p:nvSpPr>
          <p:cNvPr id="3" name="Content Placeholder 2"/>
          <p:cNvSpPr>
            <a:spLocks noGrp="1"/>
          </p:cNvSpPr>
          <p:nvPr>
            <p:ph idx="1"/>
          </p:nvPr>
        </p:nvSpPr>
        <p:spPr/>
        <p:txBody>
          <a:bodyPr/>
          <a:lstStyle/>
          <a:p>
            <a:pPr>
              <a:buNone/>
            </a:pPr>
            <a:r>
              <a:rPr lang="en-IN" dirty="0"/>
              <a:t>   T</a:t>
            </a:r>
            <a:r>
              <a:rPr lang="en-US" dirty="0"/>
              <a:t>he </a:t>
            </a:r>
            <a:r>
              <a:rPr lang="en-US" b="1" dirty="0"/>
              <a:t>evaluation interview</a:t>
            </a:r>
            <a:r>
              <a:rPr lang="en-US" dirty="0"/>
              <a:t> technique eliminates an interviewer's personal bias. The interviewer relies on a scoring system to determine the right candidate for the job based on the candidate's knowledge, skill, attitude and experience.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Counselling Interview</a:t>
            </a:r>
            <a:endParaRPr lang="en-US" b="1" dirty="0">
              <a:solidFill>
                <a:schemeClr val="tx1"/>
              </a:solidFill>
            </a:endParaRPr>
          </a:p>
        </p:txBody>
      </p:sp>
      <p:sp>
        <p:nvSpPr>
          <p:cNvPr id="3" name="Content Placeholder 2"/>
          <p:cNvSpPr>
            <a:spLocks noGrp="1"/>
          </p:cNvSpPr>
          <p:nvPr>
            <p:ph idx="1"/>
          </p:nvPr>
        </p:nvSpPr>
        <p:spPr/>
        <p:txBody>
          <a:bodyPr>
            <a:normAutofit lnSpcReduction="10000"/>
          </a:bodyPr>
          <a:lstStyle/>
          <a:p>
            <a:pPr>
              <a:buNone/>
            </a:pPr>
            <a:r>
              <a:rPr lang="en-IN" dirty="0"/>
              <a:t>   </a:t>
            </a:r>
            <a:r>
              <a:rPr lang="en-US" dirty="0"/>
              <a:t>You take part in a </a:t>
            </a:r>
            <a:r>
              <a:rPr lang="en-US" b="1" dirty="0"/>
              <a:t>counseling interview</a:t>
            </a:r>
            <a:r>
              <a:rPr lang="en-US" dirty="0"/>
              <a:t> whenever you try to help a person gain insights into a problem. • Preparation helps to determine how to listen, question, inform, explain, respond, and relate to each interviewee.</a:t>
            </a:r>
          </a:p>
          <a:p>
            <a:pPr>
              <a:buNone/>
            </a:pPr>
            <a:r>
              <a:rPr lang="en-US" b="1" dirty="0"/>
              <a:t>   Objectives </a:t>
            </a:r>
          </a:p>
          <a:p>
            <a:pPr>
              <a:buNone/>
            </a:pPr>
            <a:r>
              <a:rPr lang="en-US" dirty="0"/>
              <a:t>   Facilitating </a:t>
            </a:r>
            <a:r>
              <a:rPr lang="en-US" dirty="0" err="1"/>
              <a:t>behaviour</a:t>
            </a:r>
            <a:r>
              <a:rPr lang="en-US" dirty="0"/>
              <a:t> change. Improving the client's ability to establish and maintain relationships. Enhancing the client's effectiveness and ability to cope. Promoting the decision-making </a:t>
            </a:r>
            <a:r>
              <a:rPr lang="en-US" b="1" dirty="0"/>
              <a:t>process</a:t>
            </a:r>
            <a:r>
              <a:rPr lang="en-US" dirty="0"/>
              <a:t> and facilitating client potential.</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Conflict-Resolution Interviews</a:t>
            </a:r>
            <a:endParaRPr lang="en-US" b="1" dirty="0">
              <a:solidFill>
                <a:schemeClr val="tx1"/>
              </a:solidFill>
            </a:endParaRPr>
          </a:p>
        </p:txBody>
      </p:sp>
      <p:sp>
        <p:nvSpPr>
          <p:cNvPr id="3" name="Content Placeholder 2"/>
          <p:cNvSpPr>
            <a:spLocks noGrp="1"/>
          </p:cNvSpPr>
          <p:nvPr>
            <p:ph idx="1"/>
          </p:nvPr>
        </p:nvSpPr>
        <p:spPr/>
        <p:txBody>
          <a:bodyPr/>
          <a:lstStyle/>
          <a:p>
            <a:r>
              <a:rPr lang="en-IN" dirty="0"/>
              <a:t>In conflict-resolution interview, two competing people or groups of people with opposing points of view, such as Smith versus Jones, day shift versus night shift, General Motors versus the United Auto Workers, explore their problems and attitudes. The goal is to bring the two parties closer together, cause adjustments in perceptions and attitudes, and create a more productive climate.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Disciplinary Interviews</a:t>
            </a:r>
            <a:endParaRPr lang="en-US" b="1" dirty="0">
              <a:solidFill>
                <a:schemeClr val="tx1"/>
              </a:solidFill>
            </a:endParaRPr>
          </a:p>
        </p:txBody>
      </p:sp>
      <p:sp>
        <p:nvSpPr>
          <p:cNvPr id="3" name="Content Placeholder 2"/>
          <p:cNvSpPr>
            <a:spLocks noGrp="1"/>
          </p:cNvSpPr>
          <p:nvPr>
            <p:ph idx="1"/>
          </p:nvPr>
        </p:nvSpPr>
        <p:spPr/>
        <p:txBody>
          <a:bodyPr/>
          <a:lstStyle/>
          <a:p>
            <a:r>
              <a:rPr lang="en-IN" dirty="0"/>
              <a:t>In disciplinary interview, a supervisor tries to correct the behaviour to an employee who has ignored the organization’s rules and regulations.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Termination Interview</a:t>
            </a:r>
            <a:endParaRPr lang="en-US" b="1" dirty="0">
              <a:solidFill>
                <a:schemeClr val="tx1"/>
              </a:solidFill>
            </a:endParaRPr>
          </a:p>
        </p:txBody>
      </p:sp>
      <p:sp>
        <p:nvSpPr>
          <p:cNvPr id="3" name="Content Placeholder 2"/>
          <p:cNvSpPr>
            <a:spLocks noGrp="1"/>
          </p:cNvSpPr>
          <p:nvPr>
            <p:ph idx="1"/>
          </p:nvPr>
        </p:nvSpPr>
        <p:spPr/>
        <p:txBody>
          <a:bodyPr/>
          <a:lstStyle/>
          <a:p>
            <a:r>
              <a:rPr lang="en-IN" dirty="0"/>
              <a:t>A supervisor informs an employee of the reasons for the termination of the latter’s job. The interviewer tries to avoid involving the company in legal action and tries to maintain a positive relationship with the employee.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Media Interview</a:t>
            </a:r>
            <a:endParaRPr lang="en-US" b="1" dirty="0">
              <a:solidFill>
                <a:schemeClr val="tx1"/>
              </a:solidFill>
            </a:endParaRPr>
          </a:p>
        </p:txBody>
      </p:sp>
      <p:sp>
        <p:nvSpPr>
          <p:cNvPr id="3" name="Content Placeholder 2"/>
          <p:cNvSpPr>
            <a:spLocks noGrp="1"/>
          </p:cNvSpPr>
          <p:nvPr>
            <p:ph idx="1"/>
          </p:nvPr>
        </p:nvSpPr>
        <p:spPr/>
        <p:txBody>
          <a:bodyPr/>
          <a:lstStyle/>
          <a:p>
            <a:r>
              <a:rPr lang="en-IN" dirty="0"/>
              <a:t>Most of us might have watched programmes such as Walk The Talk, Meet The Entrepreneur , etc., as well as press conference organized by the government/ businesses/industries on television.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FE2698980F344CBC5DFE123CC81923" ma:contentTypeVersion="4" ma:contentTypeDescription="Create a new document." ma:contentTypeScope="" ma:versionID="f9cfb8fa27991a30dd9e3bdc6b69b844">
  <xsd:schema xmlns:xsd="http://www.w3.org/2001/XMLSchema" xmlns:xs="http://www.w3.org/2001/XMLSchema" xmlns:p="http://schemas.microsoft.com/office/2006/metadata/properties" xmlns:ns2="096d8380-acb4-43f1-b154-828ce32864f4" xmlns:ns3="06ca1288-74ea-444d-a1ba-c600a4a2625e" targetNamespace="http://schemas.microsoft.com/office/2006/metadata/properties" ma:root="true" ma:fieldsID="6021b43d7607a9665aa1cc9ec9566bb6" ns2:_="" ns3:_="">
    <xsd:import namespace="096d8380-acb4-43f1-b154-828ce32864f4"/>
    <xsd:import namespace="06ca1288-74ea-444d-a1ba-c600a4a2625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6d8380-acb4-43f1-b154-828ce3286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ca1288-74ea-444d-a1ba-c600a4a2625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CB0FB3-36AE-4001-86DA-F69FB89A6A31}"/>
</file>

<file path=customXml/itemProps2.xml><?xml version="1.0" encoding="utf-8"?>
<ds:datastoreItem xmlns:ds="http://schemas.openxmlformats.org/officeDocument/2006/customXml" ds:itemID="{477AE1CA-3963-45BC-95E6-F5F8467BA591}"/>
</file>

<file path=customXml/itemProps3.xml><?xml version="1.0" encoding="utf-8"?>
<ds:datastoreItem xmlns:ds="http://schemas.openxmlformats.org/officeDocument/2006/customXml" ds:itemID="{BE3B8A90-B779-4538-AB6A-D0ECF31E05F4}"/>
</file>

<file path=docProps/app.xml><?xml version="1.0" encoding="utf-8"?>
<Properties xmlns="http://schemas.openxmlformats.org/officeDocument/2006/extended-properties" xmlns:vt="http://schemas.openxmlformats.org/officeDocument/2006/docPropsVTypes">
  <Template>Flow</Template>
  <TotalTime>184</TotalTime>
  <Words>654</Words>
  <Application>Microsoft Office PowerPoint</Application>
  <PresentationFormat>On-screen Show (4:3)</PresentationFormat>
  <Paragraphs>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Constantia</vt:lpstr>
      <vt:lpstr>Wingdings 2</vt:lpstr>
      <vt:lpstr>Flow</vt:lpstr>
      <vt:lpstr>Introduction </vt:lpstr>
      <vt:lpstr>Types of Interview</vt:lpstr>
      <vt:lpstr>Exit Interviews</vt:lpstr>
      <vt:lpstr>Evaluation Interviews</vt:lpstr>
      <vt:lpstr>Counselling Interview</vt:lpstr>
      <vt:lpstr>Conflict-Resolution Interviews</vt:lpstr>
      <vt:lpstr>Disciplinary Interviews</vt:lpstr>
      <vt:lpstr>Termination Interview</vt:lpstr>
      <vt:lpstr>Media Interview</vt:lpstr>
      <vt:lpstr>Job Interviews</vt:lpstr>
      <vt:lpstr>Campus Interview</vt:lpstr>
      <vt:lpstr>Onsite Interview </vt:lpstr>
      <vt:lpstr>Telephonic</vt:lpstr>
      <vt:lpstr>Video Conferencing </vt:lpstr>
      <vt:lpstr>Stages of Interviews</vt:lpstr>
      <vt:lpstr>Top Five Skills Your Interviewer Is Looking For  Communication. Showing strong communication skills is vital on several different levels  Interpersonal. Your interpersonal skills are another trait that will be strongly utilized during and after the interview  Critical Thinking and Analysis  Multi-tasking   Professionalism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00461</dc:creator>
  <cp:lastModifiedBy>drseemaverma1@gmail.com</cp:lastModifiedBy>
  <cp:revision>16</cp:revision>
  <dcterms:created xsi:type="dcterms:W3CDTF">2020-10-19T13:58:05Z</dcterms:created>
  <dcterms:modified xsi:type="dcterms:W3CDTF">2023-06-01T06:06:20Z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0x010100D4FE2698980F344CBC5DFE123CC81923</vt:lpwstr>
  </property>
</Properties>
</file>