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0C5BB-2102-44AF-BB02-D6D97000EC2E}"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334082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187810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194242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D937E4F-794A-46AE-BBF0-21FA49AF74E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5102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2314957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D0C5BB-2102-44AF-BB02-D6D97000EC2E}"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225721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D0C5BB-2102-44AF-BB02-D6D97000EC2E}"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3325830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0C5BB-2102-44AF-BB02-D6D97000EC2E}"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482082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9D0C5BB-2102-44AF-BB02-D6D97000EC2E}" type="datetimeFigureOut">
              <a:rPr lang="en-IN" smtClean="0"/>
              <a:t>11-10-2021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D937E4F-794A-46AE-BBF0-21FA49AF74E7}" type="slidenum">
              <a:rPr lang="en-IN" smtClean="0"/>
              <a:t>‹#›</a:t>
            </a:fld>
            <a:endParaRPr lang="en-IN"/>
          </a:p>
        </p:txBody>
      </p:sp>
    </p:spTree>
    <p:extLst>
      <p:ext uri="{BB962C8B-B14F-4D97-AF65-F5344CB8AC3E}">
        <p14:creationId xmlns:p14="http://schemas.microsoft.com/office/powerpoint/2010/main" val="323618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0C5BB-2102-44AF-BB02-D6D97000EC2E}"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283012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D0C5BB-2102-44AF-BB02-D6D97000EC2E}"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30225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266881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0C5BB-2102-44AF-BB02-D6D97000EC2E}"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179590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D0C5BB-2102-44AF-BB02-D6D97000EC2E}"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43054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9D0C5BB-2102-44AF-BB02-D6D97000EC2E}"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395434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27865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0C5BB-2102-44AF-BB02-D6D97000EC2E}"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37E4F-794A-46AE-BBF0-21FA49AF74E7}" type="slidenum">
              <a:rPr lang="en-IN" smtClean="0"/>
              <a:t>‹#›</a:t>
            </a:fld>
            <a:endParaRPr lang="en-IN"/>
          </a:p>
        </p:txBody>
      </p:sp>
    </p:spTree>
    <p:extLst>
      <p:ext uri="{BB962C8B-B14F-4D97-AF65-F5344CB8AC3E}">
        <p14:creationId xmlns:p14="http://schemas.microsoft.com/office/powerpoint/2010/main" val="388972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D0C5BB-2102-44AF-BB02-D6D97000EC2E}" type="datetimeFigureOut">
              <a:rPr lang="en-IN" smtClean="0"/>
              <a:t>11-10-2021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D937E4F-794A-46AE-BBF0-21FA49AF74E7}" type="slidenum">
              <a:rPr lang="en-IN" smtClean="0"/>
              <a:t>‹#›</a:t>
            </a:fld>
            <a:endParaRPr lang="en-IN"/>
          </a:p>
        </p:txBody>
      </p:sp>
    </p:spTree>
    <p:extLst>
      <p:ext uri="{BB962C8B-B14F-4D97-AF65-F5344CB8AC3E}">
        <p14:creationId xmlns:p14="http://schemas.microsoft.com/office/powerpoint/2010/main" val="6690015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collinsdictionary.com/dictionary/english/aspect" TargetMode="External"/><Relationship Id="rId3" Type="http://schemas.openxmlformats.org/officeDocument/2006/relationships/hyperlink" Target="https://www.collinsdictionary.com/dictionary/english/feel" TargetMode="External"/><Relationship Id="rId7" Type="http://schemas.openxmlformats.org/officeDocument/2006/relationships/hyperlink" Target="https://www.collinsdictionary.com/dictionary/english/confident" TargetMode="External"/><Relationship Id="rId2" Type="http://schemas.openxmlformats.org/officeDocument/2006/relationships/hyperlink" Target="https://www.collinsdictionary.com/dictionary/english/think" TargetMode="External"/><Relationship Id="rId1" Type="http://schemas.openxmlformats.org/officeDocument/2006/relationships/slideLayout" Target="../slideLayouts/slideLayout2.xml"/><Relationship Id="rId6" Type="http://schemas.openxmlformats.org/officeDocument/2006/relationships/hyperlink" Target="https://www.collinsdictionary.com/dictionary/english/hopeful" TargetMode="External"/><Relationship Id="rId5" Type="http://schemas.openxmlformats.org/officeDocument/2006/relationships/hyperlink" Target="https://www.collinsdictionary.com/dictionary/english/behave" TargetMode="External"/><Relationship Id="rId10" Type="http://schemas.openxmlformats.org/officeDocument/2006/relationships/image" Target="../media/image12.png"/><Relationship Id="rId4" Type="http://schemas.openxmlformats.org/officeDocument/2006/relationships/hyperlink" Target="https://www.collinsdictionary.com/dictionary/english/especially" TargetMode="External"/><Relationship Id="rId9" Type="http://schemas.openxmlformats.org/officeDocument/2006/relationships/hyperlink" Target="https://www.collinsdictionary.com/dictionary/english/bad"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collinsdictionary.com/dictionary/english/well" TargetMode="External"/><Relationship Id="rId3" Type="http://schemas.openxmlformats.org/officeDocument/2006/relationships/hyperlink" Target="https://www.collinsdictionary.com/dictionary/english/feeling" TargetMode="External"/><Relationship Id="rId7" Type="http://schemas.openxmlformats.org/officeDocument/2006/relationships/hyperlink" Target="https://www.collinsdictionary.com/dictionary/english/want" TargetMode="External"/><Relationship Id="rId2" Type="http://schemas.openxmlformats.org/officeDocument/2006/relationships/hyperlink" Target="https://www.collinsdictionary.com/dictionary/english/spirit" TargetMode="External"/><Relationship Id="rId1" Type="http://schemas.openxmlformats.org/officeDocument/2006/relationships/slideLayout" Target="../slideLayouts/slideLayout2.xml"/><Relationship Id="rId6" Type="http://schemas.openxmlformats.org/officeDocument/2006/relationships/hyperlink" Target="https://www.collinsdictionary.com/dictionary/english/exist" TargetMode="External"/><Relationship Id="rId5" Type="http://schemas.openxmlformats.org/officeDocument/2006/relationships/hyperlink" Target="https://www.collinsdictionary.com/dictionary/english/loyalty" TargetMode="External"/><Relationship Id="rId10" Type="http://schemas.openxmlformats.org/officeDocument/2006/relationships/image" Target="../media/image13.png"/><Relationship Id="rId4" Type="http://schemas.openxmlformats.org/officeDocument/2006/relationships/hyperlink" Target="https://www.collinsdictionary.com/dictionary/english/pride" TargetMode="External"/><Relationship Id="rId9" Type="http://schemas.openxmlformats.org/officeDocument/2006/relationships/hyperlink" Target="https://www.collinsdictionary.com/dictionary/english/bes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ducation" TargetMode="External"/><Relationship Id="rId7" Type="http://schemas.openxmlformats.org/officeDocument/2006/relationships/image" Target="../media/image15.png"/><Relationship Id="rId2" Type="http://schemas.openxmlformats.org/officeDocument/2006/relationships/hyperlink" Target="https://en.wikipedia.org/wiki/Information" TargetMode="External"/><Relationship Id="rId1" Type="http://schemas.openxmlformats.org/officeDocument/2006/relationships/slideLayout" Target="../slideLayouts/slideLayout2.xml"/><Relationship Id="rId6" Type="http://schemas.openxmlformats.org/officeDocument/2006/relationships/hyperlink" Target="https://en.wikipedia.org/wiki/Community_organization" TargetMode="External"/><Relationship Id="rId5" Type="http://schemas.openxmlformats.org/officeDocument/2006/relationships/hyperlink" Target="https://en.wikipedia.org/wiki/Public_sector" TargetMode="External"/><Relationship Id="rId4" Type="http://schemas.openxmlformats.org/officeDocument/2006/relationships/hyperlink" Target="https://en.wikipedia.org/wiki/Professi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CF1-4561-4E1A-A1FF-2C82F7FF6186}"/>
              </a:ext>
            </a:extLst>
          </p:cNvPr>
          <p:cNvSpPr>
            <a:spLocks noGrp="1"/>
          </p:cNvSpPr>
          <p:nvPr>
            <p:ph type="ctrTitle"/>
          </p:nvPr>
        </p:nvSpPr>
        <p:spPr/>
        <p:txBody>
          <a:bodyPr/>
          <a:lstStyle/>
          <a:p>
            <a:r>
              <a:rPr lang="en-IN" dirty="0"/>
              <a:t>Professional Personality Attributes</a:t>
            </a:r>
          </a:p>
        </p:txBody>
      </p:sp>
    </p:spTree>
    <p:extLst>
      <p:ext uri="{BB962C8B-B14F-4D97-AF65-F5344CB8AC3E}">
        <p14:creationId xmlns:p14="http://schemas.microsoft.com/office/powerpoint/2010/main" val="250129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D95C-B616-46C1-B080-83F6F2DB8B88}"/>
              </a:ext>
            </a:extLst>
          </p:cNvPr>
          <p:cNvSpPr>
            <a:spLocks noGrp="1"/>
          </p:cNvSpPr>
          <p:nvPr>
            <p:ph type="title"/>
          </p:nvPr>
        </p:nvSpPr>
        <p:spPr/>
        <p:txBody>
          <a:bodyPr/>
          <a:lstStyle/>
          <a:p>
            <a:r>
              <a:rPr lang="en-IN" dirty="0"/>
              <a:t>Assertiveness</a:t>
            </a:r>
          </a:p>
        </p:txBody>
      </p:sp>
      <p:sp>
        <p:nvSpPr>
          <p:cNvPr id="4" name="Content Placeholder 3">
            <a:extLst>
              <a:ext uri="{FF2B5EF4-FFF2-40B4-BE49-F238E27FC236}">
                <a16:creationId xmlns:a16="http://schemas.microsoft.com/office/drawing/2014/main" id="{03C27B3F-C092-4E56-8013-41D975AFF1BD}"/>
              </a:ext>
            </a:extLst>
          </p:cNvPr>
          <p:cNvSpPr>
            <a:spLocks noGrp="1"/>
          </p:cNvSpPr>
          <p:nvPr>
            <p:ph idx="1"/>
          </p:nvPr>
        </p:nvSpPr>
        <p:spPr>
          <a:xfrm>
            <a:off x="681038" y="2336800"/>
            <a:ext cx="9613900" cy="3598863"/>
          </a:xfrm>
        </p:spPr>
        <p:txBody>
          <a:bodyPr>
            <a:normAutofit/>
          </a:bodyPr>
          <a:lstStyle/>
          <a:p>
            <a:r>
              <a:rPr lang="en-US" dirty="0"/>
              <a:t>Assertiveness is the quality of being self-assured and confident without being aggressive. In the field of psychology and psychotherapy, it is a skill that can be learned and a mode of communication. </a:t>
            </a:r>
          </a:p>
          <a:p>
            <a:r>
              <a:rPr lang="en-US" dirty="0"/>
              <a:t>It enables the speaker to think in a positive manner about himself as well as about others.</a:t>
            </a:r>
          </a:p>
          <a:p>
            <a:r>
              <a:rPr lang="en-US" dirty="0"/>
              <a:t>This positive attribute keeps him free from all tensions just because he is ready to interact with others and seek their cooperation.</a:t>
            </a:r>
            <a:endParaRPr lang="en-IN" dirty="0"/>
          </a:p>
        </p:txBody>
      </p:sp>
      <p:pic>
        <p:nvPicPr>
          <p:cNvPr id="5" name="Picture 4">
            <a:extLst>
              <a:ext uri="{FF2B5EF4-FFF2-40B4-BE49-F238E27FC236}">
                <a16:creationId xmlns:a16="http://schemas.microsoft.com/office/drawing/2014/main" id="{3394FF92-2BAE-4C30-9995-D000B9D03D30}"/>
              </a:ext>
            </a:extLst>
          </p:cNvPr>
          <p:cNvPicPr>
            <a:picLocks noChangeAspect="1"/>
          </p:cNvPicPr>
          <p:nvPr/>
        </p:nvPicPr>
        <p:blipFill>
          <a:blip r:embed="rId2"/>
          <a:stretch>
            <a:fillRect/>
          </a:stretch>
        </p:blipFill>
        <p:spPr>
          <a:xfrm>
            <a:off x="10334625" y="4541520"/>
            <a:ext cx="1857375" cy="2316480"/>
          </a:xfrm>
          <a:prstGeom prst="rect">
            <a:avLst/>
          </a:prstGeom>
        </p:spPr>
      </p:pic>
    </p:spTree>
    <p:extLst>
      <p:ext uri="{BB962C8B-B14F-4D97-AF65-F5344CB8AC3E}">
        <p14:creationId xmlns:p14="http://schemas.microsoft.com/office/powerpoint/2010/main" val="359235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7791-FBB8-4F6A-84FC-2369DBF67BCC}"/>
              </a:ext>
            </a:extLst>
          </p:cNvPr>
          <p:cNvSpPr>
            <a:spLocks noGrp="1"/>
          </p:cNvSpPr>
          <p:nvPr>
            <p:ph type="title"/>
          </p:nvPr>
        </p:nvSpPr>
        <p:spPr/>
        <p:txBody>
          <a:bodyPr/>
          <a:lstStyle/>
          <a:p>
            <a:r>
              <a:rPr lang="en-IN" dirty="0"/>
              <a:t>Positive Attitude</a:t>
            </a:r>
          </a:p>
        </p:txBody>
      </p:sp>
      <p:sp>
        <p:nvSpPr>
          <p:cNvPr id="4" name="Content Placeholder 3">
            <a:extLst>
              <a:ext uri="{FF2B5EF4-FFF2-40B4-BE49-F238E27FC236}">
                <a16:creationId xmlns:a16="http://schemas.microsoft.com/office/drawing/2014/main" id="{15ED3F93-A4A5-4E55-8624-9B7D8D9D487F}"/>
              </a:ext>
            </a:extLst>
          </p:cNvPr>
          <p:cNvSpPr>
            <a:spLocks noGrp="1"/>
          </p:cNvSpPr>
          <p:nvPr>
            <p:ph idx="1"/>
          </p:nvPr>
        </p:nvSpPr>
        <p:spPr>
          <a:xfrm>
            <a:off x="681038" y="2336800"/>
            <a:ext cx="9613900" cy="3598863"/>
          </a:xfrm>
        </p:spPr>
        <p:txBody>
          <a:bodyPr>
            <a:normAutofit/>
          </a:bodyPr>
          <a:lstStyle/>
          <a:p>
            <a:r>
              <a:rPr lang="en-US" sz="2400" dirty="0"/>
              <a:t>It is the most important trait of a professional’s personality.</a:t>
            </a:r>
          </a:p>
          <a:p>
            <a:r>
              <a:rPr lang="en-US" sz="2400" dirty="0"/>
              <a:t>Your </a:t>
            </a:r>
            <a:r>
              <a:rPr lang="en-US" sz="2400" b="1" dirty="0"/>
              <a:t>attitude</a:t>
            </a:r>
            <a:r>
              <a:rPr lang="en-US" sz="2400" dirty="0"/>
              <a:t> </a:t>
            </a:r>
            <a:r>
              <a:rPr lang="en-US" sz="2400" b="1" dirty="0"/>
              <a:t>to</a:t>
            </a:r>
            <a:r>
              <a:rPr lang="en-US" sz="2400" dirty="0"/>
              <a:t> something is the way that you </a:t>
            </a:r>
            <a:r>
              <a:rPr lang="en-US" sz="2400" dirty="0">
                <a:hlinkClick r:id="rId2" tooltip="Definition of think">
                  <a:extLst>
                    <a:ext uri="{A12FA001-AC4F-418D-AE19-62706E023703}">
                      <ahyp:hlinkClr xmlns:ahyp="http://schemas.microsoft.com/office/drawing/2018/hyperlinkcolor" val="tx"/>
                    </a:ext>
                  </a:extLst>
                </a:hlinkClick>
              </a:rPr>
              <a:t>think</a:t>
            </a:r>
            <a:r>
              <a:rPr lang="en-US" sz="2400" dirty="0"/>
              <a:t> and </a:t>
            </a:r>
            <a:r>
              <a:rPr lang="en-US" sz="2400" dirty="0">
                <a:hlinkClick r:id="rId3" tooltip="Definition of feel">
                  <a:extLst>
                    <a:ext uri="{A12FA001-AC4F-418D-AE19-62706E023703}">
                      <ahyp:hlinkClr xmlns:ahyp="http://schemas.microsoft.com/office/drawing/2018/hyperlinkcolor" val="tx"/>
                    </a:ext>
                  </a:extLst>
                </a:hlinkClick>
              </a:rPr>
              <a:t>feel</a:t>
            </a:r>
            <a:r>
              <a:rPr lang="en-US" sz="2400" dirty="0"/>
              <a:t> about it, </a:t>
            </a:r>
            <a:r>
              <a:rPr lang="en-US" sz="2400" dirty="0">
                <a:hlinkClick r:id="rId4" tooltip="Definition of especially">
                  <a:extLst>
                    <a:ext uri="{A12FA001-AC4F-418D-AE19-62706E023703}">
                      <ahyp:hlinkClr xmlns:ahyp="http://schemas.microsoft.com/office/drawing/2018/hyperlinkcolor" val="tx"/>
                    </a:ext>
                  </a:extLst>
                </a:hlinkClick>
              </a:rPr>
              <a:t>especially</a:t>
            </a:r>
            <a:r>
              <a:rPr lang="en-US" sz="2400" dirty="0"/>
              <a:t> when this shows in the way you </a:t>
            </a:r>
            <a:r>
              <a:rPr lang="en-US" sz="2400" dirty="0">
                <a:hlinkClick r:id="rId5" tooltip="Definition of behave">
                  <a:extLst>
                    <a:ext uri="{A12FA001-AC4F-418D-AE19-62706E023703}">
                      <ahyp:hlinkClr xmlns:ahyp="http://schemas.microsoft.com/office/drawing/2018/hyperlinkcolor" val="tx"/>
                    </a:ext>
                  </a:extLst>
                </a:hlinkClick>
              </a:rPr>
              <a:t>behave</a:t>
            </a:r>
            <a:r>
              <a:rPr lang="en-US" sz="2400" dirty="0"/>
              <a:t>.</a:t>
            </a:r>
          </a:p>
          <a:p>
            <a:r>
              <a:rPr lang="en-US" sz="2400" dirty="0"/>
              <a:t>If you are </a:t>
            </a:r>
            <a:r>
              <a:rPr lang="en-US" sz="2400" b="1" dirty="0"/>
              <a:t>positive</a:t>
            </a:r>
            <a:r>
              <a:rPr lang="en-US" sz="2400" dirty="0"/>
              <a:t> </a:t>
            </a:r>
            <a:r>
              <a:rPr lang="en-US" sz="2400" b="1" dirty="0"/>
              <a:t>about</a:t>
            </a:r>
            <a:r>
              <a:rPr lang="en-US" sz="2400" dirty="0"/>
              <a:t> things, you are </a:t>
            </a:r>
            <a:r>
              <a:rPr lang="en-US" sz="2400" dirty="0">
                <a:hlinkClick r:id="rId6" tooltip="Definition of hopeful">
                  <a:extLst>
                    <a:ext uri="{A12FA001-AC4F-418D-AE19-62706E023703}">
                      <ahyp:hlinkClr xmlns:ahyp="http://schemas.microsoft.com/office/drawing/2018/hyperlinkcolor" val="tx"/>
                    </a:ext>
                  </a:extLst>
                </a:hlinkClick>
              </a:rPr>
              <a:t>hopeful</a:t>
            </a:r>
            <a:r>
              <a:rPr lang="en-US" sz="2400" dirty="0"/>
              <a:t> and </a:t>
            </a:r>
            <a:r>
              <a:rPr lang="en-US" sz="2400" dirty="0">
                <a:hlinkClick r:id="rId7" tooltip="Definition of confident">
                  <a:extLst>
                    <a:ext uri="{A12FA001-AC4F-418D-AE19-62706E023703}">
                      <ahyp:hlinkClr xmlns:ahyp="http://schemas.microsoft.com/office/drawing/2018/hyperlinkcolor" val="tx"/>
                    </a:ext>
                  </a:extLst>
                </a:hlinkClick>
              </a:rPr>
              <a:t>confident</a:t>
            </a:r>
            <a:r>
              <a:rPr lang="en-US" sz="2400" dirty="0"/>
              <a:t>, and think of the good </a:t>
            </a:r>
            <a:r>
              <a:rPr lang="en-US" sz="2400" dirty="0">
                <a:hlinkClick r:id="rId8" tooltip="Definition of aspects">
                  <a:extLst>
                    <a:ext uri="{A12FA001-AC4F-418D-AE19-62706E023703}">
                      <ahyp:hlinkClr xmlns:ahyp="http://schemas.microsoft.com/office/drawing/2018/hyperlinkcolor" val="tx"/>
                    </a:ext>
                  </a:extLst>
                </a:hlinkClick>
              </a:rPr>
              <a:t>aspects</a:t>
            </a:r>
            <a:r>
              <a:rPr lang="en-US" sz="2400" dirty="0"/>
              <a:t> of a situation rather than the </a:t>
            </a:r>
            <a:r>
              <a:rPr lang="en-US" sz="2400" dirty="0">
                <a:hlinkClick r:id="rId9" tooltip="Definition of bad">
                  <a:extLst>
                    <a:ext uri="{A12FA001-AC4F-418D-AE19-62706E023703}">
                      <ahyp:hlinkClr xmlns:ahyp="http://schemas.microsoft.com/office/drawing/2018/hyperlinkcolor" val="tx"/>
                    </a:ext>
                  </a:extLst>
                </a:hlinkClick>
              </a:rPr>
              <a:t>bad</a:t>
            </a:r>
            <a:r>
              <a:rPr lang="en-US" sz="2400" dirty="0"/>
              <a:t> ones.</a:t>
            </a:r>
          </a:p>
          <a:p>
            <a:r>
              <a:rPr lang="en-US" sz="2400" dirty="0"/>
              <a:t>It helps in reducing stress and seek other’s cooperation.</a:t>
            </a:r>
          </a:p>
          <a:p>
            <a:endParaRPr lang="en-IN" sz="2400" dirty="0"/>
          </a:p>
        </p:txBody>
      </p:sp>
      <p:pic>
        <p:nvPicPr>
          <p:cNvPr id="5" name="Picture 4">
            <a:extLst>
              <a:ext uri="{FF2B5EF4-FFF2-40B4-BE49-F238E27FC236}">
                <a16:creationId xmlns:a16="http://schemas.microsoft.com/office/drawing/2014/main" id="{CBFAAD99-E4F9-4038-AFF6-A52194003FA0}"/>
              </a:ext>
            </a:extLst>
          </p:cNvPr>
          <p:cNvPicPr>
            <a:picLocks noChangeAspect="1"/>
          </p:cNvPicPr>
          <p:nvPr/>
        </p:nvPicPr>
        <p:blipFill>
          <a:blip r:embed="rId10"/>
          <a:stretch>
            <a:fillRect/>
          </a:stretch>
        </p:blipFill>
        <p:spPr>
          <a:xfrm>
            <a:off x="9915525" y="4907744"/>
            <a:ext cx="2276475" cy="2009775"/>
          </a:xfrm>
          <a:prstGeom prst="rect">
            <a:avLst/>
          </a:prstGeom>
        </p:spPr>
      </p:pic>
    </p:spTree>
    <p:extLst>
      <p:ext uri="{BB962C8B-B14F-4D97-AF65-F5344CB8AC3E}">
        <p14:creationId xmlns:p14="http://schemas.microsoft.com/office/powerpoint/2010/main" val="417800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ED4E-3168-491A-BD4A-5B783ED48888}"/>
              </a:ext>
            </a:extLst>
          </p:cNvPr>
          <p:cNvSpPr>
            <a:spLocks noGrp="1"/>
          </p:cNvSpPr>
          <p:nvPr>
            <p:ph type="title"/>
          </p:nvPr>
        </p:nvSpPr>
        <p:spPr/>
        <p:txBody>
          <a:bodyPr/>
          <a:lstStyle/>
          <a:p>
            <a:r>
              <a:rPr lang="en-IN" dirty="0"/>
              <a:t>Team Spirit</a:t>
            </a:r>
          </a:p>
        </p:txBody>
      </p:sp>
      <p:sp>
        <p:nvSpPr>
          <p:cNvPr id="4" name="Content Placeholder 3">
            <a:extLst>
              <a:ext uri="{FF2B5EF4-FFF2-40B4-BE49-F238E27FC236}">
                <a16:creationId xmlns:a16="http://schemas.microsoft.com/office/drawing/2014/main" id="{773B01BD-2B0B-4E68-A24C-1703E9C4E38B}"/>
              </a:ext>
            </a:extLst>
          </p:cNvPr>
          <p:cNvSpPr>
            <a:spLocks noGrp="1"/>
          </p:cNvSpPr>
          <p:nvPr>
            <p:ph idx="1"/>
          </p:nvPr>
        </p:nvSpPr>
        <p:spPr>
          <a:xfrm>
            <a:off x="681038" y="2336800"/>
            <a:ext cx="9613900" cy="3598863"/>
          </a:xfrm>
        </p:spPr>
        <p:txBody>
          <a:bodyPr>
            <a:normAutofit/>
          </a:bodyPr>
          <a:lstStyle/>
          <a:p>
            <a:r>
              <a:rPr lang="en-US" b="1" dirty="0"/>
              <a:t>Team </a:t>
            </a:r>
            <a:r>
              <a:rPr lang="en-US" b="1" dirty="0">
                <a:hlinkClick r:id="rId2" tooltip="Definition of spirit">
                  <a:extLst>
                    <a:ext uri="{A12FA001-AC4F-418D-AE19-62706E023703}">
                      <ahyp:hlinkClr xmlns:ahyp="http://schemas.microsoft.com/office/drawing/2018/hyperlinkcolor" val="tx"/>
                    </a:ext>
                  </a:extLst>
                </a:hlinkClick>
              </a:rPr>
              <a:t>spirit</a:t>
            </a:r>
            <a:r>
              <a:rPr lang="en-US" dirty="0"/>
              <a:t> is the </a:t>
            </a:r>
            <a:r>
              <a:rPr lang="en-US" dirty="0">
                <a:hlinkClick r:id="rId3" tooltip="Definition of feeling">
                  <a:extLst>
                    <a:ext uri="{A12FA001-AC4F-418D-AE19-62706E023703}">
                      <ahyp:hlinkClr xmlns:ahyp="http://schemas.microsoft.com/office/drawing/2018/hyperlinkcolor" val="tx"/>
                    </a:ext>
                  </a:extLst>
                </a:hlinkClick>
              </a:rPr>
              <a:t>feeling</a:t>
            </a:r>
            <a:r>
              <a:rPr lang="en-US" dirty="0"/>
              <a:t> of </a:t>
            </a:r>
            <a:r>
              <a:rPr lang="en-US" dirty="0">
                <a:hlinkClick r:id="rId4" tooltip="Definition of pride">
                  <a:extLst>
                    <a:ext uri="{A12FA001-AC4F-418D-AE19-62706E023703}">
                      <ahyp:hlinkClr xmlns:ahyp="http://schemas.microsoft.com/office/drawing/2018/hyperlinkcolor" val="tx"/>
                    </a:ext>
                  </a:extLst>
                </a:hlinkClick>
              </a:rPr>
              <a:t>pride</a:t>
            </a:r>
            <a:r>
              <a:rPr lang="en-US" dirty="0"/>
              <a:t> and </a:t>
            </a:r>
            <a:r>
              <a:rPr lang="en-US" dirty="0">
                <a:hlinkClick r:id="rId5" tooltip="Definition of loyalty">
                  <a:extLst>
                    <a:ext uri="{A12FA001-AC4F-418D-AE19-62706E023703}">
                      <ahyp:hlinkClr xmlns:ahyp="http://schemas.microsoft.com/office/drawing/2018/hyperlinkcolor" val="tx"/>
                    </a:ext>
                  </a:extLst>
                </a:hlinkClick>
              </a:rPr>
              <a:t>loyalty</a:t>
            </a:r>
            <a:r>
              <a:rPr lang="en-US" dirty="0"/>
              <a:t> that </a:t>
            </a:r>
            <a:r>
              <a:rPr lang="en-US" dirty="0">
                <a:hlinkClick r:id="rId6" tooltip="Definition of exists">
                  <a:extLst>
                    <a:ext uri="{A12FA001-AC4F-418D-AE19-62706E023703}">
                      <ahyp:hlinkClr xmlns:ahyp="http://schemas.microsoft.com/office/drawing/2018/hyperlinkcolor" val="tx"/>
                    </a:ext>
                  </a:extLst>
                </a:hlinkClick>
              </a:rPr>
              <a:t>exists</a:t>
            </a:r>
            <a:r>
              <a:rPr lang="en-US" dirty="0"/>
              <a:t> among the members of a team and that makes them </a:t>
            </a:r>
            <a:r>
              <a:rPr lang="en-US" dirty="0">
                <a:hlinkClick r:id="rId7" tooltip="Definition of want">
                  <a:extLst>
                    <a:ext uri="{A12FA001-AC4F-418D-AE19-62706E023703}">
                      <ahyp:hlinkClr xmlns:ahyp="http://schemas.microsoft.com/office/drawing/2018/hyperlinkcolor" val="tx"/>
                    </a:ext>
                  </a:extLst>
                </a:hlinkClick>
              </a:rPr>
              <a:t>want</a:t>
            </a:r>
            <a:r>
              <a:rPr lang="en-US" dirty="0"/>
              <a:t> their team to do </a:t>
            </a:r>
            <a:r>
              <a:rPr lang="en-US" dirty="0">
                <a:hlinkClick r:id="rId8" tooltip="Definition of well">
                  <a:extLst>
                    <a:ext uri="{A12FA001-AC4F-418D-AE19-62706E023703}">
                      <ahyp:hlinkClr xmlns:ahyp="http://schemas.microsoft.com/office/drawing/2018/hyperlinkcolor" val="tx"/>
                    </a:ext>
                  </a:extLst>
                </a:hlinkClick>
              </a:rPr>
              <a:t>well</a:t>
            </a:r>
            <a:r>
              <a:rPr lang="en-US" dirty="0"/>
              <a:t> or to be the </a:t>
            </a:r>
            <a:r>
              <a:rPr lang="en-US" dirty="0">
                <a:hlinkClick r:id="rId9" tooltip="Definition of best">
                  <a:extLst>
                    <a:ext uri="{A12FA001-AC4F-418D-AE19-62706E023703}">
                      <ahyp:hlinkClr xmlns:ahyp="http://schemas.microsoft.com/office/drawing/2018/hyperlinkcolor" val="tx"/>
                    </a:ext>
                  </a:extLst>
                </a:hlinkClick>
              </a:rPr>
              <a:t>best</a:t>
            </a:r>
            <a:r>
              <a:rPr lang="en-US" dirty="0"/>
              <a:t>.</a:t>
            </a:r>
          </a:p>
          <a:p>
            <a:r>
              <a:rPr lang="en-US" dirty="0"/>
              <a:t>Team spirit is crucial to a work environment the stronger the team the stronger the company, by having strong team spirit among colleagues will boost motivation and will enable colleagues to feel a part of a team.</a:t>
            </a:r>
            <a:endParaRPr lang="en-IN" dirty="0"/>
          </a:p>
        </p:txBody>
      </p:sp>
      <p:pic>
        <p:nvPicPr>
          <p:cNvPr id="5" name="Picture 4">
            <a:extLst>
              <a:ext uri="{FF2B5EF4-FFF2-40B4-BE49-F238E27FC236}">
                <a16:creationId xmlns:a16="http://schemas.microsoft.com/office/drawing/2014/main" id="{F11633E1-D7EC-4646-8A71-1714AA45278F}"/>
              </a:ext>
            </a:extLst>
          </p:cNvPr>
          <p:cNvPicPr>
            <a:picLocks noChangeAspect="1"/>
          </p:cNvPicPr>
          <p:nvPr/>
        </p:nvPicPr>
        <p:blipFill>
          <a:blip r:embed="rId10"/>
          <a:stretch>
            <a:fillRect/>
          </a:stretch>
        </p:blipFill>
        <p:spPr>
          <a:xfrm>
            <a:off x="9725025" y="5010150"/>
            <a:ext cx="2466975" cy="1847850"/>
          </a:xfrm>
          <a:prstGeom prst="rect">
            <a:avLst/>
          </a:prstGeom>
        </p:spPr>
      </p:pic>
    </p:spTree>
    <p:extLst>
      <p:ext uri="{BB962C8B-B14F-4D97-AF65-F5344CB8AC3E}">
        <p14:creationId xmlns:p14="http://schemas.microsoft.com/office/powerpoint/2010/main" val="159311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4206-99A2-4EA3-91C0-F40B20A29917}"/>
              </a:ext>
            </a:extLst>
          </p:cNvPr>
          <p:cNvSpPr>
            <a:spLocks noGrp="1"/>
          </p:cNvSpPr>
          <p:nvPr>
            <p:ph type="title"/>
          </p:nvPr>
        </p:nvSpPr>
        <p:spPr/>
        <p:txBody>
          <a:bodyPr/>
          <a:lstStyle/>
          <a:p>
            <a:r>
              <a:rPr lang="en-IN" dirty="0"/>
              <a:t>Adaptability</a:t>
            </a:r>
          </a:p>
        </p:txBody>
      </p:sp>
      <p:sp>
        <p:nvSpPr>
          <p:cNvPr id="4" name="Content Placeholder 3">
            <a:extLst>
              <a:ext uri="{FF2B5EF4-FFF2-40B4-BE49-F238E27FC236}">
                <a16:creationId xmlns:a16="http://schemas.microsoft.com/office/drawing/2014/main" id="{8D236BCE-D192-4C7F-A296-31A76FD06BC2}"/>
              </a:ext>
            </a:extLst>
          </p:cNvPr>
          <p:cNvSpPr>
            <a:spLocks noGrp="1"/>
          </p:cNvSpPr>
          <p:nvPr>
            <p:ph idx="1"/>
          </p:nvPr>
        </p:nvSpPr>
        <p:spPr>
          <a:xfrm>
            <a:off x="681038" y="2336800"/>
            <a:ext cx="9613900" cy="3598863"/>
          </a:xfrm>
        </p:spPr>
        <p:txBody>
          <a:bodyPr>
            <a:normAutofit/>
          </a:bodyPr>
          <a:lstStyle/>
          <a:p>
            <a:r>
              <a:rPr lang="en-US" sz="2000" dirty="0"/>
              <a:t>Being able to adapt to changing environments and work processes can be desirable traits to employers. </a:t>
            </a:r>
          </a:p>
          <a:p>
            <a:r>
              <a:rPr lang="en-US" sz="2000" dirty="0"/>
              <a:t>Having adaptability skills means you are open and willing to learn new things, take on new challenges and adjust suit transitions in the workplace.</a:t>
            </a:r>
          </a:p>
          <a:p>
            <a:r>
              <a:rPr lang="en-US" sz="2000" dirty="0"/>
              <a:t> Additionally, developing your adaptability can also mean developing other soft skills like communication and interpersonal skills.</a:t>
            </a:r>
          </a:p>
          <a:p>
            <a:r>
              <a:rPr lang="en-US" sz="2000" dirty="0"/>
              <a:t>Being adaptable in the workplace can be important when working on projects, developing strategies and implementing different approaches to doing your job. By showing your employers your adaptability skills, you are revealing how motivated you are to try new things and learn new skills.</a:t>
            </a:r>
            <a:endParaRPr lang="en-IN" sz="2000" dirty="0"/>
          </a:p>
        </p:txBody>
      </p:sp>
      <p:pic>
        <p:nvPicPr>
          <p:cNvPr id="5" name="Picture 4">
            <a:extLst>
              <a:ext uri="{FF2B5EF4-FFF2-40B4-BE49-F238E27FC236}">
                <a16:creationId xmlns:a16="http://schemas.microsoft.com/office/drawing/2014/main" id="{B097A9DD-12F2-487D-83FC-B397297C3EAE}"/>
              </a:ext>
            </a:extLst>
          </p:cNvPr>
          <p:cNvPicPr>
            <a:picLocks noChangeAspect="1"/>
          </p:cNvPicPr>
          <p:nvPr/>
        </p:nvPicPr>
        <p:blipFill>
          <a:blip r:embed="rId2"/>
          <a:stretch>
            <a:fillRect/>
          </a:stretch>
        </p:blipFill>
        <p:spPr>
          <a:xfrm>
            <a:off x="10287000" y="4953000"/>
            <a:ext cx="1905000" cy="1905000"/>
          </a:xfrm>
          <a:prstGeom prst="rect">
            <a:avLst/>
          </a:prstGeom>
        </p:spPr>
      </p:pic>
    </p:spTree>
    <p:extLst>
      <p:ext uri="{BB962C8B-B14F-4D97-AF65-F5344CB8AC3E}">
        <p14:creationId xmlns:p14="http://schemas.microsoft.com/office/powerpoint/2010/main" val="302423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6538-AFF8-4F14-9D0E-CB4D93EF208B}"/>
              </a:ext>
            </a:extLst>
          </p:cNvPr>
          <p:cNvSpPr>
            <a:spLocks noGrp="1"/>
          </p:cNvSpPr>
          <p:nvPr>
            <p:ph type="title"/>
          </p:nvPr>
        </p:nvSpPr>
        <p:spPr>
          <a:xfrm>
            <a:off x="762000" y="753228"/>
            <a:ext cx="9532182" cy="1080938"/>
          </a:xfrm>
        </p:spPr>
        <p:txBody>
          <a:bodyPr/>
          <a:lstStyle/>
          <a:p>
            <a:r>
              <a:rPr lang="en-IN" dirty="0"/>
              <a:t>Analytical Skills</a:t>
            </a:r>
          </a:p>
        </p:txBody>
      </p:sp>
      <p:sp>
        <p:nvSpPr>
          <p:cNvPr id="4" name="Content Placeholder 3">
            <a:extLst>
              <a:ext uri="{FF2B5EF4-FFF2-40B4-BE49-F238E27FC236}">
                <a16:creationId xmlns:a16="http://schemas.microsoft.com/office/drawing/2014/main" id="{A08B6C85-A485-4436-818E-C6DA88E674D2}"/>
              </a:ext>
            </a:extLst>
          </p:cNvPr>
          <p:cNvSpPr>
            <a:spLocks noGrp="1"/>
          </p:cNvSpPr>
          <p:nvPr>
            <p:ph idx="1"/>
          </p:nvPr>
        </p:nvSpPr>
        <p:spPr>
          <a:xfrm>
            <a:off x="681038" y="2336800"/>
            <a:ext cx="9613900" cy="3598863"/>
          </a:xfrm>
        </p:spPr>
        <p:txBody>
          <a:bodyPr>
            <a:normAutofit fontScale="92500"/>
          </a:bodyPr>
          <a:lstStyle/>
          <a:p>
            <a:r>
              <a:rPr lang="en-US" b="1" dirty="0"/>
              <a:t>Analytical skill</a:t>
            </a:r>
            <a:r>
              <a:rPr lang="en-US" dirty="0"/>
              <a:t> is the ability to deconstruct </a:t>
            </a:r>
            <a:r>
              <a:rPr lang="en-US" dirty="0">
                <a:hlinkClick r:id="rId2" tooltip="Information">
                  <a:extLst>
                    <a:ext uri="{A12FA001-AC4F-418D-AE19-62706E023703}">
                      <ahyp:hlinkClr xmlns:ahyp="http://schemas.microsoft.com/office/drawing/2018/hyperlinkcolor" val="tx"/>
                    </a:ext>
                  </a:extLst>
                </a:hlinkClick>
              </a:rPr>
              <a:t>information</a:t>
            </a:r>
            <a:r>
              <a:rPr lang="en-US" dirty="0"/>
              <a:t> into smaller categories in order to draw conclusions. </a:t>
            </a:r>
          </a:p>
          <a:p>
            <a:r>
              <a:rPr lang="en-US" dirty="0"/>
              <a:t>Analytical skill consists of categories that include logical reasoning, critical thinking, communication, research, data analysis and creativity. </a:t>
            </a:r>
          </a:p>
          <a:p>
            <a:r>
              <a:rPr lang="en-US" dirty="0"/>
              <a:t>Analytical skill is taught in contemporary </a:t>
            </a:r>
            <a:r>
              <a:rPr lang="en-US" dirty="0">
                <a:hlinkClick r:id="rId3" tooltip="Education">
                  <a:extLst>
                    <a:ext uri="{A12FA001-AC4F-418D-AE19-62706E023703}">
                      <ahyp:hlinkClr xmlns:ahyp="http://schemas.microsoft.com/office/drawing/2018/hyperlinkcolor" val="tx"/>
                    </a:ext>
                  </a:extLst>
                </a:hlinkClick>
              </a:rPr>
              <a:t>education</a:t>
            </a:r>
            <a:r>
              <a:rPr lang="en-US" dirty="0"/>
              <a:t> with the intention of fostering the appropriate practices for future </a:t>
            </a:r>
            <a:r>
              <a:rPr lang="en-US" dirty="0">
                <a:hlinkClick r:id="rId4" tooltip="Profession">
                  <a:extLst>
                    <a:ext uri="{A12FA001-AC4F-418D-AE19-62706E023703}">
                      <ahyp:hlinkClr xmlns:ahyp="http://schemas.microsoft.com/office/drawing/2018/hyperlinkcolor" val="tx"/>
                    </a:ext>
                  </a:extLst>
                </a:hlinkClick>
              </a:rPr>
              <a:t>professions</a:t>
            </a:r>
            <a:r>
              <a:rPr lang="en-US" dirty="0"/>
              <a:t>. </a:t>
            </a:r>
          </a:p>
          <a:p>
            <a:r>
              <a:rPr lang="en-US" dirty="0"/>
              <a:t>The professions that adopt analytical skill include </a:t>
            </a:r>
            <a:r>
              <a:rPr lang="en-US" dirty="0">
                <a:hlinkClick r:id="rId3" tooltip="Education">
                  <a:extLst>
                    <a:ext uri="{A12FA001-AC4F-418D-AE19-62706E023703}">
                      <ahyp:hlinkClr xmlns:ahyp="http://schemas.microsoft.com/office/drawing/2018/hyperlinkcolor" val="tx"/>
                    </a:ext>
                  </a:extLst>
                </a:hlinkClick>
              </a:rPr>
              <a:t>educational institutions</a:t>
            </a:r>
            <a:r>
              <a:rPr lang="en-US" dirty="0"/>
              <a:t>, </a:t>
            </a:r>
            <a:r>
              <a:rPr lang="en-US" dirty="0">
                <a:hlinkClick r:id="rId5" tooltip="Public sector">
                  <a:extLst>
                    <a:ext uri="{A12FA001-AC4F-418D-AE19-62706E023703}">
                      <ahyp:hlinkClr xmlns:ahyp="http://schemas.microsoft.com/office/drawing/2018/hyperlinkcolor" val="tx"/>
                    </a:ext>
                  </a:extLst>
                </a:hlinkClick>
              </a:rPr>
              <a:t>public institutions</a:t>
            </a:r>
            <a:r>
              <a:rPr lang="en-US" dirty="0"/>
              <a:t>, </a:t>
            </a:r>
            <a:r>
              <a:rPr lang="en-US" dirty="0">
                <a:hlinkClick r:id="rId6" tooltip="Community organization">
                  <a:extLst>
                    <a:ext uri="{A12FA001-AC4F-418D-AE19-62706E023703}">
                      <ahyp:hlinkClr xmlns:ahyp="http://schemas.microsoft.com/office/drawing/2018/hyperlinkcolor" val="tx"/>
                    </a:ext>
                  </a:extLst>
                </a:hlinkClick>
              </a:rPr>
              <a:t>community </a:t>
            </a:r>
            <a:r>
              <a:rPr lang="en-US" u="sng" dirty="0">
                <a:hlinkClick r:id="rId6" tooltip="Community organization">
                  <a:extLst>
                    <a:ext uri="{A12FA001-AC4F-418D-AE19-62706E023703}">
                      <ahyp:hlinkClr xmlns:ahyp="http://schemas.microsoft.com/office/drawing/2018/hyperlinkcolor" val="tx"/>
                    </a:ext>
                  </a:extLst>
                </a:hlinkClick>
              </a:rPr>
              <a:t>organizations</a:t>
            </a:r>
            <a:r>
              <a:rPr lang="en-US" dirty="0"/>
              <a:t> and industry.</a:t>
            </a:r>
            <a:endParaRPr lang="en-IN" dirty="0"/>
          </a:p>
        </p:txBody>
      </p:sp>
      <p:pic>
        <p:nvPicPr>
          <p:cNvPr id="5" name="Picture 4">
            <a:extLst>
              <a:ext uri="{FF2B5EF4-FFF2-40B4-BE49-F238E27FC236}">
                <a16:creationId xmlns:a16="http://schemas.microsoft.com/office/drawing/2014/main" id="{57D64B8A-394B-4B57-9B32-93AD894C0188}"/>
              </a:ext>
            </a:extLst>
          </p:cNvPr>
          <p:cNvPicPr>
            <a:picLocks noChangeAspect="1"/>
          </p:cNvPicPr>
          <p:nvPr/>
        </p:nvPicPr>
        <p:blipFill>
          <a:blip r:embed="rId7"/>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150305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3B6D-8547-4411-BC97-29C78F61E6F5}"/>
              </a:ext>
            </a:extLst>
          </p:cNvPr>
          <p:cNvSpPr>
            <a:spLocks noGrp="1"/>
          </p:cNvSpPr>
          <p:nvPr>
            <p:ph type="title"/>
          </p:nvPr>
        </p:nvSpPr>
        <p:spPr/>
        <p:txBody>
          <a:bodyPr/>
          <a:lstStyle/>
          <a:p>
            <a:r>
              <a:rPr lang="en-IN" dirty="0"/>
              <a:t>Observational Skills</a:t>
            </a:r>
          </a:p>
        </p:txBody>
      </p:sp>
      <p:sp>
        <p:nvSpPr>
          <p:cNvPr id="4" name="Content Placeholder 3">
            <a:extLst>
              <a:ext uri="{FF2B5EF4-FFF2-40B4-BE49-F238E27FC236}">
                <a16:creationId xmlns:a16="http://schemas.microsoft.com/office/drawing/2014/main" id="{F7EBF9D2-BA38-45A5-B0E6-D30BFD595496}"/>
              </a:ext>
            </a:extLst>
          </p:cNvPr>
          <p:cNvSpPr>
            <a:spLocks noGrp="1"/>
          </p:cNvSpPr>
          <p:nvPr>
            <p:ph idx="1"/>
          </p:nvPr>
        </p:nvSpPr>
        <p:spPr>
          <a:xfrm>
            <a:off x="681038" y="2336800"/>
            <a:ext cx="9613900" cy="3598863"/>
          </a:xfrm>
        </p:spPr>
        <p:txBody>
          <a:bodyPr>
            <a:noAutofit/>
          </a:bodyPr>
          <a:lstStyle/>
          <a:p>
            <a:r>
              <a:rPr lang="en-US" sz="2000" dirty="0"/>
              <a:t>Our </a:t>
            </a:r>
            <a:r>
              <a:rPr lang="en-US" sz="2000" b="1" dirty="0"/>
              <a:t>observation skills</a:t>
            </a:r>
            <a:r>
              <a:rPr lang="en-US" sz="2000" dirty="0"/>
              <a:t> inform us about objects, events, attitudes and phenomena using one or more senses. Additionally, being able to observe and gather information about the world is important because it's the basis of communicating well.</a:t>
            </a:r>
          </a:p>
          <a:p>
            <a:r>
              <a:rPr lang="en-US" sz="2000" dirty="0"/>
              <a:t>Ways to sharpen the observation skills:</a:t>
            </a:r>
          </a:p>
          <a:p>
            <a:r>
              <a:rPr lang="en-IN" sz="2000" b="1" dirty="0"/>
              <a:t>Increasing Your Awareness</a:t>
            </a:r>
          </a:p>
          <a:p>
            <a:r>
              <a:rPr lang="en-IN" sz="2000" b="1" dirty="0"/>
              <a:t>Improving Your Memory</a:t>
            </a:r>
          </a:p>
          <a:p>
            <a:r>
              <a:rPr lang="en-IN" sz="2000" b="1" dirty="0"/>
              <a:t>Engaging Your Senses</a:t>
            </a:r>
          </a:p>
          <a:p>
            <a:endParaRPr lang="en-IN" sz="2000" dirty="0"/>
          </a:p>
        </p:txBody>
      </p:sp>
      <p:pic>
        <p:nvPicPr>
          <p:cNvPr id="5" name="Picture 4">
            <a:extLst>
              <a:ext uri="{FF2B5EF4-FFF2-40B4-BE49-F238E27FC236}">
                <a16:creationId xmlns:a16="http://schemas.microsoft.com/office/drawing/2014/main" id="{B2777B7D-FDD7-49F2-898B-5BD8DE94E156}"/>
              </a:ext>
            </a:extLst>
          </p:cNvPr>
          <p:cNvPicPr>
            <a:picLocks noChangeAspect="1"/>
          </p:cNvPicPr>
          <p:nvPr/>
        </p:nvPicPr>
        <p:blipFill>
          <a:blip r:embed="rId2"/>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366175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4A35-8C7C-45FD-AC00-11084977AA9D}"/>
              </a:ext>
            </a:extLst>
          </p:cNvPr>
          <p:cNvSpPr>
            <a:spLocks noGrp="1"/>
          </p:cNvSpPr>
          <p:nvPr>
            <p:ph type="title"/>
          </p:nvPr>
        </p:nvSpPr>
        <p:spPr/>
        <p:txBody>
          <a:bodyPr/>
          <a:lstStyle/>
          <a:p>
            <a:r>
              <a:rPr lang="en-IN" dirty="0"/>
              <a:t>Conclusion</a:t>
            </a:r>
          </a:p>
        </p:txBody>
      </p:sp>
      <p:sp>
        <p:nvSpPr>
          <p:cNvPr id="4" name="Content Placeholder 3">
            <a:extLst>
              <a:ext uri="{FF2B5EF4-FFF2-40B4-BE49-F238E27FC236}">
                <a16:creationId xmlns:a16="http://schemas.microsoft.com/office/drawing/2014/main" id="{FDD2AA38-1548-430F-A22C-046C5718DB5E}"/>
              </a:ext>
            </a:extLst>
          </p:cNvPr>
          <p:cNvSpPr>
            <a:spLocks noGrp="1"/>
          </p:cNvSpPr>
          <p:nvPr>
            <p:ph idx="1"/>
          </p:nvPr>
        </p:nvSpPr>
        <p:spPr>
          <a:xfrm>
            <a:off x="681038" y="2336800"/>
            <a:ext cx="9613900" cy="3598863"/>
          </a:xfrm>
        </p:spPr>
        <p:txBody>
          <a:bodyPr/>
          <a:lstStyle/>
          <a:p>
            <a:r>
              <a:rPr lang="en-IN" dirty="0"/>
              <a:t>Finally, it is evident that one’s behaviour style plays an important part in social exchanges in in a social gathering as it governs interpersonal relationships upon which lies the success of an individual as a professional.</a:t>
            </a:r>
          </a:p>
          <a:p>
            <a:endParaRPr lang="en-IN" dirty="0"/>
          </a:p>
          <a:p>
            <a:pPr marL="0" indent="0">
              <a:buNone/>
            </a:pPr>
            <a:r>
              <a:rPr lang="en-IN" dirty="0"/>
              <a:t>                                             --------------------                                                       </a:t>
            </a:r>
          </a:p>
        </p:txBody>
      </p:sp>
      <p:pic>
        <p:nvPicPr>
          <p:cNvPr id="5" name="Picture 4">
            <a:extLst>
              <a:ext uri="{FF2B5EF4-FFF2-40B4-BE49-F238E27FC236}">
                <a16:creationId xmlns:a16="http://schemas.microsoft.com/office/drawing/2014/main" id="{7457CE28-973A-4FC9-AADB-65AD29263BFB}"/>
              </a:ext>
            </a:extLst>
          </p:cNvPr>
          <p:cNvPicPr>
            <a:picLocks noChangeAspect="1"/>
          </p:cNvPicPr>
          <p:nvPr/>
        </p:nvPicPr>
        <p:blipFill>
          <a:blip r:embed="rId2"/>
          <a:stretch>
            <a:fillRect/>
          </a:stretch>
        </p:blipFill>
        <p:spPr>
          <a:xfrm>
            <a:off x="3688081" y="4610734"/>
            <a:ext cx="4815840" cy="2084705"/>
          </a:xfrm>
          <a:prstGeom prst="rect">
            <a:avLst/>
          </a:prstGeom>
        </p:spPr>
      </p:pic>
    </p:spTree>
    <p:extLst>
      <p:ext uri="{BB962C8B-B14F-4D97-AF65-F5344CB8AC3E}">
        <p14:creationId xmlns:p14="http://schemas.microsoft.com/office/powerpoint/2010/main" val="213073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C9EB-2399-43F9-8822-615A2A40CA1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3226FB3-17DE-41A4-AF4D-FECC371E0275}"/>
              </a:ext>
            </a:extLst>
          </p:cNvPr>
          <p:cNvSpPr>
            <a:spLocks noGrp="1"/>
          </p:cNvSpPr>
          <p:nvPr>
            <p:ph idx="1"/>
          </p:nvPr>
        </p:nvSpPr>
        <p:spPr/>
        <p:txBody>
          <a:bodyPr/>
          <a:lstStyle/>
          <a:p>
            <a:r>
              <a:rPr lang="en-IN" dirty="0"/>
              <a:t>Generally people learn to teach a language with main purpose of being able to communicate with speaker of that language.</a:t>
            </a:r>
          </a:p>
          <a:p>
            <a:r>
              <a:rPr lang="en-IN" dirty="0"/>
              <a:t>For direct interaction oral medium is used .</a:t>
            </a:r>
          </a:p>
          <a:p>
            <a:r>
              <a:rPr lang="en-IN" dirty="0"/>
              <a:t>A speaker’s style can be formal or informal depending on the context.</a:t>
            </a:r>
          </a:p>
          <a:p>
            <a:pPr marL="0" indent="0">
              <a:buNone/>
            </a:pPr>
            <a:endParaRPr lang="en-IN" dirty="0"/>
          </a:p>
        </p:txBody>
      </p:sp>
      <p:pic>
        <p:nvPicPr>
          <p:cNvPr id="4" name="Picture 3">
            <a:extLst>
              <a:ext uri="{FF2B5EF4-FFF2-40B4-BE49-F238E27FC236}">
                <a16:creationId xmlns:a16="http://schemas.microsoft.com/office/drawing/2014/main" id="{B94B7800-D9F1-4F71-8B2A-4261DEC32C6D}"/>
              </a:ext>
            </a:extLst>
          </p:cNvPr>
          <p:cNvPicPr>
            <a:picLocks noChangeAspect="1"/>
          </p:cNvPicPr>
          <p:nvPr/>
        </p:nvPicPr>
        <p:blipFill>
          <a:blip r:embed="rId2"/>
          <a:stretch>
            <a:fillRect/>
          </a:stretch>
        </p:blipFill>
        <p:spPr>
          <a:xfrm>
            <a:off x="1371600" y="4480560"/>
            <a:ext cx="9448800" cy="2133600"/>
          </a:xfrm>
          <a:prstGeom prst="rect">
            <a:avLst/>
          </a:prstGeom>
        </p:spPr>
      </p:pic>
    </p:spTree>
    <p:extLst>
      <p:ext uri="{BB962C8B-B14F-4D97-AF65-F5344CB8AC3E}">
        <p14:creationId xmlns:p14="http://schemas.microsoft.com/office/powerpoint/2010/main" val="328153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FCAC-9837-4AFE-BBB0-E0F0EC5E39C4}"/>
              </a:ext>
            </a:extLst>
          </p:cNvPr>
          <p:cNvSpPr>
            <a:spLocks noGrp="1"/>
          </p:cNvSpPr>
          <p:nvPr>
            <p:ph type="title"/>
          </p:nvPr>
        </p:nvSpPr>
        <p:spPr/>
        <p:txBody>
          <a:bodyPr/>
          <a:lstStyle/>
          <a:p>
            <a:r>
              <a:rPr lang="en-IN" dirty="0"/>
              <a:t>Definition</a:t>
            </a:r>
          </a:p>
        </p:txBody>
      </p:sp>
      <p:sp>
        <p:nvSpPr>
          <p:cNvPr id="4" name="Content Placeholder 6">
            <a:extLst>
              <a:ext uri="{FF2B5EF4-FFF2-40B4-BE49-F238E27FC236}">
                <a16:creationId xmlns:a16="http://schemas.microsoft.com/office/drawing/2014/main" id="{FA193D59-7938-4F31-97A4-796C48C91C2B}"/>
              </a:ext>
            </a:extLst>
          </p:cNvPr>
          <p:cNvSpPr>
            <a:spLocks noGrp="1"/>
          </p:cNvSpPr>
          <p:nvPr>
            <p:ph idx="1"/>
          </p:nvPr>
        </p:nvSpPr>
        <p:spPr>
          <a:xfrm>
            <a:off x="681038" y="2336800"/>
            <a:ext cx="9613900" cy="3598863"/>
          </a:xfrm>
        </p:spPr>
        <p:txBody>
          <a:bodyPr/>
          <a:lstStyle/>
          <a:p>
            <a:r>
              <a:rPr lang="en-IN" dirty="0"/>
              <a:t>Personality means how people affect others, how they understand and view themselves, as well as their inner and outer measurable traits.</a:t>
            </a:r>
          </a:p>
          <a:p>
            <a:r>
              <a:rPr lang="en-IN" dirty="0"/>
              <a:t>It primarily depends on their professional attributes and their values towards life. </a:t>
            </a:r>
          </a:p>
        </p:txBody>
      </p:sp>
      <p:pic>
        <p:nvPicPr>
          <p:cNvPr id="5" name="Picture 4">
            <a:extLst>
              <a:ext uri="{FF2B5EF4-FFF2-40B4-BE49-F238E27FC236}">
                <a16:creationId xmlns:a16="http://schemas.microsoft.com/office/drawing/2014/main" id="{C0A88531-1A1E-414B-B250-495A9BE2FC8D}"/>
              </a:ext>
            </a:extLst>
          </p:cNvPr>
          <p:cNvPicPr>
            <a:picLocks noChangeAspect="1"/>
          </p:cNvPicPr>
          <p:nvPr/>
        </p:nvPicPr>
        <p:blipFill>
          <a:blip r:embed="rId2"/>
          <a:stretch>
            <a:fillRect/>
          </a:stretch>
        </p:blipFill>
        <p:spPr>
          <a:xfrm>
            <a:off x="8239760" y="4196080"/>
            <a:ext cx="3190240" cy="2139950"/>
          </a:xfrm>
          <a:prstGeom prst="rect">
            <a:avLst/>
          </a:prstGeom>
        </p:spPr>
      </p:pic>
    </p:spTree>
    <p:extLst>
      <p:ext uri="{BB962C8B-B14F-4D97-AF65-F5344CB8AC3E}">
        <p14:creationId xmlns:p14="http://schemas.microsoft.com/office/powerpoint/2010/main" val="620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78F-3069-463B-A3FC-AFB2189D5A93}"/>
              </a:ext>
            </a:extLst>
          </p:cNvPr>
          <p:cNvSpPr>
            <a:spLocks noGrp="1"/>
          </p:cNvSpPr>
          <p:nvPr>
            <p:ph type="title"/>
          </p:nvPr>
        </p:nvSpPr>
        <p:spPr/>
        <p:txBody>
          <a:bodyPr/>
          <a:lstStyle/>
          <a:p>
            <a:r>
              <a:rPr lang="en-IN" dirty="0"/>
              <a:t>Professional Personality Attributes</a:t>
            </a:r>
          </a:p>
        </p:txBody>
      </p:sp>
      <p:sp>
        <p:nvSpPr>
          <p:cNvPr id="3" name="Content Placeholder 2">
            <a:extLst>
              <a:ext uri="{FF2B5EF4-FFF2-40B4-BE49-F238E27FC236}">
                <a16:creationId xmlns:a16="http://schemas.microsoft.com/office/drawing/2014/main" id="{C26524CA-9501-4FEE-980F-7711B71BEB77}"/>
              </a:ext>
            </a:extLst>
          </p:cNvPr>
          <p:cNvSpPr>
            <a:spLocks noGrp="1"/>
          </p:cNvSpPr>
          <p:nvPr>
            <p:ph idx="1"/>
          </p:nvPr>
        </p:nvSpPr>
        <p:spPr/>
        <p:txBody>
          <a:bodyPr/>
          <a:lstStyle/>
          <a:p>
            <a:r>
              <a:rPr lang="en-IN" dirty="0"/>
              <a:t>People have to communicate with various sorts of people while working in an organisation</a:t>
            </a:r>
          </a:p>
          <a:p>
            <a:r>
              <a:rPr lang="en-IN" dirty="0"/>
              <a:t>Exchange of ideas takes place through oral or written forms of communication.</a:t>
            </a:r>
          </a:p>
          <a:p>
            <a:r>
              <a:rPr lang="en-IN" dirty="0"/>
              <a:t>Well developed aspects of personality play a vital role in </a:t>
            </a:r>
            <a:r>
              <a:rPr lang="en-IN" dirty="0" err="1"/>
              <a:t>determineing</a:t>
            </a:r>
            <a:r>
              <a:rPr lang="en-IN" dirty="0"/>
              <a:t> overall professional success.</a:t>
            </a:r>
          </a:p>
          <a:p>
            <a:r>
              <a:rPr lang="en-IN" dirty="0"/>
              <a:t>Below is list of professional attributes of personality</a:t>
            </a:r>
          </a:p>
        </p:txBody>
      </p:sp>
    </p:spTree>
    <p:extLst>
      <p:ext uri="{BB962C8B-B14F-4D97-AF65-F5344CB8AC3E}">
        <p14:creationId xmlns:p14="http://schemas.microsoft.com/office/powerpoint/2010/main" val="22803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A3BF-7DFE-44AE-AB31-FA1542790274}"/>
              </a:ext>
            </a:extLst>
          </p:cNvPr>
          <p:cNvSpPr>
            <a:spLocks noGrp="1"/>
          </p:cNvSpPr>
          <p:nvPr>
            <p:ph type="title"/>
          </p:nvPr>
        </p:nvSpPr>
        <p:spPr/>
        <p:txBody>
          <a:bodyPr/>
          <a:lstStyle/>
          <a:p>
            <a:r>
              <a:rPr lang="en-IN" dirty="0"/>
              <a:t>Professional Personality Attributes</a:t>
            </a:r>
          </a:p>
        </p:txBody>
      </p:sp>
      <p:sp>
        <p:nvSpPr>
          <p:cNvPr id="3" name="Content Placeholder 2">
            <a:extLst>
              <a:ext uri="{FF2B5EF4-FFF2-40B4-BE49-F238E27FC236}">
                <a16:creationId xmlns:a16="http://schemas.microsoft.com/office/drawing/2014/main" id="{AE8C9A3B-7F08-4E8B-B9EE-0F4B0BF451CC}"/>
              </a:ext>
            </a:extLst>
          </p:cNvPr>
          <p:cNvSpPr>
            <a:spLocks noGrp="1"/>
          </p:cNvSpPr>
          <p:nvPr>
            <p:ph idx="1"/>
          </p:nvPr>
        </p:nvSpPr>
        <p:spPr/>
        <p:txBody>
          <a:bodyPr/>
          <a:lstStyle/>
          <a:p>
            <a:r>
              <a:rPr lang="en-IN" dirty="0"/>
              <a:t>Empathy</a:t>
            </a:r>
          </a:p>
          <a:p>
            <a:r>
              <a:rPr lang="en-IN" dirty="0"/>
              <a:t>Considerateness</a:t>
            </a:r>
          </a:p>
          <a:p>
            <a:r>
              <a:rPr lang="en-IN" dirty="0"/>
              <a:t>Leadership</a:t>
            </a:r>
          </a:p>
          <a:p>
            <a:r>
              <a:rPr lang="en-IN" dirty="0"/>
              <a:t>Competence</a:t>
            </a:r>
          </a:p>
          <a:p>
            <a:r>
              <a:rPr lang="en-IN" dirty="0"/>
              <a:t>Assertiveness</a:t>
            </a:r>
          </a:p>
          <a:p>
            <a:r>
              <a:rPr lang="en-IN" dirty="0" err="1"/>
              <a:t>Postive</a:t>
            </a:r>
            <a:r>
              <a:rPr lang="en-IN" dirty="0"/>
              <a:t> Attitude</a:t>
            </a:r>
          </a:p>
        </p:txBody>
      </p:sp>
      <p:pic>
        <p:nvPicPr>
          <p:cNvPr id="5" name="Picture 4">
            <a:extLst>
              <a:ext uri="{FF2B5EF4-FFF2-40B4-BE49-F238E27FC236}">
                <a16:creationId xmlns:a16="http://schemas.microsoft.com/office/drawing/2014/main" id="{324D1EAC-D7A0-41BF-90CC-A7194C70814B}"/>
              </a:ext>
            </a:extLst>
          </p:cNvPr>
          <p:cNvPicPr>
            <a:picLocks noChangeAspect="1"/>
          </p:cNvPicPr>
          <p:nvPr/>
        </p:nvPicPr>
        <p:blipFill>
          <a:blip r:embed="rId2"/>
          <a:stretch>
            <a:fillRect/>
          </a:stretch>
        </p:blipFill>
        <p:spPr>
          <a:xfrm>
            <a:off x="8280400" y="2103120"/>
            <a:ext cx="3749040" cy="4246880"/>
          </a:xfrm>
          <a:prstGeom prst="rect">
            <a:avLst/>
          </a:prstGeom>
        </p:spPr>
      </p:pic>
    </p:spTree>
    <p:extLst>
      <p:ext uri="{BB962C8B-B14F-4D97-AF65-F5344CB8AC3E}">
        <p14:creationId xmlns:p14="http://schemas.microsoft.com/office/powerpoint/2010/main" val="145107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9CE7-11AE-4911-98EE-7E82687B11D2}"/>
              </a:ext>
            </a:extLst>
          </p:cNvPr>
          <p:cNvSpPr>
            <a:spLocks noGrp="1"/>
          </p:cNvSpPr>
          <p:nvPr>
            <p:ph type="title"/>
          </p:nvPr>
        </p:nvSpPr>
        <p:spPr/>
        <p:txBody>
          <a:bodyPr/>
          <a:lstStyle/>
          <a:p>
            <a:r>
              <a:rPr lang="en-IN" dirty="0"/>
              <a:t>Empathy</a:t>
            </a:r>
          </a:p>
        </p:txBody>
      </p:sp>
      <p:sp>
        <p:nvSpPr>
          <p:cNvPr id="4" name="Content Placeholder 3">
            <a:extLst>
              <a:ext uri="{FF2B5EF4-FFF2-40B4-BE49-F238E27FC236}">
                <a16:creationId xmlns:a16="http://schemas.microsoft.com/office/drawing/2014/main" id="{0F08F22F-9ED7-4FB0-BC7E-73B9D6047938}"/>
              </a:ext>
            </a:extLst>
          </p:cNvPr>
          <p:cNvSpPr>
            <a:spLocks noGrp="1"/>
          </p:cNvSpPr>
          <p:nvPr>
            <p:ph idx="1"/>
          </p:nvPr>
        </p:nvSpPr>
        <p:spPr>
          <a:xfrm>
            <a:off x="681038" y="2336800"/>
            <a:ext cx="9613900" cy="3598863"/>
          </a:xfrm>
        </p:spPr>
        <p:txBody>
          <a:bodyPr>
            <a:normAutofit/>
          </a:bodyPr>
          <a:lstStyle/>
          <a:p>
            <a:r>
              <a:rPr lang="en-US" dirty="0"/>
              <a:t>Empathy is the ability to emotionally understand what other people feel, see things from their point of view, and imagine yourself in their place. Essentially, it is putting yourself in someone else's position and feeling what they must be feeling</a:t>
            </a:r>
          </a:p>
          <a:p>
            <a:r>
              <a:rPr lang="en-US" dirty="0"/>
              <a:t>Having a great deal of empathy makes you concerned for the well-being and happiness of others. It also means, however, that you can sometimes get overwhelmed, burned out, or even overstimulated from always thinking about other people's emotions..</a:t>
            </a:r>
            <a:endParaRPr lang="en-IN" dirty="0"/>
          </a:p>
        </p:txBody>
      </p:sp>
      <p:pic>
        <p:nvPicPr>
          <p:cNvPr id="5" name="Picture 4">
            <a:extLst>
              <a:ext uri="{FF2B5EF4-FFF2-40B4-BE49-F238E27FC236}">
                <a16:creationId xmlns:a16="http://schemas.microsoft.com/office/drawing/2014/main" id="{092915F7-EAF7-42A6-9F08-BB4214149C05}"/>
              </a:ext>
            </a:extLst>
          </p:cNvPr>
          <p:cNvPicPr>
            <a:picLocks noChangeAspect="1"/>
          </p:cNvPicPr>
          <p:nvPr/>
        </p:nvPicPr>
        <p:blipFill>
          <a:blip r:embed="rId2"/>
          <a:stretch>
            <a:fillRect/>
          </a:stretch>
        </p:blipFill>
        <p:spPr>
          <a:xfrm>
            <a:off x="9334500" y="5257800"/>
            <a:ext cx="2857500" cy="1600200"/>
          </a:xfrm>
          <a:prstGeom prst="rect">
            <a:avLst/>
          </a:prstGeom>
        </p:spPr>
      </p:pic>
    </p:spTree>
    <p:extLst>
      <p:ext uri="{BB962C8B-B14F-4D97-AF65-F5344CB8AC3E}">
        <p14:creationId xmlns:p14="http://schemas.microsoft.com/office/powerpoint/2010/main" val="254857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1BAD-A867-4A17-8C54-FD79DC38D33A}"/>
              </a:ext>
            </a:extLst>
          </p:cNvPr>
          <p:cNvSpPr>
            <a:spLocks noGrp="1"/>
          </p:cNvSpPr>
          <p:nvPr>
            <p:ph type="title"/>
          </p:nvPr>
        </p:nvSpPr>
        <p:spPr/>
        <p:txBody>
          <a:bodyPr/>
          <a:lstStyle/>
          <a:p>
            <a:r>
              <a:rPr lang="en-US" sz="3600" b="1" dirty="0"/>
              <a:t>Considerateness</a:t>
            </a:r>
            <a:endParaRPr lang="en-IN" dirty="0"/>
          </a:p>
        </p:txBody>
      </p:sp>
      <p:sp>
        <p:nvSpPr>
          <p:cNvPr id="4" name="Content Placeholder 3">
            <a:extLst>
              <a:ext uri="{FF2B5EF4-FFF2-40B4-BE49-F238E27FC236}">
                <a16:creationId xmlns:a16="http://schemas.microsoft.com/office/drawing/2014/main" id="{AA174A5A-B1C4-433F-ABED-5C157AC74D15}"/>
              </a:ext>
            </a:extLst>
          </p:cNvPr>
          <p:cNvSpPr>
            <a:spLocks noGrp="1"/>
          </p:cNvSpPr>
          <p:nvPr>
            <p:ph idx="1"/>
          </p:nvPr>
        </p:nvSpPr>
        <p:spPr>
          <a:xfrm>
            <a:off x="681038" y="2336800"/>
            <a:ext cx="9613900" cy="3598863"/>
          </a:xfrm>
        </p:spPr>
        <p:txBody>
          <a:bodyPr/>
          <a:lstStyle/>
          <a:p>
            <a:r>
              <a:rPr lang="en-US" dirty="0"/>
              <a:t>The civility of manners is a set of conventions that allows us, according to the philosopher Cheshire Calhoun, to “communicate basic moral attitudes of respect, tolerance and </a:t>
            </a:r>
            <a:r>
              <a:rPr lang="en-US" b="1" dirty="0"/>
              <a:t>considerateness</a:t>
            </a:r>
            <a:r>
              <a:rPr lang="en-US" dirty="0"/>
              <a:t>.”</a:t>
            </a:r>
          </a:p>
          <a:p>
            <a:r>
              <a:rPr lang="en-US" dirty="0"/>
              <a:t>It makes a professional caring so that the audience feel to be the part of their community and contribute positively.</a:t>
            </a:r>
            <a:endParaRPr lang="en-IN" dirty="0"/>
          </a:p>
        </p:txBody>
      </p:sp>
      <p:pic>
        <p:nvPicPr>
          <p:cNvPr id="5" name="Picture 4">
            <a:extLst>
              <a:ext uri="{FF2B5EF4-FFF2-40B4-BE49-F238E27FC236}">
                <a16:creationId xmlns:a16="http://schemas.microsoft.com/office/drawing/2014/main" id="{35ACEC8B-20CC-493D-92A0-29EFE3F8DC5E}"/>
              </a:ext>
            </a:extLst>
          </p:cNvPr>
          <p:cNvPicPr>
            <a:picLocks noChangeAspect="1"/>
          </p:cNvPicPr>
          <p:nvPr/>
        </p:nvPicPr>
        <p:blipFill>
          <a:blip r:embed="rId2"/>
          <a:stretch>
            <a:fillRect/>
          </a:stretch>
        </p:blipFill>
        <p:spPr>
          <a:xfrm>
            <a:off x="8178800" y="4838700"/>
            <a:ext cx="4013200" cy="2019300"/>
          </a:xfrm>
          <a:prstGeom prst="rect">
            <a:avLst/>
          </a:prstGeom>
        </p:spPr>
      </p:pic>
    </p:spTree>
    <p:extLst>
      <p:ext uri="{BB962C8B-B14F-4D97-AF65-F5344CB8AC3E}">
        <p14:creationId xmlns:p14="http://schemas.microsoft.com/office/powerpoint/2010/main" val="328188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5AE-3A04-41BF-B725-687225D13F9E}"/>
              </a:ext>
            </a:extLst>
          </p:cNvPr>
          <p:cNvSpPr>
            <a:spLocks noGrp="1"/>
          </p:cNvSpPr>
          <p:nvPr>
            <p:ph type="title"/>
          </p:nvPr>
        </p:nvSpPr>
        <p:spPr/>
        <p:txBody>
          <a:bodyPr/>
          <a:lstStyle/>
          <a:p>
            <a:r>
              <a:rPr lang="en-IN" dirty="0"/>
              <a:t>Leadership</a:t>
            </a:r>
          </a:p>
        </p:txBody>
      </p:sp>
      <p:sp>
        <p:nvSpPr>
          <p:cNvPr id="4" name="Content Placeholder 3">
            <a:extLst>
              <a:ext uri="{FF2B5EF4-FFF2-40B4-BE49-F238E27FC236}">
                <a16:creationId xmlns:a16="http://schemas.microsoft.com/office/drawing/2014/main" id="{9F859A03-3EFD-4F75-9E74-CE2FFD8A3A08}"/>
              </a:ext>
            </a:extLst>
          </p:cNvPr>
          <p:cNvSpPr>
            <a:spLocks noGrp="1"/>
          </p:cNvSpPr>
          <p:nvPr>
            <p:ph idx="1"/>
          </p:nvPr>
        </p:nvSpPr>
        <p:spPr>
          <a:xfrm>
            <a:off x="681038" y="2336800"/>
            <a:ext cx="9613900" cy="3598863"/>
          </a:xfrm>
        </p:spPr>
        <p:txBody>
          <a:bodyPr/>
          <a:lstStyle/>
          <a:p>
            <a:r>
              <a:rPr lang="en-US" dirty="0"/>
              <a:t>Leadership is both a research area and a practical skill encompassing the ability of an individual, group or organization to "lead", influence or guide other individuals, teams, or entire organizations. </a:t>
            </a:r>
          </a:p>
          <a:p>
            <a:r>
              <a:rPr lang="en-US" dirty="0"/>
              <a:t>Leadership quality equips the speaker with courage to face the challenges which require energy and positivity.</a:t>
            </a:r>
            <a:endParaRPr lang="en-IN" dirty="0"/>
          </a:p>
        </p:txBody>
      </p:sp>
      <p:pic>
        <p:nvPicPr>
          <p:cNvPr id="5" name="Picture 4">
            <a:extLst>
              <a:ext uri="{FF2B5EF4-FFF2-40B4-BE49-F238E27FC236}">
                <a16:creationId xmlns:a16="http://schemas.microsoft.com/office/drawing/2014/main" id="{EFEFEDE6-80E3-44B9-A1FD-01DD1BACE947}"/>
              </a:ext>
            </a:extLst>
          </p:cNvPr>
          <p:cNvPicPr>
            <a:picLocks noChangeAspect="1"/>
          </p:cNvPicPr>
          <p:nvPr/>
        </p:nvPicPr>
        <p:blipFill>
          <a:blip r:embed="rId2"/>
          <a:stretch>
            <a:fillRect/>
          </a:stretch>
        </p:blipFill>
        <p:spPr>
          <a:xfrm>
            <a:off x="3007361" y="4988560"/>
            <a:ext cx="5699760" cy="1767839"/>
          </a:xfrm>
          <a:prstGeom prst="rect">
            <a:avLst/>
          </a:prstGeom>
        </p:spPr>
      </p:pic>
    </p:spTree>
    <p:extLst>
      <p:ext uri="{BB962C8B-B14F-4D97-AF65-F5344CB8AC3E}">
        <p14:creationId xmlns:p14="http://schemas.microsoft.com/office/powerpoint/2010/main" val="322982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594C-3D50-4962-9C6B-9C103FE3A44A}"/>
              </a:ext>
            </a:extLst>
          </p:cNvPr>
          <p:cNvSpPr>
            <a:spLocks noGrp="1"/>
          </p:cNvSpPr>
          <p:nvPr>
            <p:ph type="title"/>
          </p:nvPr>
        </p:nvSpPr>
        <p:spPr/>
        <p:txBody>
          <a:bodyPr/>
          <a:lstStyle/>
          <a:p>
            <a:r>
              <a:rPr lang="en-IN" dirty="0"/>
              <a:t>Competence</a:t>
            </a:r>
          </a:p>
        </p:txBody>
      </p:sp>
      <p:sp>
        <p:nvSpPr>
          <p:cNvPr id="4" name="Content Placeholder 3">
            <a:extLst>
              <a:ext uri="{FF2B5EF4-FFF2-40B4-BE49-F238E27FC236}">
                <a16:creationId xmlns:a16="http://schemas.microsoft.com/office/drawing/2014/main" id="{6FE220D9-6148-42E4-BAFC-CED9A3A39E8A}"/>
              </a:ext>
            </a:extLst>
          </p:cNvPr>
          <p:cNvSpPr>
            <a:spLocks noGrp="1"/>
          </p:cNvSpPr>
          <p:nvPr>
            <p:ph idx="1"/>
          </p:nvPr>
        </p:nvSpPr>
        <p:spPr>
          <a:xfrm>
            <a:off x="681038" y="2336800"/>
            <a:ext cx="9613900" cy="3598863"/>
          </a:xfrm>
        </p:spPr>
        <p:txBody>
          <a:bodyPr/>
          <a:lstStyle/>
          <a:p>
            <a:r>
              <a:rPr lang="en-US" dirty="0"/>
              <a:t>Competence is the set of demonstrable characteristics and skills that enable and improve the efficiency or performance of a job. The term "competence" first appeared in an article authored by R.W. White in 1959 as a concept for performance motivation.</a:t>
            </a:r>
          </a:p>
          <a:p>
            <a:r>
              <a:rPr lang="en-US" dirty="0"/>
              <a:t>It refers to a quality of possessing required skill, knowledge, qualification or capacity.</a:t>
            </a:r>
            <a:endParaRPr lang="en-IN" dirty="0"/>
          </a:p>
        </p:txBody>
      </p:sp>
      <p:pic>
        <p:nvPicPr>
          <p:cNvPr id="5" name="Picture 4">
            <a:extLst>
              <a:ext uri="{FF2B5EF4-FFF2-40B4-BE49-F238E27FC236}">
                <a16:creationId xmlns:a16="http://schemas.microsoft.com/office/drawing/2014/main" id="{5352F0CE-6C90-4C9D-AF71-B0242CEEF47D}"/>
              </a:ext>
            </a:extLst>
          </p:cNvPr>
          <p:cNvPicPr>
            <a:picLocks noChangeAspect="1"/>
          </p:cNvPicPr>
          <p:nvPr/>
        </p:nvPicPr>
        <p:blipFill>
          <a:blip r:embed="rId2"/>
          <a:stretch>
            <a:fillRect/>
          </a:stretch>
        </p:blipFill>
        <p:spPr>
          <a:xfrm>
            <a:off x="3525520" y="5012055"/>
            <a:ext cx="5527039" cy="1800225"/>
          </a:xfrm>
          <a:prstGeom prst="rect">
            <a:avLst/>
          </a:prstGeom>
        </p:spPr>
      </p:pic>
    </p:spTree>
    <p:extLst>
      <p:ext uri="{BB962C8B-B14F-4D97-AF65-F5344CB8AC3E}">
        <p14:creationId xmlns:p14="http://schemas.microsoft.com/office/powerpoint/2010/main" val="10987524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05257B-E31C-4E5C-9940-EEFB9E3621E5}"/>
</file>

<file path=customXml/itemProps2.xml><?xml version="1.0" encoding="utf-8"?>
<ds:datastoreItem xmlns:ds="http://schemas.openxmlformats.org/officeDocument/2006/customXml" ds:itemID="{D91FC264-0D6C-4F00-AB31-1E230E982595}"/>
</file>

<file path=customXml/itemProps3.xml><?xml version="1.0" encoding="utf-8"?>
<ds:datastoreItem xmlns:ds="http://schemas.openxmlformats.org/officeDocument/2006/customXml" ds:itemID="{3EF46D4D-1FB7-4C46-9F7E-532F68C09B06}"/>
</file>

<file path=docProps/app.xml><?xml version="1.0" encoding="utf-8"?>
<Properties xmlns="http://schemas.openxmlformats.org/officeDocument/2006/extended-properties" xmlns:vt="http://schemas.openxmlformats.org/officeDocument/2006/docPropsVTypes">
  <Template>TM04033917[[fn=Berlin]]</Template>
  <TotalTime>61</TotalTime>
  <Words>925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Professional Personality Attributes</vt:lpstr>
      <vt:lpstr>Introduction </vt:lpstr>
      <vt:lpstr>Definition</vt:lpstr>
      <vt:lpstr>Professional Personality Attributes</vt:lpstr>
      <vt:lpstr>Professional Personality Attributes</vt:lpstr>
      <vt:lpstr>Empathy</vt:lpstr>
      <vt:lpstr>Considerateness</vt:lpstr>
      <vt:lpstr>Leadership</vt:lpstr>
      <vt:lpstr>Competence</vt:lpstr>
      <vt:lpstr>Assertiveness</vt:lpstr>
      <vt:lpstr>Positive Attitude</vt:lpstr>
      <vt:lpstr>Team Spirit</vt:lpstr>
      <vt:lpstr>Adaptability</vt:lpstr>
      <vt:lpstr>Analytical Skills</vt:lpstr>
      <vt:lpstr>Observational Skills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Personality Attributes</dc:title>
  <dc:creator>Anshu Singh</dc:creator>
  <cp:lastModifiedBy>Seema Verma</cp:lastModifiedBy>
  <cp:revision>7</cp:revision>
  <dcterms:created xsi:type="dcterms:W3CDTF">2020-11-10T06:54:55Z</dcterms:created>
  <dcterms:modified xsi:type="dcterms:W3CDTF">2021-10-11T04:32:38Z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