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5" r:id="rId34"/>
    <p:sldId id="288" r:id="rId35"/>
    <p:sldId id="289" r:id="rId36"/>
    <p:sldId id="290" r:id="rId37"/>
    <p:sldId id="292" r:id="rId38"/>
    <p:sldId id="293"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291"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3B9284-078D-4CE5-BEEB-80D6A7FC220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0519B8ED-63AB-45A8-94C3-6A6E7B646672}">
      <dgm:prSet phldrT="[Text]"/>
      <dgm:spPr/>
      <dgm:t>
        <a:bodyPr/>
        <a:lstStyle/>
        <a:p>
          <a:r>
            <a:rPr lang="en-IN" dirty="0"/>
            <a:t>44 sounds</a:t>
          </a:r>
        </a:p>
      </dgm:t>
    </dgm:pt>
    <dgm:pt modelId="{26B45684-DAF7-42CD-9507-BEDFE4FD7ABE}" type="parTrans" cxnId="{23071FDF-016E-40C4-879D-085E940681A1}">
      <dgm:prSet/>
      <dgm:spPr/>
      <dgm:t>
        <a:bodyPr/>
        <a:lstStyle/>
        <a:p>
          <a:endParaRPr lang="en-IN"/>
        </a:p>
      </dgm:t>
    </dgm:pt>
    <dgm:pt modelId="{C3AB4AB8-9730-4D44-AF0A-232551628A0E}" type="sibTrans" cxnId="{23071FDF-016E-40C4-879D-085E940681A1}">
      <dgm:prSet/>
      <dgm:spPr/>
      <dgm:t>
        <a:bodyPr/>
        <a:lstStyle/>
        <a:p>
          <a:endParaRPr lang="en-IN"/>
        </a:p>
      </dgm:t>
    </dgm:pt>
    <dgm:pt modelId="{7374930C-E9D2-4252-A2BE-6D2A0E151158}">
      <dgm:prSet phldrT="[Text]"/>
      <dgm:spPr/>
      <dgm:t>
        <a:bodyPr/>
        <a:lstStyle/>
        <a:p>
          <a:r>
            <a:rPr lang="en-IN" dirty="0"/>
            <a:t>20 vowels</a:t>
          </a:r>
        </a:p>
      </dgm:t>
    </dgm:pt>
    <dgm:pt modelId="{7D5699B7-9BD5-4A42-95E2-215640AF31F9}" type="parTrans" cxnId="{E65B3753-0F3A-40E7-9BBD-689016477C42}">
      <dgm:prSet/>
      <dgm:spPr/>
      <dgm:t>
        <a:bodyPr/>
        <a:lstStyle/>
        <a:p>
          <a:endParaRPr lang="en-IN"/>
        </a:p>
      </dgm:t>
    </dgm:pt>
    <dgm:pt modelId="{945D6E4D-8C50-4502-8644-331236FFDD18}" type="sibTrans" cxnId="{E65B3753-0F3A-40E7-9BBD-689016477C42}">
      <dgm:prSet/>
      <dgm:spPr/>
      <dgm:t>
        <a:bodyPr/>
        <a:lstStyle/>
        <a:p>
          <a:endParaRPr lang="en-IN"/>
        </a:p>
      </dgm:t>
    </dgm:pt>
    <dgm:pt modelId="{1983ACF1-2CA2-4574-9C76-A20D0B1374CF}">
      <dgm:prSet phldrT="[Text]"/>
      <dgm:spPr/>
      <dgm:t>
        <a:bodyPr/>
        <a:lstStyle/>
        <a:p>
          <a:r>
            <a:rPr lang="en-IN" dirty="0"/>
            <a:t>12 pure vowels</a:t>
          </a:r>
        </a:p>
      </dgm:t>
    </dgm:pt>
    <dgm:pt modelId="{3456985A-C628-4C19-BD8D-100D0CA227E3}" type="parTrans" cxnId="{A46AD81E-6041-40EB-A010-61F8F76B38D6}">
      <dgm:prSet/>
      <dgm:spPr/>
      <dgm:t>
        <a:bodyPr/>
        <a:lstStyle/>
        <a:p>
          <a:endParaRPr lang="en-IN"/>
        </a:p>
      </dgm:t>
    </dgm:pt>
    <dgm:pt modelId="{A6BE067A-ECE0-4E04-92C5-A155BA67B19E}" type="sibTrans" cxnId="{A46AD81E-6041-40EB-A010-61F8F76B38D6}">
      <dgm:prSet/>
      <dgm:spPr/>
      <dgm:t>
        <a:bodyPr/>
        <a:lstStyle/>
        <a:p>
          <a:endParaRPr lang="en-IN"/>
        </a:p>
      </dgm:t>
    </dgm:pt>
    <dgm:pt modelId="{C077FFC3-FF63-4484-B369-61F297404934}">
      <dgm:prSet phldrT="[Text]"/>
      <dgm:spPr/>
      <dgm:t>
        <a:bodyPr/>
        <a:lstStyle/>
        <a:p>
          <a:r>
            <a:rPr lang="en-IN" dirty="0"/>
            <a:t>8 diphthongs</a:t>
          </a:r>
        </a:p>
      </dgm:t>
    </dgm:pt>
    <dgm:pt modelId="{9A83D68B-A83A-4F42-B49C-F4C1C60575E9}" type="parTrans" cxnId="{501292CE-0CDF-4930-BA0F-928394E407D2}">
      <dgm:prSet/>
      <dgm:spPr/>
      <dgm:t>
        <a:bodyPr/>
        <a:lstStyle/>
        <a:p>
          <a:endParaRPr lang="en-IN"/>
        </a:p>
      </dgm:t>
    </dgm:pt>
    <dgm:pt modelId="{45B5D079-203F-4D85-BBA0-BC09B8E87F5E}" type="sibTrans" cxnId="{501292CE-0CDF-4930-BA0F-928394E407D2}">
      <dgm:prSet/>
      <dgm:spPr/>
      <dgm:t>
        <a:bodyPr/>
        <a:lstStyle/>
        <a:p>
          <a:endParaRPr lang="en-IN"/>
        </a:p>
      </dgm:t>
    </dgm:pt>
    <dgm:pt modelId="{1A7F2316-7FE1-4634-86D3-3ACE0F0390F2}">
      <dgm:prSet phldrT="[Text]"/>
      <dgm:spPr/>
      <dgm:t>
        <a:bodyPr/>
        <a:lstStyle/>
        <a:p>
          <a:r>
            <a:rPr lang="en-IN" dirty="0"/>
            <a:t>24 consonants</a:t>
          </a:r>
        </a:p>
      </dgm:t>
    </dgm:pt>
    <dgm:pt modelId="{209C7B53-DE2B-4E27-B0EB-AC922DE375C1}" type="parTrans" cxnId="{8FB76C69-D56B-4BAA-A427-9D38364B1CDA}">
      <dgm:prSet/>
      <dgm:spPr/>
      <dgm:t>
        <a:bodyPr/>
        <a:lstStyle/>
        <a:p>
          <a:endParaRPr lang="en-IN"/>
        </a:p>
      </dgm:t>
    </dgm:pt>
    <dgm:pt modelId="{30455888-A5D0-467B-AB6A-8FA29153B129}" type="sibTrans" cxnId="{8FB76C69-D56B-4BAA-A427-9D38364B1CDA}">
      <dgm:prSet/>
      <dgm:spPr/>
      <dgm:t>
        <a:bodyPr/>
        <a:lstStyle/>
        <a:p>
          <a:endParaRPr lang="en-IN"/>
        </a:p>
      </dgm:t>
    </dgm:pt>
    <dgm:pt modelId="{EB9A2542-532E-4774-A75F-7466C52CD171}" type="pres">
      <dgm:prSet presAssocID="{773B9284-078D-4CE5-BEEB-80D6A7FC2205}" presName="diagram" presStyleCnt="0">
        <dgm:presLayoutVars>
          <dgm:chPref val="1"/>
          <dgm:dir/>
          <dgm:animOne val="branch"/>
          <dgm:animLvl val="lvl"/>
          <dgm:resizeHandles val="exact"/>
        </dgm:presLayoutVars>
      </dgm:prSet>
      <dgm:spPr/>
    </dgm:pt>
    <dgm:pt modelId="{ABCEE3FA-BE7A-46EB-889C-C105531F6037}" type="pres">
      <dgm:prSet presAssocID="{0519B8ED-63AB-45A8-94C3-6A6E7B646672}" presName="root1" presStyleCnt="0"/>
      <dgm:spPr/>
    </dgm:pt>
    <dgm:pt modelId="{29867838-20C7-45E1-8A43-EA802A53F0E1}" type="pres">
      <dgm:prSet presAssocID="{0519B8ED-63AB-45A8-94C3-6A6E7B646672}" presName="LevelOneTextNode" presStyleLbl="node0" presStyleIdx="0" presStyleCnt="1">
        <dgm:presLayoutVars>
          <dgm:chPref val="3"/>
        </dgm:presLayoutVars>
      </dgm:prSet>
      <dgm:spPr/>
    </dgm:pt>
    <dgm:pt modelId="{A9905CF0-6D3D-4150-B73C-E889F4281EAB}" type="pres">
      <dgm:prSet presAssocID="{0519B8ED-63AB-45A8-94C3-6A6E7B646672}" presName="level2hierChild" presStyleCnt="0"/>
      <dgm:spPr/>
    </dgm:pt>
    <dgm:pt modelId="{1E38EBCD-2822-4624-878A-DE4D804FD9D5}" type="pres">
      <dgm:prSet presAssocID="{7D5699B7-9BD5-4A42-95E2-215640AF31F9}" presName="conn2-1" presStyleLbl="parChTrans1D2" presStyleIdx="0" presStyleCnt="2"/>
      <dgm:spPr/>
    </dgm:pt>
    <dgm:pt modelId="{8AEAC532-69C3-4243-AEF5-EA878B60F7B1}" type="pres">
      <dgm:prSet presAssocID="{7D5699B7-9BD5-4A42-95E2-215640AF31F9}" presName="connTx" presStyleLbl="parChTrans1D2" presStyleIdx="0" presStyleCnt="2"/>
      <dgm:spPr/>
    </dgm:pt>
    <dgm:pt modelId="{E5E6A1E8-8657-42A4-A825-3103D93D8D8C}" type="pres">
      <dgm:prSet presAssocID="{7374930C-E9D2-4252-A2BE-6D2A0E151158}" presName="root2" presStyleCnt="0"/>
      <dgm:spPr/>
    </dgm:pt>
    <dgm:pt modelId="{00C3EEB2-C767-49CB-807B-62B70BE05743}" type="pres">
      <dgm:prSet presAssocID="{7374930C-E9D2-4252-A2BE-6D2A0E151158}" presName="LevelTwoTextNode" presStyleLbl="node2" presStyleIdx="0" presStyleCnt="2" custScaleY="70421" custLinFactNeighborX="2670" custLinFactNeighborY="-36038">
        <dgm:presLayoutVars>
          <dgm:chPref val="3"/>
        </dgm:presLayoutVars>
      </dgm:prSet>
      <dgm:spPr/>
    </dgm:pt>
    <dgm:pt modelId="{C3BD517A-D0C9-45F3-A63E-5637F8679FD2}" type="pres">
      <dgm:prSet presAssocID="{7374930C-E9D2-4252-A2BE-6D2A0E151158}" presName="level3hierChild" presStyleCnt="0"/>
      <dgm:spPr/>
    </dgm:pt>
    <dgm:pt modelId="{CC26EE37-A7D8-402F-BDCB-E942061BF49E}" type="pres">
      <dgm:prSet presAssocID="{3456985A-C628-4C19-BD8D-100D0CA227E3}" presName="conn2-1" presStyleLbl="parChTrans1D3" presStyleIdx="0" presStyleCnt="2"/>
      <dgm:spPr/>
    </dgm:pt>
    <dgm:pt modelId="{30B609A7-FCF0-4A95-8E69-9ADD31E9DDCC}" type="pres">
      <dgm:prSet presAssocID="{3456985A-C628-4C19-BD8D-100D0CA227E3}" presName="connTx" presStyleLbl="parChTrans1D3" presStyleIdx="0" presStyleCnt="2"/>
      <dgm:spPr/>
    </dgm:pt>
    <dgm:pt modelId="{C186B214-8A0B-452E-9238-E9EDC6A38591}" type="pres">
      <dgm:prSet presAssocID="{1983ACF1-2CA2-4574-9C76-A20D0B1374CF}" presName="root2" presStyleCnt="0"/>
      <dgm:spPr/>
    </dgm:pt>
    <dgm:pt modelId="{64E0F831-C8E4-4209-A136-5923B71D1EFE}" type="pres">
      <dgm:prSet presAssocID="{1983ACF1-2CA2-4574-9C76-A20D0B1374CF}" presName="LevelTwoTextNode" presStyleLbl="node3" presStyleIdx="0" presStyleCnt="2" custScaleY="87008">
        <dgm:presLayoutVars>
          <dgm:chPref val="3"/>
        </dgm:presLayoutVars>
      </dgm:prSet>
      <dgm:spPr/>
    </dgm:pt>
    <dgm:pt modelId="{E6EC2449-2DF2-4946-9C3C-EEEEB133E009}" type="pres">
      <dgm:prSet presAssocID="{1983ACF1-2CA2-4574-9C76-A20D0B1374CF}" presName="level3hierChild" presStyleCnt="0"/>
      <dgm:spPr/>
    </dgm:pt>
    <dgm:pt modelId="{E5EE7136-457E-42EC-9BF0-391F0B694FB7}" type="pres">
      <dgm:prSet presAssocID="{9A83D68B-A83A-4F42-B49C-F4C1C60575E9}" presName="conn2-1" presStyleLbl="parChTrans1D3" presStyleIdx="1" presStyleCnt="2"/>
      <dgm:spPr/>
    </dgm:pt>
    <dgm:pt modelId="{244F8936-4CD5-42C3-B1BA-A1239FF9677C}" type="pres">
      <dgm:prSet presAssocID="{9A83D68B-A83A-4F42-B49C-F4C1C60575E9}" presName="connTx" presStyleLbl="parChTrans1D3" presStyleIdx="1" presStyleCnt="2"/>
      <dgm:spPr/>
    </dgm:pt>
    <dgm:pt modelId="{75FC51C9-FC02-49A5-9384-B7E31E7E3921}" type="pres">
      <dgm:prSet presAssocID="{C077FFC3-FF63-4484-B369-61F297404934}" presName="root2" presStyleCnt="0"/>
      <dgm:spPr/>
    </dgm:pt>
    <dgm:pt modelId="{94BFBADE-E4DE-423F-9DB3-6FCE31E374A5}" type="pres">
      <dgm:prSet presAssocID="{C077FFC3-FF63-4484-B369-61F297404934}" presName="LevelTwoTextNode" presStyleLbl="node3" presStyleIdx="1" presStyleCnt="2" custScaleY="77068">
        <dgm:presLayoutVars>
          <dgm:chPref val="3"/>
        </dgm:presLayoutVars>
      </dgm:prSet>
      <dgm:spPr/>
    </dgm:pt>
    <dgm:pt modelId="{F95A9451-EA54-4415-B736-47045CBB712E}" type="pres">
      <dgm:prSet presAssocID="{C077FFC3-FF63-4484-B369-61F297404934}" presName="level3hierChild" presStyleCnt="0"/>
      <dgm:spPr/>
    </dgm:pt>
    <dgm:pt modelId="{759D5D89-0168-4DAC-B6DC-970F11FD0F34}" type="pres">
      <dgm:prSet presAssocID="{209C7B53-DE2B-4E27-B0EB-AC922DE375C1}" presName="conn2-1" presStyleLbl="parChTrans1D2" presStyleIdx="1" presStyleCnt="2"/>
      <dgm:spPr/>
    </dgm:pt>
    <dgm:pt modelId="{036E20C4-A623-4A12-AA80-177E867901B9}" type="pres">
      <dgm:prSet presAssocID="{209C7B53-DE2B-4E27-B0EB-AC922DE375C1}" presName="connTx" presStyleLbl="parChTrans1D2" presStyleIdx="1" presStyleCnt="2"/>
      <dgm:spPr/>
    </dgm:pt>
    <dgm:pt modelId="{56CC7DED-380D-44C6-89BD-4E3564EE7E6F}" type="pres">
      <dgm:prSet presAssocID="{1A7F2316-7FE1-4634-86D3-3ACE0F0390F2}" presName="root2" presStyleCnt="0"/>
      <dgm:spPr/>
    </dgm:pt>
    <dgm:pt modelId="{6EB73281-8DCD-46EE-8E35-7E4944F35B2F}" type="pres">
      <dgm:prSet presAssocID="{1A7F2316-7FE1-4634-86D3-3ACE0F0390F2}" presName="LevelTwoTextNode" presStyleLbl="node2" presStyleIdx="1" presStyleCnt="2" custScaleY="67762">
        <dgm:presLayoutVars>
          <dgm:chPref val="3"/>
        </dgm:presLayoutVars>
      </dgm:prSet>
      <dgm:spPr/>
    </dgm:pt>
    <dgm:pt modelId="{85B462E3-2BA1-4AFF-9269-FF675598D8DD}" type="pres">
      <dgm:prSet presAssocID="{1A7F2316-7FE1-4634-86D3-3ACE0F0390F2}" presName="level3hierChild" presStyleCnt="0"/>
      <dgm:spPr/>
    </dgm:pt>
  </dgm:ptLst>
  <dgm:cxnLst>
    <dgm:cxn modelId="{32874118-17D1-44F3-B104-AF4645D11443}" type="presOf" srcId="{9A83D68B-A83A-4F42-B49C-F4C1C60575E9}" destId="{244F8936-4CD5-42C3-B1BA-A1239FF9677C}" srcOrd="1" destOrd="0" presId="urn:microsoft.com/office/officeart/2005/8/layout/hierarchy2"/>
    <dgm:cxn modelId="{A46AD81E-6041-40EB-A010-61F8F76B38D6}" srcId="{7374930C-E9D2-4252-A2BE-6D2A0E151158}" destId="{1983ACF1-2CA2-4574-9C76-A20D0B1374CF}" srcOrd="0" destOrd="0" parTransId="{3456985A-C628-4C19-BD8D-100D0CA227E3}" sibTransId="{A6BE067A-ECE0-4E04-92C5-A155BA67B19E}"/>
    <dgm:cxn modelId="{8A58E81E-8247-4731-BCBC-8DD25D54585B}" type="presOf" srcId="{209C7B53-DE2B-4E27-B0EB-AC922DE375C1}" destId="{759D5D89-0168-4DAC-B6DC-970F11FD0F34}" srcOrd="0" destOrd="0" presId="urn:microsoft.com/office/officeart/2005/8/layout/hierarchy2"/>
    <dgm:cxn modelId="{4FE33E3C-2C5A-4B51-8744-FDFE6B8C1295}" type="presOf" srcId="{C077FFC3-FF63-4484-B369-61F297404934}" destId="{94BFBADE-E4DE-423F-9DB3-6FCE31E374A5}" srcOrd="0" destOrd="0" presId="urn:microsoft.com/office/officeart/2005/8/layout/hierarchy2"/>
    <dgm:cxn modelId="{8FB76C69-D56B-4BAA-A427-9D38364B1CDA}" srcId="{0519B8ED-63AB-45A8-94C3-6A6E7B646672}" destId="{1A7F2316-7FE1-4634-86D3-3ACE0F0390F2}" srcOrd="1" destOrd="0" parTransId="{209C7B53-DE2B-4E27-B0EB-AC922DE375C1}" sibTransId="{30455888-A5D0-467B-AB6A-8FA29153B129}"/>
    <dgm:cxn modelId="{E65B3753-0F3A-40E7-9BBD-689016477C42}" srcId="{0519B8ED-63AB-45A8-94C3-6A6E7B646672}" destId="{7374930C-E9D2-4252-A2BE-6D2A0E151158}" srcOrd="0" destOrd="0" parTransId="{7D5699B7-9BD5-4A42-95E2-215640AF31F9}" sibTransId="{945D6E4D-8C50-4502-8644-331236FFDD18}"/>
    <dgm:cxn modelId="{1D79F456-FED8-4EC4-9C90-7DAD9AD19F3B}" type="presOf" srcId="{0519B8ED-63AB-45A8-94C3-6A6E7B646672}" destId="{29867838-20C7-45E1-8A43-EA802A53F0E1}" srcOrd="0" destOrd="0" presId="urn:microsoft.com/office/officeart/2005/8/layout/hierarchy2"/>
    <dgm:cxn modelId="{98FE4A93-B535-4103-91A5-839F79F252D5}" type="presOf" srcId="{7374930C-E9D2-4252-A2BE-6D2A0E151158}" destId="{00C3EEB2-C767-49CB-807B-62B70BE05743}" srcOrd="0" destOrd="0" presId="urn:microsoft.com/office/officeart/2005/8/layout/hierarchy2"/>
    <dgm:cxn modelId="{2B029E94-A43A-4098-A6F6-BBCD3AAC815A}" type="presOf" srcId="{209C7B53-DE2B-4E27-B0EB-AC922DE375C1}" destId="{036E20C4-A623-4A12-AA80-177E867901B9}" srcOrd="1" destOrd="0" presId="urn:microsoft.com/office/officeart/2005/8/layout/hierarchy2"/>
    <dgm:cxn modelId="{FEEBA296-665B-4F03-813A-453A9F18EC03}" type="presOf" srcId="{3456985A-C628-4C19-BD8D-100D0CA227E3}" destId="{CC26EE37-A7D8-402F-BDCB-E942061BF49E}" srcOrd="0" destOrd="0" presId="urn:microsoft.com/office/officeart/2005/8/layout/hierarchy2"/>
    <dgm:cxn modelId="{015B39B3-454D-4FDA-882E-B9C0FF8CA41D}" type="presOf" srcId="{773B9284-078D-4CE5-BEEB-80D6A7FC2205}" destId="{EB9A2542-532E-4774-A75F-7466C52CD171}" srcOrd="0" destOrd="0" presId="urn:microsoft.com/office/officeart/2005/8/layout/hierarchy2"/>
    <dgm:cxn modelId="{D8C1E0C9-0650-4C4D-A338-AFAC9FD3FA4F}" type="presOf" srcId="{1983ACF1-2CA2-4574-9C76-A20D0B1374CF}" destId="{64E0F831-C8E4-4209-A136-5923B71D1EFE}" srcOrd="0" destOrd="0" presId="urn:microsoft.com/office/officeart/2005/8/layout/hierarchy2"/>
    <dgm:cxn modelId="{501292CE-0CDF-4930-BA0F-928394E407D2}" srcId="{7374930C-E9D2-4252-A2BE-6D2A0E151158}" destId="{C077FFC3-FF63-4484-B369-61F297404934}" srcOrd="1" destOrd="0" parTransId="{9A83D68B-A83A-4F42-B49C-F4C1C60575E9}" sibTransId="{45B5D079-203F-4D85-BBA0-BC09B8E87F5E}"/>
    <dgm:cxn modelId="{501A87D4-7B14-49DC-9B8D-AD22D032F30C}" type="presOf" srcId="{7D5699B7-9BD5-4A42-95E2-215640AF31F9}" destId="{8AEAC532-69C3-4243-AEF5-EA878B60F7B1}" srcOrd="1" destOrd="0" presId="urn:microsoft.com/office/officeart/2005/8/layout/hierarchy2"/>
    <dgm:cxn modelId="{81DF06DC-6482-4D76-B62E-0B4111C02040}" type="presOf" srcId="{1A7F2316-7FE1-4634-86D3-3ACE0F0390F2}" destId="{6EB73281-8DCD-46EE-8E35-7E4944F35B2F}" srcOrd="0" destOrd="0" presId="urn:microsoft.com/office/officeart/2005/8/layout/hierarchy2"/>
    <dgm:cxn modelId="{23071FDF-016E-40C4-879D-085E940681A1}" srcId="{773B9284-078D-4CE5-BEEB-80D6A7FC2205}" destId="{0519B8ED-63AB-45A8-94C3-6A6E7B646672}" srcOrd="0" destOrd="0" parTransId="{26B45684-DAF7-42CD-9507-BEDFE4FD7ABE}" sibTransId="{C3AB4AB8-9730-4D44-AF0A-232551628A0E}"/>
    <dgm:cxn modelId="{787E44E3-AC6A-42A3-9BE8-B5AD7B29558F}" type="presOf" srcId="{7D5699B7-9BD5-4A42-95E2-215640AF31F9}" destId="{1E38EBCD-2822-4624-878A-DE4D804FD9D5}" srcOrd="0" destOrd="0" presId="urn:microsoft.com/office/officeart/2005/8/layout/hierarchy2"/>
    <dgm:cxn modelId="{ED2052F4-1105-4E12-9558-6BF09458CCC8}" type="presOf" srcId="{3456985A-C628-4C19-BD8D-100D0CA227E3}" destId="{30B609A7-FCF0-4A95-8E69-9ADD31E9DDCC}" srcOrd="1" destOrd="0" presId="urn:microsoft.com/office/officeart/2005/8/layout/hierarchy2"/>
    <dgm:cxn modelId="{F332B1FA-9694-4213-A544-4564DD9E2EE7}" type="presOf" srcId="{9A83D68B-A83A-4F42-B49C-F4C1C60575E9}" destId="{E5EE7136-457E-42EC-9BF0-391F0B694FB7}" srcOrd="0" destOrd="0" presId="urn:microsoft.com/office/officeart/2005/8/layout/hierarchy2"/>
    <dgm:cxn modelId="{56A533C3-F882-4B62-82B1-4BAE82182A12}" type="presParOf" srcId="{EB9A2542-532E-4774-A75F-7466C52CD171}" destId="{ABCEE3FA-BE7A-46EB-889C-C105531F6037}" srcOrd="0" destOrd="0" presId="urn:microsoft.com/office/officeart/2005/8/layout/hierarchy2"/>
    <dgm:cxn modelId="{D21E4402-E779-4C03-AF69-CF6A8BE9F616}" type="presParOf" srcId="{ABCEE3FA-BE7A-46EB-889C-C105531F6037}" destId="{29867838-20C7-45E1-8A43-EA802A53F0E1}" srcOrd="0" destOrd="0" presId="urn:microsoft.com/office/officeart/2005/8/layout/hierarchy2"/>
    <dgm:cxn modelId="{F88CFC4A-5BF7-4024-AF6B-EF675D3457DB}" type="presParOf" srcId="{ABCEE3FA-BE7A-46EB-889C-C105531F6037}" destId="{A9905CF0-6D3D-4150-B73C-E889F4281EAB}" srcOrd="1" destOrd="0" presId="urn:microsoft.com/office/officeart/2005/8/layout/hierarchy2"/>
    <dgm:cxn modelId="{0131719C-695C-4187-8B94-197C8AAC373D}" type="presParOf" srcId="{A9905CF0-6D3D-4150-B73C-E889F4281EAB}" destId="{1E38EBCD-2822-4624-878A-DE4D804FD9D5}" srcOrd="0" destOrd="0" presId="urn:microsoft.com/office/officeart/2005/8/layout/hierarchy2"/>
    <dgm:cxn modelId="{7B73FD09-D773-4EC3-B1EF-B07DAC3577C8}" type="presParOf" srcId="{1E38EBCD-2822-4624-878A-DE4D804FD9D5}" destId="{8AEAC532-69C3-4243-AEF5-EA878B60F7B1}" srcOrd="0" destOrd="0" presId="urn:microsoft.com/office/officeart/2005/8/layout/hierarchy2"/>
    <dgm:cxn modelId="{F80C0C9E-9CF8-4ED7-B1CE-7F0AB0D78146}" type="presParOf" srcId="{A9905CF0-6D3D-4150-B73C-E889F4281EAB}" destId="{E5E6A1E8-8657-42A4-A825-3103D93D8D8C}" srcOrd="1" destOrd="0" presId="urn:microsoft.com/office/officeart/2005/8/layout/hierarchy2"/>
    <dgm:cxn modelId="{4DC6B7AE-1432-400C-9CEB-ED930A5384BB}" type="presParOf" srcId="{E5E6A1E8-8657-42A4-A825-3103D93D8D8C}" destId="{00C3EEB2-C767-49CB-807B-62B70BE05743}" srcOrd="0" destOrd="0" presId="urn:microsoft.com/office/officeart/2005/8/layout/hierarchy2"/>
    <dgm:cxn modelId="{7DD99DEC-6184-4467-9975-4D4C85D4CECD}" type="presParOf" srcId="{E5E6A1E8-8657-42A4-A825-3103D93D8D8C}" destId="{C3BD517A-D0C9-45F3-A63E-5637F8679FD2}" srcOrd="1" destOrd="0" presId="urn:microsoft.com/office/officeart/2005/8/layout/hierarchy2"/>
    <dgm:cxn modelId="{283D5F97-665A-43AE-B1CB-7FBD422F0850}" type="presParOf" srcId="{C3BD517A-D0C9-45F3-A63E-5637F8679FD2}" destId="{CC26EE37-A7D8-402F-BDCB-E942061BF49E}" srcOrd="0" destOrd="0" presId="urn:microsoft.com/office/officeart/2005/8/layout/hierarchy2"/>
    <dgm:cxn modelId="{39763FC0-57C0-4786-8767-4FB801838D70}" type="presParOf" srcId="{CC26EE37-A7D8-402F-BDCB-E942061BF49E}" destId="{30B609A7-FCF0-4A95-8E69-9ADD31E9DDCC}" srcOrd="0" destOrd="0" presId="urn:microsoft.com/office/officeart/2005/8/layout/hierarchy2"/>
    <dgm:cxn modelId="{D2AC9738-559A-4F4A-9E62-01FFE79BE5CF}" type="presParOf" srcId="{C3BD517A-D0C9-45F3-A63E-5637F8679FD2}" destId="{C186B214-8A0B-452E-9238-E9EDC6A38591}" srcOrd="1" destOrd="0" presId="urn:microsoft.com/office/officeart/2005/8/layout/hierarchy2"/>
    <dgm:cxn modelId="{8BA3BB71-D6F1-4411-83B8-42E6D277510D}" type="presParOf" srcId="{C186B214-8A0B-452E-9238-E9EDC6A38591}" destId="{64E0F831-C8E4-4209-A136-5923B71D1EFE}" srcOrd="0" destOrd="0" presId="urn:microsoft.com/office/officeart/2005/8/layout/hierarchy2"/>
    <dgm:cxn modelId="{FB39C941-9191-4EFD-B807-DC4C30DF4C02}" type="presParOf" srcId="{C186B214-8A0B-452E-9238-E9EDC6A38591}" destId="{E6EC2449-2DF2-4946-9C3C-EEEEB133E009}" srcOrd="1" destOrd="0" presId="urn:microsoft.com/office/officeart/2005/8/layout/hierarchy2"/>
    <dgm:cxn modelId="{41C7D140-486E-41DC-84F1-DC12544133F9}" type="presParOf" srcId="{C3BD517A-D0C9-45F3-A63E-5637F8679FD2}" destId="{E5EE7136-457E-42EC-9BF0-391F0B694FB7}" srcOrd="2" destOrd="0" presId="urn:microsoft.com/office/officeart/2005/8/layout/hierarchy2"/>
    <dgm:cxn modelId="{30E6BE3E-F773-456F-A108-E0BEF54359EC}" type="presParOf" srcId="{E5EE7136-457E-42EC-9BF0-391F0B694FB7}" destId="{244F8936-4CD5-42C3-B1BA-A1239FF9677C}" srcOrd="0" destOrd="0" presId="urn:microsoft.com/office/officeart/2005/8/layout/hierarchy2"/>
    <dgm:cxn modelId="{E0C85F2C-E3E8-4678-8F06-58F24A2828EC}" type="presParOf" srcId="{C3BD517A-D0C9-45F3-A63E-5637F8679FD2}" destId="{75FC51C9-FC02-49A5-9384-B7E31E7E3921}" srcOrd="3" destOrd="0" presId="urn:microsoft.com/office/officeart/2005/8/layout/hierarchy2"/>
    <dgm:cxn modelId="{9F25316A-628D-4F77-A996-D9CBD2052EE2}" type="presParOf" srcId="{75FC51C9-FC02-49A5-9384-B7E31E7E3921}" destId="{94BFBADE-E4DE-423F-9DB3-6FCE31E374A5}" srcOrd="0" destOrd="0" presId="urn:microsoft.com/office/officeart/2005/8/layout/hierarchy2"/>
    <dgm:cxn modelId="{8990C41A-4811-4C35-AB07-50A76B76636F}" type="presParOf" srcId="{75FC51C9-FC02-49A5-9384-B7E31E7E3921}" destId="{F95A9451-EA54-4415-B736-47045CBB712E}" srcOrd="1" destOrd="0" presId="urn:microsoft.com/office/officeart/2005/8/layout/hierarchy2"/>
    <dgm:cxn modelId="{A41269EF-719B-4E92-A3DF-5288CD259B97}" type="presParOf" srcId="{A9905CF0-6D3D-4150-B73C-E889F4281EAB}" destId="{759D5D89-0168-4DAC-B6DC-970F11FD0F34}" srcOrd="2" destOrd="0" presId="urn:microsoft.com/office/officeart/2005/8/layout/hierarchy2"/>
    <dgm:cxn modelId="{85171859-2DFA-4854-A850-93E58B9B5A7A}" type="presParOf" srcId="{759D5D89-0168-4DAC-B6DC-970F11FD0F34}" destId="{036E20C4-A623-4A12-AA80-177E867901B9}" srcOrd="0" destOrd="0" presId="urn:microsoft.com/office/officeart/2005/8/layout/hierarchy2"/>
    <dgm:cxn modelId="{025B2AFE-473B-479E-9188-778FF7134411}" type="presParOf" srcId="{A9905CF0-6D3D-4150-B73C-E889F4281EAB}" destId="{56CC7DED-380D-44C6-89BD-4E3564EE7E6F}" srcOrd="3" destOrd="0" presId="urn:microsoft.com/office/officeart/2005/8/layout/hierarchy2"/>
    <dgm:cxn modelId="{6C378264-B2B0-43EE-ADBA-F49B1222A63F}" type="presParOf" srcId="{56CC7DED-380D-44C6-89BD-4E3564EE7E6F}" destId="{6EB73281-8DCD-46EE-8E35-7E4944F35B2F}" srcOrd="0" destOrd="0" presId="urn:microsoft.com/office/officeart/2005/8/layout/hierarchy2"/>
    <dgm:cxn modelId="{7A668A8F-F14D-4FE4-B2EB-190636C9F622}" type="presParOf" srcId="{56CC7DED-380D-44C6-89BD-4E3564EE7E6F}" destId="{85B462E3-2BA1-4AFF-9269-FF675598D8D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67838-20C7-45E1-8A43-EA802A53F0E1}">
      <dsp:nvSpPr>
        <dsp:cNvPr id="0" name=""/>
        <dsp:cNvSpPr/>
      </dsp:nvSpPr>
      <dsp:spPr>
        <a:xfrm>
          <a:off x="2876" y="1983941"/>
          <a:ext cx="2202703" cy="11013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44 sounds</a:t>
          </a:r>
        </a:p>
      </dsp:txBody>
      <dsp:txXfrm>
        <a:off x="35133" y="2016198"/>
        <a:ext cx="2138189" cy="1036837"/>
      </dsp:txXfrm>
    </dsp:sp>
    <dsp:sp modelId="{1E38EBCD-2822-4624-878A-DE4D804FD9D5}">
      <dsp:nvSpPr>
        <dsp:cNvPr id="0" name=""/>
        <dsp:cNvSpPr/>
      </dsp:nvSpPr>
      <dsp:spPr>
        <a:xfrm rot="19067173">
          <a:off x="2041014" y="2086119"/>
          <a:ext cx="1269023" cy="44340"/>
        </a:xfrm>
        <a:custGeom>
          <a:avLst/>
          <a:gdLst/>
          <a:ahLst/>
          <a:cxnLst/>
          <a:rect l="0" t="0" r="0" b="0"/>
          <a:pathLst>
            <a:path>
              <a:moveTo>
                <a:pt x="0" y="22170"/>
              </a:moveTo>
              <a:lnTo>
                <a:pt x="1269023" y="2217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643800" y="2076564"/>
        <a:ext cx="63451" cy="63451"/>
      </dsp:txXfrm>
    </dsp:sp>
    <dsp:sp modelId="{00C3EEB2-C767-49CB-807B-62B70BE05743}">
      <dsp:nvSpPr>
        <dsp:cNvPr id="0" name=""/>
        <dsp:cNvSpPr/>
      </dsp:nvSpPr>
      <dsp:spPr>
        <a:xfrm>
          <a:off x="3145473" y="1294170"/>
          <a:ext cx="2202703" cy="7755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20 vowels</a:t>
          </a:r>
        </a:p>
      </dsp:txBody>
      <dsp:txXfrm>
        <a:off x="3168189" y="1316886"/>
        <a:ext cx="2157271" cy="730150"/>
      </dsp:txXfrm>
    </dsp:sp>
    <dsp:sp modelId="{CC26EE37-A7D8-402F-BDCB-E942061BF49E}">
      <dsp:nvSpPr>
        <dsp:cNvPr id="0" name=""/>
        <dsp:cNvSpPr/>
      </dsp:nvSpPr>
      <dsp:spPr>
        <a:xfrm rot="21142452">
          <a:off x="5344507" y="1604746"/>
          <a:ext cx="829606" cy="44340"/>
        </a:xfrm>
        <a:custGeom>
          <a:avLst/>
          <a:gdLst/>
          <a:ahLst/>
          <a:cxnLst/>
          <a:rect l="0" t="0" r="0" b="0"/>
          <a:pathLst>
            <a:path>
              <a:moveTo>
                <a:pt x="0" y="22170"/>
              </a:moveTo>
              <a:lnTo>
                <a:pt x="829606" y="2217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38570" y="1606176"/>
        <a:ext cx="41480" cy="41480"/>
      </dsp:txXfrm>
    </dsp:sp>
    <dsp:sp modelId="{64E0F831-C8E4-4209-A136-5923B71D1EFE}">
      <dsp:nvSpPr>
        <dsp:cNvPr id="0" name=""/>
        <dsp:cNvSpPr/>
      </dsp:nvSpPr>
      <dsp:spPr>
        <a:xfrm>
          <a:off x="6170445" y="1092738"/>
          <a:ext cx="2202703" cy="9582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12 pure vowels</a:t>
          </a:r>
        </a:p>
      </dsp:txBody>
      <dsp:txXfrm>
        <a:off x="6198512" y="1120805"/>
        <a:ext cx="2146569" cy="902129"/>
      </dsp:txXfrm>
    </dsp:sp>
    <dsp:sp modelId="{E5EE7136-457E-42EC-9BF0-391F0B694FB7}">
      <dsp:nvSpPr>
        <dsp:cNvPr id="0" name=""/>
        <dsp:cNvSpPr/>
      </dsp:nvSpPr>
      <dsp:spPr>
        <a:xfrm rot="2962726">
          <a:off x="5127821" y="2139110"/>
          <a:ext cx="1262978" cy="44340"/>
        </a:xfrm>
        <a:custGeom>
          <a:avLst/>
          <a:gdLst/>
          <a:ahLst/>
          <a:cxnLst/>
          <a:rect l="0" t="0" r="0" b="0"/>
          <a:pathLst>
            <a:path>
              <a:moveTo>
                <a:pt x="0" y="22170"/>
              </a:moveTo>
              <a:lnTo>
                <a:pt x="1262978" y="2217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727736" y="2129706"/>
        <a:ext cx="63148" cy="63148"/>
      </dsp:txXfrm>
    </dsp:sp>
    <dsp:sp modelId="{94BFBADE-E4DE-423F-9DB3-6FCE31E374A5}">
      <dsp:nvSpPr>
        <dsp:cNvPr id="0" name=""/>
        <dsp:cNvSpPr/>
      </dsp:nvSpPr>
      <dsp:spPr>
        <a:xfrm>
          <a:off x="6170445" y="2216205"/>
          <a:ext cx="2202703" cy="8487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8 diphthongs</a:t>
          </a:r>
        </a:p>
      </dsp:txBody>
      <dsp:txXfrm>
        <a:off x="6195305" y="2241065"/>
        <a:ext cx="2152983" cy="799069"/>
      </dsp:txXfrm>
    </dsp:sp>
    <dsp:sp modelId="{759D5D89-0168-4DAC-B6DC-970F11FD0F34}">
      <dsp:nvSpPr>
        <dsp:cNvPr id="0" name=""/>
        <dsp:cNvSpPr/>
      </dsp:nvSpPr>
      <dsp:spPr>
        <a:xfrm rot="1685815">
          <a:off x="2146727" y="2747643"/>
          <a:ext cx="998786" cy="44340"/>
        </a:xfrm>
        <a:custGeom>
          <a:avLst/>
          <a:gdLst/>
          <a:ahLst/>
          <a:cxnLst/>
          <a:rect l="0" t="0" r="0" b="0"/>
          <a:pathLst>
            <a:path>
              <a:moveTo>
                <a:pt x="0" y="22170"/>
              </a:moveTo>
              <a:lnTo>
                <a:pt x="998786" y="2217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621150" y="2744844"/>
        <a:ext cx="49939" cy="49939"/>
      </dsp:txXfrm>
    </dsp:sp>
    <dsp:sp modelId="{6EB73281-8DCD-46EE-8E35-7E4944F35B2F}">
      <dsp:nvSpPr>
        <dsp:cNvPr id="0" name=""/>
        <dsp:cNvSpPr/>
      </dsp:nvSpPr>
      <dsp:spPr>
        <a:xfrm>
          <a:off x="3086660" y="2631861"/>
          <a:ext cx="2202703" cy="746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24 consonants</a:t>
          </a:r>
        </a:p>
      </dsp:txBody>
      <dsp:txXfrm>
        <a:off x="3108518" y="2653719"/>
        <a:ext cx="2158987" cy="70258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EC746ADF-A2A2-4C67-96C3-707707222A6D}" type="datetimeFigureOut">
              <a:rPr lang="en-IN" smtClean="0"/>
              <a:t>06-11-2020</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C4E15B2-58CE-40FC-A062-56251BD2E8EF}"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47384400"/>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46ADF-A2A2-4C67-96C3-707707222A6D}" type="datetimeFigureOut">
              <a:rPr lang="en-IN" smtClean="0"/>
              <a:t>06-11-2020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4E15B2-58CE-40FC-A062-56251BD2E8EF}" type="slidenum">
              <a:rPr lang="en-IN" smtClean="0"/>
              <a:t>‹#›</a:t>
            </a:fld>
            <a:endParaRPr lang="en-IN"/>
          </a:p>
        </p:txBody>
      </p:sp>
    </p:spTree>
    <p:extLst>
      <p:ext uri="{BB962C8B-B14F-4D97-AF65-F5344CB8AC3E}">
        <p14:creationId xmlns:p14="http://schemas.microsoft.com/office/powerpoint/2010/main" val="374641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C746ADF-A2A2-4C67-96C3-707707222A6D}" type="datetimeFigureOut">
              <a:rPr lang="en-IN" smtClean="0"/>
              <a:t>06-11-2020</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C4E15B2-58CE-40FC-A062-56251BD2E8EF}"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7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46ADF-A2A2-4C67-96C3-707707222A6D}" type="datetimeFigureOut">
              <a:rPr lang="en-IN" smtClean="0"/>
              <a:t>06-11-2020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4E15B2-58CE-40FC-A062-56251BD2E8EF}" type="slidenum">
              <a:rPr lang="en-IN" smtClean="0"/>
              <a:t>‹#›</a:t>
            </a:fld>
            <a:endParaRPr lang="en-IN"/>
          </a:p>
        </p:txBody>
      </p:sp>
    </p:spTree>
    <p:extLst>
      <p:ext uri="{BB962C8B-B14F-4D97-AF65-F5344CB8AC3E}">
        <p14:creationId xmlns:p14="http://schemas.microsoft.com/office/powerpoint/2010/main" val="2104465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EC746ADF-A2A2-4C67-96C3-707707222A6D}" type="datetimeFigureOut">
              <a:rPr lang="en-IN" smtClean="0"/>
              <a:t>06-11-2020</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C4E15B2-58CE-40FC-A062-56251BD2E8EF}"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06845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746ADF-A2A2-4C67-96C3-707707222A6D}" type="datetimeFigureOut">
              <a:rPr lang="en-IN" smtClean="0"/>
              <a:t>06-11-2020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4E15B2-58CE-40FC-A062-56251BD2E8EF}" type="slidenum">
              <a:rPr lang="en-IN" smtClean="0"/>
              <a:t>‹#›</a:t>
            </a:fld>
            <a:endParaRPr lang="en-IN"/>
          </a:p>
        </p:txBody>
      </p:sp>
    </p:spTree>
    <p:extLst>
      <p:ext uri="{BB962C8B-B14F-4D97-AF65-F5344CB8AC3E}">
        <p14:creationId xmlns:p14="http://schemas.microsoft.com/office/powerpoint/2010/main" val="567159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746ADF-A2A2-4C67-96C3-707707222A6D}" type="datetimeFigureOut">
              <a:rPr lang="en-IN" smtClean="0"/>
              <a:t>06-11-2020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4E15B2-58CE-40FC-A062-56251BD2E8EF}" type="slidenum">
              <a:rPr lang="en-IN" smtClean="0"/>
              <a:t>‹#›</a:t>
            </a:fld>
            <a:endParaRPr lang="en-IN"/>
          </a:p>
        </p:txBody>
      </p:sp>
    </p:spTree>
    <p:extLst>
      <p:ext uri="{BB962C8B-B14F-4D97-AF65-F5344CB8AC3E}">
        <p14:creationId xmlns:p14="http://schemas.microsoft.com/office/powerpoint/2010/main" val="99876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746ADF-A2A2-4C67-96C3-707707222A6D}" type="datetimeFigureOut">
              <a:rPr lang="en-IN" smtClean="0"/>
              <a:t>06-11-2020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4E15B2-58CE-40FC-A062-56251BD2E8EF}" type="slidenum">
              <a:rPr lang="en-IN" smtClean="0"/>
              <a:t>‹#›</a:t>
            </a:fld>
            <a:endParaRPr lang="en-IN"/>
          </a:p>
        </p:txBody>
      </p:sp>
    </p:spTree>
    <p:extLst>
      <p:ext uri="{BB962C8B-B14F-4D97-AF65-F5344CB8AC3E}">
        <p14:creationId xmlns:p14="http://schemas.microsoft.com/office/powerpoint/2010/main" val="474552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EC746ADF-A2A2-4C67-96C3-707707222A6D}" type="datetimeFigureOut">
              <a:rPr lang="en-IN" smtClean="0"/>
              <a:t>06-11-2020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4E15B2-58CE-40FC-A062-56251BD2E8EF}" type="slidenum">
              <a:rPr lang="en-IN" smtClean="0"/>
              <a:t>‹#›</a:t>
            </a:fld>
            <a:endParaRPr lang="en-IN"/>
          </a:p>
        </p:txBody>
      </p:sp>
    </p:spTree>
    <p:extLst>
      <p:ext uri="{BB962C8B-B14F-4D97-AF65-F5344CB8AC3E}">
        <p14:creationId xmlns:p14="http://schemas.microsoft.com/office/powerpoint/2010/main" val="2109489342"/>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EC746ADF-A2A2-4C67-96C3-707707222A6D}" type="datetimeFigureOut">
              <a:rPr lang="en-IN" smtClean="0"/>
              <a:t>06-11-2020</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DC4E15B2-58CE-40FC-A062-56251BD2E8EF}" type="slidenum">
              <a:rPr lang="en-IN" smtClean="0"/>
              <a:t>‹#›</a:t>
            </a:fld>
            <a:endParaRPr lang="en-IN"/>
          </a:p>
        </p:txBody>
      </p:sp>
    </p:spTree>
    <p:extLst>
      <p:ext uri="{BB962C8B-B14F-4D97-AF65-F5344CB8AC3E}">
        <p14:creationId xmlns:p14="http://schemas.microsoft.com/office/powerpoint/2010/main" val="415287965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EC746ADF-A2A2-4C67-96C3-707707222A6D}" type="datetimeFigureOut">
              <a:rPr lang="en-IN" smtClean="0"/>
              <a:t>06-11-2020</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C4E15B2-58CE-40FC-A062-56251BD2E8EF}" type="slidenum">
              <a:rPr lang="en-IN" smtClean="0"/>
              <a:t>‹#›</a:t>
            </a:fld>
            <a:endParaRPr lang="en-IN"/>
          </a:p>
        </p:txBody>
      </p:sp>
    </p:spTree>
    <p:extLst>
      <p:ext uri="{BB962C8B-B14F-4D97-AF65-F5344CB8AC3E}">
        <p14:creationId xmlns:p14="http://schemas.microsoft.com/office/powerpoint/2010/main" val="3886350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EC746ADF-A2A2-4C67-96C3-707707222A6D}" type="datetimeFigureOut">
              <a:rPr lang="en-IN" smtClean="0"/>
              <a:t>06-11-2020</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C4E15B2-58CE-40FC-A062-56251BD2E8EF}"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82176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AA66-7B99-4D91-B1FA-57B7772B7647}"/>
              </a:ext>
            </a:extLst>
          </p:cNvPr>
          <p:cNvSpPr>
            <a:spLocks noGrp="1"/>
          </p:cNvSpPr>
          <p:nvPr>
            <p:ph type="ctrTitle"/>
          </p:nvPr>
        </p:nvSpPr>
        <p:spPr/>
        <p:txBody>
          <a:bodyPr/>
          <a:lstStyle/>
          <a:p>
            <a:r>
              <a:rPr lang="en-IN" dirty="0"/>
              <a:t>The Mechanism of Speech and Organs of Speech</a:t>
            </a:r>
          </a:p>
        </p:txBody>
      </p:sp>
      <p:sp>
        <p:nvSpPr>
          <p:cNvPr id="3" name="Subtitle 2">
            <a:extLst>
              <a:ext uri="{FF2B5EF4-FFF2-40B4-BE49-F238E27FC236}">
                <a16:creationId xmlns:a16="http://schemas.microsoft.com/office/drawing/2014/main" id="{775DB84A-A6CD-4C4E-9C26-8A8DE2E7857F}"/>
              </a:ext>
            </a:extLst>
          </p:cNvPr>
          <p:cNvSpPr>
            <a:spLocks noGrp="1"/>
          </p:cNvSpPr>
          <p:nvPr>
            <p:ph type="subTitle" idx="1"/>
          </p:nvPr>
        </p:nvSpPr>
        <p:spPr/>
        <p:txBody>
          <a:bodyPr/>
          <a:lstStyle/>
          <a:p>
            <a:r>
              <a:rPr lang="en-IN" dirty="0"/>
              <a:t>Presentation By-</a:t>
            </a:r>
          </a:p>
          <a:p>
            <a:r>
              <a:rPr lang="en-IN" dirty="0"/>
              <a:t>Anshu </a:t>
            </a:r>
            <a:r>
              <a:rPr lang="en-IN" dirty="0" err="1"/>
              <a:t>SIngh</a:t>
            </a:r>
            <a:endParaRPr lang="en-IN" dirty="0"/>
          </a:p>
        </p:txBody>
      </p:sp>
    </p:spTree>
    <p:extLst>
      <p:ext uri="{BB962C8B-B14F-4D97-AF65-F5344CB8AC3E}">
        <p14:creationId xmlns:p14="http://schemas.microsoft.com/office/powerpoint/2010/main" val="102127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F491F-2B7F-45FC-9AA8-D0CA0E158042}"/>
              </a:ext>
            </a:extLst>
          </p:cNvPr>
          <p:cNvSpPr>
            <a:spLocks noGrp="1"/>
          </p:cNvSpPr>
          <p:nvPr>
            <p:ph type="title"/>
          </p:nvPr>
        </p:nvSpPr>
        <p:spPr/>
        <p:txBody>
          <a:bodyPr/>
          <a:lstStyle/>
          <a:p>
            <a:r>
              <a:rPr lang="en-IN" dirty="0"/>
              <a:t>The Organs of Speech</a:t>
            </a:r>
          </a:p>
        </p:txBody>
      </p:sp>
      <p:sp>
        <p:nvSpPr>
          <p:cNvPr id="3" name="Content Placeholder 2">
            <a:extLst>
              <a:ext uri="{FF2B5EF4-FFF2-40B4-BE49-F238E27FC236}">
                <a16:creationId xmlns:a16="http://schemas.microsoft.com/office/drawing/2014/main" id="{C8DBF5D8-7592-48C5-A1C2-83E14734B49C}"/>
              </a:ext>
            </a:extLst>
          </p:cNvPr>
          <p:cNvSpPr>
            <a:spLocks noGrp="1"/>
          </p:cNvSpPr>
          <p:nvPr>
            <p:ph idx="1"/>
          </p:nvPr>
        </p:nvSpPr>
        <p:spPr/>
        <p:txBody>
          <a:bodyPr/>
          <a:lstStyle/>
          <a:p>
            <a:r>
              <a:rPr lang="en-US" altLang="en-US" dirty="0"/>
              <a:t>The respiratory system, consisting of the lungs, the muscles of the chest, and the wind-pipe (trachea)</a:t>
            </a:r>
          </a:p>
          <a:p>
            <a:r>
              <a:rPr lang="en-US" altLang="en-US" dirty="0"/>
              <a:t>The phonatory system, formed by the larynx</a:t>
            </a:r>
          </a:p>
          <a:p>
            <a:r>
              <a:rPr lang="en-US" altLang="en-US" dirty="0"/>
              <a:t>The articulatory system, consisting of the nose, the mouth (including the tongue, the teeth, the roof of the mouth, and the lips)</a:t>
            </a:r>
          </a:p>
          <a:p>
            <a:endParaRPr lang="en-IN" dirty="0"/>
          </a:p>
        </p:txBody>
      </p:sp>
      <p:pic>
        <p:nvPicPr>
          <p:cNvPr id="4" name="Picture 3">
            <a:extLst>
              <a:ext uri="{FF2B5EF4-FFF2-40B4-BE49-F238E27FC236}">
                <a16:creationId xmlns:a16="http://schemas.microsoft.com/office/drawing/2014/main" id="{E664CC1E-1B50-428B-8A0B-17B59A9EC9AD}"/>
              </a:ext>
            </a:extLst>
          </p:cNvPr>
          <p:cNvPicPr>
            <a:picLocks noChangeAspect="1"/>
          </p:cNvPicPr>
          <p:nvPr/>
        </p:nvPicPr>
        <p:blipFill>
          <a:blip r:embed="rId2"/>
          <a:stretch>
            <a:fillRect/>
          </a:stretch>
        </p:blipFill>
        <p:spPr>
          <a:xfrm>
            <a:off x="4649244" y="4710791"/>
            <a:ext cx="2893512" cy="1578864"/>
          </a:xfrm>
          <a:prstGeom prst="rect">
            <a:avLst/>
          </a:prstGeom>
        </p:spPr>
      </p:pic>
    </p:spTree>
    <p:extLst>
      <p:ext uri="{BB962C8B-B14F-4D97-AF65-F5344CB8AC3E}">
        <p14:creationId xmlns:p14="http://schemas.microsoft.com/office/powerpoint/2010/main" val="30464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01252C39-3D2F-43AB-BB70-06F08E3CD335}"/>
              </a:ext>
            </a:extLst>
          </p:cNvPr>
          <p:cNvSpPr txBox="1">
            <a:spLocks noChangeArrowheads="1"/>
          </p:cNvSpPr>
          <p:nvPr/>
        </p:nvSpPr>
        <p:spPr>
          <a:xfrm>
            <a:off x="3474720" y="2270760"/>
            <a:ext cx="8001000" cy="3962400"/>
          </a:xfrm>
          <a:prstGeom prst="rect">
            <a:avLst/>
          </a:prstGeom>
        </p:spPr>
        <p:txBody>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buFont typeface="Wingdings" panose="05000000000000000000" pitchFamily="2" charset="2"/>
              <a:buNone/>
            </a:pPr>
            <a:r>
              <a:rPr lang="en-US" altLang="en-US"/>
              <a:t>	</a:t>
            </a:r>
          </a:p>
        </p:txBody>
      </p:sp>
      <p:sp>
        <p:nvSpPr>
          <p:cNvPr id="7" name="Text Box 5">
            <a:extLst>
              <a:ext uri="{FF2B5EF4-FFF2-40B4-BE49-F238E27FC236}">
                <a16:creationId xmlns:a16="http://schemas.microsoft.com/office/drawing/2014/main" id="{76C3042F-5A9C-4F2E-9FE4-8AE16E4EB7A9}"/>
              </a:ext>
            </a:extLst>
          </p:cNvPr>
          <p:cNvSpPr txBox="1">
            <a:spLocks noChangeArrowheads="1"/>
          </p:cNvSpPr>
          <p:nvPr/>
        </p:nvSpPr>
        <p:spPr bwMode="auto">
          <a:xfrm>
            <a:off x="7192645" y="2464435"/>
            <a:ext cx="245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sz="2400">
              <a:latin typeface="Times New Roman" panose="02020603050405020304" pitchFamily="18" charset="0"/>
            </a:endParaRPr>
          </a:p>
        </p:txBody>
      </p:sp>
      <p:sp>
        <p:nvSpPr>
          <p:cNvPr id="8" name="Text Box 7">
            <a:extLst>
              <a:ext uri="{FF2B5EF4-FFF2-40B4-BE49-F238E27FC236}">
                <a16:creationId xmlns:a16="http://schemas.microsoft.com/office/drawing/2014/main" id="{A114A00D-4882-4AEC-8301-88BB8547D07C}"/>
              </a:ext>
            </a:extLst>
          </p:cNvPr>
          <p:cNvSpPr txBox="1">
            <a:spLocks noChangeArrowheads="1"/>
          </p:cNvSpPr>
          <p:nvPr/>
        </p:nvSpPr>
        <p:spPr bwMode="auto">
          <a:xfrm>
            <a:off x="3322320" y="2270760"/>
            <a:ext cx="2606675"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latin typeface="Times New Roman" panose="02020603050405020304" pitchFamily="18" charset="0"/>
              </a:rPr>
              <a:t>Respiratory System</a:t>
            </a:r>
          </a:p>
        </p:txBody>
      </p:sp>
      <p:sp>
        <p:nvSpPr>
          <p:cNvPr id="9" name="Text Box 8">
            <a:extLst>
              <a:ext uri="{FF2B5EF4-FFF2-40B4-BE49-F238E27FC236}">
                <a16:creationId xmlns:a16="http://schemas.microsoft.com/office/drawing/2014/main" id="{A34BC8EF-57C4-4E98-A80E-751BF616ACED}"/>
              </a:ext>
            </a:extLst>
          </p:cNvPr>
          <p:cNvSpPr txBox="1">
            <a:spLocks noChangeArrowheads="1"/>
          </p:cNvSpPr>
          <p:nvPr/>
        </p:nvSpPr>
        <p:spPr bwMode="auto">
          <a:xfrm>
            <a:off x="6141720" y="2270760"/>
            <a:ext cx="2606675"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latin typeface="Times New Roman" panose="02020603050405020304" pitchFamily="18" charset="0"/>
              </a:rPr>
              <a:t>Phonatory System</a:t>
            </a:r>
          </a:p>
        </p:txBody>
      </p:sp>
      <p:sp>
        <p:nvSpPr>
          <p:cNvPr id="10" name="Text Box 9">
            <a:extLst>
              <a:ext uri="{FF2B5EF4-FFF2-40B4-BE49-F238E27FC236}">
                <a16:creationId xmlns:a16="http://schemas.microsoft.com/office/drawing/2014/main" id="{010A171F-978D-44CC-B64F-C33A4CB11832}"/>
              </a:ext>
            </a:extLst>
          </p:cNvPr>
          <p:cNvSpPr txBox="1">
            <a:spLocks noChangeArrowheads="1"/>
          </p:cNvSpPr>
          <p:nvPr/>
        </p:nvSpPr>
        <p:spPr bwMode="auto">
          <a:xfrm>
            <a:off x="8884920" y="2270760"/>
            <a:ext cx="2819400"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latin typeface="Times New Roman" panose="02020603050405020304" pitchFamily="18" charset="0"/>
              </a:rPr>
              <a:t>Articulatory System</a:t>
            </a:r>
          </a:p>
        </p:txBody>
      </p:sp>
      <p:sp>
        <p:nvSpPr>
          <p:cNvPr id="11" name="Text Box 10">
            <a:extLst>
              <a:ext uri="{FF2B5EF4-FFF2-40B4-BE49-F238E27FC236}">
                <a16:creationId xmlns:a16="http://schemas.microsoft.com/office/drawing/2014/main" id="{ADB87430-4CD3-4168-85AB-3147B982AF05}"/>
              </a:ext>
            </a:extLst>
          </p:cNvPr>
          <p:cNvSpPr txBox="1">
            <a:spLocks noChangeArrowheads="1"/>
          </p:cNvSpPr>
          <p:nvPr/>
        </p:nvSpPr>
        <p:spPr bwMode="auto">
          <a:xfrm>
            <a:off x="2941320" y="3337560"/>
            <a:ext cx="838200" cy="4064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rPr>
              <a:t>Lungs</a:t>
            </a:r>
          </a:p>
        </p:txBody>
      </p:sp>
      <p:sp>
        <p:nvSpPr>
          <p:cNvPr id="12" name="Text Box 11">
            <a:extLst>
              <a:ext uri="{FF2B5EF4-FFF2-40B4-BE49-F238E27FC236}">
                <a16:creationId xmlns:a16="http://schemas.microsoft.com/office/drawing/2014/main" id="{5FF46D9B-F31D-4860-83B7-3416E3427E7C}"/>
              </a:ext>
            </a:extLst>
          </p:cNvPr>
          <p:cNvSpPr txBox="1">
            <a:spLocks noChangeArrowheads="1"/>
          </p:cNvSpPr>
          <p:nvPr/>
        </p:nvSpPr>
        <p:spPr bwMode="auto">
          <a:xfrm>
            <a:off x="3855720" y="3337560"/>
            <a:ext cx="1447800" cy="7112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rPr>
              <a:t>Muscles of the chest</a:t>
            </a:r>
          </a:p>
        </p:txBody>
      </p:sp>
      <p:sp>
        <p:nvSpPr>
          <p:cNvPr id="13" name="Text Box 12">
            <a:extLst>
              <a:ext uri="{FF2B5EF4-FFF2-40B4-BE49-F238E27FC236}">
                <a16:creationId xmlns:a16="http://schemas.microsoft.com/office/drawing/2014/main" id="{3D8B8481-9BD1-439B-AB40-C8E0B31275E5}"/>
              </a:ext>
            </a:extLst>
          </p:cNvPr>
          <p:cNvSpPr txBox="1">
            <a:spLocks noChangeArrowheads="1"/>
          </p:cNvSpPr>
          <p:nvPr/>
        </p:nvSpPr>
        <p:spPr bwMode="auto">
          <a:xfrm>
            <a:off x="5401945" y="3337560"/>
            <a:ext cx="1044575" cy="4064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rPr>
              <a:t>Trachea</a:t>
            </a:r>
          </a:p>
        </p:txBody>
      </p:sp>
      <p:sp>
        <p:nvSpPr>
          <p:cNvPr id="14" name="Text Box 13">
            <a:extLst>
              <a:ext uri="{FF2B5EF4-FFF2-40B4-BE49-F238E27FC236}">
                <a16:creationId xmlns:a16="http://schemas.microsoft.com/office/drawing/2014/main" id="{F11D44E1-B6C4-4B05-96ED-F9E35714C850}"/>
              </a:ext>
            </a:extLst>
          </p:cNvPr>
          <p:cNvSpPr txBox="1">
            <a:spLocks noChangeArrowheads="1"/>
          </p:cNvSpPr>
          <p:nvPr/>
        </p:nvSpPr>
        <p:spPr bwMode="auto">
          <a:xfrm>
            <a:off x="6065520" y="3947160"/>
            <a:ext cx="1044575" cy="4064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rPr>
              <a:t>Larynx</a:t>
            </a:r>
          </a:p>
        </p:txBody>
      </p:sp>
      <p:sp>
        <p:nvSpPr>
          <p:cNvPr id="15" name="Text Box 14">
            <a:extLst>
              <a:ext uri="{FF2B5EF4-FFF2-40B4-BE49-F238E27FC236}">
                <a16:creationId xmlns:a16="http://schemas.microsoft.com/office/drawing/2014/main" id="{5AD0BADE-4079-4AC4-A9DD-297390ECFD99}"/>
              </a:ext>
            </a:extLst>
          </p:cNvPr>
          <p:cNvSpPr txBox="1">
            <a:spLocks noChangeArrowheads="1"/>
          </p:cNvSpPr>
          <p:nvPr/>
        </p:nvSpPr>
        <p:spPr bwMode="auto">
          <a:xfrm>
            <a:off x="6827520" y="3337560"/>
            <a:ext cx="1066800" cy="4064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rPr>
              <a:t>Pharynx</a:t>
            </a:r>
          </a:p>
        </p:txBody>
      </p:sp>
      <p:sp>
        <p:nvSpPr>
          <p:cNvPr id="16" name="Text Box 15">
            <a:extLst>
              <a:ext uri="{FF2B5EF4-FFF2-40B4-BE49-F238E27FC236}">
                <a16:creationId xmlns:a16="http://schemas.microsoft.com/office/drawing/2014/main" id="{31F8CB92-527C-4A59-B484-503FB0966284}"/>
              </a:ext>
            </a:extLst>
          </p:cNvPr>
          <p:cNvSpPr txBox="1">
            <a:spLocks noChangeArrowheads="1"/>
          </p:cNvSpPr>
          <p:nvPr/>
        </p:nvSpPr>
        <p:spPr bwMode="auto">
          <a:xfrm>
            <a:off x="9646920" y="3337560"/>
            <a:ext cx="914400" cy="10160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rPr>
              <a:t>Roof   of the mouth</a:t>
            </a:r>
          </a:p>
        </p:txBody>
      </p:sp>
      <p:sp>
        <p:nvSpPr>
          <p:cNvPr id="17" name="Text Box 16">
            <a:extLst>
              <a:ext uri="{FF2B5EF4-FFF2-40B4-BE49-F238E27FC236}">
                <a16:creationId xmlns:a16="http://schemas.microsoft.com/office/drawing/2014/main" id="{D507E2EC-D01F-40CE-8488-4D8F75A9CB71}"/>
              </a:ext>
            </a:extLst>
          </p:cNvPr>
          <p:cNvSpPr txBox="1">
            <a:spLocks noChangeArrowheads="1"/>
          </p:cNvSpPr>
          <p:nvPr/>
        </p:nvSpPr>
        <p:spPr bwMode="auto">
          <a:xfrm>
            <a:off x="8732520" y="3337560"/>
            <a:ext cx="838200" cy="4064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rPr>
              <a:t>Teeth</a:t>
            </a:r>
          </a:p>
        </p:txBody>
      </p:sp>
      <p:sp>
        <p:nvSpPr>
          <p:cNvPr id="18" name="Text Box 17">
            <a:extLst>
              <a:ext uri="{FF2B5EF4-FFF2-40B4-BE49-F238E27FC236}">
                <a16:creationId xmlns:a16="http://schemas.microsoft.com/office/drawing/2014/main" id="{63393712-A0E2-4E91-A2C7-B12D871239EB}"/>
              </a:ext>
            </a:extLst>
          </p:cNvPr>
          <p:cNvSpPr txBox="1">
            <a:spLocks noChangeArrowheads="1"/>
          </p:cNvSpPr>
          <p:nvPr/>
        </p:nvSpPr>
        <p:spPr bwMode="auto">
          <a:xfrm>
            <a:off x="7970520" y="3337560"/>
            <a:ext cx="685800" cy="4064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rPr>
              <a:t>Lips</a:t>
            </a:r>
          </a:p>
        </p:txBody>
      </p:sp>
      <p:sp>
        <p:nvSpPr>
          <p:cNvPr id="19" name="Text Box 19">
            <a:extLst>
              <a:ext uri="{FF2B5EF4-FFF2-40B4-BE49-F238E27FC236}">
                <a16:creationId xmlns:a16="http://schemas.microsoft.com/office/drawing/2014/main" id="{2F970DEF-0397-4879-89A0-637B3F2FFE5D}"/>
              </a:ext>
            </a:extLst>
          </p:cNvPr>
          <p:cNvSpPr txBox="1">
            <a:spLocks noChangeArrowheads="1"/>
          </p:cNvSpPr>
          <p:nvPr/>
        </p:nvSpPr>
        <p:spPr bwMode="auto">
          <a:xfrm>
            <a:off x="5760720" y="822960"/>
            <a:ext cx="3200400" cy="519113"/>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a:latin typeface="Times New Roman" panose="02020603050405020304" pitchFamily="18" charset="0"/>
              </a:rPr>
              <a:t>Organs of Speech</a:t>
            </a:r>
          </a:p>
        </p:txBody>
      </p:sp>
      <p:sp>
        <p:nvSpPr>
          <p:cNvPr id="20" name="Line 20">
            <a:extLst>
              <a:ext uri="{FF2B5EF4-FFF2-40B4-BE49-F238E27FC236}">
                <a16:creationId xmlns:a16="http://schemas.microsoft.com/office/drawing/2014/main" id="{20C29038-1893-4600-B5BC-BC23B144177F}"/>
              </a:ext>
            </a:extLst>
          </p:cNvPr>
          <p:cNvSpPr>
            <a:spLocks noChangeShapeType="1"/>
          </p:cNvSpPr>
          <p:nvPr/>
        </p:nvSpPr>
        <p:spPr bwMode="auto">
          <a:xfrm flipH="1">
            <a:off x="4846320" y="1356360"/>
            <a:ext cx="2438400" cy="91440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 name="Line 21">
            <a:extLst>
              <a:ext uri="{FF2B5EF4-FFF2-40B4-BE49-F238E27FC236}">
                <a16:creationId xmlns:a16="http://schemas.microsoft.com/office/drawing/2014/main" id="{1B139BC7-3A96-436B-B004-387FF87CBD5C}"/>
              </a:ext>
            </a:extLst>
          </p:cNvPr>
          <p:cNvSpPr>
            <a:spLocks noChangeShapeType="1"/>
          </p:cNvSpPr>
          <p:nvPr/>
        </p:nvSpPr>
        <p:spPr bwMode="auto">
          <a:xfrm>
            <a:off x="7284720" y="1356360"/>
            <a:ext cx="2743200" cy="91440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2" name="Line 22">
            <a:extLst>
              <a:ext uri="{FF2B5EF4-FFF2-40B4-BE49-F238E27FC236}">
                <a16:creationId xmlns:a16="http://schemas.microsoft.com/office/drawing/2014/main" id="{2D10B0E9-D510-4E68-BF47-245203AEDD18}"/>
              </a:ext>
            </a:extLst>
          </p:cNvPr>
          <p:cNvSpPr>
            <a:spLocks noChangeShapeType="1"/>
          </p:cNvSpPr>
          <p:nvPr/>
        </p:nvSpPr>
        <p:spPr bwMode="auto">
          <a:xfrm>
            <a:off x="7284720" y="1356360"/>
            <a:ext cx="0" cy="91440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3" name="Text Box 23">
            <a:extLst>
              <a:ext uri="{FF2B5EF4-FFF2-40B4-BE49-F238E27FC236}">
                <a16:creationId xmlns:a16="http://schemas.microsoft.com/office/drawing/2014/main" id="{D524D301-FD27-43C9-BD26-9527FB9B276D}"/>
              </a:ext>
            </a:extLst>
          </p:cNvPr>
          <p:cNvSpPr txBox="1">
            <a:spLocks noChangeArrowheads="1"/>
          </p:cNvSpPr>
          <p:nvPr/>
        </p:nvSpPr>
        <p:spPr bwMode="auto">
          <a:xfrm>
            <a:off x="10659745" y="3337560"/>
            <a:ext cx="1044575" cy="4064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rPr>
              <a:t>Tongue</a:t>
            </a:r>
          </a:p>
        </p:txBody>
      </p:sp>
      <p:sp>
        <p:nvSpPr>
          <p:cNvPr id="24" name="Text Box 24">
            <a:extLst>
              <a:ext uri="{FF2B5EF4-FFF2-40B4-BE49-F238E27FC236}">
                <a16:creationId xmlns:a16="http://schemas.microsoft.com/office/drawing/2014/main" id="{E4946721-8CB2-4B8C-966E-8D49B02431A2}"/>
              </a:ext>
            </a:extLst>
          </p:cNvPr>
          <p:cNvSpPr txBox="1">
            <a:spLocks noChangeArrowheads="1"/>
          </p:cNvSpPr>
          <p:nvPr/>
        </p:nvSpPr>
        <p:spPr bwMode="auto">
          <a:xfrm>
            <a:off x="6141720" y="4632960"/>
            <a:ext cx="815975" cy="7112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rPr>
              <a:t>Vocal cords</a:t>
            </a:r>
          </a:p>
        </p:txBody>
      </p:sp>
      <p:sp>
        <p:nvSpPr>
          <p:cNvPr id="25" name="Line 25">
            <a:extLst>
              <a:ext uri="{FF2B5EF4-FFF2-40B4-BE49-F238E27FC236}">
                <a16:creationId xmlns:a16="http://schemas.microsoft.com/office/drawing/2014/main" id="{BCD10D07-8C33-40F2-97AA-1452F3C2ADD3}"/>
              </a:ext>
            </a:extLst>
          </p:cNvPr>
          <p:cNvSpPr>
            <a:spLocks noChangeShapeType="1"/>
          </p:cNvSpPr>
          <p:nvPr/>
        </p:nvSpPr>
        <p:spPr bwMode="auto">
          <a:xfrm flipH="1">
            <a:off x="3322320" y="2727960"/>
            <a:ext cx="1066800" cy="60960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6" name="Line 26">
            <a:extLst>
              <a:ext uri="{FF2B5EF4-FFF2-40B4-BE49-F238E27FC236}">
                <a16:creationId xmlns:a16="http://schemas.microsoft.com/office/drawing/2014/main" id="{03E747F9-7C92-483D-A5F1-63C3ACFB97F3}"/>
              </a:ext>
            </a:extLst>
          </p:cNvPr>
          <p:cNvSpPr>
            <a:spLocks noChangeShapeType="1"/>
          </p:cNvSpPr>
          <p:nvPr/>
        </p:nvSpPr>
        <p:spPr bwMode="auto">
          <a:xfrm>
            <a:off x="4389120" y="2727960"/>
            <a:ext cx="0" cy="60960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7" name="Line 27">
            <a:extLst>
              <a:ext uri="{FF2B5EF4-FFF2-40B4-BE49-F238E27FC236}">
                <a16:creationId xmlns:a16="http://schemas.microsoft.com/office/drawing/2014/main" id="{BF0F089F-22C6-4B2F-A620-0E6AF09DD24B}"/>
              </a:ext>
            </a:extLst>
          </p:cNvPr>
          <p:cNvSpPr>
            <a:spLocks noChangeShapeType="1"/>
          </p:cNvSpPr>
          <p:nvPr/>
        </p:nvSpPr>
        <p:spPr bwMode="auto">
          <a:xfrm>
            <a:off x="4389120" y="2727960"/>
            <a:ext cx="1219200" cy="60960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8" name="Line 28">
            <a:extLst>
              <a:ext uri="{FF2B5EF4-FFF2-40B4-BE49-F238E27FC236}">
                <a16:creationId xmlns:a16="http://schemas.microsoft.com/office/drawing/2014/main" id="{0CE2DEFC-9A8E-4A62-9828-C6B758732399}"/>
              </a:ext>
            </a:extLst>
          </p:cNvPr>
          <p:cNvSpPr>
            <a:spLocks noChangeShapeType="1"/>
          </p:cNvSpPr>
          <p:nvPr/>
        </p:nvSpPr>
        <p:spPr bwMode="auto">
          <a:xfrm>
            <a:off x="6598920" y="2727960"/>
            <a:ext cx="0" cy="12192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9" name="Line 30">
            <a:extLst>
              <a:ext uri="{FF2B5EF4-FFF2-40B4-BE49-F238E27FC236}">
                <a16:creationId xmlns:a16="http://schemas.microsoft.com/office/drawing/2014/main" id="{06F6E305-8F3E-427D-ACCB-FCC0A4151C05}"/>
              </a:ext>
            </a:extLst>
          </p:cNvPr>
          <p:cNvSpPr>
            <a:spLocks noChangeShapeType="1"/>
          </p:cNvSpPr>
          <p:nvPr/>
        </p:nvSpPr>
        <p:spPr bwMode="auto">
          <a:xfrm>
            <a:off x="10104120" y="2727960"/>
            <a:ext cx="0" cy="60960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0" name="Line 31">
            <a:extLst>
              <a:ext uri="{FF2B5EF4-FFF2-40B4-BE49-F238E27FC236}">
                <a16:creationId xmlns:a16="http://schemas.microsoft.com/office/drawing/2014/main" id="{9DC420F6-ACA9-441E-8926-53777D2DFF41}"/>
              </a:ext>
            </a:extLst>
          </p:cNvPr>
          <p:cNvSpPr>
            <a:spLocks noChangeShapeType="1"/>
          </p:cNvSpPr>
          <p:nvPr/>
        </p:nvSpPr>
        <p:spPr bwMode="auto">
          <a:xfrm>
            <a:off x="10104120" y="2727960"/>
            <a:ext cx="990600" cy="60960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1" name="Line 32">
            <a:extLst>
              <a:ext uri="{FF2B5EF4-FFF2-40B4-BE49-F238E27FC236}">
                <a16:creationId xmlns:a16="http://schemas.microsoft.com/office/drawing/2014/main" id="{1C04B368-F68E-4F2B-B2FA-E764C5115613}"/>
              </a:ext>
            </a:extLst>
          </p:cNvPr>
          <p:cNvSpPr>
            <a:spLocks noChangeShapeType="1"/>
          </p:cNvSpPr>
          <p:nvPr/>
        </p:nvSpPr>
        <p:spPr bwMode="auto">
          <a:xfrm flipH="1">
            <a:off x="7437120" y="2727960"/>
            <a:ext cx="2667000" cy="60960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2" name="Line 33">
            <a:extLst>
              <a:ext uri="{FF2B5EF4-FFF2-40B4-BE49-F238E27FC236}">
                <a16:creationId xmlns:a16="http://schemas.microsoft.com/office/drawing/2014/main" id="{319A96B5-70FA-4381-A6F9-1759523EE98F}"/>
              </a:ext>
            </a:extLst>
          </p:cNvPr>
          <p:cNvSpPr>
            <a:spLocks noChangeShapeType="1"/>
          </p:cNvSpPr>
          <p:nvPr/>
        </p:nvSpPr>
        <p:spPr bwMode="auto">
          <a:xfrm flipH="1">
            <a:off x="8351520" y="2727960"/>
            <a:ext cx="1752600" cy="60960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3" name="Line 35">
            <a:extLst>
              <a:ext uri="{FF2B5EF4-FFF2-40B4-BE49-F238E27FC236}">
                <a16:creationId xmlns:a16="http://schemas.microsoft.com/office/drawing/2014/main" id="{D9C7C38D-684F-4FCA-A1D6-1A002FED4F34}"/>
              </a:ext>
            </a:extLst>
          </p:cNvPr>
          <p:cNvSpPr>
            <a:spLocks noChangeShapeType="1"/>
          </p:cNvSpPr>
          <p:nvPr/>
        </p:nvSpPr>
        <p:spPr bwMode="auto">
          <a:xfrm flipH="1">
            <a:off x="9189720" y="2727960"/>
            <a:ext cx="914400" cy="60960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4" name="Text Box 36">
            <a:extLst>
              <a:ext uri="{FF2B5EF4-FFF2-40B4-BE49-F238E27FC236}">
                <a16:creationId xmlns:a16="http://schemas.microsoft.com/office/drawing/2014/main" id="{648F616E-6525-4E86-B29B-B925834EDB95}"/>
              </a:ext>
            </a:extLst>
          </p:cNvPr>
          <p:cNvSpPr txBox="1">
            <a:spLocks noChangeArrowheads="1"/>
          </p:cNvSpPr>
          <p:nvPr/>
        </p:nvSpPr>
        <p:spPr bwMode="auto">
          <a:xfrm>
            <a:off x="7894320" y="5704523"/>
            <a:ext cx="533400" cy="376237"/>
          </a:xfrm>
          <a:prstGeom prst="rect">
            <a:avLst/>
          </a:prstGeom>
          <a:solidFill>
            <a:srgbClr val="3366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latin typeface="Times New Roman" panose="02020603050405020304" pitchFamily="18" charset="0"/>
              </a:rPr>
              <a:t>Tip</a:t>
            </a:r>
          </a:p>
        </p:txBody>
      </p:sp>
      <p:sp>
        <p:nvSpPr>
          <p:cNvPr id="35" name="Text Box 37">
            <a:extLst>
              <a:ext uri="{FF2B5EF4-FFF2-40B4-BE49-F238E27FC236}">
                <a16:creationId xmlns:a16="http://schemas.microsoft.com/office/drawing/2014/main" id="{1A17EFC4-0AF3-4000-AAC8-A09679FFAA01}"/>
              </a:ext>
            </a:extLst>
          </p:cNvPr>
          <p:cNvSpPr txBox="1">
            <a:spLocks noChangeArrowheads="1"/>
          </p:cNvSpPr>
          <p:nvPr/>
        </p:nvSpPr>
        <p:spPr bwMode="auto">
          <a:xfrm>
            <a:off x="9799320" y="4790123"/>
            <a:ext cx="762000" cy="376237"/>
          </a:xfrm>
          <a:prstGeom prst="rect">
            <a:avLst/>
          </a:prstGeom>
          <a:solidFill>
            <a:schemeClr val="accent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latin typeface="Times New Roman" panose="02020603050405020304" pitchFamily="18" charset="0"/>
              </a:rPr>
              <a:t>Uvula</a:t>
            </a:r>
          </a:p>
        </p:txBody>
      </p:sp>
      <p:sp>
        <p:nvSpPr>
          <p:cNvPr id="36" name="Text Box 38">
            <a:extLst>
              <a:ext uri="{FF2B5EF4-FFF2-40B4-BE49-F238E27FC236}">
                <a16:creationId xmlns:a16="http://schemas.microsoft.com/office/drawing/2014/main" id="{D559B1E7-3F10-4557-B91E-D85176E6EF16}"/>
              </a:ext>
            </a:extLst>
          </p:cNvPr>
          <p:cNvSpPr txBox="1">
            <a:spLocks noChangeArrowheads="1"/>
          </p:cNvSpPr>
          <p:nvPr/>
        </p:nvSpPr>
        <p:spPr bwMode="auto">
          <a:xfrm>
            <a:off x="8046720" y="4744085"/>
            <a:ext cx="762000" cy="650875"/>
          </a:xfrm>
          <a:prstGeom prst="rect">
            <a:avLst/>
          </a:prstGeom>
          <a:solidFill>
            <a:schemeClr val="accent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latin typeface="Times New Roman" panose="02020603050405020304" pitchFamily="18" charset="0"/>
              </a:rPr>
              <a:t>Hard palate</a:t>
            </a:r>
          </a:p>
        </p:txBody>
      </p:sp>
      <p:sp>
        <p:nvSpPr>
          <p:cNvPr id="37" name="Text Box 39">
            <a:extLst>
              <a:ext uri="{FF2B5EF4-FFF2-40B4-BE49-F238E27FC236}">
                <a16:creationId xmlns:a16="http://schemas.microsoft.com/office/drawing/2014/main" id="{49F34D74-22EB-4DF2-93AB-D9285C5211B8}"/>
              </a:ext>
            </a:extLst>
          </p:cNvPr>
          <p:cNvSpPr txBox="1">
            <a:spLocks noChangeArrowheads="1"/>
          </p:cNvSpPr>
          <p:nvPr/>
        </p:nvSpPr>
        <p:spPr bwMode="auto">
          <a:xfrm>
            <a:off x="7132320" y="4744085"/>
            <a:ext cx="762000" cy="65087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latin typeface="Times New Roman" panose="02020603050405020304" pitchFamily="18" charset="0"/>
              </a:rPr>
              <a:t>Teeth ridge</a:t>
            </a:r>
          </a:p>
        </p:txBody>
      </p:sp>
      <p:sp>
        <p:nvSpPr>
          <p:cNvPr id="38" name="Text Box 40">
            <a:extLst>
              <a:ext uri="{FF2B5EF4-FFF2-40B4-BE49-F238E27FC236}">
                <a16:creationId xmlns:a16="http://schemas.microsoft.com/office/drawing/2014/main" id="{0853D33D-A464-4ADA-96DC-883FF9066DB8}"/>
              </a:ext>
            </a:extLst>
          </p:cNvPr>
          <p:cNvSpPr txBox="1">
            <a:spLocks noChangeArrowheads="1"/>
          </p:cNvSpPr>
          <p:nvPr/>
        </p:nvSpPr>
        <p:spPr bwMode="auto">
          <a:xfrm>
            <a:off x="8961120" y="4744085"/>
            <a:ext cx="762000" cy="650875"/>
          </a:xfrm>
          <a:prstGeom prst="rect">
            <a:avLst/>
          </a:prstGeom>
          <a:solidFill>
            <a:schemeClr val="accent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latin typeface="Times New Roman" panose="02020603050405020304" pitchFamily="18" charset="0"/>
              </a:rPr>
              <a:t>Soft palate</a:t>
            </a:r>
          </a:p>
        </p:txBody>
      </p:sp>
      <p:sp>
        <p:nvSpPr>
          <p:cNvPr id="39" name="Text Box 41">
            <a:extLst>
              <a:ext uri="{FF2B5EF4-FFF2-40B4-BE49-F238E27FC236}">
                <a16:creationId xmlns:a16="http://schemas.microsoft.com/office/drawing/2014/main" id="{C1ECC9DE-4A1B-4625-96E9-19615109AE1B}"/>
              </a:ext>
            </a:extLst>
          </p:cNvPr>
          <p:cNvSpPr txBox="1">
            <a:spLocks noChangeArrowheads="1"/>
          </p:cNvSpPr>
          <p:nvPr/>
        </p:nvSpPr>
        <p:spPr bwMode="auto">
          <a:xfrm>
            <a:off x="8526145" y="5704523"/>
            <a:ext cx="739775" cy="376237"/>
          </a:xfrm>
          <a:prstGeom prst="rect">
            <a:avLst/>
          </a:prstGeom>
          <a:solidFill>
            <a:srgbClr val="3366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latin typeface="Times New Roman" panose="02020603050405020304" pitchFamily="18" charset="0"/>
              </a:rPr>
              <a:t>Blade</a:t>
            </a:r>
          </a:p>
        </p:txBody>
      </p:sp>
      <p:sp>
        <p:nvSpPr>
          <p:cNvPr id="40" name="Text Box 42">
            <a:extLst>
              <a:ext uri="{FF2B5EF4-FFF2-40B4-BE49-F238E27FC236}">
                <a16:creationId xmlns:a16="http://schemas.microsoft.com/office/drawing/2014/main" id="{1AEC9B5D-68B4-4005-8FFE-EEE477A64C27}"/>
              </a:ext>
            </a:extLst>
          </p:cNvPr>
          <p:cNvSpPr txBox="1">
            <a:spLocks noChangeArrowheads="1"/>
          </p:cNvSpPr>
          <p:nvPr/>
        </p:nvSpPr>
        <p:spPr bwMode="auto">
          <a:xfrm>
            <a:off x="9364345" y="5704523"/>
            <a:ext cx="739775" cy="376237"/>
          </a:xfrm>
          <a:prstGeom prst="rect">
            <a:avLst/>
          </a:prstGeom>
          <a:solidFill>
            <a:srgbClr val="3366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latin typeface="Times New Roman" panose="02020603050405020304" pitchFamily="18" charset="0"/>
              </a:rPr>
              <a:t>Front</a:t>
            </a:r>
          </a:p>
        </p:txBody>
      </p:sp>
      <p:sp>
        <p:nvSpPr>
          <p:cNvPr id="41" name="Text Box 43">
            <a:extLst>
              <a:ext uri="{FF2B5EF4-FFF2-40B4-BE49-F238E27FC236}">
                <a16:creationId xmlns:a16="http://schemas.microsoft.com/office/drawing/2014/main" id="{FDEFF7F2-56E2-4455-A33A-C05CED982BED}"/>
              </a:ext>
            </a:extLst>
          </p:cNvPr>
          <p:cNvSpPr txBox="1">
            <a:spLocks noChangeArrowheads="1"/>
          </p:cNvSpPr>
          <p:nvPr/>
        </p:nvSpPr>
        <p:spPr bwMode="auto">
          <a:xfrm>
            <a:off x="10180320" y="5704523"/>
            <a:ext cx="685800" cy="376237"/>
          </a:xfrm>
          <a:prstGeom prst="rect">
            <a:avLst/>
          </a:prstGeom>
          <a:solidFill>
            <a:srgbClr val="3366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latin typeface="Times New Roman" panose="02020603050405020304" pitchFamily="18" charset="0"/>
              </a:rPr>
              <a:t>Back</a:t>
            </a:r>
          </a:p>
        </p:txBody>
      </p:sp>
      <p:sp>
        <p:nvSpPr>
          <p:cNvPr id="42" name="Text Box 44">
            <a:extLst>
              <a:ext uri="{FF2B5EF4-FFF2-40B4-BE49-F238E27FC236}">
                <a16:creationId xmlns:a16="http://schemas.microsoft.com/office/drawing/2014/main" id="{7F580331-E63E-44FB-B2F4-2C03BF07DEB3}"/>
              </a:ext>
            </a:extLst>
          </p:cNvPr>
          <p:cNvSpPr txBox="1">
            <a:spLocks noChangeArrowheads="1"/>
          </p:cNvSpPr>
          <p:nvPr/>
        </p:nvSpPr>
        <p:spPr bwMode="auto">
          <a:xfrm>
            <a:off x="10942320" y="5704523"/>
            <a:ext cx="685800" cy="376237"/>
          </a:xfrm>
          <a:prstGeom prst="rect">
            <a:avLst/>
          </a:prstGeom>
          <a:solidFill>
            <a:srgbClr val="3366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latin typeface="Times New Roman" panose="02020603050405020304" pitchFamily="18" charset="0"/>
              </a:rPr>
              <a:t>Rims</a:t>
            </a:r>
          </a:p>
        </p:txBody>
      </p:sp>
      <p:sp>
        <p:nvSpPr>
          <p:cNvPr id="43" name="Line 45">
            <a:extLst>
              <a:ext uri="{FF2B5EF4-FFF2-40B4-BE49-F238E27FC236}">
                <a16:creationId xmlns:a16="http://schemas.microsoft.com/office/drawing/2014/main" id="{1FE534D7-9FC3-45B2-A6B7-E2BE552DAD90}"/>
              </a:ext>
            </a:extLst>
          </p:cNvPr>
          <p:cNvSpPr>
            <a:spLocks noChangeShapeType="1"/>
          </p:cNvSpPr>
          <p:nvPr/>
        </p:nvSpPr>
        <p:spPr bwMode="auto">
          <a:xfrm>
            <a:off x="6522720" y="4328160"/>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4" name="Line 47">
            <a:extLst>
              <a:ext uri="{FF2B5EF4-FFF2-40B4-BE49-F238E27FC236}">
                <a16:creationId xmlns:a16="http://schemas.microsoft.com/office/drawing/2014/main" id="{F253E9C7-B50C-4A84-9082-448194E950C5}"/>
              </a:ext>
            </a:extLst>
          </p:cNvPr>
          <p:cNvSpPr>
            <a:spLocks noChangeShapeType="1"/>
          </p:cNvSpPr>
          <p:nvPr/>
        </p:nvSpPr>
        <p:spPr bwMode="auto">
          <a:xfrm>
            <a:off x="9723120" y="4328160"/>
            <a:ext cx="6096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5" name="Line 49">
            <a:extLst>
              <a:ext uri="{FF2B5EF4-FFF2-40B4-BE49-F238E27FC236}">
                <a16:creationId xmlns:a16="http://schemas.microsoft.com/office/drawing/2014/main" id="{A3A2B762-A215-4BED-939A-1BCCA75D2968}"/>
              </a:ext>
            </a:extLst>
          </p:cNvPr>
          <p:cNvSpPr>
            <a:spLocks noChangeShapeType="1"/>
          </p:cNvSpPr>
          <p:nvPr/>
        </p:nvSpPr>
        <p:spPr bwMode="auto">
          <a:xfrm flipH="1">
            <a:off x="7513320" y="4328160"/>
            <a:ext cx="22098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6" name="Line 50">
            <a:extLst>
              <a:ext uri="{FF2B5EF4-FFF2-40B4-BE49-F238E27FC236}">
                <a16:creationId xmlns:a16="http://schemas.microsoft.com/office/drawing/2014/main" id="{0E4621D9-5661-42A0-B017-FE068BE8172C}"/>
              </a:ext>
            </a:extLst>
          </p:cNvPr>
          <p:cNvSpPr>
            <a:spLocks noChangeShapeType="1"/>
          </p:cNvSpPr>
          <p:nvPr/>
        </p:nvSpPr>
        <p:spPr bwMode="auto">
          <a:xfrm flipH="1">
            <a:off x="9342120" y="4328160"/>
            <a:ext cx="3810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7" name="Line 51">
            <a:extLst>
              <a:ext uri="{FF2B5EF4-FFF2-40B4-BE49-F238E27FC236}">
                <a16:creationId xmlns:a16="http://schemas.microsoft.com/office/drawing/2014/main" id="{DCB62601-FDFA-418C-A9F7-95B5F6ED560C}"/>
              </a:ext>
            </a:extLst>
          </p:cNvPr>
          <p:cNvSpPr>
            <a:spLocks noChangeShapeType="1"/>
          </p:cNvSpPr>
          <p:nvPr/>
        </p:nvSpPr>
        <p:spPr bwMode="auto">
          <a:xfrm flipH="1">
            <a:off x="8427720" y="4328160"/>
            <a:ext cx="12192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8" name="Line 52">
            <a:extLst>
              <a:ext uri="{FF2B5EF4-FFF2-40B4-BE49-F238E27FC236}">
                <a16:creationId xmlns:a16="http://schemas.microsoft.com/office/drawing/2014/main" id="{FE15C2C7-B908-414F-8E7D-57D66E0FFA23}"/>
              </a:ext>
            </a:extLst>
          </p:cNvPr>
          <p:cNvSpPr>
            <a:spLocks noChangeShapeType="1"/>
          </p:cNvSpPr>
          <p:nvPr/>
        </p:nvSpPr>
        <p:spPr bwMode="auto">
          <a:xfrm flipV="1">
            <a:off x="8199120" y="5166360"/>
            <a:ext cx="3124200" cy="533400"/>
          </a:xfrm>
          <a:prstGeom prst="line">
            <a:avLst/>
          </a:prstGeom>
          <a:noFill/>
          <a:ln w="952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 name="Line 53">
            <a:extLst>
              <a:ext uri="{FF2B5EF4-FFF2-40B4-BE49-F238E27FC236}">
                <a16:creationId xmlns:a16="http://schemas.microsoft.com/office/drawing/2014/main" id="{40BA3255-4014-4F7C-881E-CDCC6C0867BB}"/>
              </a:ext>
            </a:extLst>
          </p:cNvPr>
          <p:cNvSpPr>
            <a:spLocks noChangeShapeType="1"/>
          </p:cNvSpPr>
          <p:nvPr/>
        </p:nvSpPr>
        <p:spPr bwMode="auto">
          <a:xfrm flipV="1">
            <a:off x="9113520" y="5166360"/>
            <a:ext cx="2209800" cy="533400"/>
          </a:xfrm>
          <a:prstGeom prst="line">
            <a:avLst/>
          </a:prstGeom>
          <a:noFill/>
          <a:ln w="952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0" name="Line 54">
            <a:extLst>
              <a:ext uri="{FF2B5EF4-FFF2-40B4-BE49-F238E27FC236}">
                <a16:creationId xmlns:a16="http://schemas.microsoft.com/office/drawing/2014/main" id="{C72C037B-3D3E-4053-99EC-9D0F470B67F9}"/>
              </a:ext>
            </a:extLst>
          </p:cNvPr>
          <p:cNvSpPr>
            <a:spLocks noChangeShapeType="1"/>
          </p:cNvSpPr>
          <p:nvPr/>
        </p:nvSpPr>
        <p:spPr bwMode="auto">
          <a:xfrm flipV="1">
            <a:off x="9951720" y="5166360"/>
            <a:ext cx="1371600" cy="533400"/>
          </a:xfrm>
          <a:prstGeom prst="line">
            <a:avLst/>
          </a:prstGeom>
          <a:noFill/>
          <a:ln w="952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1" name="Line 55">
            <a:extLst>
              <a:ext uri="{FF2B5EF4-FFF2-40B4-BE49-F238E27FC236}">
                <a16:creationId xmlns:a16="http://schemas.microsoft.com/office/drawing/2014/main" id="{EA48D139-93BF-45DC-BDE4-3FBDF8509D0D}"/>
              </a:ext>
            </a:extLst>
          </p:cNvPr>
          <p:cNvSpPr>
            <a:spLocks noChangeShapeType="1"/>
          </p:cNvSpPr>
          <p:nvPr/>
        </p:nvSpPr>
        <p:spPr bwMode="auto">
          <a:xfrm flipV="1">
            <a:off x="10713720" y="5166360"/>
            <a:ext cx="609600" cy="533400"/>
          </a:xfrm>
          <a:prstGeom prst="line">
            <a:avLst/>
          </a:prstGeom>
          <a:noFill/>
          <a:ln w="952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2" name="Line 56">
            <a:extLst>
              <a:ext uri="{FF2B5EF4-FFF2-40B4-BE49-F238E27FC236}">
                <a16:creationId xmlns:a16="http://schemas.microsoft.com/office/drawing/2014/main" id="{6326C0F1-F744-4EA6-BC53-5F8EEFFB7926}"/>
              </a:ext>
            </a:extLst>
          </p:cNvPr>
          <p:cNvSpPr>
            <a:spLocks noChangeShapeType="1"/>
          </p:cNvSpPr>
          <p:nvPr/>
        </p:nvSpPr>
        <p:spPr bwMode="auto">
          <a:xfrm>
            <a:off x="11323320" y="5166360"/>
            <a:ext cx="152400" cy="533400"/>
          </a:xfrm>
          <a:prstGeom prst="line">
            <a:avLst/>
          </a:prstGeom>
          <a:noFill/>
          <a:ln w="952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3" name="Line 57">
            <a:extLst>
              <a:ext uri="{FF2B5EF4-FFF2-40B4-BE49-F238E27FC236}">
                <a16:creationId xmlns:a16="http://schemas.microsoft.com/office/drawing/2014/main" id="{377DF518-5843-4591-AD26-40B3645C6D62}"/>
              </a:ext>
            </a:extLst>
          </p:cNvPr>
          <p:cNvSpPr>
            <a:spLocks noChangeShapeType="1"/>
          </p:cNvSpPr>
          <p:nvPr/>
        </p:nvSpPr>
        <p:spPr bwMode="auto">
          <a:xfrm>
            <a:off x="11323320" y="3718560"/>
            <a:ext cx="0" cy="1447800"/>
          </a:xfrm>
          <a:prstGeom prst="line">
            <a:avLst/>
          </a:prstGeom>
          <a:noFill/>
          <a:ln w="952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extLst>
      <p:ext uri="{BB962C8B-B14F-4D97-AF65-F5344CB8AC3E}">
        <p14:creationId xmlns:p14="http://schemas.microsoft.com/office/powerpoint/2010/main" val="2336259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851B-6F5A-4D36-B847-B1E15B59F074}"/>
              </a:ext>
            </a:extLst>
          </p:cNvPr>
          <p:cNvSpPr>
            <a:spLocks noGrp="1"/>
          </p:cNvSpPr>
          <p:nvPr>
            <p:ph type="title"/>
          </p:nvPr>
        </p:nvSpPr>
        <p:spPr/>
        <p:txBody>
          <a:bodyPr/>
          <a:lstStyle/>
          <a:p>
            <a:r>
              <a:rPr lang="en-US" altLang="en-US" sz="4400" dirty="0"/>
              <a:t>The Organs of Speech</a:t>
            </a:r>
            <a:endParaRPr lang="en-IN" dirty="0"/>
          </a:p>
        </p:txBody>
      </p:sp>
      <p:pic>
        <p:nvPicPr>
          <p:cNvPr id="4" name="Picture 7">
            <a:extLst>
              <a:ext uri="{FF2B5EF4-FFF2-40B4-BE49-F238E27FC236}">
                <a16:creationId xmlns:a16="http://schemas.microsoft.com/office/drawing/2014/main" id="{10FC58FD-486F-49B9-9FE0-7DA9832D7D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02000" y="2129061"/>
            <a:ext cx="7599680" cy="46070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36097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A04A-85E5-4462-BF63-C5487B0A71B7}"/>
              </a:ext>
            </a:extLst>
          </p:cNvPr>
          <p:cNvSpPr>
            <a:spLocks noGrp="1"/>
          </p:cNvSpPr>
          <p:nvPr>
            <p:ph type="title"/>
          </p:nvPr>
        </p:nvSpPr>
        <p:spPr/>
        <p:txBody>
          <a:bodyPr/>
          <a:lstStyle/>
          <a:p>
            <a:r>
              <a:rPr lang="en-US" altLang="en-US" b="0" dirty="0"/>
              <a:t>The larynx</a:t>
            </a:r>
            <a:endParaRPr lang="en-IN" dirty="0"/>
          </a:p>
        </p:txBody>
      </p:sp>
      <p:sp>
        <p:nvSpPr>
          <p:cNvPr id="4" name="Rectangle 3">
            <a:extLst>
              <a:ext uri="{FF2B5EF4-FFF2-40B4-BE49-F238E27FC236}">
                <a16:creationId xmlns:a16="http://schemas.microsoft.com/office/drawing/2014/main" id="{3F1E4A7D-D4C3-4358-8E54-AB7AE2308593}"/>
              </a:ext>
            </a:extLst>
          </p:cNvPr>
          <p:cNvSpPr>
            <a:spLocks noGrp="1" noChangeArrowheads="1"/>
          </p:cNvSpPr>
          <p:nvPr>
            <p:ph idx="1"/>
          </p:nvPr>
        </p:nvSpPr>
        <p:spPr>
          <a:xfrm>
            <a:off x="2933700" y="2438400"/>
            <a:ext cx="8770938" cy="3651250"/>
          </a:xfrm>
        </p:spPr>
        <p:txBody>
          <a:bodyPr/>
          <a:lstStyle/>
          <a:p>
            <a:pPr>
              <a:lnSpc>
                <a:spcPct val="90000"/>
              </a:lnSpc>
            </a:pPr>
            <a:r>
              <a:rPr lang="en-US" altLang="en-US" dirty="0"/>
              <a:t>The air from the lungs comes through the wind pipe or trachea, at the top of which is the larynx. </a:t>
            </a:r>
          </a:p>
          <a:p>
            <a:pPr>
              <a:lnSpc>
                <a:spcPct val="90000"/>
              </a:lnSpc>
            </a:pPr>
            <a:r>
              <a:rPr lang="en-US" altLang="en-US" dirty="0"/>
              <a:t>In the larynx are two vocal cords, which are like a pair of lips placed horizontally from front to back. </a:t>
            </a:r>
          </a:p>
          <a:p>
            <a:pPr>
              <a:lnSpc>
                <a:spcPct val="90000"/>
              </a:lnSpc>
            </a:pPr>
            <a:r>
              <a:rPr lang="en-US" altLang="en-US" dirty="0"/>
              <a:t>They are joined in the front, but can be separated at the back, and the opening between them is called the </a:t>
            </a:r>
            <a:r>
              <a:rPr lang="en-US" altLang="en-US" i="1" dirty="0"/>
              <a:t>glottis</a:t>
            </a:r>
            <a:r>
              <a:rPr lang="en-US" altLang="en-US" dirty="0"/>
              <a:t>.</a:t>
            </a:r>
          </a:p>
        </p:txBody>
      </p:sp>
    </p:spTree>
    <p:extLst>
      <p:ext uri="{BB962C8B-B14F-4D97-AF65-F5344CB8AC3E}">
        <p14:creationId xmlns:p14="http://schemas.microsoft.com/office/powerpoint/2010/main" val="4057819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D595-ED43-4DCA-AB79-18F515D0D569}"/>
              </a:ext>
            </a:extLst>
          </p:cNvPr>
          <p:cNvSpPr>
            <a:spLocks noGrp="1"/>
          </p:cNvSpPr>
          <p:nvPr>
            <p:ph type="title"/>
          </p:nvPr>
        </p:nvSpPr>
        <p:spPr/>
        <p:txBody>
          <a:bodyPr/>
          <a:lstStyle/>
          <a:p>
            <a:r>
              <a:rPr lang="en-US" altLang="en-US" b="0" dirty="0"/>
              <a:t>The roof of the mouth</a:t>
            </a:r>
            <a:endParaRPr lang="en-IN" dirty="0"/>
          </a:p>
        </p:txBody>
      </p:sp>
      <p:sp>
        <p:nvSpPr>
          <p:cNvPr id="4" name="Rectangle 3">
            <a:extLst>
              <a:ext uri="{FF2B5EF4-FFF2-40B4-BE49-F238E27FC236}">
                <a16:creationId xmlns:a16="http://schemas.microsoft.com/office/drawing/2014/main" id="{B072C1C9-1194-4044-8E48-043ED9105E59}"/>
              </a:ext>
            </a:extLst>
          </p:cNvPr>
          <p:cNvSpPr>
            <a:spLocks noGrp="1" noChangeArrowheads="1"/>
          </p:cNvSpPr>
          <p:nvPr>
            <p:ph idx="1"/>
          </p:nvPr>
        </p:nvSpPr>
        <p:spPr>
          <a:xfrm>
            <a:off x="2933700" y="2438400"/>
            <a:ext cx="8770938" cy="3651250"/>
          </a:xfrm>
        </p:spPr>
        <p:txBody>
          <a:bodyPr/>
          <a:lstStyle/>
          <a:p>
            <a:r>
              <a:rPr lang="en-US" altLang="en-US" sz="2400" dirty="0"/>
              <a:t>The roof of the mouth can be subdivided into four parts: </a:t>
            </a:r>
          </a:p>
          <a:p>
            <a:pPr lvl="1"/>
            <a:r>
              <a:rPr lang="en-US" altLang="en-US" sz="2000" dirty="0"/>
              <a:t>the </a:t>
            </a:r>
            <a:r>
              <a:rPr lang="en-US" altLang="en-US" sz="2000" i="1" dirty="0"/>
              <a:t>teeth-ridge</a:t>
            </a:r>
            <a:r>
              <a:rPr lang="en-US" altLang="en-US" sz="2000" dirty="0"/>
              <a:t> or the </a:t>
            </a:r>
            <a:r>
              <a:rPr lang="en-US" altLang="en-US" sz="2000" i="1" dirty="0"/>
              <a:t>alveolar ridge, i.e.,</a:t>
            </a:r>
            <a:r>
              <a:rPr lang="en-US" altLang="en-US" sz="2000" dirty="0"/>
              <a:t> the hard convex surface just behind the upper front teeth</a:t>
            </a:r>
          </a:p>
          <a:p>
            <a:pPr lvl="1"/>
            <a:r>
              <a:rPr lang="en-US" altLang="en-US" sz="2000" dirty="0"/>
              <a:t>the </a:t>
            </a:r>
            <a:r>
              <a:rPr lang="en-US" altLang="en-US" sz="2000" i="1" dirty="0"/>
              <a:t>hard palate, i.e., </a:t>
            </a:r>
            <a:r>
              <a:rPr lang="en-US" altLang="en-US" sz="2000" dirty="0"/>
              <a:t>the hard concave surface behind the teeth-ridge</a:t>
            </a:r>
            <a:endParaRPr lang="en-US" altLang="en-US" sz="2000" i="1" dirty="0"/>
          </a:p>
          <a:p>
            <a:pPr lvl="1"/>
            <a:r>
              <a:rPr lang="en-US" altLang="en-US" sz="2000" dirty="0"/>
              <a:t>the </a:t>
            </a:r>
            <a:r>
              <a:rPr lang="en-US" altLang="en-US" sz="2000" i="1" dirty="0"/>
              <a:t>soft palate, i.e., </a:t>
            </a:r>
            <a:r>
              <a:rPr lang="en-US" altLang="en-US" sz="2000" dirty="0"/>
              <a:t>the soft portion behind the hard palate</a:t>
            </a:r>
          </a:p>
          <a:p>
            <a:pPr lvl="1"/>
            <a:r>
              <a:rPr lang="en-US" altLang="en-US" sz="2000" dirty="0"/>
              <a:t>the </a:t>
            </a:r>
            <a:r>
              <a:rPr lang="en-US" altLang="en-US" sz="2000" i="1" dirty="0"/>
              <a:t>uvula, i.e., </a:t>
            </a:r>
            <a:r>
              <a:rPr lang="en-US" altLang="en-US" sz="2000" dirty="0"/>
              <a:t>a small fleshy structure at the end of the soft palate</a:t>
            </a:r>
          </a:p>
        </p:txBody>
      </p:sp>
    </p:spTree>
    <p:extLst>
      <p:ext uri="{BB962C8B-B14F-4D97-AF65-F5344CB8AC3E}">
        <p14:creationId xmlns:p14="http://schemas.microsoft.com/office/powerpoint/2010/main" val="2258406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0943-59DD-43DA-B3B4-C74C3A13C8D7}"/>
              </a:ext>
            </a:extLst>
          </p:cNvPr>
          <p:cNvSpPr>
            <a:spLocks noGrp="1"/>
          </p:cNvSpPr>
          <p:nvPr>
            <p:ph type="title"/>
          </p:nvPr>
        </p:nvSpPr>
        <p:spPr/>
        <p:txBody>
          <a:bodyPr/>
          <a:lstStyle/>
          <a:p>
            <a:r>
              <a:rPr lang="en-US" altLang="en-US" dirty="0"/>
              <a:t>Consonants and Vowels: Two broad categories of sounds</a:t>
            </a:r>
            <a:endParaRPr lang="en-IN" dirty="0"/>
          </a:p>
        </p:txBody>
      </p:sp>
      <p:sp>
        <p:nvSpPr>
          <p:cNvPr id="4" name="Rectangle 3">
            <a:extLst>
              <a:ext uri="{FF2B5EF4-FFF2-40B4-BE49-F238E27FC236}">
                <a16:creationId xmlns:a16="http://schemas.microsoft.com/office/drawing/2014/main" id="{3736EDE0-B23B-49C1-B9D1-7AFAC88B6CD5}"/>
              </a:ext>
            </a:extLst>
          </p:cNvPr>
          <p:cNvSpPr>
            <a:spLocks noGrp="1" noChangeArrowheads="1"/>
          </p:cNvSpPr>
          <p:nvPr>
            <p:ph idx="1"/>
          </p:nvPr>
        </p:nvSpPr>
        <p:spPr>
          <a:xfrm>
            <a:off x="2933700" y="2438400"/>
            <a:ext cx="8770938" cy="3651250"/>
          </a:xfrm>
        </p:spPr>
        <p:txBody>
          <a:bodyPr>
            <a:normAutofit fontScale="92500"/>
          </a:bodyPr>
          <a:lstStyle/>
          <a:p>
            <a:pPr marL="577850" indent="-577850"/>
            <a:r>
              <a:rPr lang="en-US" altLang="en-US" sz="2400" dirty="0"/>
              <a:t>The description of a consonant includes the following description:</a:t>
            </a:r>
          </a:p>
          <a:p>
            <a:pPr marL="952500" lvl="1" indent="-495300"/>
            <a:r>
              <a:rPr lang="en-US" altLang="en-US" sz="2000" dirty="0"/>
              <a:t>the nature of the air-stream mechanism </a:t>
            </a:r>
          </a:p>
          <a:p>
            <a:pPr marL="1327150" lvl="2" indent="-412750"/>
            <a:r>
              <a:rPr lang="en-US" altLang="en-US" sz="1800" dirty="0"/>
              <a:t>pulmonic / glottalic / velar ,  </a:t>
            </a:r>
            <a:r>
              <a:rPr lang="en-US" altLang="en-US" sz="1800" dirty="0" err="1"/>
              <a:t>egressive</a:t>
            </a:r>
            <a:r>
              <a:rPr lang="en-US" altLang="en-US" sz="1800" dirty="0"/>
              <a:t> / </a:t>
            </a:r>
            <a:r>
              <a:rPr lang="en-US" altLang="en-US" sz="1800" dirty="0" err="1"/>
              <a:t>ineggressive</a:t>
            </a:r>
            <a:endParaRPr lang="en-US" altLang="en-US" sz="1800" dirty="0"/>
          </a:p>
          <a:p>
            <a:pPr marL="952500" lvl="1" indent="-495300"/>
            <a:r>
              <a:rPr lang="en-US" altLang="en-US" sz="2000" dirty="0"/>
              <a:t>the state of the glottis </a:t>
            </a:r>
          </a:p>
          <a:p>
            <a:pPr marL="1327150" lvl="2" indent="-412750"/>
            <a:r>
              <a:rPr lang="en-US" altLang="en-US" sz="1800" dirty="0"/>
              <a:t>voiced / voiceless/ whispered</a:t>
            </a:r>
          </a:p>
          <a:p>
            <a:pPr marL="952500" lvl="1" indent="-495300"/>
            <a:r>
              <a:rPr lang="en-US" altLang="en-US" sz="2000" dirty="0"/>
              <a:t>The position of the velum or the soft palate</a:t>
            </a:r>
          </a:p>
          <a:p>
            <a:pPr marL="952500" lvl="1" indent="-495300"/>
            <a:r>
              <a:rPr lang="en-US" altLang="en-US" sz="2000" dirty="0"/>
              <a:t>The articulators involved (</a:t>
            </a:r>
            <a:r>
              <a:rPr lang="en-US" altLang="en-US" sz="2000" dirty="0" err="1"/>
              <a:t>i.e</a:t>
            </a:r>
            <a:r>
              <a:rPr lang="en-US" altLang="en-US" sz="2000" dirty="0"/>
              <a:t>, the place of articulation)</a:t>
            </a:r>
          </a:p>
          <a:p>
            <a:pPr marL="952500" lvl="1" indent="-495300"/>
            <a:r>
              <a:rPr lang="en-US" altLang="en-US" sz="2000" dirty="0"/>
              <a:t>The nature of stricture involved (i.e., the manner of articulation)</a:t>
            </a:r>
          </a:p>
        </p:txBody>
      </p:sp>
    </p:spTree>
    <p:extLst>
      <p:ext uri="{BB962C8B-B14F-4D97-AF65-F5344CB8AC3E}">
        <p14:creationId xmlns:p14="http://schemas.microsoft.com/office/powerpoint/2010/main" val="295540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5D91-564A-4D42-9CE6-746D03C95846}"/>
              </a:ext>
            </a:extLst>
          </p:cNvPr>
          <p:cNvSpPr>
            <a:spLocks noGrp="1"/>
          </p:cNvSpPr>
          <p:nvPr>
            <p:ph type="title"/>
          </p:nvPr>
        </p:nvSpPr>
        <p:spPr/>
        <p:txBody>
          <a:bodyPr/>
          <a:lstStyle/>
          <a:p>
            <a:r>
              <a:rPr lang="en-US" altLang="en-US" dirty="0"/>
              <a:t>The Air-Stream Mechanism</a:t>
            </a:r>
            <a:endParaRPr lang="en-IN" dirty="0"/>
          </a:p>
        </p:txBody>
      </p:sp>
      <p:sp>
        <p:nvSpPr>
          <p:cNvPr id="4" name="Rectangle 3">
            <a:extLst>
              <a:ext uri="{FF2B5EF4-FFF2-40B4-BE49-F238E27FC236}">
                <a16:creationId xmlns:a16="http://schemas.microsoft.com/office/drawing/2014/main" id="{E09F067C-9313-4606-8C74-3A3FCD4BBBE1}"/>
              </a:ext>
            </a:extLst>
          </p:cNvPr>
          <p:cNvSpPr>
            <a:spLocks noGrp="1" noChangeArrowheads="1"/>
          </p:cNvSpPr>
          <p:nvPr>
            <p:ph idx="1"/>
          </p:nvPr>
        </p:nvSpPr>
        <p:spPr>
          <a:xfrm>
            <a:off x="2933700" y="2438400"/>
            <a:ext cx="8770938" cy="3651250"/>
          </a:xfrm>
        </p:spPr>
        <p:txBody>
          <a:bodyPr/>
          <a:lstStyle/>
          <a:p>
            <a:pPr marL="533400" indent="-533400"/>
            <a:r>
              <a:rPr lang="en-US" altLang="en-US" sz="2000" dirty="0"/>
              <a:t>Three types of air-stream mechanism: </a:t>
            </a:r>
          </a:p>
          <a:p>
            <a:pPr marL="914400" lvl="1" indent="-457200">
              <a:buFont typeface="Wingdings" panose="05000000000000000000" pitchFamily="2" charset="2"/>
              <a:buChar char="Ø"/>
            </a:pPr>
            <a:r>
              <a:rPr lang="en-US" altLang="en-US" sz="2000" i="1" dirty="0"/>
              <a:t>pulmonic</a:t>
            </a:r>
            <a:r>
              <a:rPr lang="en-US" altLang="en-US" sz="2000" dirty="0"/>
              <a:t> </a:t>
            </a:r>
          </a:p>
          <a:p>
            <a:pPr marL="1295400" lvl="2" indent="-381000">
              <a:buFont typeface="Wingdings" panose="05000000000000000000" pitchFamily="2" charset="2"/>
              <a:buChar char="Ø"/>
            </a:pPr>
            <a:r>
              <a:rPr lang="en-US" altLang="en-US" dirty="0"/>
              <a:t>in which the lungs and the respiratory muscles set the air-stream in motion</a:t>
            </a:r>
          </a:p>
          <a:p>
            <a:pPr marL="914400" lvl="1" indent="-457200">
              <a:buFont typeface="Wingdings" panose="05000000000000000000" pitchFamily="2" charset="2"/>
              <a:buChar char="Ø"/>
            </a:pPr>
            <a:r>
              <a:rPr lang="en-US" altLang="en-US" sz="2000" i="1" dirty="0"/>
              <a:t>glottalic</a:t>
            </a:r>
            <a:r>
              <a:rPr lang="en-US" altLang="en-US" sz="2000" dirty="0"/>
              <a:t> </a:t>
            </a:r>
          </a:p>
          <a:p>
            <a:pPr marL="1295400" lvl="2" indent="-381000">
              <a:buFont typeface="Wingdings" panose="05000000000000000000" pitchFamily="2" charset="2"/>
              <a:buChar char="Ø"/>
            </a:pPr>
            <a:r>
              <a:rPr lang="en-US" altLang="en-US" dirty="0"/>
              <a:t>in which the larynx, with the glottis firmly closed, is moved up or down to initiate the air-stream</a:t>
            </a:r>
            <a:endParaRPr lang="en-US" altLang="en-US" i="1" dirty="0"/>
          </a:p>
          <a:p>
            <a:pPr marL="914400" lvl="1" indent="-457200">
              <a:buFont typeface="Wingdings" panose="05000000000000000000" pitchFamily="2" charset="2"/>
              <a:buChar char="Ø"/>
            </a:pPr>
            <a:r>
              <a:rPr lang="en-US" altLang="en-US" sz="2000" i="1" dirty="0"/>
              <a:t>Velaric</a:t>
            </a:r>
            <a:r>
              <a:rPr lang="en-US" altLang="en-US" sz="2000" dirty="0"/>
              <a:t> </a:t>
            </a:r>
          </a:p>
          <a:p>
            <a:pPr marL="1295400" lvl="2" indent="-381000">
              <a:buFont typeface="Wingdings" panose="05000000000000000000" pitchFamily="2" charset="2"/>
              <a:buChar char="Ø"/>
            </a:pPr>
            <a:r>
              <a:rPr lang="en-US" altLang="en-US" dirty="0"/>
              <a:t>in which the back of the tongue in firm contact with the soft palate is pushed forward or pulled back to initiate the air-stream</a:t>
            </a:r>
          </a:p>
        </p:txBody>
      </p:sp>
    </p:spTree>
    <p:extLst>
      <p:ext uri="{BB962C8B-B14F-4D97-AF65-F5344CB8AC3E}">
        <p14:creationId xmlns:p14="http://schemas.microsoft.com/office/powerpoint/2010/main" val="260169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DF77-302C-4051-BCF8-D31E7291AE7E}"/>
              </a:ext>
            </a:extLst>
          </p:cNvPr>
          <p:cNvSpPr>
            <a:spLocks noGrp="1"/>
          </p:cNvSpPr>
          <p:nvPr>
            <p:ph type="title"/>
          </p:nvPr>
        </p:nvSpPr>
        <p:spPr/>
        <p:txBody>
          <a:bodyPr/>
          <a:lstStyle/>
          <a:p>
            <a:r>
              <a:rPr lang="en-US" altLang="en-US" sz="4400" dirty="0"/>
              <a:t>The Air-Stream Mechanism</a:t>
            </a:r>
            <a:endParaRPr lang="en-IN" dirty="0"/>
          </a:p>
        </p:txBody>
      </p:sp>
      <p:sp>
        <p:nvSpPr>
          <p:cNvPr id="4" name="Rectangle 3">
            <a:extLst>
              <a:ext uri="{FF2B5EF4-FFF2-40B4-BE49-F238E27FC236}">
                <a16:creationId xmlns:a16="http://schemas.microsoft.com/office/drawing/2014/main" id="{8071F2B2-E1F8-484D-A4D8-E26AF5BA7808}"/>
              </a:ext>
            </a:extLst>
          </p:cNvPr>
          <p:cNvSpPr>
            <a:spLocks noGrp="1" noChangeArrowheads="1"/>
          </p:cNvSpPr>
          <p:nvPr>
            <p:ph idx="1"/>
          </p:nvPr>
        </p:nvSpPr>
        <p:spPr>
          <a:xfrm>
            <a:off x="2933700" y="2438400"/>
            <a:ext cx="8770938" cy="3651250"/>
          </a:xfrm>
        </p:spPr>
        <p:txBody>
          <a:bodyPr/>
          <a:lstStyle/>
          <a:p>
            <a:r>
              <a:rPr lang="en-US" altLang="en-US" dirty="0"/>
              <a:t>These air-streams can be: </a:t>
            </a:r>
          </a:p>
          <a:p>
            <a:pPr lvl="1">
              <a:buFont typeface="Wingdings" panose="05000000000000000000" pitchFamily="2" charset="2"/>
              <a:buChar char="Ø"/>
            </a:pPr>
            <a:r>
              <a:rPr lang="en-US" altLang="en-US" i="1" dirty="0" err="1"/>
              <a:t>Egressive</a:t>
            </a:r>
            <a:r>
              <a:rPr lang="en-US" altLang="en-US" i="1" dirty="0"/>
              <a:t>, </a:t>
            </a:r>
            <a:r>
              <a:rPr lang="en-US" altLang="en-US" dirty="0"/>
              <a:t>i.e</a:t>
            </a:r>
            <a:r>
              <a:rPr lang="en-US" altLang="en-US" i="1" dirty="0"/>
              <a:t>., </a:t>
            </a:r>
            <a:r>
              <a:rPr lang="en-US" altLang="en-US" dirty="0"/>
              <a:t>the air is pushed out </a:t>
            </a:r>
          </a:p>
          <a:p>
            <a:pPr lvl="2"/>
            <a:r>
              <a:rPr lang="en-US" altLang="en-US" dirty="0"/>
              <a:t>e.g., Sounds of English and  Hindi are produced with </a:t>
            </a:r>
            <a:r>
              <a:rPr lang="en-US" altLang="en-US" i="1" dirty="0" err="1"/>
              <a:t>egressive</a:t>
            </a:r>
            <a:r>
              <a:rPr lang="en-US" altLang="en-US" i="1" dirty="0"/>
              <a:t> pulmonic </a:t>
            </a:r>
            <a:r>
              <a:rPr lang="en-US" altLang="en-US" dirty="0"/>
              <a:t>air-stream. </a:t>
            </a:r>
          </a:p>
          <a:p>
            <a:pPr lvl="1"/>
            <a:endParaRPr lang="en-US" altLang="en-US" dirty="0"/>
          </a:p>
          <a:p>
            <a:pPr lvl="1">
              <a:buFont typeface="Wingdings" panose="05000000000000000000" pitchFamily="2" charset="2"/>
              <a:buChar char="Ø"/>
            </a:pPr>
            <a:r>
              <a:rPr lang="en-US" altLang="en-US" i="1" dirty="0" err="1"/>
              <a:t>Inegresive</a:t>
            </a:r>
            <a:r>
              <a:rPr lang="en-US" altLang="en-US" i="1" dirty="0"/>
              <a:t>, </a:t>
            </a:r>
            <a:r>
              <a:rPr lang="en-US" altLang="en-US" dirty="0"/>
              <a:t>i.e., the air is pulled in </a:t>
            </a:r>
          </a:p>
          <a:p>
            <a:pPr lvl="2"/>
            <a:r>
              <a:rPr lang="en-US" altLang="en-US" dirty="0"/>
              <a:t>e.g., Sindhi has some sounds produced with an </a:t>
            </a:r>
            <a:r>
              <a:rPr lang="en-US" altLang="en-US" i="1" dirty="0" err="1"/>
              <a:t>inegressive</a:t>
            </a:r>
            <a:r>
              <a:rPr lang="en-US" altLang="en-US" dirty="0"/>
              <a:t> glottalic air-stream.</a:t>
            </a:r>
          </a:p>
          <a:p>
            <a:endParaRPr lang="en-US" altLang="en-US" dirty="0"/>
          </a:p>
        </p:txBody>
      </p:sp>
    </p:spTree>
    <p:extLst>
      <p:ext uri="{BB962C8B-B14F-4D97-AF65-F5344CB8AC3E}">
        <p14:creationId xmlns:p14="http://schemas.microsoft.com/office/powerpoint/2010/main" val="3631515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0217-6FDC-43E2-8D6B-434EC052B69B}"/>
              </a:ext>
            </a:extLst>
          </p:cNvPr>
          <p:cNvSpPr>
            <a:spLocks noGrp="1"/>
          </p:cNvSpPr>
          <p:nvPr>
            <p:ph type="title"/>
          </p:nvPr>
        </p:nvSpPr>
        <p:spPr/>
        <p:txBody>
          <a:bodyPr/>
          <a:lstStyle/>
          <a:p>
            <a:r>
              <a:rPr lang="en-US" altLang="en-US" dirty="0"/>
              <a:t>The State of the Glottis</a:t>
            </a:r>
            <a:endParaRPr lang="en-IN" dirty="0"/>
          </a:p>
        </p:txBody>
      </p:sp>
      <p:sp>
        <p:nvSpPr>
          <p:cNvPr id="4" name="Rectangle 3">
            <a:extLst>
              <a:ext uri="{FF2B5EF4-FFF2-40B4-BE49-F238E27FC236}">
                <a16:creationId xmlns:a16="http://schemas.microsoft.com/office/drawing/2014/main" id="{68B6C0B9-5816-4A4D-800A-C1ECEFC438A8}"/>
              </a:ext>
            </a:extLst>
          </p:cNvPr>
          <p:cNvSpPr>
            <a:spLocks noGrp="1" noChangeArrowheads="1"/>
          </p:cNvSpPr>
          <p:nvPr>
            <p:ph idx="1"/>
          </p:nvPr>
        </p:nvSpPr>
        <p:spPr>
          <a:xfrm>
            <a:off x="2933700" y="2438400"/>
            <a:ext cx="8770938" cy="3651250"/>
          </a:xfrm>
        </p:spPr>
        <p:txBody>
          <a:bodyPr/>
          <a:lstStyle/>
          <a:p>
            <a:pPr>
              <a:lnSpc>
                <a:spcPct val="90000"/>
              </a:lnSpc>
            </a:pPr>
            <a:r>
              <a:rPr lang="en-US" altLang="en-US" dirty="0"/>
              <a:t>When we breath in and out, the glottis is open. That is, the vocal cords are drawn wide apart producing </a:t>
            </a:r>
            <a:r>
              <a:rPr lang="en-US" altLang="en-US" b="1" i="1" dirty="0"/>
              <a:t>voiceless sounds</a:t>
            </a:r>
            <a:r>
              <a:rPr lang="en-US" altLang="en-US" dirty="0"/>
              <a:t>.</a:t>
            </a:r>
          </a:p>
          <a:p>
            <a:pPr>
              <a:lnSpc>
                <a:spcPct val="90000"/>
              </a:lnSpc>
            </a:pPr>
            <a:r>
              <a:rPr lang="en-US" altLang="en-US" dirty="0"/>
              <a:t>If the vocal cords are held loosely together, the pressure of the air coming from the lungs makes them vibrate; that is, they open and close regularly many times a second. Sounds produced in this way are called </a:t>
            </a:r>
            <a:r>
              <a:rPr lang="en-US" altLang="en-US" b="1" i="1" dirty="0"/>
              <a:t>voiced sounds</a:t>
            </a:r>
            <a:r>
              <a:rPr lang="en-US" altLang="en-US" dirty="0"/>
              <a:t>.</a:t>
            </a:r>
          </a:p>
        </p:txBody>
      </p:sp>
    </p:spTree>
    <p:extLst>
      <p:ext uri="{BB962C8B-B14F-4D97-AF65-F5344CB8AC3E}">
        <p14:creationId xmlns:p14="http://schemas.microsoft.com/office/powerpoint/2010/main" val="3157509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a:extLst>
              <a:ext uri="{FF2B5EF4-FFF2-40B4-BE49-F238E27FC236}">
                <a16:creationId xmlns:a16="http://schemas.microsoft.com/office/drawing/2014/main" id="{12968129-405A-4CEB-A7D7-0E8F56C0E02C}"/>
              </a:ext>
            </a:extLst>
          </p:cNvPr>
          <p:cNvSpPr txBox="1">
            <a:spLocks noChangeArrowheads="1"/>
          </p:cNvSpPr>
          <p:nvPr/>
        </p:nvSpPr>
        <p:spPr bwMode="auto">
          <a:xfrm>
            <a:off x="3596640" y="2164080"/>
            <a:ext cx="1022350" cy="46672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Raised</a:t>
            </a:r>
          </a:p>
        </p:txBody>
      </p:sp>
      <p:sp>
        <p:nvSpPr>
          <p:cNvPr id="7" name="Text Box 9">
            <a:extLst>
              <a:ext uri="{FF2B5EF4-FFF2-40B4-BE49-F238E27FC236}">
                <a16:creationId xmlns:a16="http://schemas.microsoft.com/office/drawing/2014/main" id="{E68E01D1-5D02-48D7-9F58-0AEA16909B43}"/>
              </a:ext>
            </a:extLst>
          </p:cNvPr>
          <p:cNvSpPr txBox="1">
            <a:spLocks noChangeArrowheads="1"/>
          </p:cNvSpPr>
          <p:nvPr/>
        </p:nvSpPr>
        <p:spPr bwMode="auto">
          <a:xfrm>
            <a:off x="8502015" y="2240280"/>
            <a:ext cx="1266825"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Lowered</a:t>
            </a:r>
          </a:p>
        </p:txBody>
      </p:sp>
      <p:sp>
        <p:nvSpPr>
          <p:cNvPr id="8" name="Text Box 10">
            <a:extLst>
              <a:ext uri="{FF2B5EF4-FFF2-40B4-BE49-F238E27FC236}">
                <a16:creationId xmlns:a16="http://schemas.microsoft.com/office/drawing/2014/main" id="{1437C8A5-C911-4789-B5D9-D74BD6F02EE2}"/>
              </a:ext>
            </a:extLst>
          </p:cNvPr>
          <p:cNvSpPr txBox="1">
            <a:spLocks noChangeArrowheads="1"/>
          </p:cNvSpPr>
          <p:nvPr/>
        </p:nvSpPr>
        <p:spPr bwMode="auto">
          <a:xfrm>
            <a:off x="2682240" y="3078480"/>
            <a:ext cx="294163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Nasal passage blocked</a:t>
            </a:r>
          </a:p>
        </p:txBody>
      </p:sp>
      <p:sp>
        <p:nvSpPr>
          <p:cNvPr id="9" name="Text Box 11">
            <a:extLst>
              <a:ext uri="{FF2B5EF4-FFF2-40B4-BE49-F238E27FC236}">
                <a16:creationId xmlns:a16="http://schemas.microsoft.com/office/drawing/2014/main" id="{3574CECD-56FC-43E7-9316-80701E051D39}"/>
              </a:ext>
            </a:extLst>
          </p:cNvPr>
          <p:cNvSpPr txBox="1">
            <a:spLocks noChangeArrowheads="1"/>
          </p:cNvSpPr>
          <p:nvPr/>
        </p:nvSpPr>
        <p:spPr bwMode="auto">
          <a:xfrm>
            <a:off x="2861628" y="3889693"/>
            <a:ext cx="2411412" cy="39687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imes New Roman" panose="02020603050405020304" pitchFamily="18" charset="0"/>
              </a:rPr>
              <a:t>Oral sounds produced</a:t>
            </a:r>
          </a:p>
        </p:txBody>
      </p:sp>
      <p:sp>
        <p:nvSpPr>
          <p:cNvPr id="10" name="Text Box 12">
            <a:extLst>
              <a:ext uri="{FF2B5EF4-FFF2-40B4-BE49-F238E27FC236}">
                <a16:creationId xmlns:a16="http://schemas.microsoft.com/office/drawing/2014/main" id="{19F99D2A-9549-47BA-8EDB-18A6963C6D65}"/>
              </a:ext>
            </a:extLst>
          </p:cNvPr>
          <p:cNvSpPr txBox="1">
            <a:spLocks noChangeArrowheads="1"/>
          </p:cNvSpPr>
          <p:nvPr/>
        </p:nvSpPr>
        <p:spPr bwMode="auto">
          <a:xfrm>
            <a:off x="7101840" y="3154680"/>
            <a:ext cx="2570163"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Nasal passage open</a:t>
            </a:r>
          </a:p>
        </p:txBody>
      </p:sp>
      <p:sp>
        <p:nvSpPr>
          <p:cNvPr id="11" name="Text Box 18">
            <a:extLst>
              <a:ext uri="{FF2B5EF4-FFF2-40B4-BE49-F238E27FC236}">
                <a16:creationId xmlns:a16="http://schemas.microsoft.com/office/drawing/2014/main" id="{A4030469-9DD6-4E75-91BC-55971C65A472}"/>
              </a:ext>
            </a:extLst>
          </p:cNvPr>
          <p:cNvSpPr txBox="1">
            <a:spLocks noChangeArrowheads="1"/>
          </p:cNvSpPr>
          <p:nvPr/>
        </p:nvSpPr>
        <p:spPr bwMode="auto">
          <a:xfrm>
            <a:off x="5044440" y="743268"/>
            <a:ext cx="4532313" cy="579437"/>
          </a:xfrm>
          <a:prstGeom prst="rect">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200" b="1">
                <a:latin typeface="Arial" panose="020B0604020202020204" pitchFamily="34" charset="0"/>
              </a:rPr>
              <a:t>State of the soft palate</a:t>
            </a:r>
          </a:p>
        </p:txBody>
      </p:sp>
      <p:sp>
        <p:nvSpPr>
          <p:cNvPr id="12" name="Line 19">
            <a:extLst>
              <a:ext uri="{FF2B5EF4-FFF2-40B4-BE49-F238E27FC236}">
                <a16:creationId xmlns:a16="http://schemas.microsoft.com/office/drawing/2014/main" id="{769854F8-8A51-482C-8EBD-C020AB64FC78}"/>
              </a:ext>
            </a:extLst>
          </p:cNvPr>
          <p:cNvSpPr>
            <a:spLocks noChangeShapeType="1"/>
          </p:cNvSpPr>
          <p:nvPr/>
        </p:nvSpPr>
        <p:spPr bwMode="auto">
          <a:xfrm flipH="1">
            <a:off x="4282440" y="1325880"/>
            <a:ext cx="2514600" cy="838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Line 20">
            <a:extLst>
              <a:ext uri="{FF2B5EF4-FFF2-40B4-BE49-F238E27FC236}">
                <a16:creationId xmlns:a16="http://schemas.microsoft.com/office/drawing/2014/main" id="{DC72864B-22DB-412B-B57C-37F17A849B3E}"/>
              </a:ext>
            </a:extLst>
          </p:cNvPr>
          <p:cNvSpPr>
            <a:spLocks noChangeShapeType="1"/>
          </p:cNvSpPr>
          <p:nvPr/>
        </p:nvSpPr>
        <p:spPr bwMode="auto">
          <a:xfrm>
            <a:off x="6797040" y="1325880"/>
            <a:ext cx="2362200" cy="9144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Line 21">
            <a:extLst>
              <a:ext uri="{FF2B5EF4-FFF2-40B4-BE49-F238E27FC236}">
                <a16:creationId xmlns:a16="http://schemas.microsoft.com/office/drawing/2014/main" id="{9554C3D6-384A-4D95-AB5D-AC5AE3309492}"/>
              </a:ext>
            </a:extLst>
          </p:cNvPr>
          <p:cNvSpPr>
            <a:spLocks noChangeShapeType="1"/>
          </p:cNvSpPr>
          <p:nvPr/>
        </p:nvSpPr>
        <p:spPr bwMode="auto">
          <a:xfrm>
            <a:off x="4053840" y="2621280"/>
            <a:ext cx="0" cy="45720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Line 23">
            <a:extLst>
              <a:ext uri="{FF2B5EF4-FFF2-40B4-BE49-F238E27FC236}">
                <a16:creationId xmlns:a16="http://schemas.microsoft.com/office/drawing/2014/main" id="{81859C67-58F5-4826-A9FB-C3931EBAD6D5}"/>
              </a:ext>
            </a:extLst>
          </p:cNvPr>
          <p:cNvSpPr>
            <a:spLocks noChangeShapeType="1"/>
          </p:cNvSpPr>
          <p:nvPr/>
        </p:nvSpPr>
        <p:spPr bwMode="auto">
          <a:xfrm>
            <a:off x="4053840" y="3535680"/>
            <a:ext cx="0" cy="3048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Text Box 24">
            <a:extLst>
              <a:ext uri="{FF2B5EF4-FFF2-40B4-BE49-F238E27FC236}">
                <a16:creationId xmlns:a16="http://schemas.microsoft.com/office/drawing/2014/main" id="{B48734CA-A77C-4A17-9324-FFC51F085042}"/>
              </a:ext>
            </a:extLst>
          </p:cNvPr>
          <p:cNvSpPr txBox="1">
            <a:spLocks noChangeArrowheads="1"/>
          </p:cNvSpPr>
          <p:nvPr/>
        </p:nvSpPr>
        <p:spPr bwMode="auto">
          <a:xfrm>
            <a:off x="5531803" y="4450080"/>
            <a:ext cx="2789237"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Oral passage blocked</a:t>
            </a:r>
          </a:p>
        </p:txBody>
      </p:sp>
      <p:sp>
        <p:nvSpPr>
          <p:cNvPr id="17" name="Text Box 25">
            <a:extLst>
              <a:ext uri="{FF2B5EF4-FFF2-40B4-BE49-F238E27FC236}">
                <a16:creationId xmlns:a16="http://schemas.microsoft.com/office/drawing/2014/main" id="{B4853938-9963-4753-BCD4-579B9965EF1E}"/>
              </a:ext>
            </a:extLst>
          </p:cNvPr>
          <p:cNvSpPr txBox="1">
            <a:spLocks noChangeArrowheads="1"/>
          </p:cNvSpPr>
          <p:nvPr/>
        </p:nvSpPr>
        <p:spPr bwMode="auto">
          <a:xfrm>
            <a:off x="8570278" y="4450080"/>
            <a:ext cx="2417762"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Oral passage open</a:t>
            </a:r>
          </a:p>
        </p:txBody>
      </p:sp>
      <p:sp>
        <p:nvSpPr>
          <p:cNvPr id="18" name="Line 26">
            <a:extLst>
              <a:ext uri="{FF2B5EF4-FFF2-40B4-BE49-F238E27FC236}">
                <a16:creationId xmlns:a16="http://schemas.microsoft.com/office/drawing/2014/main" id="{6C043B17-AE53-40AA-852E-4900FFFF234F}"/>
              </a:ext>
            </a:extLst>
          </p:cNvPr>
          <p:cNvSpPr>
            <a:spLocks noChangeShapeType="1"/>
          </p:cNvSpPr>
          <p:nvPr/>
        </p:nvSpPr>
        <p:spPr bwMode="auto">
          <a:xfrm>
            <a:off x="8854440" y="2697480"/>
            <a:ext cx="0" cy="45720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Text Box 28">
            <a:extLst>
              <a:ext uri="{FF2B5EF4-FFF2-40B4-BE49-F238E27FC236}">
                <a16:creationId xmlns:a16="http://schemas.microsoft.com/office/drawing/2014/main" id="{353884B7-22E3-4B12-99F7-1606208A2AD1}"/>
              </a:ext>
            </a:extLst>
          </p:cNvPr>
          <p:cNvSpPr txBox="1">
            <a:spLocks noChangeArrowheads="1"/>
          </p:cNvSpPr>
          <p:nvPr/>
        </p:nvSpPr>
        <p:spPr bwMode="auto">
          <a:xfrm>
            <a:off x="5554028" y="5059680"/>
            <a:ext cx="2538412" cy="39687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imes New Roman" panose="02020603050405020304" pitchFamily="18" charset="0"/>
              </a:rPr>
              <a:t>Nasal sounds produced</a:t>
            </a:r>
          </a:p>
        </p:txBody>
      </p:sp>
      <p:sp>
        <p:nvSpPr>
          <p:cNvPr id="20" name="Text Box 29">
            <a:extLst>
              <a:ext uri="{FF2B5EF4-FFF2-40B4-BE49-F238E27FC236}">
                <a16:creationId xmlns:a16="http://schemas.microsoft.com/office/drawing/2014/main" id="{268758C4-EC68-4113-A7E5-8CFCCF6277BF}"/>
              </a:ext>
            </a:extLst>
          </p:cNvPr>
          <p:cNvSpPr txBox="1">
            <a:spLocks noChangeArrowheads="1"/>
          </p:cNvSpPr>
          <p:nvPr/>
        </p:nvSpPr>
        <p:spPr bwMode="auto">
          <a:xfrm>
            <a:off x="8027353" y="5516880"/>
            <a:ext cx="2960687" cy="39687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imes New Roman" panose="02020603050405020304" pitchFamily="18" charset="0"/>
              </a:rPr>
              <a:t>Nasalized sounds produced</a:t>
            </a:r>
          </a:p>
        </p:txBody>
      </p:sp>
      <p:sp>
        <p:nvSpPr>
          <p:cNvPr id="21" name="Line 30">
            <a:extLst>
              <a:ext uri="{FF2B5EF4-FFF2-40B4-BE49-F238E27FC236}">
                <a16:creationId xmlns:a16="http://schemas.microsoft.com/office/drawing/2014/main" id="{B1A26956-880D-4A5E-A876-585D9FECA7DA}"/>
              </a:ext>
            </a:extLst>
          </p:cNvPr>
          <p:cNvSpPr>
            <a:spLocks noChangeShapeType="1"/>
          </p:cNvSpPr>
          <p:nvPr/>
        </p:nvSpPr>
        <p:spPr bwMode="auto">
          <a:xfrm flipH="1">
            <a:off x="6873240" y="3611880"/>
            <a:ext cx="1524000" cy="914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31">
            <a:extLst>
              <a:ext uri="{FF2B5EF4-FFF2-40B4-BE49-F238E27FC236}">
                <a16:creationId xmlns:a16="http://schemas.microsoft.com/office/drawing/2014/main" id="{0E9D664E-EA2D-4B2C-BB77-4469086FF5B2}"/>
              </a:ext>
            </a:extLst>
          </p:cNvPr>
          <p:cNvSpPr>
            <a:spLocks noChangeShapeType="1"/>
          </p:cNvSpPr>
          <p:nvPr/>
        </p:nvSpPr>
        <p:spPr bwMode="auto">
          <a:xfrm>
            <a:off x="8397240" y="3611880"/>
            <a:ext cx="1295400" cy="914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32">
            <a:extLst>
              <a:ext uri="{FF2B5EF4-FFF2-40B4-BE49-F238E27FC236}">
                <a16:creationId xmlns:a16="http://schemas.microsoft.com/office/drawing/2014/main" id="{FBD2C752-5A5D-4C68-9F37-44FEC24891B1}"/>
              </a:ext>
            </a:extLst>
          </p:cNvPr>
          <p:cNvSpPr>
            <a:spLocks noChangeShapeType="1"/>
          </p:cNvSpPr>
          <p:nvPr/>
        </p:nvSpPr>
        <p:spPr bwMode="auto">
          <a:xfrm>
            <a:off x="6873240" y="4907280"/>
            <a:ext cx="0" cy="152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33">
            <a:extLst>
              <a:ext uri="{FF2B5EF4-FFF2-40B4-BE49-F238E27FC236}">
                <a16:creationId xmlns:a16="http://schemas.microsoft.com/office/drawing/2014/main" id="{A713CDC1-98BC-4F71-844C-CEDE652E9F62}"/>
              </a:ext>
            </a:extLst>
          </p:cNvPr>
          <p:cNvSpPr>
            <a:spLocks noChangeShapeType="1"/>
          </p:cNvSpPr>
          <p:nvPr/>
        </p:nvSpPr>
        <p:spPr bwMode="auto">
          <a:xfrm>
            <a:off x="9768840" y="4907280"/>
            <a:ext cx="0" cy="6096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27947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2FF8-FD03-4D55-93D1-603AF7C1DB1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C242837-F000-4C2D-8B2C-65DAACBFF8A9}"/>
              </a:ext>
            </a:extLst>
          </p:cNvPr>
          <p:cNvSpPr>
            <a:spLocks noGrp="1"/>
          </p:cNvSpPr>
          <p:nvPr>
            <p:ph idx="1"/>
          </p:nvPr>
        </p:nvSpPr>
        <p:spPr/>
        <p:txBody>
          <a:bodyPr>
            <a:normAutofit fontScale="92500" lnSpcReduction="10000"/>
          </a:bodyPr>
          <a:lstStyle/>
          <a:p>
            <a:r>
              <a:rPr lang="en-IN" dirty="0"/>
              <a:t>The production of Speech is a complicated process.</a:t>
            </a:r>
          </a:p>
          <a:p>
            <a:r>
              <a:rPr lang="en-IN" dirty="0"/>
              <a:t>First of all a </a:t>
            </a:r>
            <a:r>
              <a:rPr lang="en-IN" dirty="0">
                <a:solidFill>
                  <a:srgbClr val="FF0000"/>
                </a:solidFill>
              </a:rPr>
              <a:t>concept </a:t>
            </a:r>
            <a:r>
              <a:rPr lang="en-IN" dirty="0"/>
              <a:t>is </a:t>
            </a:r>
            <a:r>
              <a:rPr lang="en-IN" dirty="0">
                <a:solidFill>
                  <a:srgbClr val="FF0000"/>
                </a:solidFill>
              </a:rPr>
              <a:t>formulated in a linguistic form </a:t>
            </a:r>
            <a:r>
              <a:rPr lang="en-IN" dirty="0"/>
              <a:t>in the </a:t>
            </a:r>
            <a:r>
              <a:rPr lang="en-IN" dirty="0">
                <a:solidFill>
                  <a:srgbClr val="FF0000"/>
                </a:solidFill>
              </a:rPr>
              <a:t>speaker’s brain </a:t>
            </a:r>
            <a:r>
              <a:rPr lang="en-IN" dirty="0"/>
              <a:t>and then a message is </a:t>
            </a:r>
            <a:r>
              <a:rPr lang="en-IN" dirty="0">
                <a:solidFill>
                  <a:srgbClr val="FF0000"/>
                </a:solidFill>
              </a:rPr>
              <a:t>transmitted to the organs of speech by nervous system</a:t>
            </a:r>
            <a:r>
              <a:rPr lang="en-IN" dirty="0"/>
              <a:t>.</a:t>
            </a:r>
          </a:p>
          <a:p>
            <a:r>
              <a:rPr lang="en-IN" dirty="0"/>
              <a:t>When the organs of speech move to produce the speech sounds, they cause “</a:t>
            </a:r>
            <a:r>
              <a:rPr lang="en-IN" i="1" dirty="0">
                <a:solidFill>
                  <a:srgbClr val="FF0000"/>
                </a:solidFill>
              </a:rPr>
              <a:t>disturbance in the air in the form of varying air pressure and these sound waves strike listener’s ear</a:t>
            </a:r>
            <a:r>
              <a:rPr lang="en-IN" dirty="0"/>
              <a:t>”.</a:t>
            </a:r>
          </a:p>
          <a:p>
            <a:r>
              <a:rPr lang="en-IN" dirty="0"/>
              <a:t>The </a:t>
            </a:r>
            <a:r>
              <a:rPr lang="en-IN" dirty="0">
                <a:solidFill>
                  <a:srgbClr val="FF0000"/>
                </a:solidFill>
              </a:rPr>
              <a:t>listener’s ears receive </a:t>
            </a:r>
            <a:r>
              <a:rPr lang="en-IN" dirty="0"/>
              <a:t>these waves which are conveyed to his brain by the nervous system.</a:t>
            </a:r>
          </a:p>
          <a:p>
            <a:r>
              <a:rPr lang="en-IN" dirty="0"/>
              <a:t>It is the brain , the message is decoded or interpreted. </a:t>
            </a:r>
            <a:r>
              <a:rPr lang="en-IN" b="1" i="1" dirty="0">
                <a:solidFill>
                  <a:srgbClr val="FF0000"/>
                </a:solidFill>
              </a:rPr>
              <a:t>Hence , it becomes essential that the speaker as well as the listener should share a common linguistic code.</a:t>
            </a:r>
          </a:p>
        </p:txBody>
      </p:sp>
      <p:pic>
        <p:nvPicPr>
          <p:cNvPr id="4" name="Picture 3">
            <a:extLst>
              <a:ext uri="{FF2B5EF4-FFF2-40B4-BE49-F238E27FC236}">
                <a16:creationId xmlns:a16="http://schemas.microsoft.com/office/drawing/2014/main" id="{DDB18ADE-07BA-488C-B8E9-7B777F298C06}"/>
              </a:ext>
            </a:extLst>
          </p:cNvPr>
          <p:cNvPicPr>
            <a:picLocks noChangeAspect="1"/>
          </p:cNvPicPr>
          <p:nvPr/>
        </p:nvPicPr>
        <p:blipFill>
          <a:blip r:embed="rId2"/>
          <a:stretch>
            <a:fillRect/>
          </a:stretch>
        </p:blipFill>
        <p:spPr>
          <a:xfrm>
            <a:off x="7680959" y="0"/>
            <a:ext cx="4400525" cy="2129061"/>
          </a:xfrm>
          <a:prstGeom prst="rect">
            <a:avLst/>
          </a:prstGeom>
        </p:spPr>
      </p:pic>
    </p:spTree>
    <p:extLst>
      <p:ext uri="{BB962C8B-B14F-4D97-AF65-F5344CB8AC3E}">
        <p14:creationId xmlns:p14="http://schemas.microsoft.com/office/powerpoint/2010/main" val="2139610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AFF1-A2A9-46FD-8F5B-17FD32844575}"/>
              </a:ext>
            </a:extLst>
          </p:cNvPr>
          <p:cNvSpPr>
            <a:spLocks noGrp="1"/>
          </p:cNvSpPr>
          <p:nvPr>
            <p:ph type="title"/>
          </p:nvPr>
        </p:nvSpPr>
        <p:spPr/>
        <p:txBody>
          <a:bodyPr/>
          <a:lstStyle/>
          <a:p>
            <a:r>
              <a:rPr lang="en-US" altLang="en-US" dirty="0"/>
              <a:t>The Articulators</a:t>
            </a:r>
            <a:endParaRPr lang="en-IN" dirty="0"/>
          </a:p>
        </p:txBody>
      </p:sp>
      <p:sp>
        <p:nvSpPr>
          <p:cNvPr id="4" name="Rectangle 3">
            <a:extLst>
              <a:ext uri="{FF2B5EF4-FFF2-40B4-BE49-F238E27FC236}">
                <a16:creationId xmlns:a16="http://schemas.microsoft.com/office/drawing/2014/main" id="{87262936-2E7A-4F84-B085-E3516D05BB1F}"/>
              </a:ext>
            </a:extLst>
          </p:cNvPr>
          <p:cNvSpPr>
            <a:spLocks noGrp="1" noChangeArrowheads="1"/>
          </p:cNvSpPr>
          <p:nvPr>
            <p:ph idx="1"/>
          </p:nvPr>
        </p:nvSpPr>
        <p:spPr>
          <a:xfrm>
            <a:off x="2933700" y="2438400"/>
            <a:ext cx="8770938" cy="3651250"/>
          </a:xfrm>
        </p:spPr>
        <p:txBody>
          <a:bodyPr/>
          <a:lstStyle/>
          <a:p>
            <a:pPr>
              <a:lnSpc>
                <a:spcPct val="90000"/>
              </a:lnSpc>
            </a:pPr>
            <a:r>
              <a:rPr lang="en-US" altLang="en-US" sz="2400" dirty="0"/>
              <a:t>The organs of speech above the glottis are the articulators involved in the production of consonants:</a:t>
            </a:r>
          </a:p>
          <a:p>
            <a:pPr lvl="1">
              <a:lnSpc>
                <a:spcPct val="90000"/>
              </a:lnSpc>
            </a:pPr>
            <a:r>
              <a:rPr lang="en-US" altLang="en-US" sz="2000" dirty="0"/>
              <a:t>Active articulator </a:t>
            </a:r>
          </a:p>
          <a:p>
            <a:pPr lvl="2">
              <a:lnSpc>
                <a:spcPct val="90000"/>
              </a:lnSpc>
            </a:pPr>
            <a:r>
              <a:rPr lang="en-US" altLang="en-US" dirty="0"/>
              <a:t>the lower lip and the tongue</a:t>
            </a:r>
            <a:endParaRPr lang="en-US" altLang="en-US" sz="1800" dirty="0"/>
          </a:p>
          <a:p>
            <a:pPr lvl="1">
              <a:lnSpc>
                <a:spcPct val="90000"/>
              </a:lnSpc>
            </a:pPr>
            <a:r>
              <a:rPr lang="en-US" altLang="en-US" sz="2000" dirty="0"/>
              <a:t>Passive articulator</a:t>
            </a:r>
          </a:p>
          <a:p>
            <a:pPr lvl="2">
              <a:lnSpc>
                <a:spcPct val="90000"/>
              </a:lnSpc>
            </a:pPr>
            <a:r>
              <a:rPr lang="en-US" altLang="en-US" dirty="0"/>
              <a:t>the upper lip, the upper teeth, the roof of the mouth and the back wall of the throat (or Pharynx).</a:t>
            </a:r>
          </a:p>
          <a:p>
            <a:pPr lvl="2">
              <a:lnSpc>
                <a:spcPct val="90000"/>
              </a:lnSpc>
              <a:buFont typeface="Wingdings" panose="05000000000000000000" pitchFamily="2" charset="2"/>
              <a:buNone/>
            </a:pPr>
            <a:endParaRPr lang="en-US" altLang="en-US" dirty="0"/>
          </a:p>
          <a:p>
            <a:pPr>
              <a:lnSpc>
                <a:spcPct val="90000"/>
              </a:lnSpc>
            </a:pPr>
            <a:r>
              <a:rPr lang="en-US" altLang="en-US" sz="2400" dirty="0"/>
              <a:t>In the production of a consonant, the active articulator is moved towards the passive articulator. </a:t>
            </a:r>
          </a:p>
        </p:txBody>
      </p:sp>
    </p:spTree>
    <p:extLst>
      <p:ext uri="{BB962C8B-B14F-4D97-AF65-F5344CB8AC3E}">
        <p14:creationId xmlns:p14="http://schemas.microsoft.com/office/powerpoint/2010/main" val="3223971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8A13-1D15-4DE8-B1F6-22FD1A9C9A4D}"/>
              </a:ext>
            </a:extLst>
          </p:cNvPr>
          <p:cNvSpPr>
            <a:spLocks noGrp="1"/>
          </p:cNvSpPr>
          <p:nvPr>
            <p:ph type="title"/>
          </p:nvPr>
        </p:nvSpPr>
        <p:spPr/>
        <p:txBody>
          <a:bodyPr/>
          <a:lstStyle/>
          <a:p>
            <a:r>
              <a:rPr lang="en-US" altLang="en-US" b="0" dirty="0"/>
              <a:t>The Nature of Stricture Involved-I</a:t>
            </a:r>
            <a:endParaRPr lang="en-IN" dirty="0"/>
          </a:p>
        </p:txBody>
      </p:sp>
      <p:sp>
        <p:nvSpPr>
          <p:cNvPr id="4" name="Rectangle 3">
            <a:extLst>
              <a:ext uri="{FF2B5EF4-FFF2-40B4-BE49-F238E27FC236}">
                <a16:creationId xmlns:a16="http://schemas.microsoft.com/office/drawing/2014/main" id="{74C62B3C-E06A-4C4B-B9CD-5F4987340F19}"/>
              </a:ext>
            </a:extLst>
          </p:cNvPr>
          <p:cNvSpPr>
            <a:spLocks noGrp="1" noChangeArrowheads="1"/>
          </p:cNvSpPr>
          <p:nvPr>
            <p:ph idx="1"/>
          </p:nvPr>
        </p:nvSpPr>
        <p:spPr>
          <a:xfrm>
            <a:off x="2933700" y="2438400"/>
            <a:ext cx="8770938" cy="3651250"/>
          </a:xfrm>
        </p:spPr>
        <p:txBody>
          <a:bodyPr/>
          <a:lstStyle/>
          <a:p>
            <a:pPr marL="533400" indent="-533400"/>
            <a:r>
              <a:rPr lang="en-US" altLang="en-US" sz="2400" dirty="0"/>
              <a:t>that is, the different ways in which the passage of air is restricted in the production of consonants</a:t>
            </a:r>
          </a:p>
          <a:p>
            <a:pPr marL="914400" lvl="1" indent="-457200"/>
            <a:r>
              <a:rPr lang="en-US" altLang="en-US" sz="2000" b="1" dirty="0"/>
              <a:t>Complete closure </a:t>
            </a:r>
          </a:p>
          <a:p>
            <a:pPr marL="1295400" lvl="2" indent="-381000"/>
            <a:r>
              <a:rPr lang="en-US" altLang="en-US" dirty="0"/>
              <a:t>The active and the passive articulators making a firm contact with each other, thus preventing the passage of air between them. E.g., /p/, /b/</a:t>
            </a:r>
            <a:endParaRPr lang="en-US" altLang="en-US" b="1" dirty="0"/>
          </a:p>
          <a:p>
            <a:pPr marL="914400" lvl="1" indent="-457200"/>
            <a:r>
              <a:rPr lang="en-US" altLang="en-US" sz="2000" b="1" dirty="0"/>
              <a:t>Complete oral closure </a:t>
            </a:r>
          </a:p>
          <a:p>
            <a:pPr marL="1295400" lvl="2" indent="-381000"/>
            <a:r>
              <a:rPr lang="en-US" altLang="en-US" sz="1800" b="1" dirty="0"/>
              <a:t>The active and passive articulators make a firm contact with each other, thus preventing the passage of air between them, but the soft palate is lowered, thereby allowing the air to escape through the nose. E.g., /m/, /n/</a:t>
            </a:r>
            <a:r>
              <a:rPr lang="en-US" altLang="en-US" sz="1800" dirty="0"/>
              <a:t> </a:t>
            </a:r>
            <a:r>
              <a:rPr lang="en-US" altLang="en-US" sz="1800" b="1" dirty="0"/>
              <a:t> </a:t>
            </a:r>
          </a:p>
        </p:txBody>
      </p:sp>
    </p:spTree>
    <p:extLst>
      <p:ext uri="{BB962C8B-B14F-4D97-AF65-F5344CB8AC3E}">
        <p14:creationId xmlns:p14="http://schemas.microsoft.com/office/powerpoint/2010/main" val="3771241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B08C-6F13-493F-B8D6-BC38B1671FC8}"/>
              </a:ext>
            </a:extLst>
          </p:cNvPr>
          <p:cNvSpPr>
            <a:spLocks noGrp="1"/>
          </p:cNvSpPr>
          <p:nvPr>
            <p:ph type="title"/>
          </p:nvPr>
        </p:nvSpPr>
        <p:spPr/>
        <p:txBody>
          <a:bodyPr/>
          <a:lstStyle/>
          <a:p>
            <a:r>
              <a:rPr lang="en-US" altLang="en-US" b="0" dirty="0"/>
              <a:t>The Nature of Stricture Involved-II</a:t>
            </a:r>
            <a:endParaRPr lang="en-IN" dirty="0"/>
          </a:p>
        </p:txBody>
      </p:sp>
      <p:sp>
        <p:nvSpPr>
          <p:cNvPr id="4" name="Rectangle 3">
            <a:extLst>
              <a:ext uri="{FF2B5EF4-FFF2-40B4-BE49-F238E27FC236}">
                <a16:creationId xmlns:a16="http://schemas.microsoft.com/office/drawing/2014/main" id="{10FD14BF-EA41-4E3E-B759-F9F16706F314}"/>
              </a:ext>
            </a:extLst>
          </p:cNvPr>
          <p:cNvSpPr>
            <a:spLocks noGrp="1" noChangeArrowheads="1"/>
          </p:cNvSpPr>
          <p:nvPr>
            <p:ph idx="1"/>
          </p:nvPr>
        </p:nvSpPr>
        <p:spPr>
          <a:xfrm>
            <a:off x="2933700" y="2438400"/>
            <a:ext cx="8770938" cy="3651250"/>
          </a:xfrm>
        </p:spPr>
        <p:txBody>
          <a:bodyPr/>
          <a:lstStyle/>
          <a:p>
            <a:pPr marL="914400" lvl="1" indent="-457200">
              <a:lnSpc>
                <a:spcPct val="90000"/>
              </a:lnSpc>
            </a:pPr>
            <a:r>
              <a:rPr lang="en-US" altLang="en-US" b="1" dirty="0"/>
              <a:t>Intermittent closure</a:t>
            </a:r>
            <a:r>
              <a:rPr lang="en-US" altLang="en-US" dirty="0"/>
              <a:t> </a:t>
            </a:r>
          </a:p>
          <a:p>
            <a:pPr marL="1295400" lvl="2" indent="-381000">
              <a:lnSpc>
                <a:spcPct val="90000"/>
              </a:lnSpc>
            </a:pPr>
            <a:r>
              <a:rPr lang="en-US" altLang="en-US" dirty="0"/>
              <a:t>The air passes between the active and passive articulators intermittently. It involves the vibration of the active articulator against the passive. [Scottish r]</a:t>
            </a:r>
          </a:p>
          <a:p>
            <a:pPr marL="914400" lvl="1" indent="-457200">
              <a:lnSpc>
                <a:spcPct val="90000"/>
              </a:lnSpc>
            </a:pPr>
            <a:r>
              <a:rPr lang="en-US" altLang="en-US" b="1" dirty="0"/>
              <a:t>Flap</a:t>
            </a:r>
          </a:p>
          <a:p>
            <a:pPr marL="1295400" lvl="2" indent="-381000">
              <a:lnSpc>
                <a:spcPct val="90000"/>
              </a:lnSpc>
            </a:pPr>
            <a:r>
              <a:rPr lang="en-US" altLang="en-US" dirty="0"/>
              <a:t>For some consonants the active articulator strikes against the passive articulator once only. /r/ in </a:t>
            </a:r>
            <a:r>
              <a:rPr lang="en-US" altLang="en-US" u="sng" dirty="0"/>
              <a:t>very</a:t>
            </a:r>
            <a:endParaRPr lang="en-US" altLang="en-US" b="1" dirty="0"/>
          </a:p>
          <a:p>
            <a:pPr marL="914400" lvl="1" indent="-457200">
              <a:lnSpc>
                <a:spcPct val="90000"/>
              </a:lnSpc>
            </a:pPr>
            <a:r>
              <a:rPr lang="en-US" altLang="en-US" b="1" dirty="0"/>
              <a:t>Close approximation</a:t>
            </a:r>
          </a:p>
          <a:p>
            <a:pPr marL="1295400" lvl="2" indent="-381000">
              <a:lnSpc>
                <a:spcPct val="90000"/>
              </a:lnSpc>
            </a:pPr>
            <a:r>
              <a:rPr lang="en-US" altLang="en-US" dirty="0"/>
              <a:t>The two articulators are brought very close to each other so that the space between them is very narrow. E.g., /f/, /v/, etc.</a:t>
            </a:r>
            <a:endParaRPr lang="en-US" altLang="en-US" b="1" dirty="0"/>
          </a:p>
        </p:txBody>
      </p:sp>
    </p:spTree>
    <p:extLst>
      <p:ext uri="{BB962C8B-B14F-4D97-AF65-F5344CB8AC3E}">
        <p14:creationId xmlns:p14="http://schemas.microsoft.com/office/powerpoint/2010/main" val="14302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94F9-9146-4FC1-A919-D8024CE7E708}"/>
              </a:ext>
            </a:extLst>
          </p:cNvPr>
          <p:cNvSpPr>
            <a:spLocks noGrp="1"/>
          </p:cNvSpPr>
          <p:nvPr>
            <p:ph type="title"/>
          </p:nvPr>
        </p:nvSpPr>
        <p:spPr/>
        <p:txBody>
          <a:bodyPr/>
          <a:lstStyle/>
          <a:p>
            <a:r>
              <a:rPr lang="en-US" altLang="en-US" b="0" dirty="0"/>
              <a:t>The Nature of Stricture Involved-III</a:t>
            </a:r>
            <a:endParaRPr lang="en-IN" dirty="0"/>
          </a:p>
        </p:txBody>
      </p:sp>
      <p:sp>
        <p:nvSpPr>
          <p:cNvPr id="4" name="Rectangle 3">
            <a:extLst>
              <a:ext uri="{FF2B5EF4-FFF2-40B4-BE49-F238E27FC236}">
                <a16:creationId xmlns:a16="http://schemas.microsoft.com/office/drawing/2014/main" id="{67AB6EF6-A7D1-44FA-BF67-62956A26DEF1}"/>
              </a:ext>
            </a:extLst>
          </p:cNvPr>
          <p:cNvSpPr>
            <a:spLocks noGrp="1" noChangeArrowheads="1"/>
          </p:cNvSpPr>
          <p:nvPr>
            <p:ph idx="1"/>
          </p:nvPr>
        </p:nvSpPr>
        <p:spPr>
          <a:xfrm>
            <a:off x="2933700" y="2438400"/>
            <a:ext cx="8770938" cy="3651250"/>
          </a:xfrm>
        </p:spPr>
        <p:txBody>
          <a:bodyPr/>
          <a:lstStyle/>
          <a:p>
            <a:pPr marL="914400" lvl="1" indent="-457200"/>
            <a:r>
              <a:rPr lang="en-US" altLang="en-US" b="1" dirty="0"/>
              <a:t>Partial closure</a:t>
            </a:r>
            <a:r>
              <a:rPr lang="en-US" altLang="en-US" dirty="0"/>
              <a:t> </a:t>
            </a:r>
          </a:p>
          <a:p>
            <a:pPr marL="1295400" lvl="2" indent="-381000"/>
            <a:r>
              <a:rPr lang="en-US" altLang="en-US" dirty="0"/>
              <a:t>There may be a contact of the articulators in the </a:t>
            </a:r>
            <a:r>
              <a:rPr lang="en-US" altLang="en-US" dirty="0" err="1"/>
              <a:t>centre</a:t>
            </a:r>
            <a:r>
              <a:rPr lang="en-US" altLang="en-US" dirty="0"/>
              <a:t> of the vocal tract but the air may pass through the sides. e.g.,  /l/</a:t>
            </a:r>
          </a:p>
          <a:p>
            <a:pPr marL="914400" lvl="1" indent="-457200"/>
            <a:r>
              <a:rPr lang="en-US" altLang="en-US" b="1" dirty="0"/>
              <a:t>Open approximation</a:t>
            </a:r>
            <a:r>
              <a:rPr lang="en-US" altLang="en-US" dirty="0"/>
              <a:t>  </a:t>
            </a:r>
          </a:p>
          <a:p>
            <a:pPr marL="1295400" lvl="2" indent="-381000"/>
            <a:r>
              <a:rPr lang="en-US" altLang="en-US" dirty="0"/>
              <a:t>The two articulators are brought close to each other but the space between them is wide enough for the air to escape without friction. E.g., all vowels and the English /j/ and /w/ as in </a:t>
            </a:r>
            <a:r>
              <a:rPr lang="en-US" altLang="en-US" i="1" dirty="0"/>
              <a:t>yes</a:t>
            </a:r>
            <a:r>
              <a:rPr lang="en-US" altLang="en-US" dirty="0"/>
              <a:t>, </a:t>
            </a:r>
            <a:r>
              <a:rPr lang="en-US" altLang="en-US" i="1" dirty="0"/>
              <a:t>west</a:t>
            </a:r>
            <a:r>
              <a:rPr lang="en-US" altLang="en-US" dirty="0"/>
              <a:t>. </a:t>
            </a:r>
          </a:p>
        </p:txBody>
      </p:sp>
    </p:spTree>
    <p:extLst>
      <p:ext uri="{BB962C8B-B14F-4D97-AF65-F5344CB8AC3E}">
        <p14:creationId xmlns:p14="http://schemas.microsoft.com/office/powerpoint/2010/main" val="1694311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2536-28A3-43DF-9D0F-FBB3BEF5908E}"/>
              </a:ext>
            </a:extLst>
          </p:cNvPr>
          <p:cNvSpPr>
            <a:spLocks noGrp="1"/>
          </p:cNvSpPr>
          <p:nvPr>
            <p:ph type="title"/>
          </p:nvPr>
        </p:nvSpPr>
        <p:spPr/>
        <p:txBody>
          <a:bodyPr/>
          <a:lstStyle/>
          <a:p>
            <a:r>
              <a:rPr lang="en-US" altLang="en-US" b="0" dirty="0"/>
              <a:t>The Place of Articulation</a:t>
            </a:r>
            <a:r>
              <a:rPr lang="en-US" altLang="en-US" dirty="0"/>
              <a:t> - I</a:t>
            </a:r>
            <a:endParaRPr lang="en-IN" dirty="0"/>
          </a:p>
        </p:txBody>
      </p:sp>
      <p:sp>
        <p:nvSpPr>
          <p:cNvPr id="4" name="Rectangle 3">
            <a:extLst>
              <a:ext uri="{FF2B5EF4-FFF2-40B4-BE49-F238E27FC236}">
                <a16:creationId xmlns:a16="http://schemas.microsoft.com/office/drawing/2014/main" id="{C5126EBC-EA79-4EC7-87D0-334016EC59C6}"/>
              </a:ext>
            </a:extLst>
          </p:cNvPr>
          <p:cNvSpPr>
            <a:spLocks noGrp="1" noChangeArrowheads="1"/>
          </p:cNvSpPr>
          <p:nvPr>
            <p:ph idx="1"/>
          </p:nvPr>
        </p:nvSpPr>
        <p:spPr>
          <a:xfrm>
            <a:off x="2933700" y="2438400"/>
            <a:ext cx="8770938" cy="3651250"/>
          </a:xfrm>
        </p:spPr>
        <p:txBody>
          <a:bodyPr>
            <a:normAutofit lnSpcReduction="10000"/>
          </a:bodyPr>
          <a:lstStyle/>
          <a:p>
            <a:pPr marL="533400" indent="-533400"/>
            <a:r>
              <a:rPr lang="en-US" altLang="en-US" sz="2400" b="1" dirty="0"/>
              <a:t>The place of articulation simply means the active and passive articulators involved in the production of a particular consonant.</a:t>
            </a:r>
            <a:r>
              <a:rPr lang="en-US" altLang="en-US" sz="2400" dirty="0"/>
              <a:t> </a:t>
            </a:r>
          </a:p>
          <a:p>
            <a:pPr marL="533400" indent="-533400"/>
            <a:r>
              <a:rPr lang="en-US" altLang="en-US" sz="2400" dirty="0"/>
              <a:t>A few are:</a:t>
            </a:r>
          </a:p>
          <a:p>
            <a:pPr marL="914400" lvl="1" indent="-457200"/>
            <a:r>
              <a:rPr lang="en-US" altLang="en-US" sz="2000" b="1" dirty="0"/>
              <a:t>Bilabial </a:t>
            </a:r>
            <a:r>
              <a:rPr lang="en-US" altLang="en-US" sz="2000" dirty="0"/>
              <a:t>: The two lips are the articulators. E.g., /p/, /b/, /m/</a:t>
            </a:r>
          </a:p>
          <a:p>
            <a:pPr marL="914400" lvl="1" indent="-457200"/>
            <a:r>
              <a:rPr lang="en-US" altLang="en-US" sz="2000" b="1" dirty="0"/>
              <a:t>Labio-dental</a:t>
            </a:r>
            <a:r>
              <a:rPr lang="en-US" altLang="en-US" sz="2000" dirty="0"/>
              <a:t>: The lower lip is the active articulator and the upper teeth are the passive articulators. E.g., /f/, /v/</a:t>
            </a:r>
          </a:p>
          <a:p>
            <a:pPr marL="914400" lvl="1" indent="-457200"/>
            <a:r>
              <a:rPr lang="en-US" altLang="en-US" sz="2000" b="1" dirty="0"/>
              <a:t>Dental</a:t>
            </a:r>
            <a:r>
              <a:rPr lang="en-US" altLang="en-US" sz="2000" dirty="0"/>
              <a:t>: the tip of the tongue is the active articulator and the upper front teeth are the passive articulators. </a:t>
            </a:r>
          </a:p>
        </p:txBody>
      </p:sp>
    </p:spTree>
    <p:extLst>
      <p:ext uri="{BB962C8B-B14F-4D97-AF65-F5344CB8AC3E}">
        <p14:creationId xmlns:p14="http://schemas.microsoft.com/office/powerpoint/2010/main" val="1045995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1104-FFB9-492B-90B1-C6E2F241B194}"/>
              </a:ext>
            </a:extLst>
          </p:cNvPr>
          <p:cNvSpPr>
            <a:spLocks noGrp="1"/>
          </p:cNvSpPr>
          <p:nvPr>
            <p:ph type="title"/>
          </p:nvPr>
        </p:nvSpPr>
        <p:spPr/>
        <p:txBody>
          <a:bodyPr/>
          <a:lstStyle/>
          <a:p>
            <a:r>
              <a:rPr lang="en-US" altLang="en-US" b="0" dirty="0"/>
              <a:t>The Place of Articulation</a:t>
            </a:r>
            <a:r>
              <a:rPr lang="en-US" altLang="en-US" dirty="0"/>
              <a:t> - II</a:t>
            </a:r>
            <a:endParaRPr lang="en-IN" dirty="0"/>
          </a:p>
        </p:txBody>
      </p:sp>
      <p:sp>
        <p:nvSpPr>
          <p:cNvPr id="4" name="Rectangle 3">
            <a:extLst>
              <a:ext uri="{FF2B5EF4-FFF2-40B4-BE49-F238E27FC236}">
                <a16:creationId xmlns:a16="http://schemas.microsoft.com/office/drawing/2014/main" id="{F5362A4F-53C0-40AF-94CC-8072A9664DBF}"/>
              </a:ext>
            </a:extLst>
          </p:cNvPr>
          <p:cNvSpPr>
            <a:spLocks noGrp="1" noChangeArrowheads="1"/>
          </p:cNvSpPr>
          <p:nvPr>
            <p:ph idx="1"/>
          </p:nvPr>
        </p:nvSpPr>
        <p:spPr>
          <a:xfrm>
            <a:off x="2933700" y="2438400"/>
            <a:ext cx="8770938" cy="3651250"/>
          </a:xfrm>
        </p:spPr>
        <p:txBody>
          <a:bodyPr/>
          <a:lstStyle/>
          <a:p>
            <a:pPr marL="533400" indent="-533400">
              <a:lnSpc>
                <a:spcPct val="90000"/>
              </a:lnSpc>
            </a:pPr>
            <a:r>
              <a:rPr lang="en-US" altLang="en-US" sz="2400" b="1" dirty="0"/>
              <a:t>Alveolar</a:t>
            </a:r>
            <a:r>
              <a:rPr lang="en-US" altLang="en-US" sz="2400" dirty="0"/>
              <a:t>: The tip or blade of the tongue is the active articulator and the teeth-ridge is the passive articulator. </a:t>
            </a:r>
          </a:p>
          <a:p>
            <a:pPr marL="533400" indent="-533400">
              <a:lnSpc>
                <a:spcPct val="90000"/>
              </a:lnSpc>
            </a:pPr>
            <a:r>
              <a:rPr lang="en-US" altLang="en-US" sz="2400" b="1" dirty="0"/>
              <a:t>Post-alveolar</a:t>
            </a:r>
            <a:r>
              <a:rPr lang="en-US" altLang="en-US" sz="2400" dirty="0"/>
              <a:t>: The tip of the tongue is the active articulator and the back of the teeth-ridge is the passive articulator. </a:t>
            </a:r>
          </a:p>
          <a:p>
            <a:pPr marL="533400" indent="-533400">
              <a:lnSpc>
                <a:spcPct val="90000"/>
              </a:lnSpc>
            </a:pPr>
            <a:r>
              <a:rPr lang="en-US" altLang="en-US" sz="2400" b="1" dirty="0"/>
              <a:t>Retroflex</a:t>
            </a:r>
            <a:r>
              <a:rPr lang="en-US" altLang="en-US" sz="2400" dirty="0"/>
              <a:t>: the tip of the tongue is the active articulator, and it is curled back. The back of the teeth-ridge or the hard palate is the passive articulator. </a:t>
            </a:r>
          </a:p>
        </p:txBody>
      </p:sp>
    </p:spTree>
    <p:extLst>
      <p:ext uri="{BB962C8B-B14F-4D97-AF65-F5344CB8AC3E}">
        <p14:creationId xmlns:p14="http://schemas.microsoft.com/office/powerpoint/2010/main" val="4100175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6A817-1147-43C7-BB15-B9E00F3F1B3E}"/>
              </a:ext>
            </a:extLst>
          </p:cNvPr>
          <p:cNvSpPr>
            <a:spLocks noGrp="1"/>
          </p:cNvSpPr>
          <p:nvPr>
            <p:ph type="title"/>
          </p:nvPr>
        </p:nvSpPr>
        <p:spPr/>
        <p:txBody>
          <a:bodyPr/>
          <a:lstStyle/>
          <a:p>
            <a:r>
              <a:rPr lang="en-US" altLang="en-US" b="0" dirty="0"/>
              <a:t>The Place of Articulation</a:t>
            </a:r>
            <a:r>
              <a:rPr lang="en-US" altLang="en-US" dirty="0"/>
              <a:t> - III</a:t>
            </a:r>
            <a:endParaRPr lang="en-IN" dirty="0"/>
          </a:p>
        </p:txBody>
      </p:sp>
      <p:sp>
        <p:nvSpPr>
          <p:cNvPr id="4" name="Rectangle 3">
            <a:extLst>
              <a:ext uri="{FF2B5EF4-FFF2-40B4-BE49-F238E27FC236}">
                <a16:creationId xmlns:a16="http://schemas.microsoft.com/office/drawing/2014/main" id="{695B4525-6292-4895-A310-C9F04174BC20}"/>
              </a:ext>
            </a:extLst>
          </p:cNvPr>
          <p:cNvSpPr>
            <a:spLocks noGrp="1" noChangeArrowheads="1"/>
          </p:cNvSpPr>
          <p:nvPr>
            <p:ph idx="1"/>
          </p:nvPr>
        </p:nvSpPr>
        <p:spPr>
          <a:xfrm>
            <a:off x="2933700" y="2438400"/>
            <a:ext cx="8770938" cy="3651250"/>
          </a:xfrm>
        </p:spPr>
        <p:txBody>
          <a:bodyPr/>
          <a:lstStyle/>
          <a:p>
            <a:pPr marL="533400" indent="-533400"/>
            <a:r>
              <a:rPr lang="en-US" altLang="en-US" sz="2400" b="1"/>
              <a:t>Palato-alveolar</a:t>
            </a:r>
            <a:r>
              <a:rPr lang="en-US" altLang="en-US" sz="2400"/>
              <a:t>: The tip, blade, and front of the tongue are the active articulators and the teeth-ridge and hard palate are the passive articulators.</a:t>
            </a:r>
          </a:p>
          <a:p>
            <a:pPr marL="533400" indent="-533400"/>
            <a:r>
              <a:rPr lang="en-US" altLang="en-US" sz="2400" b="1"/>
              <a:t>Palatal</a:t>
            </a:r>
            <a:r>
              <a:rPr lang="en-US" altLang="en-US" sz="2400"/>
              <a:t>: The front of the tongue is the active articulator and the hard palate is the passive articulator.</a:t>
            </a:r>
          </a:p>
          <a:p>
            <a:pPr marL="533400" indent="-533400"/>
            <a:r>
              <a:rPr lang="en-US" altLang="en-US" sz="2400" b="1"/>
              <a:t>Velar</a:t>
            </a:r>
            <a:r>
              <a:rPr lang="en-US" altLang="en-US" sz="2400"/>
              <a:t>. The back of the tongue is the active articulator  and the soft palate is the passive articulator. E.g. /k/, /g/  </a:t>
            </a:r>
          </a:p>
        </p:txBody>
      </p:sp>
    </p:spTree>
    <p:extLst>
      <p:ext uri="{BB962C8B-B14F-4D97-AF65-F5344CB8AC3E}">
        <p14:creationId xmlns:p14="http://schemas.microsoft.com/office/powerpoint/2010/main" val="225495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6B8C-36D1-460F-8634-172B5AFA3628}"/>
              </a:ext>
            </a:extLst>
          </p:cNvPr>
          <p:cNvSpPr>
            <a:spLocks noGrp="1"/>
          </p:cNvSpPr>
          <p:nvPr>
            <p:ph type="title"/>
          </p:nvPr>
        </p:nvSpPr>
        <p:spPr/>
        <p:txBody>
          <a:bodyPr/>
          <a:lstStyle/>
          <a:p>
            <a:r>
              <a:rPr lang="en-US" altLang="en-US" b="0" dirty="0"/>
              <a:t>The Place of Articulation</a:t>
            </a:r>
            <a:r>
              <a:rPr lang="en-US" altLang="en-US" dirty="0"/>
              <a:t> - IV</a:t>
            </a:r>
            <a:endParaRPr lang="en-IN" dirty="0"/>
          </a:p>
        </p:txBody>
      </p:sp>
      <p:sp>
        <p:nvSpPr>
          <p:cNvPr id="4" name="Rectangle 3">
            <a:extLst>
              <a:ext uri="{FF2B5EF4-FFF2-40B4-BE49-F238E27FC236}">
                <a16:creationId xmlns:a16="http://schemas.microsoft.com/office/drawing/2014/main" id="{2F452023-66BF-4328-B8F5-43DEA220BD77}"/>
              </a:ext>
            </a:extLst>
          </p:cNvPr>
          <p:cNvSpPr>
            <a:spLocks noGrp="1" noChangeArrowheads="1"/>
          </p:cNvSpPr>
          <p:nvPr>
            <p:ph idx="1"/>
          </p:nvPr>
        </p:nvSpPr>
        <p:spPr>
          <a:xfrm>
            <a:off x="2933700" y="2438400"/>
            <a:ext cx="8770938" cy="3651250"/>
          </a:xfrm>
        </p:spPr>
        <p:txBody>
          <a:bodyPr/>
          <a:lstStyle/>
          <a:p>
            <a:r>
              <a:rPr lang="en-US" altLang="en-US" sz="2400" dirty="0"/>
              <a:t>Uvular: The rear part of the back of the tongue is the active articulator and the uvula is the passive articulator. There are no uvular sounds in English.</a:t>
            </a:r>
          </a:p>
          <a:p>
            <a:endParaRPr lang="en-US" altLang="en-US" sz="2400" dirty="0"/>
          </a:p>
          <a:p>
            <a:r>
              <a:rPr lang="en-US" altLang="en-US" sz="2400" dirty="0"/>
              <a:t>Glottal: Produced at the glottis. E.g., [h]</a:t>
            </a:r>
          </a:p>
          <a:p>
            <a:endParaRPr lang="en-US" altLang="en-US" sz="2400" dirty="0"/>
          </a:p>
        </p:txBody>
      </p:sp>
    </p:spTree>
    <p:extLst>
      <p:ext uri="{BB962C8B-B14F-4D97-AF65-F5344CB8AC3E}">
        <p14:creationId xmlns:p14="http://schemas.microsoft.com/office/powerpoint/2010/main" val="180263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E131-B74E-473C-AF5C-00A13205F7DC}"/>
              </a:ext>
            </a:extLst>
          </p:cNvPr>
          <p:cNvSpPr>
            <a:spLocks noGrp="1"/>
          </p:cNvSpPr>
          <p:nvPr>
            <p:ph type="title"/>
          </p:nvPr>
        </p:nvSpPr>
        <p:spPr/>
        <p:txBody>
          <a:bodyPr/>
          <a:lstStyle/>
          <a:p>
            <a:r>
              <a:rPr lang="en-US" altLang="en-US" dirty="0"/>
              <a:t>The Manner of Articulation - I</a:t>
            </a:r>
            <a:endParaRPr lang="en-IN" dirty="0"/>
          </a:p>
        </p:txBody>
      </p:sp>
      <p:sp>
        <p:nvSpPr>
          <p:cNvPr id="4" name="Rectangle 3">
            <a:extLst>
              <a:ext uri="{FF2B5EF4-FFF2-40B4-BE49-F238E27FC236}">
                <a16:creationId xmlns:a16="http://schemas.microsoft.com/office/drawing/2014/main" id="{8A51472F-8578-4F34-A1F1-3A04AA6109C3}"/>
              </a:ext>
            </a:extLst>
          </p:cNvPr>
          <p:cNvSpPr>
            <a:spLocks noGrp="1" noChangeArrowheads="1"/>
          </p:cNvSpPr>
          <p:nvPr>
            <p:ph idx="1"/>
          </p:nvPr>
        </p:nvSpPr>
        <p:spPr>
          <a:xfrm>
            <a:off x="2933700" y="2438400"/>
            <a:ext cx="8770938" cy="3651250"/>
          </a:xfrm>
        </p:spPr>
        <p:txBody>
          <a:bodyPr/>
          <a:lstStyle/>
          <a:p>
            <a:pPr marL="533400" indent="-533400"/>
            <a:r>
              <a:rPr lang="en-US" altLang="en-US" sz="2400" dirty="0"/>
              <a:t>According to the manner of articulation consonants are usually classified as follows:</a:t>
            </a:r>
          </a:p>
          <a:p>
            <a:pPr marL="914400" lvl="1" indent="-457200"/>
            <a:r>
              <a:rPr lang="en-US" altLang="en-US" sz="2000" b="1" dirty="0"/>
              <a:t>Plosive</a:t>
            </a:r>
            <a:r>
              <a:rPr lang="en-US" altLang="en-US" sz="2000" dirty="0"/>
              <a:t>: In the production of a plosive, there is a simultaneous oral and nasal closure. The air behind the oral closure is compressed and when the active articulator is removed suddenly from contact with the passive one, the air escapes with an explosion. </a:t>
            </a:r>
          </a:p>
          <a:p>
            <a:pPr marL="914400" lvl="1" indent="-457200"/>
            <a:r>
              <a:rPr lang="en-US" altLang="en-US" sz="2000" b="1" dirty="0"/>
              <a:t>Nasal</a:t>
            </a:r>
            <a:r>
              <a:rPr lang="en-US" altLang="en-US" sz="2000" dirty="0"/>
              <a:t>: A nasal is produced by a stricture of complete oral closure, but in this case there is no closure of nasal passage. The soft palate is lowered and the air passes through the nose.</a:t>
            </a:r>
          </a:p>
        </p:txBody>
      </p:sp>
    </p:spTree>
    <p:extLst>
      <p:ext uri="{BB962C8B-B14F-4D97-AF65-F5344CB8AC3E}">
        <p14:creationId xmlns:p14="http://schemas.microsoft.com/office/powerpoint/2010/main" val="849000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F6F6-344F-47D1-AAC4-F0C9EE9B28F4}"/>
              </a:ext>
            </a:extLst>
          </p:cNvPr>
          <p:cNvSpPr>
            <a:spLocks noGrp="1"/>
          </p:cNvSpPr>
          <p:nvPr>
            <p:ph type="title"/>
          </p:nvPr>
        </p:nvSpPr>
        <p:spPr/>
        <p:txBody>
          <a:bodyPr/>
          <a:lstStyle/>
          <a:p>
            <a:r>
              <a:rPr lang="en-US" altLang="en-US" dirty="0"/>
              <a:t>The Manner of Articulation - II</a:t>
            </a:r>
            <a:endParaRPr lang="en-IN" dirty="0"/>
          </a:p>
        </p:txBody>
      </p:sp>
      <p:sp>
        <p:nvSpPr>
          <p:cNvPr id="4" name="Rectangle 3">
            <a:extLst>
              <a:ext uri="{FF2B5EF4-FFF2-40B4-BE49-F238E27FC236}">
                <a16:creationId xmlns:a16="http://schemas.microsoft.com/office/drawing/2014/main" id="{C2C67683-C5DB-4238-85E6-C1D94D6DA7C1}"/>
              </a:ext>
            </a:extLst>
          </p:cNvPr>
          <p:cNvSpPr>
            <a:spLocks noGrp="1" noChangeArrowheads="1"/>
          </p:cNvSpPr>
          <p:nvPr>
            <p:ph idx="1"/>
          </p:nvPr>
        </p:nvSpPr>
        <p:spPr>
          <a:xfrm>
            <a:off x="2933700" y="2438400"/>
            <a:ext cx="8770938" cy="3651250"/>
          </a:xfrm>
        </p:spPr>
        <p:txBody>
          <a:bodyPr/>
          <a:lstStyle/>
          <a:p>
            <a:pPr marL="533400" indent="-533400"/>
            <a:r>
              <a:rPr lang="en-US" altLang="en-US" sz="2400" b="1" dirty="0"/>
              <a:t>Trill</a:t>
            </a:r>
            <a:r>
              <a:rPr lang="en-US" altLang="en-US" sz="2400" dirty="0"/>
              <a:t> (rolled consonant) The active articulator taps several times against the passive articulator (i.e., stricture of intermittent closure). E.g., [r] in </a:t>
            </a:r>
            <a:r>
              <a:rPr lang="en-US" altLang="en-US" sz="2400" i="1" dirty="0"/>
              <a:t>horse.</a:t>
            </a:r>
          </a:p>
          <a:p>
            <a:pPr marL="533400" indent="-533400"/>
            <a:r>
              <a:rPr lang="en-US" altLang="en-US" sz="2400" b="1" dirty="0"/>
              <a:t>Flap</a:t>
            </a:r>
            <a:r>
              <a:rPr lang="en-US" altLang="en-US" sz="2400" dirty="0"/>
              <a:t>: For a flap the active articulator strikes against the passive articulator once only. E.g., [r] in </a:t>
            </a:r>
            <a:r>
              <a:rPr lang="en-US" altLang="en-US" sz="2400" i="1" dirty="0"/>
              <a:t>very.</a:t>
            </a:r>
            <a:endParaRPr lang="en-US" altLang="en-US" sz="2400" dirty="0"/>
          </a:p>
          <a:p>
            <a:pPr marL="533400" indent="-533400"/>
            <a:r>
              <a:rPr lang="en-US" altLang="en-US" sz="2400" b="1" dirty="0"/>
              <a:t>Lateral</a:t>
            </a:r>
            <a:r>
              <a:rPr lang="en-US" altLang="en-US" sz="2400" dirty="0"/>
              <a:t> : A lateral consonant is produced by a stricture of closure in the </a:t>
            </a:r>
            <a:r>
              <a:rPr lang="en-US" altLang="en-US" sz="2400" dirty="0" err="1"/>
              <a:t>centre</a:t>
            </a:r>
            <a:r>
              <a:rPr lang="en-US" altLang="en-US" sz="2400" dirty="0"/>
              <a:t> of the vocal tract , but the air has a free passage on the sides. E.g., /l/.</a:t>
            </a:r>
          </a:p>
        </p:txBody>
      </p:sp>
    </p:spTree>
    <p:extLst>
      <p:ext uri="{BB962C8B-B14F-4D97-AF65-F5344CB8AC3E}">
        <p14:creationId xmlns:p14="http://schemas.microsoft.com/office/powerpoint/2010/main" val="39675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7F5C-7189-429B-BEE3-10B3FE94CA07}"/>
              </a:ext>
            </a:extLst>
          </p:cNvPr>
          <p:cNvSpPr>
            <a:spLocks noGrp="1"/>
          </p:cNvSpPr>
          <p:nvPr>
            <p:ph type="title"/>
          </p:nvPr>
        </p:nvSpPr>
        <p:spPr/>
        <p:txBody>
          <a:bodyPr/>
          <a:lstStyle/>
          <a:p>
            <a:r>
              <a:rPr lang="en-IN" dirty="0"/>
              <a:t>Code and Content of Communication Skill</a:t>
            </a:r>
          </a:p>
        </p:txBody>
      </p:sp>
      <p:sp>
        <p:nvSpPr>
          <p:cNvPr id="3" name="Content Placeholder 2">
            <a:extLst>
              <a:ext uri="{FF2B5EF4-FFF2-40B4-BE49-F238E27FC236}">
                <a16:creationId xmlns:a16="http://schemas.microsoft.com/office/drawing/2014/main" id="{3398822B-8957-4FD6-87EC-006EFA9F6773}"/>
              </a:ext>
            </a:extLst>
          </p:cNvPr>
          <p:cNvSpPr>
            <a:spLocks noGrp="1"/>
          </p:cNvSpPr>
          <p:nvPr>
            <p:ph idx="1"/>
          </p:nvPr>
        </p:nvSpPr>
        <p:spPr/>
        <p:txBody>
          <a:bodyPr/>
          <a:lstStyle/>
          <a:p>
            <a:r>
              <a:rPr lang="en-IN" dirty="0"/>
              <a:t>Code : </a:t>
            </a:r>
            <a:r>
              <a:rPr lang="en-IN" b="1" i="1" dirty="0">
                <a:solidFill>
                  <a:schemeClr val="tx1"/>
                </a:solidFill>
              </a:rPr>
              <a:t>“ A group of symbols that can be structured in a way that is meaningful to another person.”</a:t>
            </a:r>
          </a:p>
          <a:p>
            <a:pPr marL="0" indent="0" algn="ctr">
              <a:buNone/>
            </a:pPr>
            <a:r>
              <a:rPr lang="en-IN" b="1" i="1" dirty="0">
                <a:solidFill>
                  <a:schemeClr val="tx1"/>
                </a:solidFill>
              </a:rPr>
              <a:t>OR</a:t>
            </a:r>
          </a:p>
          <a:p>
            <a:r>
              <a:rPr lang="en-IN" b="1" i="1" dirty="0">
                <a:solidFill>
                  <a:schemeClr val="tx1"/>
                </a:solidFill>
              </a:rPr>
              <a:t>Code is a system of Rules to convert information into another form or presentation.”</a:t>
            </a:r>
          </a:p>
          <a:p>
            <a:r>
              <a:rPr lang="en-IN" dirty="0">
                <a:solidFill>
                  <a:schemeClr val="tx1"/>
                </a:solidFill>
              </a:rPr>
              <a:t>In a way all languages are codes.</a:t>
            </a:r>
          </a:p>
        </p:txBody>
      </p:sp>
      <p:pic>
        <p:nvPicPr>
          <p:cNvPr id="4" name="Picture 3">
            <a:extLst>
              <a:ext uri="{FF2B5EF4-FFF2-40B4-BE49-F238E27FC236}">
                <a16:creationId xmlns:a16="http://schemas.microsoft.com/office/drawing/2014/main" id="{50F03E8F-9C5E-485E-956C-60E2F6541F53}"/>
              </a:ext>
            </a:extLst>
          </p:cNvPr>
          <p:cNvPicPr>
            <a:picLocks noChangeAspect="1"/>
          </p:cNvPicPr>
          <p:nvPr/>
        </p:nvPicPr>
        <p:blipFill>
          <a:blip r:embed="rId2"/>
          <a:stretch>
            <a:fillRect/>
          </a:stretch>
        </p:blipFill>
        <p:spPr>
          <a:xfrm>
            <a:off x="632460" y="2129061"/>
            <a:ext cx="2080260" cy="3651504"/>
          </a:xfrm>
          <a:prstGeom prst="rect">
            <a:avLst/>
          </a:prstGeom>
        </p:spPr>
      </p:pic>
    </p:spTree>
    <p:extLst>
      <p:ext uri="{BB962C8B-B14F-4D97-AF65-F5344CB8AC3E}">
        <p14:creationId xmlns:p14="http://schemas.microsoft.com/office/powerpoint/2010/main" val="4138053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7F12-A96F-4330-9BA9-AD0028FD21AD}"/>
              </a:ext>
            </a:extLst>
          </p:cNvPr>
          <p:cNvSpPr>
            <a:spLocks noGrp="1"/>
          </p:cNvSpPr>
          <p:nvPr>
            <p:ph type="title"/>
          </p:nvPr>
        </p:nvSpPr>
        <p:spPr/>
        <p:txBody>
          <a:bodyPr/>
          <a:lstStyle/>
          <a:p>
            <a:r>
              <a:rPr lang="en-US" altLang="en-US" dirty="0"/>
              <a:t>The Manner of Articulation - III</a:t>
            </a:r>
            <a:endParaRPr lang="en-IN" dirty="0"/>
          </a:p>
        </p:txBody>
      </p:sp>
      <p:sp>
        <p:nvSpPr>
          <p:cNvPr id="4" name="Rectangle 3">
            <a:extLst>
              <a:ext uri="{FF2B5EF4-FFF2-40B4-BE49-F238E27FC236}">
                <a16:creationId xmlns:a16="http://schemas.microsoft.com/office/drawing/2014/main" id="{830483C6-4E21-4428-9F02-33E2AE38D2DE}"/>
              </a:ext>
            </a:extLst>
          </p:cNvPr>
          <p:cNvSpPr>
            <a:spLocks noGrp="1" noChangeArrowheads="1"/>
          </p:cNvSpPr>
          <p:nvPr>
            <p:ph idx="1"/>
          </p:nvPr>
        </p:nvSpPr>
        <p:spPr>
          <a:xfrm>
            <a:off x="2933700" y="2438400"/>
            <a:ext cx="8770938" cy="3651250"/>
          </a:xfrm>
        </p:spPr>
        <p:txBody>
          <a:bodyPr/>
          <a:lstStyle/>
          <a:p>
            <a:pPr marL="533400" indent="-533400">
              <a:lnSpc>
                <a:spcPct val="90000"/>
              </a:lnSpc>
            </a:pPr>
            <a:r>
              <a:rPr lang="en-US" altLang="en-US" b="1" dirty="0"/>
              <a:t>Fricative</a:t>
            </a:r>
            <a:r>
              <a:rPr lang="en-US" altLang="en-US" dirty="0"/>
              <a:t>: In the production of a fricative consonant the articulator is one of close approximation. The active articulator is brought so close to the passive articulator that the passage between them is very narrow and the air passes through it with audible friction. E.g., /f/, /v/</a:t>
            </a:r>
          </a:p>
          <a:p>
            <a:pPr marL="533400" indent="-533400">
              <a:lnSpc>
                <a:spcPct val="90000"/>
              </a:lnSpc>
            </a:pPr>
            <a:r>
              <a:rPr lang="en-US" altLang="en-US" b="1" dirty="0"/>
              <a:t>Frictionless</a:t>
            </a:r>
            <a:r>
              <a:rPr lang="en-US" altLang="en-US" dirty="0"/>
              <a:t> </a:t>
            </a:r>
            <a:r>
              <a:rPr lang="en-US" altLang="en-US" b="1" dirty="0"/>
              <a:t>continuant</a:t>
            </a:r>
            <a:r>
              <a:rPr lang="en-US" altLang="en-US" dirty="0"/>
              <a:t>: [r] in red</a:t>
            </a:r>
          </a:p>
          <a:p>
            <a:pPr marL="533400" indent="-533400">
              <a:lnSpc>
                <a:spcPct val="90000"/>
              </a:lnSpc>
            </a:pPr>
            <a:r>
              <a:rPr lang="en-US" altLang="en-US" b="1" dirty="0"/>
              <a:t>Semi-vowel</a:t>
            </a:r>
            <a:r>
              <a:rPr lang="en-US" altLang="en-US" dirty="0"/>
              <a:t>: /j/, /w/</a:t>
            </a:r>
          </a:p>
        </p:txBody>
      </p:sp>
    </p:spTree>
    <p:extLst>
      <p:ext uri="{BB962C8B-B14F-4D97-AF65-F5344CB8AC3E}">
        <p14:creationId xmlns:p14="http://schemas.microsoft.com/office/powerpoint/2010/main" val="2230275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FB49-A68E-4E62-9F6E-4E0F79939D31}"/>
              </a:ext>
            </a:extLst>
          </p:cNvPr>
          <p:cNvSpPr>
            <a:spLocks noGrp="1"/>
          </p:cNvSpPr>
          <p:nvPr>
            <p:ph type="title"/>
          </p:nvPr>
        </p:nvSpPr>
        <p:spPr/>
        <p:txBody>
          <a:bodyPr/>
          <a:lstStyle/>
          <a:p>
            <a:r>
              <a:rPr lang="en-US" altLang="en-US" dirty="0"/>
              <a:t>Vowels - I</a:t>
            </a:r>
            <a:endParaRPr lang="en-IN" dirty="0"/>
          </a:p>
        </p:txBody>
      </p:sp>
      <p:sp>
        <p:nvSpPr>
          <p:cNvPr id="4" name="Rectangle 3">
            <a:extLst>
              <a:ext uri="{FF2B5EF4-FFF2-40B4-BE49-F238E27FC236}">
                <a16:creationId xmlns:a16="http://schemas.microsoft.com/office/drawing/2014/main" id="{94F30A49-2076-4FD7-87BE-F7239B9AE3A5}"/>
              </a:ext>
            </a:extLst>
          </p:cNvPr>
          <p:cNvSpPr>
            <a:spLocks noGrp="1" noChangeArrowheads="1"/>
          </p:cNvSpPr>
          <p:nvPr>
            <p:ph idx="1"/>
          </p:nvPr>
        </p:nvSpPr>
        <p:spPr>
          <a:xfrm>
            <a:off x="2933700" y="2438400"/>
            <a:ext cx="8770938" cy="3651250"/>
          </a:xfrm>
        </p:spPr>
        <p:txBody>
          <a:bodyPr/>
          <a:lstStyle/>
          <a:p>
            <a:pPr>
              <a:lnSpc>
                <a:spcPct val="90000"/>
              </a:lnSpc>
            </a:pPr>
            <a:r>
              <a:rPr lang="en-US" altLang="en-US" sz="2400" dirty="0"/>
              <a:t> The stricture involved in the production of vowels is </a:t>
            </a:r>
            <a:r>
              <a:rPr lang="en-US" altLang="en-US" sz="2400" i="1" dirty="0"/>
              <a:t>open approximation.</a:t>
            </a:r>
          </a:p>
          <a:p>
            <a:pPr>
              <a:lnSpc>
                <a:spcPct val="90000"/>
              </a:lnSpc>
            </a:pPr>
            <a:r>
              <a:rPr lang="en-US" altLang="en-US" sz="2400" dirty="0"/>
              <a:t>The active articulators: the front, the back, the </a:t>
            </a:r>
            <a:r>
              <a:rPr lang="en-US" altLang="en-US" sz="2400" dirty="0" err="1"/>
              <a:t>centre</a:t>
            </a:r>
            <a:r>
              <a:rPr lang="en-US" altLang="en-US" sz="2400" dirty="0"/>
              <a:t> of the tongue</a:t>
            </a:r>
          </a:p>
          <a:p>
            <a:pPr>
              <a:lnSpc>
                <a:spcPct val="90000"/>
              </a:lnSpc>
            </a:pPr>
            <a:r>
              <a:rPr lang="en-US" altLang="en-US" sz="2400" dirty="0"/>
              <a:t>The passive articulators: the hard palate, the soft palate, the meeting point of the hard and soft palates</a:t>
            </a:r>
          </a:p>
          <a:p>
            <a:pPr>
              <a:lnSpc>
                <a:spcPct val="90000"/>
              </a:lnSpc>
            </a:pPr>
            <a:r>
              <a:rPr lang="en-US" altLang="en-US" sz="2400" dirty="0"/>
              <a:t>The active articulator is raised towards the passive articulator in such a way that there is a sufficient gap between the two for the air to escape through the mouth without any friction. </a:t>
            </a:r>
          </a:p>
        </p:txBody>
      </p:sp>
    </p:spTree>
    <p:extLst>
      <p:ext uri="{BB962C8B-B14F-4D97-AF65-F5344CB8AC3E}">
        <p14:creationId xmlns:p14="http://schemas.microsoft.com/office/powerpoint/2010/main" val="3738419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564F-5146-4817-8D55-F7EF985FDBA8}"/>
              </a:ext>
            </a:extLst>
          </p:cNvPr>
          <p:cNvSpPr>
            <a:spLocks noGrp="1"/>
          </p:cNvSpPr>
          <p:nvPr>
            <p:ph type="title"/>
          </p:nvPr>
        </p:nvSpPr>
        <p:spPr/>
        <p:txBody>
          <a:bodyPr/>
          <a:lstStyle/>
          <a:p>
            <a:r>
              <a:rPr lang="en-US" altLang="en-US" dirty="0"/>
              <a:t>Vowels - II</a:t>
            </a:r>
            <a:endParaRPr lang="en-IN" dirty="0"/>
          </a:p>
        </p:txBody>
      </p:sp>
      <p:sp>
        <p:nvSpPr>
          <p:cNvPr id="4" name="Rectangle 3">
            <a:extLst>
              <a:ext uri="{FF2B5EF4-FFF2-40B4-BE49-F238E27FC236}">
                <a16:creationId xmlns:a16="http://schemas.microsoft.com/office/drawing/2014/main" id="{BE43E7E6-380F-4779-9F9E-D7E6714E0CC3}"/>
              </a:ext>
            </a:extLst>
          </p:cNvPr>
          <p:cNvSpPr>
            <a:spLocks noGrp="1" noChangeArrowheads="1"/>
          </p:cNvSpPr>
          <p:nvPr>
            <p:ph idx="1"/>
          </p:nvPr>
        </p:nvSpPr>
        <p:spPr>
          <a:xfrm>
            <a:off x="2933700" y="2438400"/>
            <a:ext cx="8770938" cy="3651250"/>
          </a:xfrm>
          <a:ln>
            <a:solidFill>
              <a:schemeClr val="tx1"/>
            </a:solidFill>
            <a:miter lim="800000"/>
            <a:headEnd/>
            <a:tailEnd/>
          </a:ln>
        </p:spPr>
        <p:txBody>
          <a:bodyPr/>
          <a:lstStyle/>
          <a:p>
            <a:r>
              <a:rPr lang="en-US" altLang="en-US" dirty="0"/>
              <a:t>A vowel is described using a three-term label:</a:t>
            </a:r>
          </a:p>
          <a:p>
            <a:pPr lvl="1"/>
            <a:r>
              <a:rPr lang="en-US" altLang="en-US" dirty="0"/>
              <a:t>part of the tongue raised (front, </a:t>
            </a:r>
            <a:r>
              <a:rPr lang="en-US" altLang="en-US" dirty="0" err="1"/>
              <a:t>centre</a:t>
            </a:r>
            <a:r>
              <a:rPr lang="en-US" altLang="en-US" dirty="0"/>
              <a:t>, back)</a:t>
            </a:r>
          </a:p>
          <a:p>
            <a:pPr lvl="1"/>
            <a:r>
              <a:rPr lang="en-US" altLang="en-US" dirty="0"/>
              <a:t>the height to which the tongue is raised (close, half-close, half-open, open)</a:t>
            </a:r>
          </a:p>
          <a:p>
            <a:pPr lvl="1"/>
            <a:r>
              <a:rPr lang="en-US" altLang="en-US" dirty="0"/>
              <a:t>the position of the lips (unrounded or rounded)</a:t>
            </a:r>
          </a:p>
          <a:p>
            <a:pPr lvl="1"/>
            <a:endParaRPr lang="en-US" altLang="en-US" dirty="0"/>
          </a:p>
          <a:p>
            <a:r>
              <a:rPr lang="en-US" altLang="en-US" i="1" dirty="0"/>
              <a:t>Cf. vowel chart in </a:t>
            </a:r>
            <a:r>
              <a:rPr lang="en-US" altLang="en-US" i="1" dirty="0">
                <a:solidFill>
                  <a:schemeClr val="accent2"/>
                </a:solidFill>
              </a:rPr>
              <a:t>Figure 2</a:t>
            </a:r>
          </a:p>
        </p:txBody>
      </p:sp>
    </p:spTree>
    <p:extLst>
      <p:ext uri="{BB962C8B-B14F-4D97-AF65-F5344CB8AC3E}">
        <p14:creationId xmlns:p14="http://schemas.microsoft.com/office/powerpoint/2010/main" val="1710817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825536-3CCA-489C-AB7F-BE643F420DC1}"/>
              </a:ext>
            </a:extLst>
          </p:cNvPr>
          <p:cNvPicPr>
            <a:picLocks noChangeAspect="1"/>
          </p:cNvPicPr>
          <p:nvPr/>
        </p:nvPicPr>
        <p:blipFill>
          <a:blip r:embed="rId2"/>
          <a:stretch>
            <a:fillRect/>
          </a:stretch>
        </p:blipFill>
        <p:spPr>
          <a:xfrm>
            <a:off x="4541840" y="740886"/>
            <a:ext cx="7243760" cy="5376228"/>
          </a:xfrm>
          <a:prstGeom prst="rect">
            <a:avLst/>
          </a:prstGeom>
        </p:spPr>
      </p:pic>
    </p:spTree>
    <p:extLst>
      <p:ext uri="{BB962C8B-B14F-4D97-AF65-F5344CB8AC3E}">
        <p14:creationId xmlns:p14="http://schemas.microsoft.com/office/powerpoint/2010/main" val="2416152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A94DE-A47C-4095-95F5-0FEC0EF96FF9}"/>
              </a:ext>
            </a:extLst>
          </p:cNvPr>
          <p:cNvSpPr>
            <a:spLocks noGrp="1"/>
          </p:cNvSpPr>
          <p:nvPr>
            <p:ph type="title"/>
          </p:nvPr>
        </p:nvSpPr>
        <p:spPr/>
        <p:txBody>
          <a:bodyPr/>
          <a:lstStyle/>
          <a:p>
            <a:r>
              <a:rPr lang="en-US" altLang="en-US" dirty="0"/>
              <a:t>Vowels - III</a:t>
            </a:r>
            <a:endParaRPr lang="en-IN" dirty="0"/>
          </a:p>
        </p:txBody>
      </p:sp>
      <p:sp>
        <p:nvSpPr>
          <p:cNvPr id="4" name="Rectangle 3">
            <a:extLst>
              <a:ext uri="{FF2B5EF4-FFF2-40B4-BE49-F238E27FC236}">
                <a16:creationId xmlns:a16="http://schemas.microsoft.com/office/drawing/2014/main" id="{7F5F32E0-FEE4-4DD5-A131-E501C0EE0132}"/>
              </a:ext>
            </a:extLst>
          </p:cNvPr>
          <p:cNvSpPr>
            <a:spLocks noGrp="1" noChangeArrowheads="1"/>
          </p:cNvSpPr>
          <p:nvPr>
            <p:ph idx="1"/>
          </p:nvPr>
        </p:nvSpPr>
        <p:spPr>
          <a:xfrm>
            <a:off x="2933700" y="2438400"/>
            <a:ext cx="8770938" cy="3651250"/>
          </a:xfrm>
        </p:spPr>
        <p:txBody>
          <a:bodyPr/>
          <a:lstStyle/>
          <a:p>
            <a:r>
              <a:rPr lang="en-US" altLang="en-US" dirty="0"/>
              <a:t>Monophthong: A vowel that does not change its quality (also called </a:t>
            </a:r>
            <a:r>
              <a:rPr lang="en-US" altLang="en-US" i="1" dirty="0"/>
              <a:t>pure vowels</a:t>
            </a:r>
            <a:r>
              <a:rPr lang="en-US" altLang="en-US" dirty="0"/>
              <a:t>)</a:t>
            </a:r>
          </a:p>
          <a:p>
            <a:endParaRPr lang="en-US" altLang="en-US" dirty="0"/>
          </a:p>
          <a:p>
            <a:r>
              <a:rPr lang="en-US" altLang="en-US" dirty="0"/>
              <a:t>Diphthongs: There are some vowels, the quality of which is not constant, but changes from one vowel to another.                              </a:t>
            </a:r>
          </a:p>
        </p:txBody>
      </p:sp>
    </p:spTree>
    <p:extLst>
      <p:ext uri="{BB962C8B-B14F-4D97-AF65-F5344CB8AC3E}">
        <p14:creationId xmlns:p14="http://schemas.microsoft.com/office/powerpoint/2010/main" val="2848335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F85E-C89B-4D69-9399-3D82119CCAC5}"/>
              </a:ext>
            </a:extLst>
          </p:cNvPr>
          <p:cNvSpPr>
            <a:spLocks noGrp="1"/>
          </p:cNvSpPr>
          <p:nvPr>
            <p:ph type="title"/>
          </p:nvPr>
        </p:nvSpPr>
        <p:spPr/>
        <p:txBody>
          <a:bodyPr/>
          <a:lstStyle/>
          <a:p>
            <a:r>
              <a:rPr lang="en-US" altLang="en-US" dirty="0"/>
              <a:t>Phonetic Transcription</a:t>
            </a:r>
            <a:endParaRPr lang="en-IN" dirty="0"/>
          </a:p>
        </p:txBody>
      </p:sp>
      <p:sp>
        <p:nvSpPr>
          <p:cNvPr id="4" name="Rectangle 3">
            <a:extLst>
              <a:ext uri="{FF2B5EF4-FFF2-40B4-BE49-F238E27FC236}">
                <a16:creationId xmlns:a16="http://schemas.microsoft.com/office/drawing/2014/main" id="{42365B85-5B3B-4284-90F0-A3C3F2FD8FAB}"/>
              </a:ext>
            </a:extLst>
          </p:cNvPr>
          <p:cNvSpPr>
            <a:spLocks noGrp="1" noChangeArrowheads="1"/>
          </p:cNvSpPr>
          <p:nvPr>
            <p:ph idx="1"/>
          </p:nvPr>
        </p:nvSpPr>
        <p:spPr>
          <a:xfrm>
            <a:off x="2933700" y="2438400"/>
            <a:ext cx="8770938" cy="3651250"/>
          </a:xfrm>
        </p:spPr>
        <p:txBody>
          <a:bodyPr>
            <a:normAutofit lnSpcReduction="10000"/>
          </a:bodyPr>
          <a:lstStyle/>
          <a:p>
            <a:pPr>
              <a:lnSpc>
                <a:spcPct val="90000"/>
              </a:lnSpc>
            </a:pPr>
            <a:r>
              <a:rPr lang="en-US" altLang="en-US" sz="2000" dirty="0"/>
              <a:t>In English there is no one-to-one correspondence between spelling and pronunciation.</a:t>
            </a:r>
          </a:p>
          <a:p>
            <a:pPr>
              <a:lnSpc>
                <a:spcPct val="90000"/>
              </a:lnSpc>
            </a:pPr>
            <a:r>
              <a:rPr lang="en-US" altLang="en-US" sz="2000" dirty="0"/>
              <a:t>To overcome this problem a need had been felt to evolve an alphabet in which words of any language could be written unambiguously.</a:t>
            </a:r>
          </a:p>
          <a:p>
            <a:pPr>
              <a:lnSpc>
                <a:spcPct val="90000"/>
              </a:lnSpc>
            </a:pPr>
            <a:r>
              <a:rPr lang="en-US" altLang="en-US" sz="2000" dirty="0"/>
              <a:t>One such alphabet that is used extensively by phoneticians all over the world is the </a:t>
            </a:r>
            <a:r>
              <a:rPr lang="en-US" altLang="en-US" sz="2000" b="1" i="1" dirty="0"/>
              <a:t>International Phonetic Alphabet</a:t>
            </a:r>
            <a:r>
              <a:rPr lang="en-US" altLang="en-US" sz="2000" i="1" dirty="0"/>
              <a:t>, </a:t>
            </a:r>
            <a:r>
              <a:rPr lang="en-US" altLang="en-US" sz="2000" dirty="0"/>
              <a:t>devised by International Phonetic Association.</a:t>
            </a:r>
          </a:p>
          <a:p>
            <a:pPr>
              <a:lnSpc>
                <a:spcPct val="90000"/>
              </a:lnSpc>
            </a:pPr>
            <a:r>
              <a:rPr lang="en-US" altLang="en-US" sz="2000" dirty="0"/>
              <a:t>It is claimed to have symbols to represent all the sounds that exist in the natural languages of the world.</a:t>
            </a:r>
          </a:p>
          <a:p>
            <a:pPr>
              <a:lnSpc>
                <a:spcPct val="90000"/>
              </a:lnSpc>
            </a:pPr>
            <a:r>
              <a:rPr lang="en-US" altLang="en-US" sz="2000" dirty="0"/>
              <a:t>It is used to transcribe words of any natural language.</a:t>
            </a:r>
          </a:p>
          <a:p>
            <a:pPr>
              <a:lnSpc>
                <a:spcPct val="90000"/>
              </a:lnSpc>
            </a:pPr>
            <a:r>
              <a:rPr lang="en-US" altLang="en-US" sz="2000" dirty="0"/>
              <a:t>It is based primarily on Roman Alphabet and a set of diacritics.   </a:t>
            </a:r>
          </a:p>
        </p:txBody>
      </p:sp>
    </p:spTree>
    <p:extLst>
      <p:ext uri="{BB962C8B-B14F-4D97-AF65-F5344CB8AC3E}">
        <p14:creationId xmlns:p14="http://schemas.microsoft.com/office/powerpoint/2010/main" val="3926294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0B80-1F6A-4337-B90C-877F5D94482D}"/>
              </a:ext>
            </a:extLst>
          </p:cNvPr>
          <p:cNvSpPr>
            <a:spLocks noGrp="1"/>
          </p:cNvSpPr>
          <p:nvPr>
            <p:ph type="title"/>
          </p:nvPr>
        </p:nvSpPr>
        <p:spPr/>
        <p:txBody>
          <a:bodyPr/>
          <a:lstStyle/>
          <a:p>
            <a:r>
              <a:rPr lang="en-US" altLang="en-US" dirty="0"/>
              <a:t>The English Sound System</a:t>
            </a:r>
            <a:endParaRPr lang="en-IN" dirty="0"/>
          </a:p>
        </p:txBody>
      </p:sp>
      <p:sp>
        <p:nvSpPr>
          <p:cNvPr id="4" name="Rectangle 3">
            <a:extLst>
              <a:ext uri="{FF2B5EF4-FFF2-40B4-BE49-F238E27FC236}">
                <a16:creationId xmlns:a16="http://schemas.microsoft.com/office/drawing/2014/main" id="{39154958-05EA-4969-BA4F-32F515332D95}"/>
              </a:ext>
            </a:extLst>
          </p:cNvPr>
          <p:cNvSpPr>
            <a:spLocks noGrp="1" noChangeArrowheads="1"/>
          </p:cNvSpPr>
          <p:nvPr>
            <p:ph idx="1"/>
          </p:nvPr>
        </p:nvSpPr>
        <p:spPr>
          <a:xfrm>
            <a:off x="2933700" y="2438400"/>
            <a:ext cx="8770938" cy="3651250"/>
          </a:xfrm>
        </p:spPr>
        <p:txBody>
          <a:bodyPr/>
          <a:lstStyle/>
          <a:p>
            <a:r>
              <a:rPr lang="en-US" altLang="en-US" dirty="0"/>
              <a:t>English has 44 sounds</a:t>
            </a:r>
          </a:p>
          <a:p>
            <a:pPr lvl="1"/>
            <a:r>
              <a:rPr lang="en-US" altLang="en-US" dirty="0"/>
              <a:t>24 Consonants (cf. Table -1)</a:t>
            </a:r>
          </a:p>
          <a:p>
            <a:pPr lvl="1"/>
            <a:r>
              <a:rPr lang="en-US" altLang="en-US" dirty="0"/>
              <a:t>12 simple vowels or pure vowels (cf. Figure 2)</a:t>
            </a:r>
          </a:p>
          <a:p>
            <a:pPr lvl="1"/>
            <a:r>
              <a:rPr lang="en-US" altLang="en-US" dirty="0"/>
              <a:t>8 diphthongs </a:t>
            </a:r>
            <a:r>
              <a:rPr lang="en-US" altLang="en-US" b="1" dirty="0"/>
              <a:t>(composed of two simple vowels) </a:t>
            </a:r>
            <a:r>
              <a:rPr lang="en-US" altLang="en-US" dirty="0"/>
              <a:t> </a:t>
            </a:r>
          </a:p>
        </p:txBody>
      </p:sp>
    </p:spTree>
    <p:extLst>
      <p:ext uri="{BB962C8B-B14F-4D97-AF65-F5344CB8AC3E}">
        <p14:creationId xmlns:p14="http://schemas.microsoft.com/office/powerpoint/2010/main" val="2321010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E9EF-1E9D-4EE3-B182-F7418E54A735}"/>
              </a:ext>
            </a:extLst>
          </p:cNvPr>
          <p:cNvSpPr>
            <a:spLocks noGrp="1"/>
          </p:cNvSpPr>
          <p:nvPr>
            <p:ph type="title"/>
          </p:nvPr>
        </p:nvSpPr>
        <p:spPr/>
        <p:txBody>
          <a:bodyPr/>
          <a:lstStyle/>
          <a:p>
            <a:r>
              <a:rPr lang="en-US" altLang="en-US" b="1" dirty="0">
                <a:solidFill>
                  <a:schemeClr val="tx1"/>
                </a:solidFill>
              </a:rPr>
              <a:t>Phonetics</a:t>
            </a:r>
            <a:endParaRPr lang="en-IN" dirty="0">
              <a:solidFill>
                <a:schemeClr val="tx1"/>
              </a:solidFill>
            </a:endParaRPr>
          </a:p>
        </p:txBody>
      </p:sp>
      <p:sp>
        <p:nvSpPr>
          <p:cNvPr id="3" name="Content Placeholder 2">
            <a:extLst>
              <a:ext uri="{FF2B5EF4-FFF2-40B4-BE49-F238E27FC236}">
                <a16:creationId xmlns:a16="http://schemas.microsoft.com/office/drawing/2014/main" id="{D4AAD32D-77B4-40A6-83E3-FFEEBB962501}"/>
              </a:ext>
            </a:extLst>
          </p:cNvPr>
          <p:cNvSpPr>
            <a:spLocks noGrp="1"/>
          </p:cNvSpPr>
          <p:nvPr>
            <p:ph idx="1"/>
          </p:nvPr>
        </p:nvSpPr>
        <p:spPr/>
        <p:txBody>
          <a:bodyPr/>
          <a:lstStyle/>
          <a:p>
            <a:r>
              <a:rPr lang="en-US" altLang="en-US" sz="2000" dirty="0"/>
              <a:t>Phonetics is the </a:t>
            </a:r>
            <a:r>
              <a:rPr lang="en-US" altLang="en-US" sz="2000" u="sng" dirty="0">
                <a:solidFill>
                  <a:srgbClr val="FF0000"/>
                </a:solidFill>
              </a:rPr>
              <a:t>scientific</a:t>
            </a:r>
            <a:r>
              <a:rPr lang="en-US" altLang="en-US" sz="2000" dirty="0"/>
              <a:t> study of SOUND system of languages.</a:t>
            </a:r>
          </a:p>
          <a:p>
            <a:r>
              <a:rPr lang="en-US" altLang="en-US" sz="2000" dirty="0"/>
              <a:t>Language has hierarchical structure</a:t>
            </a:r>
          </a:p>
          <a:p>
            <a:r>
              <a:rPr lang="en-US" altLang="en-US" sz="2000" dirty="0"/>
              <a:t>It has various levels</a:t>
            </a:r>
          </a:p>
          <a:p>
            <a:r>
              <a:rPr lang="en-US" altLang="en-US" sz="2000" dirty="0"/>
              <a:t>There are rules operating at each level of language study</a:t>
            </a:r>
          </a:p>
          <a:p>
            <a:endParaRPr lang="en-US" altLang="en-US" sz="2000" dirty="0"/>
          </a:p>
          <a:p>
            <a:endParaRPr lang="en-IN" dirty="0"/>
          </a:p>
        </p:txBody>
      </p:sp>
    </p:spTree>
    <p:extLst>
      <p:ext uri="{BB962C8B-B14F-4D97-AF65-F5344CB8AC3E}">
        <p14:creationId xmlns:p14="http://schemas.microsoft.com/office/powerpoint/2010/main" val="1464939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9373-5717-4337-B3F5-4126E8E2D7DC}"/>
              </a:ext>
            </a:extLst>
          </p:cNvPr>
          <p:cNvSpPr>
            <a:spLocks noGrp="1"/>
          </p:cNvSpPr>
          <p:nvPr>
            <p:ph type="title"/>
          </p:nvPr>
        </p:nvSpPr>
        <p:spPr/>
        <p:txBody>
          <a:bodyPr/>
          <a:lstStyle/>
          <a:p>
            <a:r>
              <a:rPr lang="en-US" altLang="en-US" sz="4400" b="1" dirty="0"/>
              <a:t>Levels of Language Study</a:t>
            </a:r>
            <a:endParaRPr lang="en-IN" dirty="0"/>
          </a:p>
        </p:txBody>
      </p:sp>
      <p:sp>
        <p:nvSpPr>
          <p:cNvPr id="3" name="Content Placeholder 2">
            <a:extLst>
              <a:ext uri="{FF2B5EF4-FFF2-40B4-BE49-F238E27FC236}">
                <a16:creationId xmlns:a16="http://schemas.microsoft.com/office/drawing/2014/main" id="{FEC17165-790C-4941-BFF7-95917E46D0F1}"/>
              </a:ext>
            </a:extLst>
          </p:cNvPr>
          <p:cNvSpPr>
            <a:spLocks noGrp="1"/>
          </p:cNvSpPr>
          <p:nvPr>
            <p:ph idx="1"/>
          </p:nvPr>
        </p:nvSpPr>
        <p:spPr/>
        <p:txBody>
          <a:bodyPr/>
          <a:lstStyle/>
          <a:p>
            <a:pPr eaLnBrk="1" hangingPunct="1"/>
            <a:r>
              <a:rPr lang="en-US" altLang="en-US" sz="2000" dirty="0"/>
              <a:t>Phonetics: Study of sound</a:t>
            </a:r>
          </a:p>
          <a:p>
            <a:pPr eaLnBrk="1" hangingPunct="1"/>
            <a:r>
              <a:rPr lang="en-US" altLang="en-US" sz="2000" dirty="0"/>
              <a:t>Morphology: Study of word formation</a:t>
            </a:r>
          </a:p>
          <a:p>
            <a:pPr eaLnBrk="1" hangingPunct="1"/>
            <a:r>
              <a:rPr lang="en-US" altLang="en-US" sz="2000" dirty="0"/>
              <a:t>Syntax: Study of sentence formation</a:t>
            </a:r>
          </a:p>
          <a:p>
            <a:pPr eaLnBrk="1" hangingPunct="1"/>
            <a:r>
              <a:rPr lang="en-US" altLang="en-US" sz="2000" dirty="0"/>
              <a:t>Semantics: Study of Meaning</a:t>
            </a:r>
          </a:p>
          <a:p>
            <a:pPr eaLnBrk="1" hangingPunct="1"/>
            <a:r>
              <a:rPr lang="en-US" altLang="en-US" sz="2000" dirty="0"/>
              <a:t>Discourse: Connected speech</a:t>
            </a:r>
          </a:p>
          <a:p>
            <a:pPr eaLnBrk="1" hangingPunct="1"/>
            <a:r>
              <a:rPr lang="en-US" altLang="en-US" sz="2000" dirty="0"/>
              <a:t>Lexicography: Dictionary</a:t>
            </a:r>
          </a:p>
          <a:p>
            <a:endParaRPr lang="en-IN" dirty="0"/>
          </a:p>
        </p:txBody>
      </p:sp>
    </p:spTree>
    <p:extLst>
      <p:ext uri="{BB962C8B-B14F-4D97-AF65-F5344CB8AC3E}">
        <p14:creationId xmlns:p14="http://schemas.microsoft.com/office/powerpoint/2010/main" val="439329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67B3-1CAF-4C84-ACF8-D7D1B1EF0031}"/>
              </a:ext>
            </a:extLst>
          </p:cNvPr>
          <p:cNvSpPr>
            <a:spLocks noGrp="1"/>
          </p:cNvSpPr>
          <p:nvPr>
            <p:ph type="title"/>
          </p:nvPr>
        </p:nvSpPr>
        <p:spPr/>
        <p:txBody>
          <a:bodyPr/>
          <a:lstStyle/>
          <a:p>
            <a:r>
              <a:rPr lang="en-IN" b="1" i="0" dirty="0">
                <a:solidFill>
                  <a:srgbClr val="1A1A1A"/>
                </a:solidFill>
                <a:effectLst/>
                <a:latin typeface="Georgia" panose="02040502050405020303" pitchFamily="18" charset="0"/>
              </a:rPr>
              <a:t>Received Pronunciation</a:t>
            </a:r>
            <a:endParaRPr lang="en-IN" dirty="0"/>
          </a:p>
        </p:txBody>
      </p:sp>
      <p:sp>
        <p:nvSpPr>
          <p:cNvPr id="4" name="Rectangle 7">
            <a:extLst>
              <a:ext uri="{FF2B5EF4-FFF2-40B4-BE49-F238E27FC236}">
                <a16:creationId xmlns:a16="http://schemas.microsoft.com/office/drawing/2014/main" id="{426337B4-5227-4F8F-A4E9-09DCEE3106D1}"/>
              </a:ext>
            </a:extLst>
          </p:cNvPr>
          <p:cNvSpPr>
            <a:spLocks noGrp="1" noChangeArrowheads="1"/>
          </p:cNvSpPr>
          <p:nvPr>
            <p:ph idx="1"/>
          </p:nvPr>
        </p:nvSpPr>
        <p:spPr>
          <a:xfrm>
            <a:off x="2933700" y="2438400"/>
            <a:ext cx="8770938" cy="3651250"/>
          </a:xfrm>
        </p:spPr>
        <p:txBody>
          <a:bodyPr/>
          <a:lstStyle/>
          <a:p>
            <a:pPr eaLnBrk="1" hangingPunct="1"/>
            <a:r>
              <a:rPr lang="en-US" altLang="en-US" sz="3600" dirty="0"/>
              <a:t>Standard form of Spoken English</a:t>
            </a:r>
          </a:p>
          <a:p>
            <a:pPr eaLnBrk="1" hangingPunct="1"/>
            <a:r>
              <a:rPr lang="en-US" altLang="en-US" sz="3600" dirty="0"/>
              <a:t>Documented in dictionaries for reference</a:t>
            </a:r>
          </a:p>
          <a:p>
            <a:pPr eaLnBrk="1" hangingPunct="1"/>
            <a:r>
              <a:rPr lang="en-US" altLang="en-US" sz="3600" dirty="0"/>
              <a:t>Reference to </a:t>
            </a:r>
            <a:r>
              <a:rPr lang="en-US" altLang="en-US" sz="3600" dirty="0" err="1"/>
              <a:t>analyse</a:t>
            </a:r>
            <a:r>
              <a:rPr lang="en-US" altLang="en-US" sz="3600" dirty="0"/>
              <a:t> other languages</a:t>
            </a:r>
          </a:p>
          <a:p>
            <a:pPr eaLnBrk="1" hangingPunct="1"/>
            <a:r>
              <a:rPr lang="en-US" altLang="en-US" sz="3600" dirty="0"/>
              <a:t>Originated in the South East of England</a:t>
            </a:r>
          </a:p>
          <a:p>
            <a:pPr eaLnBrk="1" hangingPunct="1">
              <a:buFont typeface="Arial" panose="020B0604020202020204" pitchFamily="34" charset="0"/>
              <a:buNone/>
            </a:pPr>
            <a:endParaRPr lang="en-US" altLang="en-US" sz="3600" dirty="0"/>
          </a:p>
          <a:p>
            <a:pPr eaLnBrk="1" hangingPunct="1"/>
            <a:endParaRPr lang="en-US" altLang="en-US" sz="3600" dirty="0"/>
          </a:p>
          <a:p>
            <a:pPr eaLnBrk="1" hangingPunct="1"/>
            <a:endParaRPr lang="en-US" altLang="en-US" dirty="0"/>
          </a:p>
        </p:txBody>
      </p:sp>
    </p:spTree>
    <p:extLst>
      <p:ext uri="{BB962C8B-B14F-4D97-AF65-F5344CB8AC3E}">
        <p14:creationId xmlns:p14="http://schemas.microsoft.com/office/powerpoint/2010/main" val="78199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62037-EF37-49C2-9DB5-D2876705A7A3}"/>
              </a:ext>
            </a:extLst>
          </p:cNvPr>
          <p:cNvSpPr>
            <a:spLocks noGrp="1"/>
          </p:cNvSpPr>
          <p:nvPr>
            <p:ph idx="1"/>
          </p:nvPr>
        </p:nvSpPr>
        <p:spPr/>
        <p:txBody>
          <a:bodyPr/>
          <a:lstStyle/>
          <a:p>
            <a:r>
              <a:rPr lang="en-IN" b="1" dirty="0"/>
              <a:t>Content</a:t>
            </a:r>
            <a:r>
              <a:rPr lang="en-IN" dirty="0"/>
              <a:t> : </a:t>
            </a:r>
            <a:r>
              <a:rPr lang="en-IN" b="1" i="1" dirty="0">
                <a:solidFill>
                  <a:srgbClr val="0070C0"/>
                </a:solidFill>
              </a:rPr>
              <a:t>“Text matter of a document or publication in any form.”</a:t>
            </a:r>
          </a:p>
          <a:p>
            <a:pPr marL="0" indent="0" algn="ctr">
              <a:buNone/>
            </a:pPr>
            <a:r>
              <a:rPr lang="en-IN" b="1" i="1" dirty="0">
                <a:solidFill>
                  <a:schemeClr val="tx1"/>
                </a:solidFill>
              </a:rPr>
              <a:t>OR</a:t>
            </a:r>
          </a:p>
          <a:p>
            <a:r>
              <a:rPr lang="en-IN" b="1" i="1" dirty="0">
                <a:solidFill>
                  <a:srgbClr val="0070C0"/>
                </a:solidFill>
              </a:rPr>
              <a:t>Content is  what is inside or included in something.</a:t>
            </a:r>
          </a:p>
          <a:p>
            <a:r>
              <a:rPr lang="en-IN" dirty="0">
                <a:solidFill>
                  <a:schemeClr val="tx1"/>
                </a:solidFill>
              </a:rPr>
              <a:t>Example: Words inside a book </a:t>
            </a:r>
          </a:p>
        </p:txBody>
      </p:sp>
      <p:sp>
        <p:nvSpPr>
          <p:cNvPr id="4" name="Title 1">
            <a:extLst>
              <a:ext uri="{FF2B5EF4-FFF2-40B4-BE49-F238E27FC236}">
                <a16:creationId xmlns:a16="http://schemas.microsoft.com/office/drawing/2014/main" id="{F48BAE07-8D97-41F2-87E1-D21DE32DA48A}"/>
              </a:ext>
            </a:extLst>
          </p:cNvPr>
          <p:cNvSpPr>
            <a:spLocks noGrp="1"/>
          </p:cNvSpPr>
          <p:nvPr>
            <p:ph type="title"/>
          </p:nvPr>
        </p:nvSpPr>
        <p:spPr>
          <a:xfrm>
            <a:off x="2933700" y="568325"/>
            <a:ext cx="8770938" cy="1560513"/>
          </a:xfrm>
        </p:spPr>
        <p:txBody>
          <a:bodyPr/>
          <a:lstStyle/>
          <a:p>
            <a:r>
              <a:rPr lang="en-IN" dirty="0"/>
              <a:t>Code and Content of Communication Skill</a:t>
            </a:r>
          </a:p>
        </p:txBody>
      </p:sp>
      <p:pic>
        <p:nvPicPr>
          <p:cNvPr id="5" name="Picture 4">
            <a:extLst>
              <a:ext uri="{FF2B5EF4-FFF2-40B4-BE49-F238E27FC236}">
                <a16:creationId xmlns:a16="http://schemas.microsoft.com/office/drawing/2014/main" id="{6D964301-A96B-4EA6-9242-F133C43FFED3}"/>
              </a:ext>
            </a:extLst>
          </p:cNvPr>
          <p:cNvPicPr>
            <a:picLocks noChangeAspect="1"/>
          </p:cNvPicPr>
          <p:nvPr/>
        </p:nvPicPr>
        <p:blipFill>
          <a:blip r:embed="rId2"/>
          <a:stretch>
            <a:fillRect/>
          </a:stretch>
        </p:blipFill>
        <p:spPr>
          <a:xfrm>
            <a:off x="401002" y="812800"/>
            <a:ext cx="2428875" cy="4724400"/>
          </a:xfrm>
          <a:prstGeom prst="rect">
            <a:avLst/>
          </a:prstGeom>
        </p:spPr>
      </p:pic>
    </p:spTree>
    <p:extLst>
      <p:ext uri="{BB962C8B-B14F-4D97-AF65-F5344CB8AC3E}">
        <p14:creationId xmlns:p14="http://schemas.microsoft.com/office/powerpoint/2010/main" val="3695981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8F788-0DED-4C00-ABA3-D751C4FA3892}"/>
              </a:ext>
            </a:extLst>
          </p:cNvPr>
          <p:cNvSpPr>
            <a:spLocks noGrp="1"/>
          </p:cNvSpPr>
          <p:nvPr>
            <p:ph type="title"/>
          </p:nvPr>
        </p:nvSpPr>
        <p:spPr/>
        <p:txBody>
          <a:bodyPr/>
          <a:lstStyle/>
          <a:p>
            <a:r>
              <a:rPr lang="en-IN" altLang="en-US" b="1" dirty="0">
                <a:solidFill>
                  <a:schemeClr val="tx1"/>
                </a:solidFill>
              </a:rPr>
              <a:t>Continued....</a:t>
            </a:r>
            <a:endParaRPr lang="en-IN" dirty="0">
              <a:solidFill>
                <a:schemeClr val="tx1"/>
              </a:solidFill>
            </a:endParaRPr>
          </a:p>
        </p:txBody>
      </p:sp>
      <p:sp>
        <p:nvSpPr>
          <p:cNvPr id="4" name="Content Placeholder 2">
            <a:extLst>
              <a:ext uri="{FF2B5EF4-FFF2-40B4-BE49-F238E27FC236}">
                <a16:creationId xmlns:a16="http://schemas.microsoft.com/office/drawing/2014/main" id="{B62A16CD-044B-409F-9754-D4A4B84B7137}"/>
              </a:ext>
            </a:extLst>
          </p:cNvPr>
          <p:cNvSpPr>
            <a:spLocks noGrp="1"/>
          </p:cNvSpPr>
          <p:nvPr>
            <p:ph idx="1"/>
          </p:nvPr>
        </p:nvSpPr>
        <p:spPr>
          <a:xfrm>
            <a:off x="2933700" y="2438400"/>
            <a:ext cx="8770938" cy="3651250"/>
          </a:xfrm>
        </p:spPr>
        <p:txBody>
          <a:bodyPr/>
          <a:lstStyle/>
          <a:p>
            <a:pPr>
              <a:buFont typeface="Arial" charset="0"/>
              <a:buChar char="•"/>
              <a:defRPr/>
            </a:pPr>
            <a:r>
              <a:rPr lang="en-IN" dirty="0"/>
              <a:t>We have a standard form of Written English all over the worlds</a:t>
            </a:r>
          </a:p>
          <a:p>
            <a:pPr>
              <a:buFont typeface="Arial" charset="0"/>
              <a:buChar char="•"/>
              <a:defRPr/>
            </a:pPr>
            <a:r>
              <a:rPr lang="en-IN" dirty="0"/>
              <a:t>Do we have a standard form of Spoken English???</a:t>
            </a:r>
          </a:p>
          <a:p>
            <a:pPr>
              <a:buFont typeface="Arial" charset="0"/>
              <a:buNone/>
              <a:defRPr/>
            </a:pPr>
            <a:r>
              <a:rPr lang="en-IN" dirty="0"/>
              <a:t>Try to pronounce these word:</a:t>
            </a:r>
          </a:p>
          <a:p>
            <a:pPr marL="514350" indent="-514350">
              <a:buFont typeface="+mj-lt"/>
              <a:buAutoNum type="arabicPeriod"/>
              <a:defRPr/>
            </a:pPr>
            <a:r>
              <a:rPr lang="en-IN" dirty="0"/>
              <a:t>Thermometer - </a:t>
            </a:r>
            <a:r>
              <a:rPr lang="en-IN" dirty="0" err="1"/>
              <a:t>Ther’mometer</a:t>
            </a:r>
            <a:endParaRPr lang="en-IN" dirty="0"/>
          </a:p>
          <a:p>
            <a:pPr marL="514350" indent="-514350">
              <a:buFont typeface="+mj-lt"/>
              <a:buAutoNum type="arabicPeriod"/>
              <a:defRPr/>
            </a:pPr>
            <a:r>
              <a:rPr lang="en-IN" dirty="0"/>
              <a:t>Characterization- </a:t>
            </a:r>
            <a:r>
              <a:rPr lang="en-IN" dirty="0" err="1"/>
              <a:t>Characteri’zation</a:t>
            </a:r>
            <a:endParaRPr lang="en-IN" dirty="0"/>
          </a:p>
          <a:p>
            <a:pPr marL="514350" indent="-514350">
              <a:buFont typeface="+mj-lt"/>
              <a:buAutoNum type="arabicPeriod"/>
              <a:defRPr/>
            </a:pPr>
            <a:r>
              <a:rPr lang="en-IN" dirty="0"/>
              <a:t>Articulate- Articulation, </a:t>
            </a:r>
            <a:r>
              <a:rPr lang="en-IN" dirty="0" err="1"/>
              <a:t>Ar’ticulate</a:t>
            </a:r>
            <a:r>
              <a:rPr lang="en-IN" dirty="0"/>
              <a:t>- </a:t>
            </a:r>
            <a:r>
              <a:rPr lang="en-IN" dirty="0" err="1"/>
              <a:t>Articu’lation</a:t>
            </a:r>
            <a:endParaRPr lang="en-IN" dirty="0"/>
          </a:p>
          <a:p>
            <a:pPr marL="514350" indent="-514350">
              <a:buFont typeface="+mj-lt"/>
              <a:buAutoNum type="arabicPeriod"/>
              <a:defRPr/>
            </a:pPr>
            <a:r>
              <a:rPr lang="en-IN" dirty="0"/>
              <a:t>‘Photograph- </a:t>
            </a:r>
            <a:r>
              <a:rPr lang="en-IN" dirty="0" err="1"/>
              <a:t>Pho’tography</a:t>
            </a:r>
            <a:r>
              <a:rPr lang="en-IN" dirty="0"/>
              <a:t>- </a:t>
            </a:r>
            <a:r>
              <a:rPr lang="en-IN" dirty="0" err="1"/>
              <a:t>Photo’graphic</a:t>
            </a:r>
            <a:endParaRPr lang="en-IN" dirty="0"/>
          </a:p>
          <a:p>
            <a:pPr marL="514350" indent="-514350">
              <a:buFont typeface="+mj-lt"/>
              <a:buAutoNum type="arabicPeriod"/>
              <a:defRPr/>
            </a:pPr>
            <a:r>
              <a:rPr lang="en-IN" dirty="0"/>
              <a:t>‘Family-</a:t>
            </a:r>
            <a:r>
              <a:rPr lang="en-IN" dirty="0" err="1"/>
              <a:t>Fa’miliar</a:t>
            </a:r>
            <a:endParaRPr lang="en-IN" dirty="0"/>
          </a:p>
          <a:p>
            <a:pPr>
              <a:buFont typeface="Arial" charset="0"/>
              <a:buChar char="•"/>
              <a:defRPr/>
            </a:pPr>
            <a:endParaRPr lang="en-IN" dirty="0"/>
          </a:p>
        </p:txBody>
      </p:sp>
    </p:spTree>
    <p:extLst>
      <p:ext uri="{BB962C8B-B14F-4D97-AF65-F5344CB8AC3E}">
        <p14:creationId xmlns:p14="http://schemas.microsoft.com/office/powerpoint/2010/main" val="913913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9AA4-93FF-4B41-9480-A8C20A4E694C}"/>
              </a:ext>
            </a:extLst>
          </p:cNvPr>
          <p:cNvSpPr>
            <a:spLocks noGrp="1"/>
          </p:cNvSpPr>
          <p:nvPr>
            <p:ph type="title"/>
          </p:nvPr>
        </p:nvSpPr>
        <p:spPr/>
        <p:txBody>
          <a:bodyPr/>
          <a:lstStyle/>
          <a:p>
            <a:r>
              <a:rPr lang="en-US" b="1" dirty="0">
                <a:solidFill>
                  <a:schemeClr val="tx1"/>
                </a:solidFill>
              </a:rPr>
              <a:t>What is General Indian English (GIE)?</a:t>
            </a:r>
            <a:endParaRPr lang="en-IN" dirty="0">
              <a:solidFill>
                <a:schemeClr val="tx1"/>
              </a:solidFill>
            </a:endParaRPr>
          </a:p>
        </p:txBody>
      </p:sp>
      <p:sp>
        <p:nvSpPr>
          <p:cNvPr id="4" name="Rectangle 7">
            <a:extLst>
              <a:ext uri="{FF2B5EF4-FFF2-40B4-BE49-F238E27FC236}">
                <a16:creationId xmlns:a16="http://schemas.microsoft.com/office/drawing/2014/main" id="{1C712706-0535-48F9-B145-60BD8749D091}"/>
              </a:ext>
            </a:extLst>
          </p:cNvPr>
          <p:cNvSpPr>
            <a:spLocks noGrp="1" noChangeArrowheads="1"/>
          </p:cNvSpPr>
          <p:nvPr>
            <p:ph idx="1"/>
          </p:nvPr>
        </p:nvSpPr>
        <p:spPr>
          <a:xfrm>
            <a:off x="2933700" y="2438400"/>
            <a:ext cx="8770938" cy="3651250"/>
          </a:xfrm>
        </p:spPr>
        <p:txBody>
          <a:bodyPr/>
          <a:lstStyle/>
          <a:p>
            <a:pPr eaLnBrk="1" hangingPunct="1"/>
            <a:r>
              <a:rPr lang="en-US" altLang="en-US" sz="3600" dirty="0"/>
              <a:t>Spoken form of English used in India</a:t>
            </a:r>
          </a:p>
          <a:p>
            <a:pPr eaLnBrk="1" hangingPunct="1"/>
            <a:r>
              <a:rPr lang="en-US" altLang="en-US" sz="3600" dirty="0"/>
              <a:t>Indian English is not intelligible</a:t>
            </a:r>
          </a:p>
          <a:p>
            <a:pPr eaLnBrk="1" hangingPunct="1"/>
            <a:r>
              <a:rPr lang="en-US" altLang="en-US" sz="3600" dirty="0"/>
              <a:t>No aspiration</a:t>
            </a:r>
          </a:p>
          <a:p>
            <a:pPr eaLnBrk="1" hangingPunct="1"/>
            <a:r>
              <a:rPr lang="en-US" altLang="en-US" sz="3600" dirty="0"/>
              <a:t>Lacking in supra-segmental features like accent, intonation etc.</a:t>
            </a:r>
          </a:p>
          <a:p>
            <a:pPr eaLnBrk="1" hangingPunct="1">
              <a:buFont typeface="Arial" panose="020B0604020202020204" pitchFamily="34" charset="0"/>
              <a:buNone/>
            </a:pPr>
            <a:endParaRPr lang="en-US" altLang="en-US" sz="3600" dirty="0"/>
          </a:p>
          <a:p>
            <a:pPr eaLnBrk="1" hangingPunct="1"/>
            <a:endParaRPr lang="en-US" altLang="en-US" sz="3600" dirty="0"/>
          </a:p>
          <a:p>
            <a:pPr eaLnBrk="1" hangingPunct="1"/>
            <a:endParaRPr lang="en-US" altLang="en-US" dirty="0"/>
          </a:p>
        </p:txBody>
      </p:sp>
    </p:spTree>
    <p:extLst>
      <p:ext uri="{BB962C8B-B14F-4D97-AF65-F5344CB8AC3E}">
        <p14:creationId xmlns:p14="http://schemas.microsoft.com/office/powerpoint/2010/main" val="2899758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9257-86EF-4E17-AD75-04401E415BB9}"/>
              </a:ext>
            </a:extLst>
          </p:cNvPr>
          <p:cNvSpPr>
            <a:spLocks noGrp="1"/>
          </p:cNvSpPr>
          <p:nvPr>
            <p:ph type="title"/>
          </p:nvPr>
        </p:nvSpPr>
        <p:spPr/>
        <p:txBody>
          <a:bodyPr/>
          <a:lstStyle/>
          <a:p>
            <a:r>
              <a:rPr lang="en-US" altLang="en-US" b="1" dirty="0">
                <a:solidFill>
                  <a:schemeClr val="tx1"/>
                </a:solidFill>
              </a:rPr>
              <a:t>Sounds of RP</a:t>
            </a:r>
            <a:endParaRPr lang="en-IN" dirty="0">
              <a:solidFill>
                <a:schemeClr val="tx1"/>
              </a:solidFill>
            </a:endParaRPr>
          </a:p>
        </p:txBody>
      </p:sp>
      <p:sp>
        <p:nvSpPr>
          <p:cNvPr id="4" name="Rectangle 7">
            <a:extLst>
              <a:ext uri="{FF2B5EF4-FFF2-40B4-BE49-F238E27FC236}">
                <a16:creationId xmlns:a16="http://schemas.microsoft.com/office/drawing/2014/main" id="{9DF2BD63-1191-475F-901B-DE534D4FA78D}"/>
              </a:ext>
            </a:extLst>
          </p:cNvPr>
          <p:cNvSpPr>
            <a:spLocks noGrp="1" noChangeArrowheads="1"/>
          </p:cNvSpPr>
          <p:nvPr>
            <p:ph idx="1"/>
          </p:nvPr>
        </p:nvSpPr>
        <p:spPr>
          <a:xfrm>
            <a:off x="2933700" y="2438400"/>
            <a:ext cx="8770938" cy="3651250"/>
          </a:xfrm>
        </p:spPr>
        <p:txBody>
          <a:bodyPr>
            <a:normAutofit/>
          </a:bodyPr>
          <a:lstStyle/>
          <a:p>
            <a:r>
              <a:rPr lang="en-US" altLang="en-US" sz="2400" dirty="0"/>
              <a:t>In English (R.P), there are 44 distinctive sounds. Twenty of these are vowel sounds and the remaining 24 are consonants sounds</a:t>
            </a:r>
            <a:r>
              <a:rPr lang="en-US" altLang="en-US" sz="2800" dirty="0"/>
              <a:t>.</a:t>
            </a:r>
            <a:endParaRPr lang="en-IN" altLang="en-US" sz="2800" dirty="0"/>
          </a:p>
        </p:txBody>
      </p:sp>
      <p:graphicFrame>
        <p:nvGraphicFramePr>
          <p:cNvPr id="6" name="Diagram 5">
            <a:extLst>
              <a:ext uri="{FF2B5EF4-FFF2-40B4-BE49-F238E27FC236}">
                <a16:creationId xmlns:a16="http://schemas.microsoft.com/office/drawing/2014/main" id="{8300300F-7B79-4D32-9793-2D1BDDFEBD95}"/>
              </a:ext>
            </a:extLst>
          </p:cNvPr>
          <p:cNvGraphicFramePr/>
          <p:nvPr>
            <p:extLst>
              <p:ext uri="{D42A27DB-BD31-4B8C-83A1-F6EECF244321}">
                <p14:modId xmlns:p14="http://schemas.microsoft.com/office/powerpoint/2010/main" val="1924594581"/>
              </p:ext>
            </p:extLst>
          </p:nvPr>
        </p:nvGraphicFramePr>
        <p:xfrm>
          <a:off x="3078479" y="2366085"/>
          <a:ext cx="8376025" cy="4470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0258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C44A-930B-49F3-8CEE-7C60E257E17D}"/>
              </a:ext>
            </a:extLst>
          </p:cNvPr>
          <p:cNvSpPr>
            <a:spLocks noGrp="1"/>
          </p:cNvSpPr>
          <p:nvPr>
            <p:ph type="title"/>
          </p:nvPr>
        </p:nvSpPr>
        <p:spPr/>
        <p:txBody>
          <a:bodyPr/>
          <a:lstStyle/>
          <a:p>
            <a:r>
              <a:rPr lang="en-US" altLang="en-US" sz="4400" b="1" dirty="0">
                <a:solidFill>
                  <a:schemeClr val="tx1"/>
                </a:solidFill>
              </a:rPr>
              <a:t>International Phonetic Alphabet (IPA)</a:t>
            </a:r>
            <a:endParaRPr lang="en-IN" dirty="0">
              <a:solidFill>
                <a:schemeClr val="tx1"/>
              </a:solidFill>
            </a:endParaRPr>
          </a:p>
        </p:txBody>
      </p:sp>
      <p:sp>
        <p:nvSpPr>
          <p:cNvPr id="4" name="Rectangle 3">
            <a:extLst>
              <a:ext uri="{FF2B5EF4-FFF2-40B4-BE49-F238E27FC236}">
                <a16:creationId xmlns:a16="http://schemas.microsoft.com/office/drawing/2014/main" id="{43731FBC-AE2E-4D54-BEE4-3436206837DB}"/>
              </a:ext>
            </a:extLst>
          </p:cNvPr>
          <p:cNvSpPr>
            <a:spLocks noGrp="1" noChangeArrowheads="1"/>
          </p:cNvSpPr>
          <p:nvPr>
            <p:ph idx="1"/>
          </p:nvPr>
        </p:nvSpPr>
        <p:spPr>
          <a:xfrm>
            <a:off x="2933700" y="2438400"/>
            <a:ext cx="8770938" cy="3651250"/>
          </a:xfrm>
        </p:spPr>
        <p:txBody>
          <a:bodyPr>
            <a:normAutofit fontScale="85000" lnSpcReduction="10000"/>
          </a:bodyPr>
          <a:lstStyle/>
          <a:p>
            <a:pPr marL="609600" indent="-609600" algn="l" eaLnBrk="1" hangingPunct="1">
              <a:buFont typeface="Arial" panose="020B0604020202020204" pitchFamily="34" charset="0"/>
              <a:buChar char="•"/>
            </a:pPr>
            <a:r>
              <a:rPr lang="en-IN" altLang="en-US" sz="2800" dirty="0"/>
              <a:t>The </a:t>
            </a:r>
            <a:r>
              <a:rPr lang="en-IN" altLang="en-US" sz="2800" b="1" dirty="0"/>
              <a:t>International Phonetic Alphabet</a:t>
            </a:r>
            <a:r>
              <a:rPr lang="en-IN" altLang="en-US" sz="2800" dirty="0"/>
              <a:t> (</a:t>
            </a:r>
            <a:r>
              <a:rPr lang="en-IN" altLang="en-US" sz="2800" b="1" dirty="0"/>
              <a:t>IPA</a:t>
            </a:r>
            <a:r>
              <a:rPr lang="en-IN" altLang="en-US" sz="2800" dirty="0"/>
              <a:t>) is a set of symbols that linguists use to describe the sounds of spoken languages. </a:t>
            </a:r>
          </a:p>
          <a:p>
            <a:pPr marL="609600" indent="-609600" algn="l" eaLnBrk="1" hangingPunct="1">
              <a:buFont typeface="Arial" panose="020B0604020202020204" pitchFamily="34" charset="0"/>
              <a:buChar char="•"/>
            </a:pPr>
            <a:r>
              <a:rPr lang="en-IN" altLang="en-US" sz="2800" dirty="0"/>
              <a:t>This chart contains all the sounds (phonemes) used in the English language.</a:t>
            </a:r>
          </a:p>
          <a:p>
            <a:pPr marL="609600" indent="-609600" algn="l" eaLnBrk="1" hangingPunct="1">
              <a:buFont typeface="Arial" panose="020B0604020202020204" pitchFamily="34" charset="0"/>
              <a:buChar char="•"/>
            </a:pPr>
            <a:r>
              <a:rPr lang="en-IN" altLang="en-US" sz="2800" dirty="0"/>
              <a:t>The aim of the International Phonetic Alphabet (IPA) was to provide a unique symbol for each distinctive sound in a language—that is, every sound, or phoneme, that serves to distinguish one word from another</a:t>
            </a:r>
            <a:r>
              <a:rPr lang="en-IN" altLang="en-US" sz="3600" dirty="0"/>
              <a:t>.</a:t>
            </a:r>
            <a:endParaRPr lang="en-US" altLang="en-US" sz="3600" dirty="0"/>
          </a:p>
          <a:p>
            <a:pPr marL="609600" indent="-609600" algn="l" eaLnBrk="1" hangingPunct="1">
              <a:buFont typeface="Arial" panose="020B0604020202020204" pitchFamily="34" charset="0"/>
              <a:buChar char="•"/>
            </a:pPr>
            <a:endParaRPr lang="en-US" altLang="en-US" sz="3600" dirty="0"/>
          </a:p>
        </p:txBody>
      </p:sp>
    </p:spTree>
    <p:extLst>
      <p:ext uri="{BB962C8B-B14F-4D97-AF65-F5344CB8AC3E}">
        <p14:creationId xmlns:p14="http://schemas.microsoft.com/office/powerpoint/2010/main" val="1689350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847A-FE1C-4CA4-B977-79A37E0E6C58}"/>
              </a:ext>
            </a:extLst>
          </p:cNvPr>
          <p:cNvSpPr>
            <a:spLocks noGrp="1"/>
          </p:cNvSpPr>
          <p:nvPr>
            <p:ph type="title"/>
          </p:nvPr>
        </p:nvSpPr>
        <p:spPr/>
        <p:txBody>
          <a:bodyPr>
            <a:normAutofit fontScale="90000"/>
          </a:bodyPr>
          <a:lstStyle/>
          <a:p>
            <a:r>
              <a:rPr lang="en-US" altLang="en-US" sz="4400" b="1" dirty="0">
                <a:solidFill>
                  <a:schemeClr val="tx1"/>
                </a:solidFill>
              </a:rPr>
              <a:t>International Phonetic Alphabet (IPA) </a:t>
            </a:r>
            <a:br>
              <a:rPr lang="en-IN" b="1" i="0" dirty="0">
                <a:solidFill>
                  <a:srgbClr val="000000"/>
                </a:solidFill>
                <a:effectLst/>
                <a:latin typeface="Arial" panose="020B0604020202020204" pitchFamily="34" charset="0"/>
              </a:rPr>
            </a:br>
            <a:endParaRPr lang="en-IN" dirty="0">
              <a:solidFill>
                <a:schemeClr val="tx1"/>
              </a:solidFill>
            </a:endParaRPr>
          </a:p>
        </p:txBody>
      </p:sp>
      <p:pic>
        <p:nvPicPr>
          <p:cNvPr id="15" name="Content Placeholder 14">
            <a:extLst>
              <a:ext uri="{FF2B5EF4-FFF2-40B4-BE49-F238E27FC236}">
                <a16:creationId xmlns:a16="http://schemas.microsoft.com/office/drawing/2014/main" id="{77B1200A-43C9-418C-BC93-A130AA0017D4}"/>
              </a:ext>
            </a:extLst>
          </p:cNvPr>
          <p:cNvPicPr>
            <a:picLocks noGrp="1" noChangeAspect="1"/>
          </p:cNvPicPr>
          <p:nvPr>
            <p:ph idx="1"/>
          </p:nvPr>
        </p:nvPicPr>
        <p:blipFill rotWithShape="1">
          <a:blip r:embed="rId2"/>
          <a:stretch/>
        </p:blipFill>
        <p:spPr>
          <a:xfrm>
            <a:off x="4073613" y="2438400"/>
            <a:ext cx="6491111" cy="3651250"/>
          </a:xfrm>
          <a:prstGeom prst="rect">
            <a:avLst/>
          </a:prstGeom>
        </p:spPr>
      </p:pic>
    </p:spTree>
    <p:extLst>
      <p:ext uri="{BB962C8B-B14F-4D97-AF65-F5344CB8AC3E}">
        <p14:creationId xmlns:p14="http://schemas.microsoft.com/office/powerpoint/2010/main" val="1770399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05924A-82A5-4B29-8127-8CBD8CA2CAAB}"/>
              </a:ext>
            </a:extLst>
          </p:cNvPr>
          <p:cNvPicPr>
            <a:picLocks noChangeAspect="1"/>
          </p:cNvPicPr>
          <p:nvPr/>
        </p:nvPicPr>
        <p:blipFill rotWithShape="1">
          <a:blip r:embed="rId2"/>
          <a:srcRect l="17416" t="9036" r="18834" b="60843"/>
          <a:stretch/>
        </p:blipFill>
        <p:spPr>
          <a:xfrm>
            <a:off x="782320" y="609600"/>
            <a:ext cx="10657840" cy="5638800"/>
          </a:xfrm>
          <a:prstGeom prst="rect">
            <a:avLst/>
          </a:prstGeom>
        </p:spPr>
      </p:pic>
    </p:spTree>
    <p:extLst>
      <p:ext uri="{BB962C8B-B14F-4D97-AF65-F5344CB8AC3E}">
        <p14:creationId xmlns:p14="http://schemas.microsoft.com/office/powerpoint/2010/main" val="3669086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EC54E-771D-44B3-999C-C92F874E1D4C}"/>
              </a:ext>
            </a:extLst>
          </p:cNvPr>
          <p:cNvSpPr>
            <a:spLocks noGrp="1"/>
          </p:cNvSpPr>
          <p:nvPr>
            <p:ph type="title"/>
          </p:nvPr>
        </p:nvSpPr>
        <p:spPr/>
        <p:txBody>
          <a:bodyPr/>
          <a:lstStyle/>
          <a:p>
            <a:r>
              <a:rPr lang="en-US" altLang="en-US" b="1" dirty="0">
                <a:solidFill>
                  <a:schemeClr val="tx1"/>
                </a:solidFill>
              </a:rPr>
              <a:t>Concept of Pronunciation in RP</a:t>
            </a:r>
            <a:endParaRPr lang="en-IN" dirty="0">
              <a:solidFill>
                <a:schemeClr val="tx1"/>
              </a:solidFill>
            </a:endParaRPr>
          </a:p>
        </p:txBody>
      </p:sp>
      <p:sp>
        <p:nvSpPr>
          <p:cNvPr id="4" name="Rectangle 3">
            <a:extLst>
              <a:ext uri="{FF2B5EF4-FFF2-40B4-BE49-F238E27FC236}">
                <a16:creationId xmlns:a16="http://schemas.microsoft.com/office/drawing/2014/main" id="{4C22F077-D2BE-44F2-A995-56ED7534B1E9}"/>
              </a:ext>
            </a:extLst>
          </p:cNvPr>
          <p:cNvSpPr>
            <a:spLocks noGrp="1" noChangeArrowheads="1"/>
          </p:cNvSpPr>
          <p:nvPr>
            <p:ph idx="1"/>
          </p:nvPr>
        </p:nvSpPr>
        <p:spPr>
          <a:xfrm>
            <a:off x="2933700" y="2438400"/>
            <a:ext cx="8770938" cy="3651250"/>
          </a:xfrm>
        </p:spPr>
        <p:txBody>
          <a:bodyPr>
            <a:normAutofit fontScale="92500" lnSpcReduction="10000"/>
          </a:bodyPr>
          <a:lstStyle/>
          <a:p>
            <a:pPr eaLnBrk="1" hangingPunct="1">
              <a:buFont typeface="Arial" panose="020B0604020202020204" pitchFamily="34" charset="0"/>
              <a:buNone/>
            </a:pPr>
            <a:endParaRPr lang="en-US" altLang="en-US" sz="3600" dirty="0"/>
          </a:p>
          <a:p>
            <a:pPr eaLnBrk="1" hangingPunct="1">
              <a:buFont typeface="Arial" panose="020B0604020202020204" pitchFamily="34" charset="0"/>
              <a:buNone/>
            </a:pPr>
            <a:r>
              <a:rPr lang="en-US" altLang="en-US" sz="3600" dirty="0"/>
              <a:t>Spelling &amp; Pronunciation: There is no one to one relation between the spelling of a word and its pronunciation.</a:t>
            </a:r>
          </a:p>
          <a:p>
            <a:pPr eaLnBrk="1" hangingPunct="1">
              <a:buFont typeface="Arial" panose="020B0604020202020204" pitchFamily="34" charset="0"/>
              <a:buNone/>
            </a:pPr>
            <a:r>
              <a:rPr lang="en-US" altLang="en-US" sz="3600" dirty="0"/>
              <a:t>Ex. Pronunciation of ‘</a:t>
            </a:r>
            <a:r>
              <a:rPr lang="en-US" altLang="en-US" sz="3600" dirty="0" err="1"/>
              <a:t>ch</a:t>
            </a:r>
            <a:r>
              <a:rPr lang="en-US" altLang="en-US" sz="3600" dirty="0"/>
              <a:t>’ in words like ‘machine’, </a:t>
            </a:r>
          </a:p>
          <a:p>
            <a:pPr eaLnBrk="1" hangingPunct="1">
              <a:buFont typeface="Arial" panose="020B0604020202020204" pitchFamily="34" charset="0"/>
              <a:buNone/>
            </a:pPr>
            <a:r>
              <a:rPr lang="en-US" altLang="en-US" sz="3600" dirty="0"/>
              <a:t>‘chemistry’,  ‘chair’. </a:t>
            </a:r>
          </a:p>
        </p:txBody>
      </p:sp>
    </p:spTree>
    <p:extLst>
      <p:ext uri="{BB962C8B-B14F-4D97-AF65-F5344CB8AC3E}">
        <p14:creationId xmlns:p14="http://schemas.microsoft.com/office/powerpoint/2010/main" val="2423602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D27F5-C9BE-4DD3-853F-057218A496AA}"/>
              </a:ext>
            </a:extLst>
          </p:cNvPr>
          <p:cNvSpPr>
            <a:spLocks noGrp="1"/>
          </p:cNvSpPr>
          <p:nvPr>
            <p:ph type="title"/>
          </p:nvPr>
        </p:nvSpPr>
        <p:spPr/>
        <p:txBody>
          <a:bodyPr/>
          <a:lstStyle/>
          <a:p>
            <a:r>
              <a:rPr lang="en-US" altLang="en-US" b="1" dirty="0">
                <a:solidFill>
                  <a:schemeClr val="tx1"/>
                </a:solidFill>
              </a:rPr>
              <a:t>Consonants &amp; vowels of RP</a:t>
            </a:r>
            <a:endParaRPr lang="en-IN" dirty="0">
              <a:solidFill>
                <a:schemeClr val="tx1"/>
              </a:solidFill>
            </a:endParaRPr>
          </a:p>
        </p:txBody>
      </p:sp>
      <p:sp>
        <p:nvSpPr>
          <p:cNvPr id="4" name="Rectangle 3">
            <a:extLst>
              <a:ext uri="{FF2B5EF4-FFF2-40B4-BE49-F238E27FC236}">
                <a16:creationId xmlns:a16="http://schemas.microsoft.com/office/drawing/2014/main" id="{58C26025-A090-4AC6-812D-0457A1D29050}"/>
              </a:ext>
            </a:extLst>
          </p:cNvPr>
          <p:cNvSpPr>
            <a:spLocks noGrp="1" noChangeArrowheads="1"/>
          </p:cNvSpPr>
          <p:nvPr>
            <p:ph idx="1"/>
          </p:nvPr>
        </p:nvSpPr>
        <p:spPr>
          <a:xfrm>
            <a:off x="2933700" y="2438400"/>
            <a:ext cx="8770938" cy="3651250"/>
          </a:xfrm>
        </p:spPr>
        <p:txBody>
          <a:bodyPr>
            <a:normAutofit fontScale="92500" lnSpcReduction="10000"/>
          </a:bodyPr>
          <a:lstStyle/>
          <a:p>
            <a:r>
              <a:rPr lang="en-US" altLang="en-US" sz="3600" b="1" dirty="0"/>
              <a:t>Vowels &amp; Consonants</a:t>
            </a:r>
            <a:r>
              <a:rPr lang="en-US" altLang="en-US" sz="3600" dirty="0"/>
              <a:t>: </a:t>
            </a:r>
            <a:endParaRPr lang="en-IN" altLang="en-US" sz="3600" dirty="0"/>
          </a:p>
          <a:p>
            <a:r>
              <a:rPr lang="en-US" altLang="en-US" sz="3200" dirty="0"/>
              <a:t>Vowels are speech sounds in the production of which there is, in the pharynx and the mouth, no obstruction and no narrowing of a degree that would cause audible friction. </a:t>
            </a:r>
          </a:p>
          <a:p>
            <a:r>
              <a:rPr lang="en-US" altLang="en-US" sz="3200" dirty="0"/>
              <a:t>The consonants are mostly articulated via closure or obstruction in the vocal tract.</a:t>
            </a:r>
            <a:endParaRPr lang="en-IN" altLang="en-US" sz="3200" dirty="0"/>
          </a:p>
          <a:p>
            <a:pPr eaLnBrk="1" hangingPunct="1"/>
            <a:endParaRPr lang="en-US" altLang="en-US" sz="3200" dirty="0"/>
          </a:p>
          <a:p>
            <a:pPr eaLnBrk="1" hangingPunct="1"/>
            <a:endParaRPr lang="en-US" altLang="en-US" sz="3600" dirty="0"/>
          </a:p>
        </p:txBody>
      </p:sp>
    </p:spTree>
    <p:extLst>
      <p:ext uri="{BB962C8B-B14F-4D97-AF65-F5344CB8AC3E}">
        <p14:creationId xmlns:p14="http://schemas.microsoft.com/office/powerpoint/2010/main" val="1011871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9D4E-46F2-47CA-B564-B17A0E0DEB40}"/>
              </a:ext>
            </a:extLst>
          </p:cNvPr>
          <p:cNvSpPr>
            <a:spLocks noGrp="1"/>
          </p:cNvSpPr>
          <p:nvPr>
            <p:ph type="title"/>
          </p:nvPr>
        </p:nvSpPr>
        <p:spPr/>
        <p:txBody>
          <a:bodyPr/>
          <a:lstStyle/>
          <a:p>
            <a:r>
              <a:rPr lang="en-US" altLang="en-US" b="1" dirty="0">
                <a:solidFill>
                  <a:schemeClr val="tx1"/>
                </a:solidFill>
              </a:rPr>
              <a:t>Consonant sounds of English</a:t>
            </a:r>
            <a:r>
              <a:rPr lang="en-US" altLang="en-US" dirty="0">
                <a:solidFill>
                  <a:schemeClr val="tx1"/>
                </a:solidFill>
              </a:rPr>
              <a:t> </a:t>
            </a:r>
            <a:endParaRPr lang="en-IN" dirty="0">
              <a:solidFill>
                <a:schemeClr val="tx1"/>
              </a:solidFill>
            </a:endParaRPr>
          </a:p>
        </p:txBody>
      </p:sp>
      <p:sp>
        <p:nvSpPr>
          <p:cNvPr id="4" name="Rectangle 3">
            <a:extLst>
              <a:ext uri="{FF2B5EF4-FFF2-40B4-BE49-F238E27FC236}">
                <a16:creationId xmlns:a16="http://schemas.microsoft.com/office/drawing/2014/main" id="{E29B4C92-23F7-47B7-BDE9-72028F0FBBF7}"/>
              </a:ext>
            </a:extLst>
          </p:cNvPr>
          <p:cNvSpPr>
            <a:spLocks noGrp="1" noChangeArrowheads="1"/>
          </p:cNvSpPr>
          <p:nvPr>
            <p:ph idx="1"/>
          </p:nvPr>
        </p:nvSpPr>
        <p:spPr>
          <a:xfrm>
            <a:off x="2933700" y="2428875"/>
            <a:ext cx="8770938" cy="3651250"/>
          </a:xfrm>
        </p:spPr>
        <p:txBody>
          <a:bodyPr/>
          <a:lstStyle/>
          <a:p>
            <a:pPr eaLnBrk="1" hangingPunct="1"/>
            <a:r>
              <a:rPr lang="en-US" altLang="en-US" b="1" dirty="0"/>
              <a:t>	       initially	       medially	 finally</a:t>
            </a:r>
            <a:endParaRPr lang="en-US" altLang="en-US" dirty="0"/>
          </a:p>
          <a:p>
            <a:pPr eaLnBrk="1" hangingPunct="1">
              <a:buFont typeface="Arial" panose="020B0604020202020204" pitchFamily="34" charset="0"/>
              <a:buNone/>
            </a:pPr>
            <a:r>
              <a:rPr lang="en-US" altLang="en-US" dirty="0"/>
              <a:t>1. /p/	   	</a:t>
            </a:r>
            <a:r>
              <a:rPr lang="en-US" altLang="en-US" i="1" dirty="0"/>
              <a:t>p</a:t>
            </a:r>
            <a:r>
              <a:rPr lang="en-US" altLang="en-US" dirty="0"/>
              <a:t>in          	s</a:t>
            </a:r>
            <a:r>
              <a:rPr lang="en-US" altLang="en-US" i="1" dirty="0"/>
              <a:t>p</a:t>
            </a:r>
            <a:r>
              <a:rPr lang="en-US" altLang="en-US" dirty="0"/>
              <a:t>in		kee</a:t>
            </a:r>
            <a:r>
              <a:rPr lang="en-US" altLang="en-US" i="1" dirty="0"/>
              <a:t>p</a:t>
            </a:r>
            <a:endParaRPr lang="en-US" altLang="en-US" dirty="0"/>
          </a:p>
          <a:p>
            <a:pPr eaLnBrk="1" hangingPunct="1">
              <a:buFont typeface="Arial" panose="020B0604020202020204" pitchFamily="34" charset="0"/>
              <a:buNone/>
            </a:pPr>
            <a:r>
              <a:rPr lang="en-US" altLang="en-US" dirty="0"/>
              <a:t>2. /b/	  	</a:t>
            </a:r>
            <a:r>
              <a:rPr lang="en-US" altLang="en-US" i="1" dirty="0"/>
              <a:t>b</a:t>
            </a:r>
            <a:r>
              <a:rPr lang="en-US" altLang="en-US" dirty="0"/>
              <a:t>in		tu</a:t>
            </a:r>
            <a:r>
              <a:rPr lang="en-US" altLang="en-US" i="1" dirty="0"/>
              <a:t>b</a:t>
            </a:r>
            <a:r>
              <a:rPr lang="en-US" altLang="en-US" dirty="0"/>
              <a:t>s		clu</a:t>
            </a:r>
            <a:r>
              <a:rPr lang="en-US" altLang="en-US" i="1" dirty="0"/>
              <a:t>b</a:t>
            </a:r>
            <a:r>
              <a:rPr lang="en-US" altLang="en-US" dirty="0"/>
              <a:t>      </a:t>
            </a:r>
          </a:p>
          <a:p>
            <a:pPr eaLnBrk="1" hangingPunct="1">
              <a:buFont typeface="Arial" panose="020B0604020202020204" pitchFamily="34" charset="0"/>
              <a:buNone/>
            </a:pPr>
            <a:r>
              <a:rPr lang="en-US" altLang="en-US" dirty="0"/>
              <a:t>3. /t/	  	</a:t>
            </a:r>
            <a:r>
              <a:rPr lang="en-US" altLang="en-US" i="1" dirty="0"/>
              <a:t>t</a:t>
            </a:r>
            <a:r>
              <a:rPr lang="en-US" altLang="en-US" dirty="0"/>
              <a:t>ell    	           s</a:t>
            </a:r>
            <a:r>
              <a:rPr lang="en-US" altLang="en-US" i="1" dirty="0"/>
              <a:t>t</a:t>
            </a:r>
            <a:r>
              <a:rPr lang="en-US" altLang="en-US" dirty="0"/>
              <a:t>ick		 ligh</a:t>
            </a:r>
            <a:r>
              <a:rPr lang="en-US" altLang="en-US" i="1" dirty="0"/>
              <a:t>t</a:t>
            </a:r>
            <a:endParaRPr lang="en-US" altLang="en-US" dirty="0"/>
          </a:p>
          <a:p>
            <a:pPr eaLnBrk="1" hangingPunct="1">
              <a:buFont typeface="Arial" panose="020B0604020202020204" pitchFamily="34" charset="0"/>
              <a:buNone/>
            </a:pPr>
            <a:r>
              <a:rPr lang="en-US" altLang="en-US" dirty="0"/>
              <a:t>4. /d/	  	</a:t>
            </a:r>
            <a:r>
              <a:rPr lang="en-US" altLang="en-US" i="1" dirty="0"/>
              <a:t>d</a:t>
            </a:r>
            <a:r>
              <a:rPr lang="en-US" altLang="en-US" dirty="0"/>
              <a:t>ay 		hea</a:t>
            </a:r>
            <a:r>
              <a:rPr lang="en-US" altLang="en-US" i="1" dirty="0"/>
              <a:t>d</a:t>
            </a:r>
            <a:r>
              <a:rPr lang="en-US" altLang="en-US" dirty="0"/>
              <a:t>s	            lai</a:t>
            </a:r>
            <a:r>
              <a:rPr lang="en-US" altLang="en-US" i="1" dirty="0"/>
              <a:t>d</a:t>
            </a:r>
            <a:endParaRPr lang="en-US" altLang="en-US" dirty="0"/>
          </a:p>
          <a:p>
            <a:pPr eaLnBrk="1" hangingPunct="1">
              <a:buFont typeface="Arial" panose="020B0604020202020204" pitchFamily="34" charset="0"/>
              <a:buNone/>
            </a:pPr>
            <a:r>
              <a:rPr lang="en-US" altLang="en-US" dirty="0"/>
              <a:t>5. /k/	   	</a:t>
            </a:r>
            <a:r>
              <a:rPr lang="en-US" altLang="en-US" i="1" dirty="0"/>
              <a:t>k</a:t>
            </a:r>
            <a:r>
              <a:rPr lang="en-US" altLang="en-US" dirty="0"/>
              <a:t>eep        	s</a:t>
            </a:r>
            <a:r>
              <a:rPr lang="en-US" altLang="en-US" i="1" dirty="0"/>
              <a:t>k</a:t>
            </a:r>
            <a:r>
              <a:rPr lang="en-US" altLang="en-US" dirty="0"/>
              <a:t>ill		sti</a:t>
            </a:r>
            <a:r>
              <a:rPr lang="en-US" altLang="en-US" i="1" dirty="0"/>
              <a:t>ck</a:t>
            </a:r>
          </a:p>
          <a:p>
            <a:pPr eaLnBrk="1" hangingPunct="1">
              <a:buFont typeface="Arial" panose="020B0604020202020204" pitchFamily="34" charset="0"/>
              <a:buNone/>
            </a:pPr>
            <a:r>
              <a:rPr lang="en-US" altLang="en-US" i="1" dirty="0"/>
              <a:t>6. /g/</a:t>
            </a:r>
            <a:r>
              <a:rPr lang="mr-IN" altLang="en-US" i="1" dirty="0"/>
              <a:t>	   </a:t>
            </a:r>
            <a:r>
              <a:rPr lang="en-US" altLang="en-US" i="1" dirty="0"/>
              <a:t>	get</a:t>
            </a:r>
            <a:r>
              <a:rPr lang="mr-IN" altLang="en-US" i="1" dirty="0"/>
              <a:t>		</a:t>
            </a:r>
            <a:r>
              <a:rPr lang="en-US" altLang="en-US" dirty="0"/>
              <a:t>ju</a:t>
            </a:r>
            <a:r>
              <a:rPr lang="en-US" altLang="en-US" i="1" dirty="0"/>
              <a:t>gs</a:t>
            </a:r>
            <a:r>
              <a:rPr lang="mr-IN" altLang="en-US" i="1" dirty="0"/>
              <a:t>		</a:t>
            </a:r>
            <a:r>
              <a:rPr lang="en-US" altLang="en-US" dirty="0"/>
              <a:t>ba</a:t>
            </a:r>
            <a:r>
              <a:rPr lang="en-US" altLang="en-US" i="1" dirty="0"/>
              <a:t>g</a:t>
            </a:r>
            <a:r>
              <a:rPr lang="mr-IN" altLang="en-US" i="1" dirty="0"/>
              <a:t>	</a:t>
            </a:r>
            <a:r>
              <a:rPr lang="en-US" altLang="en-US" dirty="0"/>
              <a:t> </a:t>
            </a:r>
          </a:p>
        </p:txBody>
      </p:sp>
    </p:spTree>
    <p:extLst>
      <p:ext uri="{BB962C8B-B14F-4D97-AF65-F5344CB8AC3E}">
        <p14:creationId xmlns:p14="http://schemas.microsoft.com/office/powerpoint/2010/main" val="18991283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C1CA-1662-444F-A8DD-40158E74AC1C}"/>
              </a:ext>
            </a:extLst>
          </p:cNvPr>
          <p:cNvSpPr>
            <a:spLocks noGrp="1"/>
          </p:cNvSpPr>
          <p:nvPr>
            <p:ph type="title"/>
          </p:nvPr>
        </p:nvSpPr>
        <p:spPr/>
        <p:txBody>
          <a:bodyPr/>
          <a:lstStyle/>
          <a:p>
            <a:r>
              <a:rPr lang="en-US" altLang="en-US" sz="4400" b="1" dirty="0">
                <a:solidFill>
                  <a:schemeClr val="tx1"/>
                </a:solidFill>
              </a:rPr>
              <a:t>Consonant sounds of English</a:t>
            </a:r>
            <a:br>
              <a:rPr lang="en-US" altLang="en-US" sz="4400" b="1" dirty="0">
                <a:solidFill>
                  <a:schemeClr val="tx1"/>
                </a:solidFill>
              </a:rPr>
            </a:br>
            <a:r>
              <a:rPr lang="en-US" altLang="en-US" sz="4400" b="1" dirty="0">
                <a:solidFill>
                  <a:schemeClr val="tx1"/>
                </a:solidFill>
              </a:rPr>
              <a:t> </a:t>
            </a:r>
            <a:r>
              <a:rPr lang="en-US" altLang="en-US" sz="3200" b="1" dirty="0">
                <a:solidFill>
                  <a:schemeClr val="tx1"/>
                </a:solidFill>
              </a:rPr>
              <a:t>(continued)</a:t>
            </a:r>
            <a:endParaRPr lang="en-IN" dirty="0">
              <a:solidFill>
                <a:schemeClr val="tx1"/>
              </a:solidFill>
            </a:endParaRPr>
          </a:p>
        </p:txBody>
      </p:sp>
      <p:sp>
        <p:nvSpPr>
          <p:cNvPr id="5" name="Rectangle 3">
            <a:extLst>
              <a:ext uri="{FF2B5EF4-FFF2-40B4-BE49-F238E27FC236}">
                <a16:creationId xmlns:a16="http://schemas.microsoft.com/office/drawing/2014/main" id="{6EEDB277-EA24-4481-AFE7-3058AD519FC4}"/>
              </a:ext>
            </a:extLst>
          </p:cNvPr>
          <p:cNvSpPr txBox="1">
            <a:spLocks noChangeArrowheads="1"/>
          </p:cNvSpPr>
          <p:nvPr/>
        </p:nvSpPr>
        <p:spPr bwMode="auto">
          <a:xfrm>
            <a:off x="2159000" y="2313305"/>
            <a:ext cx="9782175"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en-US" sz="2800" b="1" i="0" u="none" strike="noStrike" kern="1200" cap="none" spc="0" normalizeH="0" baseline="0" noProof="0" dirty="0">
                <a:ln>
                  <a:noFill/>
                </a:ln>
                <a:solidFill>
                  <a:sysClr val="windowText" lastClr="000000"/>
                </a:solidFill>
                <a:effectLst/>
                <a:uLnTx/>
                <a:uFillTx/>
                <a:latin typeface="Calibri"/>
                <a:ea typeface="+mn-ea"/>
                <a:cs typeface="+mn-cs"/>
              </a:rPr>
              <a:t>		initially	medially	finally</a:t>
            </a:r>
            <a:endPar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7. /</a:t>
            </a:r>
            <a:r>
              <a:rPr kumimoji="0" lang="en-US" altLang="en-US" sz="4400" b="0" i="0" u="none" strike="noStrike" kern="1200" cap="none" spc="0" normalizeH="0" baseline="0" noProof="0" dirty="0">
                <a:ln>
                  <a:noFill/>
                </a:ln>
                <a:solidFill>
                  <a:sysClr val="windowText" lastClr="000000"/>
                </a:solidFill>
                <a:effectLst/>
                <a:uLnTx/>
                <a:uFillTx/>
                <a:latin typeface="Calibri"/>
                <a:ea typeface="+mn-ea"/>
                <a:cs typeface="+mn-cs"/>
              </a:rPr>
              <a:t>ʧ</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ch</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in	           rea</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ch</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ed	tea</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ch</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 </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8. / </a:t>
            </a:r>
            <a:r>
              <a:rPr kumimoji="0" lang="en-US" altLang="en-US" sz="4400" b="0" i="0" u="none" strike="noStrike" kern="1200" cap="none" spc="0" normalizeH="0" baseline="0" noProof="0" dirty="0">
                <a:ln>
                  <a:noFill/>
                </a:ln>
                <a:solidFill>
                  <a:sysClr val="windowText" lastClr="000000"/>
                </a:solidFill>
                <a:effectLst/>
                <a:uLnTx/>
                <a:uFillTx/>
                <a:latin typeface="Calibri"/>
                <a:ea typeface="+mn-ea"/>
                <a:cs typeface="+mn-cs"/>
              </a:rPr>
              <a:t>ʤ</a:t>
            </a:r>
            <a:r>
              <a:rPr kumimoji="0" lang="en-US" altLang="en-US" sz="40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j</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oke		hin</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g</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ed	lar</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g</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9. /m/       	</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m</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et		s</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m</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oke     	tea</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m</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         </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10. /n/        	</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n</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et		s</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n</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ake	            ti</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n</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11. /ŋ/        			ri</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ng</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s		si</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ng	</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12. /l/          	</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l</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ot		f</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l</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ing		fu</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ll</a:t>
            </a:r>
            <a:endPar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00012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C1F91-432C-4DD6-91D2-AC71295BCA83}"/>
              </a:ext>
            </a:extLst>
          </p:cNvPr>
          <p:cNvSpPr>
            <a:spLocks noGrp="1"/>
          </p:cNvSpPr>
          <p:nvPr>
            <p:ph type="title"/>
          </p:nvPr>
        </p:nvSpPr>
        <p:spPr/>
        <p:txBody>
          <a:bodyPr/>
          <a:lstStyle/>
          <a:p>
            <a:r>
              <a:rPr lang="en-IN" dirty="0"/>
              <a:t>Stimulus and Response in Communication</a:t>
            </a:r>
          </a:p>
        </p:txBody>
      </p:sp>
      <p:sp>
        <p:nvSpPr>
          <p:cNvPr id="3" name="Content Placeholder 2">
            <a:extLst>
              <a:ext uri="{FF2B5EF4-FFF2-40B4-BE49-F238E27FC236}">
                <a16:creationId xmlns:a16="http://schemas.microsoft.com/office/drawing/2014/main" id="{38B7AB06-289E-4752-A63F-82B7A4703899}"/>
              </a:ext>
            </a:extLst>
          </p:cNvPr>
          <p:cNvSpPr>
            <a:spLocks noGrp="1"/>
          </p:cNvSpPr>
          <p:nvPr>
            <p:ph idx="1"/>
          </p:nvPr>
        </p:nvSpPr>
        <p:spPr/>
        <p:txBody>
          <a:bodyPr/>
          <a:lstStyle/>
          <a:p>
            <a:r>
              <a:rPr lang="en-IN" dirty="0"/>
              <a:t>Any Message or Information that evokes a response is Stimulus.</a:t>
            </a:r>
          </a:p>
          <a:p>
            <a:r>
              <a:rPr lang="en-IN" dirty="0"/>
              <a:t>Response is defined as a rection to stimulus.</a:t>
            </a:r>
          </a:p>
          <a:p>
            <a:r>
              <a:rPr lang="en-IN" dirty="0"/>
              <a:t>Communication is a two way process hence stimulus(message) caused by the sender leads to a response (reaction after receiving the message) by the receiver.</a:t>
            </a:r>
          </a:p>
          <a:p>
            <a:pPr marL="0" indent="0">
              <a:buNone/>
            </a:pPr>
            <a:endParaRPr lang="en-IN" dirty="0"/>
          </a:p>
        </p:txBody>
      </p:sp>
      <p:pic>
        <p:nvPicPr>
          <p:cNvPr id="1026" name="Picture 2" descr="3,347 Communication Problems Illustrations, Royalty-Free Vector Graphics &amp; Clip  Art - iStock">
            <a:extLst>
              <a:ext uri="{FF2B5EF4-FFF2-40B4-BE49-F238E27FC236}">
                <a16:creationId xmlns:a16="http://schemas.microsoft.com/office/drawing/2014/main" id="{20A7F7F5-5141-4FBB-B0F0-CD121FE62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20" y="1330960"/>
            <a:ext cx="1940560" cy="4135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5442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65B1843-87B5-4E54-9C20-31DF754565E0}"/>
              </a:ext>
            </a:extLst>
          </p:cNvPr>
          <p:cNvSpPr>
            <a:spLocks noGrp="1"/>
          </p:cNvSpPr>
          <p:nvPr>
            <p:ph type="title"/>
          </p:nvPr>
        </p:nvSpPr>
        <p:spPr/>
        <p:txBody>
          <a:bodyPr/>
          <a:lstStyle/>
          <a:p>
            <a:r>
              <a:rPr lang="en-US" altLang="en-US" sz="4400" b="1" dirty="0">
                <a:solidFill>
                  <a:schemeClr val="tx1"/>
                </a:solidFill>
              </a:rPr>
              <a:t>Consonant sounds of English</a:t>
            </a:r>
            <a:br>
              <a:rPr lang="en-US" altLang="en-US" sz="4400" b="1" dirty="0">
                <a:solidFill>
                  <a:schemeClr val="tx1"/>
                </a:solidFill>
              </a:rPr>
            </a:br>
            <a:r>
              <a:rPr lang="en-US" altLang="en-US" sz="4400" b="1" dirty="0">
                <a:solidFill>
                  <a:schemeClr val="tx1"/>
                </a:solidFill>
              </a:rPr>
              <a:t> </a:t>
            </a:r>
            <a:r>
              <a:rPr lang="en-US" altLang="en-US" sz="3200" b="1" dirty="0">
                <a:solidFill>
                  <a:schemeClr val="tx1"/>
                </a:solidFill>
              </a:rPr>
              <a:t>(continued)</a:t>
            </a:r>
            <a:endParaRPr lang="en-IN" dirty="0">
              <a:solidFill>
                <a:schemeClr val="tx1"/>
              </a:solidFill>
            </a:endParaRPr>
          </a:p>
        </p:txBody>
      </p:sp>
      <p:sp>
        <p:nvSpPr>
          <p:cNvPr id="7" name="Content Placeholder 6">
            <a:extLst>
              <a:ext uri="{FF2B5EF4-FFF2-40B4-BE49-F238E27FC236}">
                <a16:creationId xmlns:a16="http://schemas.microsoft.com/office/drawing/2014/main" id="{8452AA97-F7C3-4CDA-A80B-86A21E3BDDE3}"/>
              </a:ext>
            </a:extLst>
          </p:cNvPr>
          <p:cNvSpPr>
            <a:spLocks noGrp="1"/>
          </p:cNvSpPr>
          <p:nvPr>
            <p:ph idx="1"/>
          </p:nvPr>
        </p:nvSpPr>
        <p:spPr/>
        <p:txBody>
          <a:bodyPr/>
          <a:lstStyle/>
          <a:p>
            <a:endParaRPr lang="en-IN" dirty="0"/>
          </a:p>
        </p:txBody>
      </p:sp>
      <p:sp>
        <p:nvSpPr>
          <p:cNvPr id="9" name="Rectangle 3">
            <a:extLst>
              <a:ext uri="{FF2B5EF4-FFF2-40B4-BE49-F238E27FC236}">
                <a16:creationId xmlns:a16="http://schemas.microsoft.com/office/drawing/2014/main" id="{7D0C844F-9753-4DF3-93BB-9FF16D4B2AAD}"/>
              </a:ext>
            </a:extLst>
          </p:cNvPr>
          <p:cNvSpPr txBox="1">
            <a:spLocks noChangeArrowheads="1"/>
          </p:cNvSpPr>
          <p:nvPr/>
        </p:nvSpPr>
        <p:spPr bwMode="auto">
          <a:xfrm>
            <a:off x="2423160" y="2445385"/>
            <a:ext cx="9717088"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en-US" sz="2800" b="1" i="0" u="none" strike="noStrike" kern="1200" cap="none" spc="0" normalizeH="0" baseline="0" noProof="0" dirty="0">
                <a:ln>
                  <a:noFill/>
                </a:ln>
                <a:solidFill>
                  <a:sysClr val="windowText" lastClr="000000"/>
                </a:solidFill>
                <a:effectLst/>
                <a:uLnTx/>
                <a:uFillTx/>
                <a:latin typeface="Calibri"/>
                <a:ea typeface="+mn-ea"/>
                <a:cs typeface="+mn-cs"/>
              </a:rPr>
              <a:t>			initially	medially	finally</a:t>
            </a:r>
            <a:endPar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13 /f/	   	            </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f</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an		  so</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f</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t		i</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f</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          </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14. /v/	   	</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v</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an		lea</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v</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es	thie</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f</a:t>
            </a:r>
            <a:endPar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15. /</a:t>
            </a:r>
            <a:r>
              <a:rPr kumimoji="0" lang="en-US" altLang="en-US" sz="4400" b="0" i="0" u="none" strike="noStrike" kern="1200" cap="none" spc="0" normalizeH="0" baseline="0" noProof="0" dirty="0">
                <a:ln>
                  <a:noFill/>
                </a:ln>
                <a:solidFill>
                  <a:sysClr val="windowText" lastClr="000000"/>
                </a:solidFill>
                <a:effectLst/>
                <a:uLnTx/>
                <a:uFillTx/>
                <a:latin typeface="Calibri"/>
                <a:ea typeface="+mn-ea"/>
                <a:cs typeface="+mn-cs"/>
              </a:rPr>
              <a:t>ɵ</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th</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in		mon</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th</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s	ba</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th</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         </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16./</a:t>
            </a:r>
            <a:r>
              <a:rPr kumimoji="0" lang="en-US" altLang="en-US" sz="4000" b="0" i="0" u="none" strike="noStrike" kern="1200" cap="none" spc="0" normalizeH="0" baseline="0" noProof="0" dirty="0">
                <a:ln>
                  <a:noFill/>
                </a:ln>
                <a:solidFill>
                  <a:sysClr val="windowText" lastClr="000000"/>
                </a:solidFill>
                <a:effectLst/>
                <a:uLnTx/>
                <a:uFillTx/>
                <a:latin typeface="Calibri"/>
                <a:ea typeface="+mn-ea"/>
                <a:cs typeface="+mn-cs"/>
              </a:rPr>
              <a:t>ð</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th</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en		clo</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th</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es	ba</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th</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993370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04C1-F29C-43E0-93D5-84FA08594529}"/>
              </a:ext>
            </a:extLst>
          </p:cNvPr>
          <p:cNvSpPr>
            <a:spLocks noGrp="1"/>
          </p:cNvSpPr>
          <p:nvPr>
            <p:ph type="title"/>
          </p:nvPr>
        </p:nvSpPr>
        <p:spPr/>
        <p:txBody>
          <a:bodyPr/>
          <a:lstStyle/>
          <a:p>
            <a:r>
              <a:rPr lang="en-US" altLang="en-US" sz="4400" b="1" dirty="0">
                <a:solidFill>
                  <a:schemeClr val="tx1"/>
                </a:solidFill>
              </a:rPr>
              <a:t>Consonant sounds of English</a:t>
            </a:r>
            <a:br>
              <a:rPr lang="en-US" altLang="en-US" sz="4400" b="1" dirty="0">
                <a:solidFill>
                  <a:schemeClr val="tx1"/>
                </a:solidFill>
              </a:rPr>
            </a:br>
            <a:r>
              <a:rPr lang="en-US" altLang="en-US" sz="4400" b="1" dirty="0">
                <a:solidFill>
                  <a:schemeClr val="tx1"/>
                </a:solidFill>
              </a:rPr>
              <a:t> </a:t>
            </a:r>
            <a:r>
              <a:rPr lang="en-US" altLang="en-US" sz="3200" b="1" dirty="0">
                <a:solidFill>
                  <a:schemeClr val="tx1"/>
                </a:solidFill>
              </a:rPr>
              <a:t>(continued)</a:t>
            </a:r>
            <a:endParaRPr lang="en-IN" dirty="0">
              <a:solidFill>
                <a:schemeClr val="tx1"/>
              </a:solidFill>
            </a:endParaRPr>
          </a:p>
        </p:txBody>
      </p:sp>
      <p:sp>
        <p:nvSpPr>
          <p:cNvPr id="3" name="Content Placeholder 2">
            <a:extLst>
              <a:ext uri="{FF2B5EF4-FFF2-40B4-BE49-F238E27FC236}">
                <a16:creationId xmlns:a16="http://schemas.microsoft.com/office/drawing/2014/main" id="{517BE78E-ADBC-447C-B336-92C7E0000795}"/>
              </a:ext>
            </a:extLst>
          </p:cNvPr>
          <p:cNvSpPr>
            <a:spLocks noGrp="1"/>
          </p:cNvSpPr>
          <p:nvPr>
            <p:ph idx="1"/>
          </p:nvPr>
        </p:nvSpPr>
        <p:spPr/>
        <p:txBody>
          <a:bodyPr/>
          <a:lstStyle/>
          <a:p>
            <a:endParaRPr lang="en-IN" dirty="0"/>
          </a:p>
        </p:txBody>
      </p:sp>
      <p:sp>
        <p:nvSpPr>
          <p:cNvPr id="5" name="Rectangle 3">
            <a:extLst>
              <a:ext uri="{FF2B5EF4-FFF2-40B4-BE49-F238E27FC236}">
                <a16:creationId xmlns:a16="http://schemas.microsoft.com/office/drawing/2014/main" id="{9237D047-628D-4CE9-B482-CA8C8EC9F12E}"/>
              </a:ext>
            </a:extLst>
          </p:cNvPr>
          <p:cNvSpPr txBox="1">
            <a:spLocks noChangeArrowheads="1"/>
          </p:cNvSpPr>
          <p:nvPr/>
        </p:nvSpPr>
        <p:spPr bwMode="auto">
          <a:xfrm>
            <a:off x="2413000" y="2242185"/>
            <a:ext cx="9782175"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			initially	medially	finally</a:t>
            </a:r>
            <a:endPar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17. /s/	   </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s</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ip		li</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s</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t		le</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ss</a:t>
            </a:r>
            <a:endPar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18. /z/	  </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z</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ip		lo</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s</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er		bu</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zz</a:t>
            </a:r>
            <a:endPar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19. /ʃ/	  	</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sh</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ip		ru</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sh</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ed	hu</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sh</a:t>
            </a:r>
            <a:endPar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20. /ʒ/	  	         mea</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s</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ure	rou</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g</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e	</a:t>
            </a:r>
            <a:endPar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4148819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210E-9F29-44E5-A5A5-8262FEE119B1}"/>
              </a:ext>
            </a:extLst>
          </p:cNvPr>
          <p:cNvSpPr>
            <a:spLocks noGrp="1"/>
          </p:cNvSpPr>
          <p:nvPr>
            <p:ph type="title"/>
          </p:nvPr>
        </p:nvSpPr>
        <p:spPr/>
        <p:txBody>
          <a:bodyPr/>
          <a:lstStyle/>
          <a:p>
            <a:r>
              <a:rPr lang="en-US" altLang="en-US" sz="4400" b="1" dirty="0">
                <a:solidFill>
                  <a:schemeClr val="tx1"/>
                </a:solidFill>
              </a:rPr>
              <a:t>Consonant sounds of English</a:t>
            </a:r>
            <a:br>
              <a:rPr lang="en-US" altLang="en-US" sz="4400" b="1" dirty="0">
                <a:solidFill>
                  <a:schemeClr val="tx1"/>
                </a:solidFill>
              </a:rPr>
            </a:br>
            <a:r>
              <a:rPr lang="en-US" altLang="en-US" sz="4400" b="1" dirty="0">
                <a:solidFill>
                  <a:schemeClr val="tx1"/>
                </a:solidFill>
              </a:rPr>
              <a:t> </a:t>
            </a:r>
            <a:r>
              <a:rPr lang="en-US" altLang="en-US" sz="3200" b="1" dirty="0">
                <a:solidFill>
                  <a:schemeClr val="tx1"/>
                </a:solidFill>
              </a:rPr>
              <a:t>(continued)</a:t>
            </a:r>
            <a:endParaRPr lang="en-IN" dirty="0">
              <a:solidFill>
                <a:schemeClr val="tx1"/>
              </a:solidFill>
            </a:endParaRPr>
          </a:p>
        </p:txBody>
      </p:sp>
      <p:sp>
        <p:nvSpPr>
          <p:cNvPr id="5" name="Rectangle 3">
            <a:extLst>
              <a:ext uri="{FF2B5EF4-FFF2-40B4-BE49-F238E27FC236}">
                <a16:creationId xmlns:a16="http://schemas.microsoft.com/office/drawing/2014/main" id="{3A8980D3-76E1-40DF-82F1-C75704BD95C2}"/>
              </a:ext>
            </a:extLst>
          </p:cNvPr>
          <p:cNvSpPr txBox="1">
            <a:spLocks noChangeArrowheads="1"/>
          </p:cNvSpPr>
          <p:nvPr/>
        </p:nvSpPr>
        <p:spPr bwMode="auto">
          <a:xfrm>
            <a:off x="2321560" y="2486025"/>
            <a:ext cx="96901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en-US" sz="2800" b="1" i="0" u="none" strike="noStrike" kern="1200" cap="none" spc="0" normalizeH="0" baseline="0" noProof="0" dirty="0">
                <a:ln>
                  <a:noFill/>
                </a:ln>
                <a:solidFill>
                  <a:sysClr val="windowText" lastClr="000000"/>
                </a:solidFill>
                <a:effectLst/>
                <a:uLnTx/>
                <a:uFillTx/>
                <a:latin typeface="Calibri"/>
                <a:ea typeface="+mn-ea"/>
                <a:cs typeface="+mn-cs"/>
              </a:rPr>
              <a:t>		initially	medially	finally</a:t>
            </a:r>
            <a:endPar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21. /h/         	</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h</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ot		be</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h</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ave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22. /r/          	</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r</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ot		t</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r</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y</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23. /w/        	</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w</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att		s</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w</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eat</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24. /j/          	</a:t>
            </a:r>
            <a:r>
              <a:rPr kumimoji="0" lang="en-US" altLang="en-US" sz="2800" b="0" i="1" u="none" strike="noStrike" kern="1200" cap="none" spc="0" normalizeH="0" baseline="0" noProof="0" dirty="0" err="1">
                <a:ln>
                  <a:noFill/>
                </a:ln>
                <a:solidFill>
                  <a:sysClr val="windowText" lastClr="000000"/>
                </a:solidFill>
                <a:effectLst/>
                <a:uLnTx/>
                <a:uFillTx/>
                <a:latin typeface="Calibri"/>
                <a:ea typeface="+mn-ea"/>
                <a:cs typeface="+mn-cs"/>
              </a:rPr>
              <a:t>y</a:t>
            </a:r>
            <a:r>
              <a:rPr kumimoji="0" lang="en-US" altLang="en-US" sz="2800" b="0" i="0" u="none" strike="noStrike" kern="1200" cap="none" spc="0" normalizeH="0" baseline="0" noProof="0" dirty="0" err="1">
                <a:ln>
                  <a:noFill/>
                </a:ln>
                <a:solidFill>
                  <a:sysClr val="windowText" lastClr="000000"/>
                </a:solidFill>
                <a:effectLst/>
                <a:uLnTx/>
                <a:uFillTx/>
                <a:latin typeface="Calibri"/>
                <a:ea typeface="+mn-ea"/>
                <a:cs typeface="+mn-cs"/>
              </a:rPr>
              <a:t>atch</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	t</a:t>
            </a:r>
            <a:r>
              <a:rPr kumimoji="0" lang="en-US" altLang="en-US" sz="2800" b="0" i="1" u="none" strike="noStrike" kern="1200" cap="none" spc="0" normalizeH="0" baseline="0" noProof="0" dirty="0">
                <a:ln>
                  <a:noFill/>
                </a:ln>
                <a:solidFill>
                  <a:sysClr val="windowText" lastClr="000000"/>
                </a:solidFill>
                <a:effectLst/>
                <a:uLnTx/>
                <a:uFillTx/>
                <a:latin typeface="Calibri"/>
                <a:ea typeface="+mn-ea"/>
                <a:cs typeface="+mn-cs"/>
              </a:rPr>
              <a:t>u</a:t>
            </a:r>
            <a:r>
              <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rPr>
              <a:t>ne</a:t>
            </a:r>
          </a:p>
        </p:txBody>
      </p:sp>
    </p:spTree>
    <p:extLst>
      <p:ext uri="{BB962C8B-B14F-4D97-AF65-F5344CB8AC3E}">
        <p14:creationId xmlns:p14="http://schemas.microsoft.com/office/powerpoint/2010/main" val="2546105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69544-2C7E-4B65-866A-B345A3866C8A}"/>
              </a:ext>
            </a:extLst>
          </p:cNvPr>
          <p:cNvSpPr>
            <a:spLocks noGrp="1"/>
          </p:cNvSpPr>
          <p:nvPr>
            <p:ph type="title"/>
          </p:nvPr>
        </p:nvSpPr>
        <p:spPr/>
        <p:txBody>
          <a:bodyPr/>
          <a:lstStyle/>
          <a:p>
            <a:r>
              <a:rPr lang="en-US" altLang="en-US" sz="4400" b="1" dirty="0">
                <a:solidFill>
                  <a:schemeClr val="tx1"/>
                </a:solidFill>
              </a:rPr>
              <a:t>Vowel sounds of English</a:t>
            </a:r>
            <a:endParaRPr lang="en-IN" dirty="0">
              <a:solidFill>
                <a:schemeClr val="tx1"/>
              </a:solidFill>
            </a:endParaRPr>
          </a:p>
        </p:txBody>
      </p:sp>
      <p:sp>
        <p:nvSpPr>
          <p:cNvPr id="6" name="Rectangle 3">
            <a:extLst>
              <a:ext uri="{FF2B5EF4-FFF2-40B4-BE49-F238E27FC236}">
                <a16:creationId xmlns:a16="http://schemas.microsoft.com/office/drawing/2014/main" id="{86E9046D-F663-4297-9639-E1B74FD87539}"/>
              </a:ext>
            </a:extLst>
          </p:cNvPr>
          <p:cNvSpPr txBox="1">
            <a:spLocks noChangeArrowheads="1"/>
          </p:cNvSpPr>
          <p:nvPr/>
        </p:nvSpPr>
        <p:spPr bwMode="auto">
          <a:xfrm>
            <a:off x="2423160" y="2425065"/>
            <a:ext cx="9547225"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(Pure Vowels/Monophthongs)</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  </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initially	medially	finally</a:t>
            </a:r>
            <a:endPar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1. /i:/	   </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ea</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st	            sh</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ee</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t	            k</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e</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y	</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2. /I/	   </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i</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t		h</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i</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t		dut</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y</a:t>
            </a:r>
            <a:endPar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3. /e /	   </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e</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nd	           s</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e</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nd		 </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4. /æ/	   </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a</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nd</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 	           sa</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nd  		</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5. /a:/	   </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a</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rt		he</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a</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rt	            c</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ar</a:t>
            </a:r>
            <a:endPar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6. /</a:t>
            </a:r>
            <a:r>
              <a:rPr kumimoji="0" lang="en-US" altLang="en-US" sz="4000" b="0" i="0" u="none" strike="noStrike" kern="1200" cap="none" spc="0" normalizeH="0" baseline="0" noProof="0">
                <a:ln>
                  <a:noFill/>
                </a:ln>
                <a:solidFill>
                  <a:sysClr val="windowText" lastClr="000000"/>
                </a:solidFill>
                <a:effectLst/>
                <a:uLnTx/>
                <a:uFillTx/>
                <a:latin typeface="Calibri"/>
                <a:ea typeface="+mn-ea"/>
                <a:cs typeface="+mn-cs"/>
              </a:rPr>
              <a:t>ɒ</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o</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x		f</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o</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x	 </a:t>
            </a:r>
            <a:endPar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6769915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180D1-C928-403F-8159-07E1748BF8FA}"/>
              </a:ext>
            </a:extLst>
          </p:cNvPr>
          <p:cNvSpPr>
            <a:spLocks noGrp="1"/>
          </p:cNvSpPr>
          <p:nvPr>
            <p:ph type="title"/>
          </p:nvPr>
        </p:nvSpPr>
        <p:spPr/>
        <p:txBody>
          <a:bodyPr/>
          <a:lstStyle/>
          <a:p>
            <a:r>
              <a:rPr lang="en-US" altLang="en-US" sz="4400" b="1" dirty="0">
                <a:solidFill>
                  <a:schemeClr val="tx1"/>
                </a:solidFill>
              </a:rPr>
              <a:t>Vowel Sounds of English </a:t>
            </a:r>
            <a:r>
              <a:rPr lang="en-US" altLang="en-US" sz="3200" b="1" dirty="0">
                <a:solidFill>
                  <a:schemeClr val="tx1"/>
                </a:solidFill>
              </a:rPr>
              <a:t>(continued)</a:t>
            </a:r>
            <a:endParaRPr lang="en-IN" dirty="0">
              <a:solidFill>
                <a:schemeClr val="tx1"/>
              </a:solidFill>
            </a:endParaRPr>
          </a:p>
        </p:txBody>
      </p:sp>
      <p:sp>
        <p:nvSpPr>
          <p:cNvPr id="5" name="Rectangle 3">
            <a:extLst>
              <a:ext uri="{FF2B5EF4-FFF2-40B4-BE49-F238E27FC236}">
                <a16:creationId xmlns:a16="http://schemas.microsoft.com/office/drawing/2014/main" id="{CAC443D8-B2EE-4F62-9024-27E08620D69D}"/>
              </a:ext>
            </a:extLst>
          </p:cNvPr>
          <p:cNvSpPr txBox="1">
            <a:spLocks noChangeArrowheads="1"/>
          </p:cNvSpPr>
          <p:nvPr/>
        </p:nvSpPr>
        <p:spPr bwMode="auto">
          <a:xfrm>
            <a:off x="1539240" y="231330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Tx/>
              <a:buSzTx/>
              <a:buFontTx/>
              <a:buNone/>
              <a:tabLst/>
              <a:defRPr/>
            </a:pP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			initially	medially		finally</a:t>
            </a:r>
            <a:endPar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Tx/>
              <a:buNone/>
              <a:tabLst/>
              <a:defRPr/>
            </a:pP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7. /ɔ:/	   	</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a</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ll		b</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a</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ll            		s</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aw</a:t>
            </a:r>
            <a:endPar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Tx/>
              <a:buNone/>
              <a:tabLst/>
              <a:defRPr/>
            </a:pP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8.  /U/	   		p</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u</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t	           </a:t>
            </a:r>
          </a:p>
          <a:p>
            <a:pPr marL="228600" marR="0" lvl="0" indent="-228600" algn="l" defTabSz="914400" rtl="0" eaLnBrk="1" fontAlgn="base" latinLnBrk="0" hangingPunct="1">
              <a:lnSpc>
                <a:spcPct val="90000"/>
              </a:lnSpc>
              <a:spcBef>
                <a:spcPts val="1000"/>
              </a:spcBef>
              <a:spcAft>
                <a:spcPct val="0"/>
              </a:spcAft>
              <a:buClrTx/>
              <a:buSzTx/>
              <a:buFontTx/>
              <a:buNone/>
              <a:tabLst/>
              <a:defRPr/>
            </a:pP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9.  /u:/	</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oo</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ze		ch</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oo</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se		ch</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ew</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	   </a:t>
            </a:r>
          </a:p>
          <a:p>
            <a:pPr marL="228600" marR="0" lvl="0" indent="-228600" algn="l" defTabSz="914400" rtl="0" eaLnBrk="1" fontAlgn="base" latinLnBrk="0" hangingPunct="1">
              <a:lnSpc>
                <a:spcPct val="90000"/>
              </a:lnSpc>
              <a:spcBef>
                <a:spcPts val="1000"/>
              </a:spcBef>
              <a:spcAft>
                <a:spcPct val="0"/>
              </a:spcAft>
              <a:buClrTx/>
              <a:buSzTx/>
              <a:buFontTx/>
              <a:buNone/>
              <a:tabLst/>
              <a:defRPr/>
            </a:pP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10./</a:t>
            </a:r>
            <a:r>
              <a:rPr kumimoji="0" lang="en-US" altLang="en-US" sz="4000" b="0" i="0" u="none" strike="noStrike" kern="1200" cap="none" spc="0" normalizeH="0" baseline="0" noProof="0">
                <a:ln>
                  <a:noFill/>
                </a:ln>
                <a:solidFill>
                  <a:sysClr val="windowText" lastClr="000000"/>
                </a:solidFill>
                <a:effectLst/>
                <a:uLnTx/>
                <a:uFillTx/>
                <a:latin typeface="Calibri"/>
                <a:ea typeface="+mn-ea"/>
                <a:cs typeface="+mn-cs"/>
                <a:sym typeface="Symbol" panose="05050102010706020507" pitchFamily="18" charset="2"/>
              </a:rPr>
              <a:t></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u</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p		c</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u</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p 		</a:t>
            </a:r>
          </a:p>
          <a:p>
            <a:pPr marL="228600" marR="0" lvl="0" indent="-228600" algn="l" defTabSz="914400" rtl="0" eaLnBrk="1" fontAlgn="base" latinLnBrk="0" hangingPunct="1">
              <a:lnSpc>
                <a:spcPct val="90000"/>
              </a:lnSpc>
              <a:spcBef>
                <a:spcPts val="1000"/>
              </a:spcBef>
              <a:spcAft>
                <a:spcPct val="0"/>
              </a:spcAft>
              <a:buClrTx/>
              <a:buSzTx/>
              <a:buFontTx/>
              <a:buNone/>
              <a:tabLst/>
              <a:defRPr/>
            </a:pP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11./з:/	</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ea</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rn		</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learn</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 			st</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ir</a:t>
            </a:r>
            <a:endPar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Tx/>
              <a:buNone/>
              <a:tabLst/>
              <a:defRPr/>
            </a:pP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12. /ə/	</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a</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go		p</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o</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lice		mak</a:t>
            </a:r>
            <a:r>
              <a:rPr kumimoji="0" lang="en-US" altLang="en-US" sz="2800" b="0" i="1" u="none" strike="noStrike" kern="1200" cap="none" spc="0" normalizeH="0" baseline="0" noProof="0">
                <a:ln>
                  <a:noFill/>
                </a:ln>
                <a:solidFill>
                  <a:sysClr val="windowText" lastClr="000000"/>
                </a:solidFill>
                <a:effectLst/>
                <a:uLnTx/>
                <a:uFillTx/>
                <a:latin typeface="Calibri"/>
                <a:ea typeface="+mn-ea"/>
                <a:cs typeface="+mn-cs"/>
              </a:rPr>
              <a:t>er</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	</a:t>
            </a:r>
            <a:endParaRPr kumimoji="0" lang="en-US" alt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3440549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5765-2722-436E-A7D5-113556618015}"/>
              </a:ext>
            </a:extLst>
          </p:cNvPr>
          <p:cNvSpPr>
            <a:spLocks noGrp="1"/>
          </p:cNvSpPr>
          <p:nvPr>
            <p:ph type="title"/>
          </p:nvPr>
        </p:nvSpPr>
        <p:spPr>
          <a:xfrm>
            <a:off x="2933700" y="568345"/>
            <a:ext cx="9258300" cy="1560716"/>
          </a:xfrm>
        </p:spPr>
        <p:txBody>
          <a:bodyPr>
            <a:noAutofit/>
          </a:bodyPr>
          <a:lstStyle/>
          <a:p>
            <a:r>
              <a:rPr lang="en-US" altLang="en-US" sz="3600" b="1" dirty="0">
                <a:solidFill>
                  <a:schemeClr val="tx1"/>
                </a:solidFill>
              </a:rPr>
              <a:t>Vowel sounds of English (continued)</a:t>
            </a:r>
            <a:br>
              <a:rPr lang="en-US" altLang="en-US" sz="3600" b="1" dirty="0">
                <a:solidFill>
                  <a:schemeClr val="tx1"/>
                </a:solidFill>
              </a:rPr>
            </a:br>
            <a:r>
              <a:rPr lang="en-US" altLang="en-US" sz="3600" b="1" dirty="0">
                <a:solidFill>
                  <a:schemeClr val="tx1"/>
                </a:solidFill>
              </a:rPr>
              <a:t>Diphthongs</a:t>
            </a:r>
            <a:br>
              <a:rPr lang="en-US" altLang="en-US" sz="3200" dirty="0">
                <a:solidFill>
                  <a:schemeClr val="tx1"/>
                </a:solidFill>
              </a:rPr>
            </a:br>
            <a:endParaRPr lang="en-IN" sz="3600" dirty="0">
              <a:solidFill>
                <a:schemeClr val="tx1"/>
              </a:solidFill>
            </a:endParaRPr>
          </a:p>
        </p:txBody>
      </p:sp>
      <p:sp>
        <p:nvSpPr>
          <p:cNvPr id="5" name="Rectangle 3">
            <a:extLst>
              <a:ext uri="{FF2B5EF4-FFF2-40B4-BE49-F238E27FC236}">
                <a16:creationId xmlns:a16="http://schemas.microsoft.com/office/drawing/2014/main" id="{C98548E5-A1CB-4B8D-8A65-6D576C9F8602}"/>
              </a:ext>
            </a:extLst>
          </p:cNvPr>
          <p:cNvSpPr txBox="1">
            <a:spLocks noChangeArrowheads="1"/>
          </p:cNvSpPr>
          <p:nvPr/>
        </p:nvSpPr>
        <p:spPr bwMode="auto">
          <a:xfrm>
            <a:off x="2219960" y="2475865"/>
            <a:ext cx="9664700" cy="415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13. /</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e</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ɪ/	   	</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ei</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ght		str</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ai</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ght	st</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ay</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	             </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14. /əʊ/	    	</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oa</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k		j</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o</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ke</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  		</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sl</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ow</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	</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15. /</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a</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ɪ/	    	</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i</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ce		m</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i</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ce		m</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y</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	           </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16./</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a</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ʊ/	    	</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ou</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t		sh</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ou</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t	h</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ow</a:t>
            </a:r>
            <a:endPar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17. /ɔɪ/	    	</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oi</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l		b</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oi</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l		b</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oy</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	           </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18. /ɪə/	     	</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ear</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s		b</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ear</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d	p</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eer</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 </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19. /</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e</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ə/	   	</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air</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s		p</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air</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ed	h</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ar</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e           </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20. /</a:t>
            </a:r>
            <a:r>
              <a:rPr kumimoji="0" lang="en-US" altLang="en-US" sz="2800" b="0" i="0" u="none" strike="noStrike" kern="1200" cap="none" spc="0" normalizeH="0" baseline="0" noProof="0">
                <a:ln>
                  <a:noFill/>
                </a:ln>
                <a:solidFill>
                  <a:sysClr val="windowText" lastClr="000000"/>
                </a:solidFill>
                <a:effectLst/>
                <a:uLnTx/>
                <a:uFillTx/>
                <a:latin typeface="Calibri"/>
                <a:ea typeface="+mn-ea"/>
                <a:cs typeface="+mn-cs"/>
              </a:rPr>
              <a:t>u</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ə/	     			c</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ur</a:t>
            </a:r>
            <a:r>
              <a:rPr kumimoji="0" lang="en-US" altLang="en-US" sz="2800" b="1" i="0" u="none" strike="noStrike" kern="1200" cap="none" spc="0" normalizeH="0" baseline="0" noProof="0">
                <a:ln>
                  <a:noFill/>
                </a:ln>
                <a:solidFill>
                  <a:sysClr val="windowText" lastClr="000000"/>
                </a:solidFill>
                <a:effectLst/>
                <a:uLnTx/>
                <a:uFillTx/>
                <a:latin typeface="Calibri"/>
                <a:ea typeface="+mn-ea"/>
                <a:cs typeface="+mn-cs"/>
              </a:rPr>
              <a:t>ed	t</a:t>
            </a:r>
            <a:r>
              <a:rPr kumimoji="0" lang="en-US" altLang="en-US" sz="2800" b="1" i="1" u="none" strike="noStrike" kern="1200" cap="none" spc="0" normalizeH="0" baseline="0" noProof="0">
                <a:ln>
                  <a:noFill/>
                </a:ln>
                <a:solidFill>
                  <a:sysClr val="windowText" lastClr="000000"/>
                </a:solidFill>
                <a:effectLst/>
                <a:uLnTx/>
                <a:uFillTx/>
                <a:latin typeface="Calibri"/>
                <a:ea typeface="+mn-ea"/>
                <a:cs typeface="+mn-cs"/>
              </a:rPr>
              <a:t>our</a:t>
            </a:r>
            <a:endParaRPr kumimoji="0" lang="en-US" altLang="en-US" sz="2800" b="1" i="1"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7633703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3233-342E-4619-A0A2-130CF795BC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9848DC-40D5-4C62-96A7-1B6A7226A4F8}"/>
              </a:ext>
            </a:extLst>
          </p:cNvPr>
          <p:cNvSpPr>
            <a:spLocks noGrp="1"/>
          </p:cNvSpPr>
          <p:nvPr>
            <p:ph idx="1"/>
          </p:nvPr>
        </p:nvSpPr>
        <p:spPr/>
        <p:txBody>
          <a:bodyPr/>
          <a:lstStyle/>
          <a:p>
            <a:pPr marL="0" indent="0">
              <a:buNone/>
            </a:pPr>
            <a:r>
              <a:rPr lang="en-US" altLang="en-US" sz="8000" b="1" i="1"/>
              <a:t>THANK </a:t>
            </a:r>
            <a:r>
              <a:rPr lang="en-US" altLang="en-US" sz="8000" b="1" i="1" dirty="0"/>
              <a:t>YOU</a:t>
            </a:r>
          </a:p>
          <a:p>
            <a:endParaRPr lang="en-IN" dirty="0"/>
          </a:p>
        </p:txBody>
      </p:sp>
    </p:spTree>
    <p:extLst>
      <p:ext uri="{BB962C8B-B14F-4D97-AF65-F5344CB8AC3E}">
        <p14:creationId xmlns:p14="http://schemas.microsoft.com/office/powerpoint/2010/main" val="196660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AC39-240A-436E-94CB-BFCA6C7CF131}"/>
              </a:ext>
            </a:extLst>
          </p:cNvPr>
          <p:cNvSpPr>
            <a:spLocks noGrp="1"/>
          </p:cNvSpPr>
          <p:nvPr>
            <p:ph type="title"/>
          </p:nvPr>
        </p:nvSpPr>
        <p:spPr/>
        <p:txBody>
          <a:bodyPr/>
          <a:lstStyle/>
          <a:p>
            <a:r>
              <a:rPr lang="en-IN" dirty="0"/>
              <a:t>Encoding and Decoding In Communication</a:t>
            </a:r>
          </a:p>
        </p:txBody>
      </p:sp>
      <p:sp>
        <p:nvSpPr>
          <p:cNvPr id="3" name="Content Placeholder 2">
            <a:extLst>
              <a:ext uri="{FF2B5EF4-FFF2-40B4-BE49-F238E27FC236}">
                <a16:creationId xmlns:a16="http://schemas.microsoft.com/office/drawing/2014/main" id="{38B52827-E9F4-4951-854A-F0C30DC78A98}"/>
              </a:ext>
            </a:extLst>
          </p:cNvPr>
          <p:cNvSpPr>
            <a:spLocks noGrp="1"/>
          </p:cNvSpPr>
          <p:nvPr>
            <p:ph idx="1"/>
          </p:nvPr>
        </p:nvSpPr>
        <p:spPr/>
        <p:txBody>
          <a:bodyPr/>
          <a:lstStyle/>
          <a:p>
            <a:r>
              <a:rPr lang="en-IN" dirty="0"/>
              <a:t>The sender Encodes his message </a:t>
            </a:r>
            <a:r>
              <a:rPr lang="en-IN" dirty="0" err="1"/>
              <a:t>i</a:t>
            </a:r>
            <a:r>
              <a:rPr lang="en-IN" dirty="0"/>
              <a:t>..e he translates in the form of symbols.</a:t>
            </a:r>
          </a:p>
          <a:p>
            <a:r>
              <a:rPr lang="en-IN" dirty="0"/>
              <a:t>The listener or the receiver decodes the encoded message </a:t>
            </a:r>
            <a:r>
              <a:rPr lang="en-IN" dirty="0" err="1"/>
              <a:t>i</a:t>
            </a:r>
            <a:r>
              <a:rPr lang="en-IN" dirty="0"/>
              <a:t>..e he interprets the encoded message.</a:t>
            </a:r>
          </a:p>
          <a:p>
            <a:endParaRPr lang="en-IN" dirty="0"/>
          </a:p>
        </p:txBody>
      </p:sp>
      <p:pic>
        <p:nvPicPr>
          <p:cNvPr id="4" name="Picture 3">
            <a:extLst>
              <a:ext uri="{FF2B5EF4-FFF2-40B4-BE49-F238E27FC236}">
                <a16:creationId xmlns:a16="http://schemas.microsoft.com/office/drawing/2014/main" id="{1E3CF795-8ED8-428D-B134-1A5C418F19EA}"/>
              </a:ext>
            </a:extLst>
          </p:cNvPr>
          <p:cNvPicPr>
            <a:picLocks noChangeAspect="1"/>
          </p:cNvPicPr>
          <p:nvPr/>
        </p:nvPicPr>
        <p:blipFill>
          <a:blip r:embed="rId2"/>
          <a:stretch>
            <a:fillRect/>
          </a:stretch>
        </p:blipFill>
        <p:spPr>
          <a:xfrm>
            <a:off x="3261360" y="3820160"/>
            <a:ext cx="7477759" cy="2269744"/>
          </a:xfrm>
          <a:prstGeom prst="rect">
            <a:avLst/>
          </a:prstGeom>
        </p:spPr>
      </p:pic>
    </p:spTree>
    <p:extLst>
      <p:ext uri="{BB962C8B-B14F-4D97-AF65-F5344CB8AC3E}">
        <p14:creationId xmlns:p14="http://schemas.microsoft.com/office/powerpoint/2010/main" val="83636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1B742-2F3E-41B6-83B7-A5B94046D02B}"/>
              </a:ext>
            </a:extLst>
          </p:cNvPr>
          <p:cNvSpPr>
            <a:spLocks noGrp="1"/>
          </p:cNvSpPr>
          <p:nvPr>
            <p:ph type="title"/>
          </p:nvPr>
        </p:nvSpPr>
        <p:spPr/>
        <p:txBody>
          <a:bodyPr>
            <a:normAutofit/>
          </a:bodyPr>
          <a:lstStyle/>
          <a:p>
            <a:r>
              <a:rPr lang="en-IN" sz="4000" dirty="0"/>
              <a:t>Pronunciation in Communication</a:t>
            </a:r>
          </a:p>
        </p:txBody>
      </p:sp>
      <p:sp>
        <p:nvSpPr>
          <p:cNvPr id="3" name="Content Placeholder 2">
            <a:extLst>
              <a:ext uri="{FF2B5EF4-FFF2-40B4-BE49-F238E27FC236}">
                <a16:creationId xmlns:a16="http://schemas.microsoft.com/office/drawing/2014/main" id="{38A9635C-A3E3-4001-A683-B287182D7B49}"/>
              </a:ext>
            </a:extLst>
          </p:cNvPr>
          <p:cNvSpPr>
            <a:spLocks noGrp="1"/>
          </p:cNvSpPr>
          <p:nvPr>
            <p:ph idx="1"/>
          </p:nvPr>
        </p:nvSpPr>
        <p:spPr/>
        <p:txBody>
          <a:bodyPr/>
          <a:lstStyle/>
          <a:p>
            <a:r>
              <a:rPr lang="en-IN" dirty="0"/>
              <a:t>Pronunciation refers to the way a word is spoken.</a:t>
            </a:r>
          </a:p>
          <a:p>
            <a:r>
              <a:rPr lang="en-IN" dirty="0"/>
              <a:t>It affects the way we communicate</a:t>
            </a:r>
          </a:p>
          <a:p>
            <a:r>
              <a:rPr lang="en-IN" dirty="0"/>
              <a:t>Right pronunciation helps in communicating more effectively while improper pronunciation leads to misunderstanding and ineffective pronunciation.</a:t>
            </a:r>
          </a:p>
          <a:p>
            <a:endParaRPr lang="en-IN" dirty="0"/>
          </a:p>
          <a:p>
            <a:endParaRPr lang="en-IN" dirty="0"/>
          </a:p>
        </p:txBody>
      </p:sp>
    </p:spTree>
    <p:extLst>
      <p:ext uri="{BB962C8B-B14F-4D97-AF65-F5344CB8AC3E}">
        <p14:creationId xmlns:p14="http://schemas.microsoft.com/office/powerpoint/2010/main" val="3232473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EEB5-92B5-4BB9-826B-40DFEE509879}"/>
              </a:ext>
            </a:extLst>
          </p:cNvPr>
          <p:cNvSpPr>
            <a:spLocks noGrp="1"/>
          </p:cNvSpPr>
          <p:nvPr>
            <p:ph type="title"/>
          </p:nvPr>
        </p:nvSpPr>
        <p:spPr/>
        <p:txBody>
          <a:bodyPr/>
          <a:lstStyle/>
          <a:p>
            <a:r>
              <a:rPr lang="en-IN" dirty="0"/>
              <a:t>Etiquette in Communication</a:t>
            </a:r>
          </a:p>
        </p:txBody>
      </p:sp>
      <p:sp>
        <p:nvSpPr>
          <p:cNvPr id="3" name="Content Placeholder 2">
            <a:extLst>
              <a:ext uri="{FF2B5EF4-FFF2-40B4-BE49-F238E27FC236}">
                <a16:creationId xmlns:a16="http://schemas.microsoft.com/office/drawing/2014/main" id="{D3F00B53-0A89-4009-887E-7281C50D9776}"/>
              </a:ext>
            </a:extLst>
          </p:cNvPr>
          <p:cNvSpPr>
            <a:spLocks noGrp="1"/>
          </p:cNvSpPr>
          <p:nvPr>
            <p:ph idx="1"/>
          </p:nvPr>
        </p:nvSpPr>
        <p:spPr/>
        <p:txBody>
          <a:bodyPr>
            <a:normAutofit/>
          </a:bodyPr>
          <a:lstStyle/>
          <a:p>
            <a:r>
              <a:rPr lang="en-IN" dirty="0"/>
              <a:t>Communication etiquette in the workplace is an important skill to master.</a:t>
            </a:r>
          </a:p>
          <a:p>
            <a:r>
              <a:rPr lang="en-IN" dirty="0"/>
              <a:t>Peter Murphy has mentioned ten secrets of social etiquette in conversation</a:t>
            </a:r>
          </a:p>
          <a:p>
            <a:pPr>
              <a:buFont typeface="Wingdings" panose="05000000000000000000" pitchFamily="2" charset="2"/>
              <a:buChar char="Ø"/>
            </a:pPr>
            <a:r>
              <a:rPr lang="en-IN" dirty="0"/>
              <a:t>Don’t hijack the conversation.</a:t>
            </a:r>
          </a:p>
          <a:p>
            <a:pPr>
              <a:buFont typeface="Wingdings" panose="05000000000000000000" pitchFamily="2" charset="2"/>
              <a:buChar char="Ø"/>
            </a:pPr>
            <a:r>
              <a:rPr lang="en-IN" dirty="0"/>
              <a:t>Give people time to speak.</a:t>
            </a:r>
          </a:p>
          <a:p>
            <a:pPr>
              <a:buFont typeface="Wingdings" panose="05000000000000000000" pitchFamily="2" charset="2"/>
              <a:buChar char="Ø"/>
            </a:pPr>
            <a:r>
              <a:rPr lang="en-IN" dirty="0"/>
              <a:t>Invite others in conversation</a:t>
            </a:r>
          </a:p>
          <a:p>
            <a:pPr>
              <a:buFont typeface="Wingdings" panose="05000000000000000000" pitchFamily="2" charset="2"/>
              <a:buChar char="Ø"/>
            </a:pPr>
            <a:r>
              <a:rPr lang="en-IN" dirty="0"/>
              <a:t>Also Ask question</a:t>
            </a:r>
          </a:p>
          <a:p>
            <a:pPr>
              <a:buFont typeface="Wingdings" panose="05000000000000000000" pitchFamily="2" charset="2"/>
              <a:buChar char="Ø"/>
            </a:pPr>
            <a:r>
              <a:rPr lang="en-IN" dirty="0"/>
              <a:t>Give people a chance to answer to answer and make sure you listen.</a:t>
            </a:r>
          </a:p>
        </p:txBody>
      </p:sp>
    </p:spTree>
    <p:extLst>
      <p:ext uri="{BB962C8B-B14F-4D97-AF65-F5344CB8AC3E}">
        <p14:creationId xmlns:p14="http://schemas.microsoft.com/office/powerpoint/2010/main" val="374146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BDF6-E4C7-4DFC-A767-25F6BDB749CD}"/>
              </a:ext>
            </a:extLst>
          </p:cNvPr>
          <p:cNvSpPr>
            <a:spLocks noGrp="1"/>
          </p:cNvSpPr>
          <p:nvPr>
            <p:ph type="title"/>
          </p:nvPr>
        </p:nvSpPr>
        <p:spPr/>
        <p:txBody>
          <a:bodyPr/>
          <a:lstStyle/>
          <a:p>
            <a:r>
              <a:rPr lang="en-IN" dirty="0"/>
              <a:t>Etiquette in Communication</a:t>
            </a:r>
          </a:p>
        </p:txBody>
      </p:sp>
      <p:sp>
        <p:nvSpPr>
          <p:cNvPr id="3" name="Content Placeholder 2">
            <a:extLst>
              <a:ext uri="{FF2B5EF4-FFF2-40B4-BE49-F238E27FC236}">
                <a16:creationId xmlns:a16="http://schemas.microsoft.com/office/drawing/2014/main" id="{20AD4AC8-A7E2-4B40-9F3E-E008113356ED}"/>
              </a:ext>
            </a:extLst>
          </p:cNvPr>
          <p:cNvSpPr>
            <a:spLocks noGrp="1"/>
          </p:cNvSpPr>
          <p:nvPr>
            <p:ph idx="1"/>
          </p:nvPr>
        </p:nvSpPr>
        <p:spPr/>
        <p:txBody>
          <a:bodyPr/>
          <a:lstStyle/>
          <a:p>
            <a:pPr>
              <a:buFont typeface="Wingdings" panose="05000000000000000000" pitchFamily="2" charset="2"/>
              <a:buChar char="Ø"/>
            </a:pPr>
            <a:r>
              <a:rPr lang="en-IN" dirty="0"/>
              <a:t>Respect others opinion</a:t>
            </a:r>
          </a:p>
          <a:p>
            <a:pPr>
              <a:buFont typeface="Wingdings" panose="05000000000000000000" pitchFamily="2" charset="2"/>
              <a:buChar char="Ø"/>
            </a:pPr>
            <a:r>
              <a:rPr lang="en-IN" dirty="0"/>
              <a:t>Don’t rain on someone’s parade.</a:t>
            </a:r>
          </a:p>
          <a:p>
            <a:pPr>
              <a:buFont typeface="Wingdings" panose="05000000000000000000" pitchFamily="2" charset="2"/>
              <a:buChar char="Ø"/>
            </a:pPr>
            <a:r>
              <a:rPr lang="en-IN" dirty="0"/>
              <a:t>Don’t be know it all</a:t>
            </a:r>
          </a:p>
          <a:p>
            <a:pPr>
              <a:buFont typeface="Wingdings" panose="05000000000000000000" pitchFamily="2" charset="2"/>
              <a:buChar char="Ø"/>
            </a:pPr>
            <a:r>
              <a:rPr lang="en-IN" dirty="0"/>
              <a:t>Don’t make dis agreement Personal</a:t>
            </a:r>
          </a:p>
          <a:p>
            <a:pPr>
              <a:buFont typeface="Wingdings" panose="05000000000000000000" pitchFamily="2" charset="2"/>
              <a:buChar char="Ø"/>
            </a:pPr>
            <a:r>
              <a:rPr lang="en-IN" dirty="0"/>
              <a:t>Difficult conversations were never meant to </a:t>
            </a:r>
            <a:r>
              <a:rPr lang="en-IN" dirty="0" err="1"/>
              <a:t>beeasy</a:t>
            </a:r>
            <a:endParaRPr lang="en-IN" dirty="0"/>
          </a:p>
          <a:p>
            <a:endParaRPr lang="en-IN" dirty="0"/>
          </a:p>
        </p:txBody>
      </p:sp>
    </p:spTree>
    <p:extLst>
      <p:ext uri="{BB962C8B-B14F-4D97-AF65-F5344CB8AC3E}">
        <p14:creationId xmlns:p14="http://schemas.microsoft.com/office/powerpoint/2010/main" val="1350148565"/>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FE2698980F344CBC5DFE123CC81923" ma:contentTypeVersion="4" ma:contentTypeDescription="Create a new document." ma:contentTypeScope="" ma:versionID="f9cfb8fa27991a30dd9e3bdc6b69b844">
  <xsd:schema xmlns:xsd="http://www.w3.org/2001/XMLSchema" xmlns:xs="http://www.w3.org/2001/XMLSchema" xmlns:p="http://schemas.microsoft.com/office/2006/metadata/properties" xmlns:ns2="096d8380-acb4-43f1-b154-828ce32864f4" xmlns:ns3="06ca1288-74ea-444d-a1ba-c600a4a2625e" targetNamespace="http://schemas.microsoft.com/office/2006/metadata/properties" ma:root="true" ma:fieldsID="6021b43d7607a9665aa1cc9ec9566bb6" ns2:_="" ns3:_="">
    <xsd:import namespace="096d8380-acb4-43f1-b154-828ce32864f4"/>
    <xsd:import namespace="06ca1288-74ea-444d-a1ba-c600a4a2625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6d8380-acb4-43f1-b154-828ce3286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ca1288-74ea-444d-a1ba-c600a4a2625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6C6A54-C2CA-42E3-95E2-73062CE92C61}"/>
</file>

<file path=customXml/itemProps2.xml><?xml version="1.0" encoding="utf-8"?>
<ds:datastoreItem xmlns:ds="http://schemas.openxmlformats.org/officeDocument/2006/customXml" ds:itemID="{86BFC8B8-767A-4AF0-827C-2496185A5832}"/>
</file>

<file path=customXml/itemProps3.xml><?xml version="1.0" encoding="utf-8"?>
<ds:datastoreItem xmlns:ds="http://schemas.openxmlformats.org/officeDocument/2006/customXml" ds:itemID="{C5FBCFD3-7682-4E73-AD72-57C9C2B791AD}"/>
</file>

<file path=docProps/app.xml><?xml version="1.0" encoding="utf-8"?>
<Properties xmlns="http://schemas.openxmlformats.org/officeDocument/2006/extended-properties" xmlns:vt="http://schemas.openxmlformats.org/officeDocument/2006/docPropsVTypes">
  <Template>Feathered</Template>
  <TotalTime>5716</TotalTime>
  <Words>3437</Words>
  <Application>Microsoft Office PowerPoint</Application>
  <PresentationFormat>Widescreen</PresentationFormat>
  <Paragraphs>321</Paragraphs>
  <Slides>56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Century Schoolbook</vt:lpstr>
      <vt:lpstr>Corbel</vt:lpstr>
      <vt:lpstr>Georgia</vt:lpstr>
      <vt:lpstr>Times New Roman</vt:lpstr>
      <vt:lpstr>Wingdings</vt:lpstr>
      <vt:lpstr>Feathered</vt:lpstr>
      <vt:lpstr>The Mechanism of Speech and Organs of Speech</vt:lpstr>
      <vt:lpstr>Introduction</vt:lpstr>
      <vt:lpstr>Code and Content of Communication Skill</vt:lpstr>
      <vt:lpstr>Code and Content of Communication Skill</vt:lpstr>
      <vt:lpstr>Stimulus and Response in Communication</vt:lpstr>
      <vt:lpstr>Encoding and Decoding In Communication</vt:lpstr>
      <vt:lpstr>Pronunciation in Communication</vt:lpstr>
      <vt:lpstr>Etiquette in Communication</vt:lpstr>
      <vt:lpstr>Etiquette in Communication</vt:lpstr>
      <vt:lpstr>The Organs of Speech</vt:lpstr>
      <vt:lpstr>PowerPoint Presentation</vt:lpstr>
      <vt:lpstr>The Organs of Speech</vt:lpstr>
      <vt:lpstr>The larynx</vt:lpstr>
      <vt:lpstr>The roof of the mouth</vt:lpstr>
      <vt:lpstr>Consonants and Vowels: Two broad categories of sounds</vt:lpstr>
      <vt:lpstr>The Air-Stream Mechanism</vt:lpstr>
      <vt:lpstr>The Air-Stream Mechanism</vt:lpstr>
      <vt:lpstr>The State of the Glottis</vt:lpstr>
      <vt:lpstr>PowerPoint Presentation</vt:lpstr>
      <vt:lpstr>The Articulators</vt:lpstr>
      <vt:lpstr>The Nature of Stricture Involved-I</vt:lpstr>
      <vt:lpstr>The Nature of Stricture Involved-II</vt:lpstr>
      <vt:lpstr>The Nature of Stricture Involved-III</vt:lpstr>
      <vt:lpstr>The Place of Articulation - I</vt:lpstr>
      <vt:lpstr>The Place of Articulation - II</vt:lpstr>
      <vt:lpstr>The Place of Articulation - III</vt:lpstr>
      <vt:lpstr>The Place of Articulation - IV</vt:lpstr>
      <vt:lpstr>The Manner of Articulation - I</vt:lpstr>
      <vt:lpstr>The Manner of Articulation - II</vt:lpstr>
      <vt:lpstr>The Manner of Articulation - III</vt:lpstr>
      <vt:lpstr>Vowels - I</vt:lpstr>
      <vt:lpstr>Vowels - II</vt:lpstr>
      <vt:lpstr>PowerPoint Presentation</vt:lpstr>
      <vt:lpstr>Vowels - III</vt:lpstr>
      <vt:lpstr>Phonetic Transcription</vt:lpstr>
      <vt:lpstr>The English Sound System</vt:lpstr>
      <vt:lpstr>Phonetics</vt:lpstr>
      <vt:lpstr>Levels of Language Study</vt:lpstr>
      <vt:lpstr>Received Pronunciation</vt:lpstr>
      <vt:lpstr>Continued....</vt:lpstr>
      <vt:lpstr>What is General Indian English (GIE)?</vt:lpstr>
      <vt:lpstr>Sounds of RP</vt:lpstr>
      <vt:lpstr>International Phonetic Alphabet (IPA)</vt:lpstr>
      <vt:lpstr>International Phonetic Alphabet (IPA)  </vt:lpstr>
      <vt:lpstr>PowerPoint Presentation</vt:lpstr>
      <vt:lpstr>Concept of Pronunciation in RP</vt:lpstr>
      <vt:lpstr>Consonants &amp; vowels of RP</vt:lpstr>
      <vt:lpstr>Consonant sounds of English </vt:lpstr>
      <vt:lpstr>Consonant sounds of English  (continued)</vt:lpstr>
      <vt:lpstr>Consonant sounds of English  (continued)</vt:lpstr>
      <vt:lpstr>Consonant sounds of English  (continued)</vt:lpstr>
      <vt:lpstr>Consonant sounds of English  (continued)</vt:lpstr>
      <vt:lpstr>Vowel sounds of English</vt:lpstr>
      <vt:lpstr>Vowel Sounds of English (continued)</vt:lpstr>
      <vt:lpstr>Vowel sounds of English (continued) Diphthongs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Mechanism of Speech and Organs of Speech</dc:title>
  <dc:creator>Anshu Singh</dc:creator>
  <cp:lastModifiedBy>Anshu Singh</cp:lastModifiedBy>
  <cp:revision>13</cp:revision>
  <dcterms:created xsi:type="dcterms:W3CDTF">2020-11-06T05:16:30Z</dcterms:created>
  <dcterms:modified xsi:type="dcterms:W3CDTF">2020-11-10T06:46:13Z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0x010100D4FE2698980F344CBC5DFE123CC81923</vt:lpwstr>
  </property>
</Properties>
</file>