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4"/>
  </p:notesMasterIdLst>
  <p:sldIdLst>
    <p:sldId id="271" r:id="rId2"/>
    <p:sldId id="295" r:id="rId3"/>
    <p:sldId id="301" r:id="rId4"/>
    <p:sldId id="302" r:id="rId5"/>
    <p:sldId id="269" r:id="rId6"/>
    <p:sldId id="287" r:id="rId7"/>
    <p:sldId id="270" r:id="rId8"/>
    <p:sldId id="293" r:id="rId9"/>
    <p:sldId id="273" r:id="rId10"/>
    <p:sldId id="272" r:id="rId11"/>
    <p:sldId id="296" r:id="rId12"/>
    <p:sldId id="288" r:id="rId13"/>
    <p:sldId id="306" r:id="rId14"/>
    <p:sldId id="307" r:id="rId15"/>
    <p:sldId id="308" r:id="rId16"/>
    <p:sldId id="292" r:id="rId17"/>
    <p:sldId id="316" r:id="rId18"/>
    <p:sldId id="274" r:id="rId19"/>
    <p:sldId id="305" r:id="rId20"/>
    <p:sldId id="304" r:id="rId21"/>
    <p:sldId id="303" r:id="rId22"/>
    <p:sldId id="294" r:id="rId23"/>
    <p:sldId id="276" r:id="rId24"/>
    <p:sldId id="277" r:id="rId25"/>
    <p:sldId id="317" r:id="rId26"/>
    <p:sldId id="279" r:id="rId27"/>
    <p:sldId id="297" r:id="rId28"/>
    <p:sldId id="298" r:id="rId29"/>
    <p:sldId id="318" r:id="rId30"/>
    <p:sldId id="319" r:id="rId31"/>
    <p:sldId id="391" r:id="rId32"/>
    <p:sldId id="313" r:id="rId33"/>
    <p:sldId id="386" r:id="rId34"/>
    <p:sldId id="310" r:id="rId35"/>
    <p:sldId id="311" r:id="rId36"/>
    <p:sldId id="312" r:id="rId37"/>
    <p:sldId id="314" r:id="rId38"/>
    <p:sldId id="320" r:id="rId39"/>
    <p:sldId id="321" r:id="rId40"/>
    <p:sldId id="322" r:id="rId41"/>
    <p:sldId id="323" r:id="rId42"/>
    <p:sldId id="387" r:id="rId43"/>
    <p:sldId id="324" r:id="rId44"/>
    <p:sldId id="388" r:id="rId45"/>
    <p:sldId id="325" r:id="rId46"/>
    <p:sldId id="389" r:id="rId47"/>
    <p:sldId id="326" r:id="rId48"/>
    <p:sldId id="333" r:id="rId49"/>
    <p:sldId id="334" r:id="rId50"/>
    <p:sldId id="335" r:id="rId51"/>
    <p:sldId id="336" r:id="rId52"/>
    <p:sldId id="337" r:id="rId53"/>
    <p:sldId id="338" r:id="rId54"/>
    <p:sldId id="339" r:id="rId55"/>
    <p:sldId id="340" r:id="rId56"/>
    <p:sldId id="376" r:id="rId57"/>
    <p:sldId id="342" r:id="rId58"/>
    <p:sldId id="347" r:id="rId59"/>
    <p:sldId id="351" r:id="rId60"/>
    <p:sldId id="355" r:id="rId61"/>
    <p:sldId id="390" r:id="rId62"/>
    <p:sldId id="354" r:id="rId63"/>
    <p:sldId id="356" r:id="rId64"/>
    <p:sldId id="362" r:id="rId65"/>
    <p:sldId id="365" r:id="rId66"/>
    <p:sldId id="366" r:id="rId67"/>
    <p:sldId id="368" r:id="rId68"/>
    <p:sldId id="367" r:id="rId69"/>
    <p:sldId id="370" r:id="rId70"/>
    <p:sldId id="371" r:id="rId71"/>
    <p:sldId id="372" r:id="rId72"/>
    <p:sldId id="373" r:id="rId73"/>
    <p:sldId id="374" r:id="rId74"/>
    <p:sldId id="375" r:id="rId75"/>
    <p:sldId id="378" r:id="rId76"/>
    <p:sldId id="381" r:id="rId77"/>
    <p:sldId id="382" r:id="rId78"/>
    <p:sldId id="383" r:id="rId79"/>
    <p:sldId id="384" r:id="rId80"/>
    <p:sldId id="385" r:id="rId81"/>
    <p:sldId id="379" r:id="rId82"/>
    <p:sldId id="380"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E67068-B1EB-40F2-8399-ED60D85E534C}" type="datetimeFigureOut">
              <a:rPr lang="en-US" smtClean="0"/>
              <a:pPr/>
              <a:t>10/8/2023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F78AC1-706F-4225-82EE-E99276E881B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2397862-AB20-46AA-8EA7-3ADCA0931BF6}" type="datetimeFigureOut">
              <a:rPr lang="en-US" smtClean="0"/>
              <a:pPr/>
              <a:t>10/8/2023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6AB9D5F-6DE3-49CD-99B7-93BD6C74D1B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2397862-AB20-46AA-8EA7-3ADCA0931BF6}" type="datetimeFigureOut">
              <a:rPr lang="en-US" smtClean="0"/>
              <a:pPr/>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B9D5F-6DE3-49CD-99B7-93BD6C74D1B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2397862-AB20-46AA-8EA7-3ADCA0931BF6}" type="datetimeFigureOut">
              <a:rPr lang="en-US" smtClean="0"/>
              <a:pPr/>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B9D5F-6DE3-49CD-99B7-93BD6C74D1B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131445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600200"/>
            <a:ext cx="40386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600200"/>
            <a:ext cx="4038600" cy="215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3903663"/>
            <a:ext cx="4038600"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Rectangle 47"/>
          <p:cNvSpPr>
            <a:spLocks noGrp="1" noChangeArrowheads="1"/>
          </p:cNvSpPr>
          <p:nvPr>
            <p:ph type="dt" sz="half" idx="10"/>
          </p:nvPr>
        </p:nvSpPr>
        <p:spPr/>
        <p:txBody>
          <a:bodyPr/>
          <a:lstStyle>
            <a:lvl1pPr>
              <a:defRPr/>
            </a:lvl1pPr>
          </a:lstStyle>
          <a:p>
            <a:pPr>
              <a:defRPr/>
            </a:pPr>
            <a:r>
              <a:rPr lang="en-US"/>
              <a:t>April 2007</a:t>
            </a:r>
          </a:p>
        </p:txBody>
      </p:sp>
      <p:sp>
        <p:nvSpPr>
          <p:cNvPr id="7" name="Rectangle 48"/>
          <p:cNvSpPr>
            <a:spLocks noGrp="1" noChangeArrowheads="1"/>
          </p:cNvSpPr>
          <p:nvPr>
            <p:ph type="ftr" sz="quarter" idx="11"/>
          </p:nvPr>
        </p:nvSpPr>
        <p:spPr/>
        <p:txBody>
          <a:bodyPr/>
          <a:lstStyle>
            <a:lvl1pPr>
              <a:defRPr/>
            </a:lvl1pPr>
          </a:lstStyle>
          <a:p>
            <a:pPr>
              <a:defRPr/>
            </a:pPr>
            <a:endParaRPr lang="en-US"/>
          </a:p>
        </p:txBody>
      </p:sp>
      <p:sp>
        <p:nvSpPr>
          <p:cNvPr id="8" name="Rectangle 49"/>
          <p:cNvSpPr>
            <a:spLocks noGrp="1" noChangeArrowheads="1"/>
          </p:cNvSpPr>
          <p:nvPr>
            <p:ph type="sldNum" sz="quarter" idx="12"/>
          </p:nvPr>
        </p:nvSpPr>
        <p:spPr/>
        <p:txBody>
          <a:bodyPr/>
          <a:lstStyle>
            <a:lvl1pPr>
              <a:defRPr/>
            </a:lvl1pPr>
          </a:lstStyle>
          <a:p>
            <a:pPr>
              <a:defRPr/>
            </a:pPr>
            <a:fld id="{CDCC1F5D-2486-4837-991F-D5B27506EFA6}"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42913" y="103188"/>
            <a:ext cx="8243887" cy="1314450"/>
          </a:xfrm>
        </p:spPr>
        <p:txBody>
          <a:bodyPr/>
          <a:lstStyle/>
          <a:p>
            <a:r>
              <a:rPr lang="en-US"/>
              <a:t>Click to edit Master title style</a:t>
            </a:r>
            <a:endParaRPr lang="en-IN"/>
          </a:p>
        </p:txBody>
      </p:sp>
      <p:sp>
        <p:nvSpPr>
          <p:cNvPr id="3" name="Content Placeholder 2"/>
          <p:cNvSpPr>
            <a:spLocks noGrp="1"/>
          </p:cNvSpPr>
          <p:nvPr>
            <p:ph sz="quarter" idx="1"/>
          </p:nvPr>
        </p:nvSpPr>
        <p:spPr>
          <a:xfrm>
            <a:off x="457200" y="1600200"/>
            <a:ext cx="4038600" cy="215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600200"/>
            <a:ext cx="4038600" cy="215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57200" y="3903663"/>
            <a:ext cx="4038600"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Content Placeholder 5"/>
          <p:cNvSpPr>
            <a:spLocks noGrp="1"/>
          </p:cNvSpPr>
          <p:nvPr>
            <p:ph sz="quarter" idx="4"/>
          </p:nvPr>
        </p:nvSpPr>
        <p:spPr>
          <a:xfrm>
            <a:off x="4648200" y="3903663"/>
            <a:ext cx="4038600"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7"/>
          <p:cNvSpPr>
            <a:spLocks noGrp="1" noChangeArrowheads="1"/>
          </p:cNvSpPr>
          <p:nvPr>
            <p:ph type="dt" sz="half" idx="10"/>
          </p:nvPr>
        </p:nvSpPr>
        <p:spPr/>
        <p:txBody>
          <a:bodyPr/>
          <a:lstStyle>
            <a:lvl1pPr>
              <a:defRPr/>
            </a:lvl1pPr>
          </a:lstStyle>
          <a:p>
            <a:pPr>
              <a:defRPr/>
            </a:pPr>
            <a:r>
              <a:rPr lang="en-US"/>
              <a:t>April 2007</a:t>
            </a:r>
          </a:p>
        </p:txBody>
      </p:sp>
      <p:sp>
        <p:nvSpPr>
          <p:cNvPr id="8" name="Rectangle 48"/>
          <p:cNvSpPr>
            <a:spLocks noGrp="1" noChangeArrowheads="1"/>
          </p:cNvSpPr>
          <p:nvPr>
            <p:ph type="ftr" sz="quarter" idx="11"/>
          </p:nvPr>
        </p:nvSpPr>
        <p:spPr/>
        <p:txBody>
          <a:bodyPr/>
          <a:lstStyle>
            <a:lvl1pPr>
              <a:defRPr/>
            </a:lvl1pPr>
          </a:lstStyle>
          <a:p>
            <a:pPr>
              <a:defRPr/>
            </a:pPr>
            <a:endParaRPr lang="en-US"/>
          </a:p>
        </p:txBody>
      </p:sp>
      <p:sp>
        <p:nvSpPr>
          <p:cNvPr id="9" name="Rectangle 49"/>
          <p:cNvSpPr>
            <a:spLocks noGrp="1" noChangeArrowheads="1"/>
          </p:cNvSpPr>
          <p:nvPr>
            <p:ph type="sldNum" sz="quarter" idx="12"/>
          </p:nvPr>
        </p:nvSpPr>
        <p:spPr/>
        <p:txBody>
          <a:bodyPr/>
          <a:lstStyle>
            <a:lvl1pPr>
              <a:defRPr/>
            </a:lvl1pPr>
          </a:lstStyle>
          <a:p>
            <a:pPr>
              <a:defRPr/>
            </a:pPr>
            <a:fld id="{B84589CE-6E21-425A-A8FC-C0D477853B76}"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1314450"/>
          </a:xfrm>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600200"/>
            <a:ext cx="4038600" cy="215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3903663"/>
            <a:ext cx="4038600"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Rectangle 47"/>
          <p:cNvSpPr>
            <a:spLocks noGrp="1" noChangeArrowheads="1"/>
          </p:cNvSpPr>
          <p:nvPr>
            <p:ph type="dt" sz="half" idx="10"/>
          </p:nvPr>
        </p:nvSpPr>
        <p:spPr/>
        <p:txBody>
          <a:bodyPr/>
          <a:lstStyle>
            <a:lvl1pPr>
              <a:defRPr/>
            </a:lvl1pPr>
          </a:lstStyle>
          <a:p>
            <a:pPr>
              <a:defRPr/>
            </a:pPr>
            <a:r>
              <a:rPr lang="en-US"/>
              <a:t>April 2007</a:t>
            </a:r>
          </a:p>
        </p:txBody>
      </p:sp>
      <p:sp>
        <p:nvSpPr>
          <p:cNvPr id="7" name="Rectangle 48"/>
          <p:cNvSpPr>
            <a:spLocks noGrp="1" noChangeArrowheads="1"/>
          </p:cNvSpPr>
          <p:nvPr>
            <p:ph type="ftr" sz="quarter" idx="11"/>
          </p:nvPr>
        </p:nvSpPr>
        <p:spPr/>
        <p:txBody>
          <a:bodyPr/>
          <a:lstStyle>
            <a:lvl1pPr>
              <a:defRPr/>
            </a:lvl1pPr>
          </a:lstStyle>
          <a:p>
            <a:pPr>
              <a:defRPr/>
            </a:pPr>
            <a:endParaRPr lang="en-US"/>
          </a:p>
        </p:txBody>
      </p:sp>
      <p:sp>
        <p:nvSpPr>
          <p:cNvPr id="8" name="Rectangle 49"/>
          <p:cNvSpPr>
            <a:spLocks noGrp="1" noChangeArrowheads="1"/>
          </p:cNvSpPr>
          <p:nvPr>
            <p:ph type="sldNum" sz="quarter" idx="12"/>
          </p:nvPr>
        </p:nvSpPr>
        <p:spPr/>
        <p:txBody>
          <a:bodyPr/>
          <a:lstStyle>
            <a:lvl1pPr>
              <a:defRPr/>
            </a:lvl1pPr>
          </a:lstStyle>
          <a:p>
            <a:pPr>
              <a:defRPr/>
            </a:pPr>
            <a:fld id="{65819EF6-5D68-4EC2-8FE8-4296F4EBD32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2397862-AB20-46AA-8EA7-3ADCA0931BF6}" type="datetimeFigureOut">
              <a:rPr lang="en-US" smtClean="0"/>
              <a:pPr/>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B9D5F-6DE3-49CD-99B7-93BD6C74D1B7}"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2397862-AB20-46AA-8EA7-3ADCA0931BF6}" type="datetimeFigureOut">
              <a:rPr lang="en-US" smtClean="0"/>
              <a:pPr/>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B9D5F-6DE3-49CD-99B7-93BD6C74D1B7}"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2397862-AB20-46AA-8EA7-3ADCA0931BF6}" type="datetimeFigureOut">
              <a:rPr lang="en-US" smtClean="0"/>
              <a:pPr/>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B9D5F-6DE3-49CD-99B7-93BD6C74D1B7}"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2397862-AB20-46AA-8EA7-3ADCA0931BF6}" type="datetimeFigureOut">
              <a:rPr lang="en-US" smtClean="0"/>
              <a:pPr/>
              <a:t>10/8/2023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AB9D5F-6DE3-49CD-99B7-93BD6C74D1B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2397862-AB20-46AA-8EA7-3ADCA0931BF6}" type="datetimeFigureOut">
              <a:rPr lang="en-US" smtClean="0"/>
              <a:pPr/>
              <a:t>10/8/2023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AB9D5F-6DE3-49CD-99B7-93BD6C74D1B7}"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397862-AB20-46AA-8EA7-3ADCA0931BF6}" type="datetimeFigureOut">
              <a:rPr lang="en-US" smtClean="0"/>
              <a:pPr/>
              <a:t>10/8/2023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AB9D5F-6DE3-49CD-99B7-93BD6C74D1B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C2397862-AB20-46AA-8EA7-3ADCA0931BF6}" type="datetimeFigureOut">
              <a:rPr lang="en-US" smtClean="0"/>
              <a:pPr/>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B9D5F-6DE3-49CD-99B7-93BD6C74D1B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2397862-AB20-46AA-8EA7-3ADCA0931BF6}" type="datetimeFigureOut">
              <a:rPr lang="en-US" smtClean="0"/>
              <a:pPr/>
              <a:t>10/8/2023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6AB9D5F-6DE3-49CD-99B7-93BD6C74D1B7}"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2397862-AB20-46AA-8EA7-3ADCA0931BF6}" type="datetimeFigureOut">
              <a:rPr lang="en-US" smtClean="0"/>
              <a:pPr/>
              <a:t>10/8/2023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6AB9D5F-6DE3-49CD-99B7-93BD6C74D1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34.wmf"/><Relationship Id="rId7" Type="http://schemas.openxmlformats.org/officeDocument/2006/relationships/image" Target="../media/image36.wmf"/><Relationship Id="rId2" Type="http://schemas.openxmlformats.org/officeDocument/2006/relationships/oleObject" Target="../embeddings/oleObject1.bin"/><Relationship Id="rId1" Type="http://schemas.openxmlformats.org/officeDocument/2006/relationships/slideLayout" Target="../slideLayouts/slideLayout12.xml"/><Relationship Id="rId6" Type="http://schemas.openxmlformats.org/officeDocument/2006/relationships/oleObject" Target="../embeddings/oleObject3.bin"/><Relationship Id="rId5" Type="http://schemas.openxmlformats.org/officeDocument/2006/relationships/image" Target="../media/image35.wmf"/><Relationship Id="rId4" Type="http://schemas.openxmlformats.org/officeDocument/2006/relationships/oleObject" Target="../embeddings/oleObject2.bin"/><Relationship Id="rId9" Type="http://schemas.openxmlformats.org/officeDocument/2006/relationships/image" Target="../media/image37.wmf"/></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themeOverride" Target="../theme/themeOverride1.xml"/><Relationship Id="rId6" Type="http://schemas.openxmlformats.org/officeDocument/2006/relationships/image" Target="../media/image39.wmf"/><Relationship Id="rId5" Type="http://schemas.openxmlformats.org/officeDocument/2006/relationships/oleObject" Target="../embeddings/oleObject6.bin"/><Relationship Id="rId4" Type="http://schemas.openxmlformats.org/officeDocument/2006/relationships/image" Target="../media/image38.wmf"/></Relationships>
</file>

<file path=ppt/slides/_rels/slide71.xml.rels><?xml version="1.0" encoding="UTF-8" standalone="yes"?>
<Relationships xmlns="http://schemas.openxmlformats.org/package/2006/relationships"><Relationship Id="rId3" Type="http://schemas.openxmlformats.org/officeDocument/2006/relationships/image" Target="../media/image40.wmf"/><Relationship Id="rId7" Type="http://schemas.openxmlformats.org/officeDocument/2006/relationships/image" Target="../media/image42.wmf"/><Relationship Id="rId2" Type="http://schemas.openxmlformats.org/officeDocument/2006/relationships/oleObject" Target="../embeddings/oleObject7.bin"/><Relationship Id="rId1" Type="http://schemas.openxmlformats.org/officeDocument/2006/relationships/slideLayout" Target="../slideLayouts/slideLayout12.xml"/><Relationship Id="rId6" Type="http://schemas.openxmlformats.org/officeDocument/2006/relationships/oleObject" Target="../embeddings/oleObject9.bin"/><Relationship Id="rId5" Type="http://schemas.openxmlformats.org/officeDocument/2006/relationships/image" Target="../media/image41.wmf"/><Relationship Id="rId4" Type="http://schemas.openxmlformats.org/officeDocument/2006/relationships/oleObject" Target="../embeddings/oleObject8.bin"/></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43.wmf"/><Relationship Id="rId7" Type="http://schemas.openxmlformats.org/officeDocument/2006/relationships/image" Target="../media/image45.wmf"/><Relationship Id="rId2" Type="http://schemas.openxmlformats.org/officeDocument/2006/relationships/oleObject" Target="../embeddings/oleObject10.bin"/><Relationship Id="rId1" Type="http://schemas.openxmlformats.org/officeDocument/2006/relationships/slideLayout" Target="../slideLayouts/slideLayout13.xml"/><Relationship Id="rId6" Type="http://schemas.openxmlformats.org/officeDocument/2006/relationships/oleObject" Target="../embeddings/oleObject12.bin"/><Relationship Id="rId11" Type="http://schemas.openxmlformats.org/officeDocument/2006/relationships/image" Target="../media/image47.wmf"/><Relationship Id="rId5" Type="http://schemas.openxmlformats.org/officeDocument/2006/relationships/image" Target="../media/image44.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46.wmf"/></Relationships>
</file>

<file path=ppt/slides/_rels/slide73.xml.rels><?xml version="1.0" encoding="UTF-8" standalone="yes"?>
<Relationships xmlns="http://schemas.openxmlformats.org/package/2006/relationships"><Relationship Id="rId3" Type="http://schemas.openxmlformats.org/officeDocument/2006/relationships/image" Target="../media/image48.wmf"/><Relationship Id="rId7" Type="http://schemas.openxmlformats.org/officeDocument/2006/relationships/image" Target="../media/image50.wmf"/><Relationship Id="rId2" Type="http://schemas.openxmlformats.org/officeDocument/2006/relationships/oleObject" Target="../embeddings/oleObject15.bin"/><Relationship Id="rId1" Type="http://schemas.openxmlformats.org/officeDocument/2006/relationships/slideLayout" Target="../slideLayouts/slideLayout14.xml"/><Relationship Id="rId6" Type="http://schemas.openxmlformats.org/officeDocument/2006/relationships/oleObject" Target="../embeddings/oleObject17.bin"/><Relationship Id="rId5" Type="http://schemas.openxmlformats.org/officeDocument/2006/relationships/image" Target="../media/image49.wmf"/><Relationship Id="rId4" Type="http://schemas.openxmlformats.org/officeDocument/2006/relationships/oleObject" Target="../embeddings/oleObject16.bin"/></Relationships>
</file>

<file path=ppt/slides/_rels/slide74.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18.bin"/><Relationship Id="rId1" Type="http://schemas.openxmlformats.org/officeDocument/2006/relationships/slideLayout" Target="../slideLayouts/slideLayout12.xml"/><Relationship Id="rId5" Type="http://schemas.openxmlformats.org/officeDocument/2006/relationships/image" Target="../media/image52.wmf"/><Relationship Id="rId4" Type="http://schemas.openxmlformats.org/officeDocument/2006/relationships/oleObject" Target="../embeddings/oleObject19.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file:///D:\sumathi1\neuralandfuzzy\neural%20nwt\Neural%20Networks_files\report.artn.jpg"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752601"/>
            <a:ext cx="8839200" cy="1829761"/>
          </a:xfrm>
        </p:spPr>
        <p:txBody>
          <a:bodyPr/>
          <a:lstStyle/>
          <a:p>
            <a:r>
              <a:rPr lang="en-US" dirty="0"/>
              <a:t>Application of Soft Computing</a:t>
            </a:r>
          </a:p>
        </p:txBody>
      </p:sp>
      <p:sp>
        <p:nvSpPr>
          <p:cNvPr id="3" name="Subtitle 2"/>
          <p:cNvSpPr>
            <a:spLocks noGrp="1"/>
          </p:cNvSpPr>
          <p:nvPr>
            <p:ph type="subTitle" idx="1"/>
          </p:nvPr>
        </p:nvSpPr>
        <p:spPr>
          <a:xfrm>
            <a:off x="685800" y="3611606"/>
            <a:ext cx="7772400" cy="1646193"/>
          </a:xfrm>
        </p:spPr>
        <p:txBody>
          <a:bodyPr/>
          <a:lstStyle/>
          <a:p>
            <a:r>
              <a:rPr lang="en-US" dirty="0"/>
              <a:t>Shreya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algn="just"/>
            <a:r>
              <a:rPr lang="en-US" altLang="en-US" sz="3600" dirty="0">
                <a:latin typeface="Times New Roman" panose="02020603050405020304" pitchFamily="18" charset="0"/>
                <a:cs typeface="Times New Roman" panose="02020603050405020304" pitchFamily="18" charset="0"/>
              </a:rPr>
              <a:t>There is a chemical in each neuron called </a:t>
            </a:r>
            <a:r>
              <a:rPr lang="en-US" altLang="en-US" sz="3600" dirty="0">
                <a:solidFill>
                  <a:srgbClr val="0000FF"/>
                </a:solidFill>
                <a:latin typeface="Times New Roman" panose="02020603050405020304" pitchFamily="18" charset="0"/>
                <a:cs typeface="Times New Roman" panose="02020603050405020304" pitchFamily="18" charset="0"/>
              </a:rPr>
              <a:t>neurotransmitter </a:t>
            </a:r>
            <a:r>
              <a:rPr lang="en-US" altLang="en-US" sz="3600" dirty="0">
                <a:latin typeface="Times New Roman" panose="02020603050405020304" pitchFamily="18" charset="0"/>
                <a:cs typeface="Times New Roman" panose="02020603050405020304" pitchFamily="18" charset="0"/>
              </a:rPr>
              <a:t>which is responsible for accelerating the electrical charges to soma.</a:t>
            </a:r>
          </a:p>
          <a:p>
            <a:pPr algn="just">
              <a:lnSpc>
                <a:spcPct val="103000"/>
              </a:lnSpc>
              <a:spcBef>
                <a:spcPts val="688"/>
              </a:spcBef>
            </a:pPr>
            <a:r>
              <a:rPr lang="en-US" altLang="en-US" sz="3600" dirty="0">
                <a:latin typeface="Times New Roman" panose="02020603050405020304" pitchFamily="18" charset="0"/>
                <a:cs typeface="Times New Roman" panose="02020603050405020304" pitchFamily="18" charset="0"/>
              </a:rPr>
              <a:t>A signal (also called sense) is transmitted across neurons by this chemical.</a:t>
            </a:r>
          </a:p>
          <a:p>
            <a:pPr algn="just">
              <a:lnSpc>
                <a:spcPct val="103000"/>
              </a:lnSpc>
              <a:spcBef>
                <a:spcPts val="688"/>
              </a:spcBef>
            </a:pPr>
            <a:r>
              <a:rPr lang="en-US" altLang="en-US" sz="3600" dirty="0">
                <a:latin typeface="Times New Roman" panose="02020603050405020304" pitchFamily="18" charset="0"/>
                <a:cs typeface="Times New Roman" panose="02020603050405020304" pitchFamily="18" charset="0"/>
              </a:rPr>
              <a:t>That is, all inputs from other neuron arrive to a neurons through dendrites.</a:t>
            </a:r>
          </a:p>
          <a:p>
            <a:pPr algn="just">
              <a:lnSpc>
                <a:spcPct val="103000"/>
              </a:lnSpc>
              <a:spcBef>
                <a:spcPts val="125"/>
              </a:spcBef>
            </a:pPr>
            <a:r>
              <a:rPr lang="en-US" altLang="en-US" sz="3600" dirty="0">
                <a:latin typeface="Times New Roman" panose="02020603050405020304" pitchFamily="18" charset="0"/>
                <a:cs typeface="Times New Roman" panose="02020603050405020304" pitchFamily="18" charset="0"/>
              </a:rPr>
              <a:t>These signals are accumulated at the synapse of the neuron and then serve as the output to be transmitted through the neuron.</a:t>
            </a:r>
          </a:p>
          <a:p>
            <a:pPr algn="just">
              <a:lnSpc>
                <a:spcPct val="103000"/>
              </a:lnSpc>
              <a:spcBef>
                <a:spcPts val="688"/>
              </a:spcBef>
            </a:pPr>
            <a:r>
              <a:rPr lang="en-US" altLang="en-US" sz="3600" dirty="0">
                <a:latin typeface="Times New Roman" panose="02020603050405020304" pitchFamily="18" charset="0"/>
                <a:cs typeface="Times New Roman" panose="02020603050405020304" pitchFamily="18" charset="0"/>
              </a:rPr>
              <a:t>An action may produce an electrical impulse, which usually lasts for about a millisecond.</a:t>
            </a:r>
          </a:p>
          <a:p>
            <a:endParaRPr lang="en-US" dirty="0"/>
          </a:p>
        </p:txBody>
      </p:sp>
      <p:sp>
        <p:nvSpPr>
          <p:cNvPr id="3" name="Title 2"/>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Neuron and its working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03000"/>
              </a:lnSpc>
              <a:spcBef>
                <a:spcPts val="688"/>
              </a:spcBef>
            </a:pPr>
            <a:r>
              <a:rPr lang="en-US" altLang="en-US" sz="2800" dirty="0">
                <a:latin typeface="Times New Roman" panose="02020603050405020304" pitchFamily="18" charset="0"/>
                <a:cs typeface="Times New Roman" panose="02020603050405020304" pitchFamily="18" charset="0"/>
              </a:rPr>
              <a:t>When a neuron receives excitationary input i.e. sufficiently large compared with its inhibitory input, it sends a spike of electrical activity down to axon.</a:t>
            </a:r>
          </a:p>
          <a:p>
            <a:pPr algn="just">
              <a:lnSpc>
                <a:spcPct val="103000"/>
              </a:lnSpc>
              <a:spcBef>
                <a:spcPts val="688"/>
              </a:spcBef>
            </a:pPr>
            <a:r>
              <a:rPr lang="en-US" altLang="en-US" sz="2800" dirty="0">
                <a:latin typeface="Times New Roman" panose="02020603050405020304" pitchFamily="18" charset="0"/>
                <a:cs typeface="Times New Roman" panose="02020603050405020304" pitchFamily="18" charset="0"/>
              </a:rPr>
              <a:t>Note that this pulse generated due to an incoming signal and all signal may not produce pulses in axon unless it crosses a </a:t>
            </a:r>
            <a:r>
              <a:rPr lang="en-US" altLang="en-US" sz="2800" b="1" dirty="0">
                <a:latin typeface="Times New Roman" panose="02020603050405020304" pitchFamily="18" charset="0"/>
                <a:cs typeface="Times New Roman" panose="02020603050405020304" pitchFamily="18" charset="0"/>
              </a:rPr>
              <a:t>threshold value</a:t>
            </a:r>
            <a:r>
              <a:rPr lang="en-US" altLang="en-US" sz="2800" dirty="0">
                <a:latin typeface="Times New Roman" panose="02020603050405020304" pitchFamily="18" charset="0"/>
                <a:cs typeface="Times New Roman" panose="02020603050405020304" pitchFamily="18" charset="0"/>
              </a:rPr>
              <a:t>.</a:t>
            </a:r>
          </a:p>
          <a:p>
            <a:pPr algn="just">
              <a:lnSpc>
                <a:spcPct val="103000"/>
              </a:lnSpc>
              <a:spcBef>
                <a:spcPts val="125"/>
              </a:spcBef>
            </a:pPr>
            <a:r>
              <a:rPr lang="en-US" altLang="en-US" sz="2800" dirty="0">
                <a:latin typeface="Times New Roman" panose="02020603050405020304" pitchFamily="18" charset="0"/>
                <a:cs typeface="Times New Roman" panose="02020603050405020304" pitchFamily="18" charset="0"/>
              </a:rPr>
              <a:t>Also, note that an action signal in axon of a neuron is cumulative signals arrive at dendrites which summed up at soma.</a:t>
            </a:r>
          </a:p>
          <a:p>
            <a:endParaRPr lang="en-IN" dirty="0"/>
          </a:p>
        </p:txBody>
      </p:sp>
      <p:sp>
        <p:nvSpPr>
          <p:cNvPr id="3" name="Title 2"/>
          <p:cNvSpPr>
            <a:spLocks noGrp="1"/>
          </p:cNvSpPr>
          <p:nvPr>
            <p:ph type="title"/>
          </p:nvPr>
        </p:nvSpPr>
        <p:spPr/>
        <p:txBody>
          <a:bodyPr/>
          <a:lstStyle/>
          <a:p>
            <a:r>
              <a:rPr lang="en-IN" dirty="0"/>
              <a:t>Cont...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2481072"/>
          </a:xfrm>
        </p:spPr>
        <p:txBody>
          <a:bodyPr>
            <a:normAutofit/>
          </a:bodyPr>
          <a:lstStyle/>
          <a:p>
            <a:pPr marL="287338" algn="just">
              <a:lnSpc>
                <a:spcPct val="103000"/>
              </a:lnSpc>
              <a:spcBef>
                <a:spcPct val="0"/>
              </a:spcBef>
            </a:pPr>
            <a:endParaRPr lang="en-IN" altLang="en-US" sz="2400" dirty="0">
              <a:latin typeface="Arial" panose="020B0604020202020204" pitchFamily="34" charset="0"/>
              <a:cs typeface="Arial" panose="020B0604020202020204" pitchFamily="34" charset="0"/>
            </a:endParaRPr>
          </a:p>
          <a:p>
            <a:pPr marL="287338" algn="just">
              <a:lnSpc>
                <a:spcPct val="103000"/>
              </a:lnSpc>
              <a:spcBef>
                <a:spcPct val="0"/>
              </a:spcBef>
            </a:pPr>
            <a:endParaRPr lang="en-IN" altLang="en-US" sz="2400" dirty="0">
              <a:latin typeface="Arial" panose="020B0604020202020204" pitchFamily="34" charset="0"/>
              <a:cs typeface="Arial" panose="020B0604020202020204" pitchFamily="34" charset="0"/>
            </a:endParaRPr>
          </a:p>
          <a:p>
            <a:pPr marL="287338" algn="just">
              <a:lnSpc>
                <a:spcPct val="103000"/>
              </a:lnSpc>
              <a:spcBef>
                <a:spcPct val="0"/>
              </a:spcBef>
            </a:pPr>
            <a:endParaRPr lang="en-IN" altLang="en-US" sz="2400" dirty="0">
              <a:latin typeface="Arial" panose="020B0604020202020204" pitchFamily="34" charset="0"/>
              <a:cs typeface="Arial" panose="020B0604020202020204" pitchFamily="34" charset="0"/>
            </a:endParaRPr>
          </a:p>
          <a:p>
            <a:pPr marL="287338" algn="just">
              <a:lnSpc>
                <a:spcPct val="103000"/>
              </a:lnSpc>
              <a:spcBef>
                <a:spcPct val="0"/>
              </a:spcBef>
            </a:pPr>
            <a:endParaRPr lang="en-IN" altLang="en-US" sz="2400" dirty="0">
              <a:latin typeface="Arial" panose="020B0604020202020204" pitchFamily="34" charset="0"/>
              <a:cs typeface="Arial" panose="020B0604020202020204" pitchFamily="34" charset="0"/>
            </a:endParaRPr>
          </a:p>
          <a:p>
            <a:pPr marL="287338" algn="just">
              <a:lnSpc>
                <a:spcPct val="103000"/>
              </a:lnSpc>
              <a:spcBef>
                <a:spcPct val="0"/>
              </a:spcBef>
            </a:pPr>
            <a:endParaRPr lang="en-IN" altLang="en-US" sz="2400" dirty="0">
              <a:latin typeface="Arial" panose="020B0604020202020204" pitchFamily="34" charset="0"/>
              <a:cs typeface="Arial" panose="020B0604020202020204" pitchFamily="34" charset="0"/>
            </a:endParaRPr>
          </a:p>
          <a:p>
            <a:pPr marL="287338" algn="just">
              <a:lnSpc>
                <a:spcPct val="103000"/>
              </a:lnSpc>
              <a:spcBef>
                <a:spcPct val="0"/>
              </a:spcBef>
            </a:pPr>
            <a:endParaRPr lang="en-IN" altLang="en-US" sz="2400" dirty="0">
              <a:latin typeface="Arial" panose="020B0604020202020204" pitchFamily="34" charset="0"/>
              <a:cs typeface="Arial" panose="020B0604020202020204" pitchFamily="34" charset="0"/>
            </a:endParaRPr>
          </a:p>
          <a:p>
            <a:pPr marL="287338" algn="just">
              <a:lnSpc>
                <a:spcPct val="103000"/>
              </a:lnSpc>
              <a:spcBef>
                <a:spcPct val="0"/>
              </a:spcBef>
            </a:pPr>
            <a:endParaRPr lang="en-IN" altLang="en-US" sz="2400" dirty="0">
              <a:latin typeface="Arial" panose="020B0604020202020204" pitchFamily="34" charset="0"/>
              <a:cs typeface="Arial" panose="020B0604020202020204" pitchFamily="34" charset="0"/>
            </a:endParaRPr>
          </a:p>
          <a:p>
            <a:endParaRPr lang="en-IN" dirty="0"/>
          </a:p>
        </p:txBody>
      </p:sp>
      <p:sp>
        <p:nvSpPr>
          <p:cNvPr id="3" name="Title 2"/>
          <p:cNvSpPr>
            <a:spLocks noGrp="1"/>
          </p:cNvSpPr>
          <p:nvPr>
            <p:ph type="title"/>
          </p:nvPr>
        </p:nvSpPr>
        <p:spPr/>
        <p:txBody>
          <a:bodyPr/>
          <a:lstStyle/>
          <a:p>
            <a:r>
              <a:rPr lang="en-IN" dirty="0"/>
              <a:t>Mathematical Model of ANN </a:t>
            </a:r>
          </a:p>
        </p:txBody>
      </p:sp>
      <p:pic>
        <p:nvPicPr>
          <p:cNvPr id="4" name="Picture 3" descr="ANN.jpg"/>
          <p:cNvPicPr>
            <a:picLocks noChangeAspect="1"/>
          </p:cNvPicPr>
          <p:nvPr/>
        </p:nvPicPr>
        <p:blipFill>
          <a:blip r:embed="rId2"/>
          <a:stretch>
            <a:fillRect/>
          </a:stretch>
        </p:blipFill>
        <p:spPr>
          <a:xfrm>
            <a:off x="990600" y="1219200"/>
            <a:ext cx="7162800" cy="2743200"/>
          </a:xfrm>
          <a:prstGeom prst="rect">
            <a:avLst/>
          </a:prstGeom>
        </p:spPr>
      </p:pic>
      <p:sp>
        <p:nvSpPr>
          <p:cNvPr id="5" name="TextBox 4"/>
          <p:cNvSpPr txBox="1"/>
          <p:nvPr/>
        </p:nvSpPr>
        <p:spPr>
          <a:xfrm>
            <a:off x="914400" y="3962400"/>
            <a:ext cx="7848600" cy="2215991"/>
          </a:xfrm>
          <a:prstGeom prst="rect">
            <a:avLst/>
          </a:prstGeom>
          <a:noFill/>
        </p:spPr>
        <p:txBody>
          <a:bodyPr wrap="square" rtlCol="0">
            <a:spAutoFit/>
          </a:bodyPr>
          <a:lstStyle/>
          <a:p>
            <a:pPr algn="just"/>
            <a:r>
              <a:rPr lang="en-US" altLang="en-US" sz="2400" dirty="0">
                <a:latin typeface="Arial" panose="020B0604020202020204" pitchFamily="34" charset="0"/>
                <a:cs typeface="Arial" panose="020B0604020202020204" pitchFamily="34" charset="0"/>
              </a:rPr>
              <a:t>A neural network is a system composed of many simple processing elements operating in parallel whose function is determined by network structure, connection strengths, and the processing performed at computing elements or nodes.</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altLang="en-US" sz="2400" dirty="0">
                <a:latin typeface="Arial" pitchFamily="34" charset="0"/>
                <a:cs typeface="Arial" pitchFamily="34" charset="0"/>
              </a:rPr>
              <a:t>The artificial neuron given in this figure has N input, denoted as </a:t>
            </a:r>
            <a:r>
              <a:rPr lang="en-IN" sz="2400" dirty="0">
                <a:latin typeface="Arial" pitchFamily="34" charset="0"/>
                <a:cs typeface="Arial" pitchFamily="34" charset="0"/>
              </a:rPr>
              <a:t>x</a:t>
            </a:r>
            <a:r>
              <a:rPr lang="en-IN" sz="2400" baseline="-25000" dirty="0">
                <a:latin typeface="Arial" pitchFamily="34" charset="0"/>
                <a:cs typeface="Arial" pitchFamily="34" charset="0"/>
              </a:rPr>
              <a:t>1</a:t>
            </a:r>
            <a:r>
              <a:rPr lang="en-IN" altLang="en-US" sz="2400" dirty="0">
                <a:latin typeface="Arial" pitchFamily="34" charset="0"/>
                <a:cs typeface="Arial" pitchFamily="34" charset="0"/>
              </a:rPr>
              <a:t>, </a:t>
            </a:r>
            <a:r>
              <a:rPr lang="en-IN" sz="2400" dirty="0">
                <a:latin typeface="Arial" pitchFamily="34" charset="0"/>
                <a:cs typeface="Arial" pitchFamily="34" charset="0"/>
              </a:rPr>
              <a:t>x</a:t>
            </a:r>
            <a:r>
              <a:rPr lang="en-IN" sz="2400" baseline="-25000" dirty="0">
                <a:latin typeface="Arial" pitchFamily="34" charset="0"/>
                <a:cs typeface="Arial" pitchFamily="34" charset="0"/>
              </a:rPr>
              <a:t>2</a:t>
            </a:r>
            <a:r>
              <a:rPr lang="en-IN" altLang="en-US" sz="2400" dirty="0">
                <a:latin typeface="Arial" pitchFamily="34" charset="0"/>
                <a:cs typeface="Arial" pitchFamily="34" charset="0"/>
              </a:rPr>
              <a:t>, ...</a:t>
            </a:r>
            <a:r>
              <a:rPr lang="en-IN" sz="2400" dirty="0">
                <a:latin typeface="Arial" pitchFamily="34" charset="0"/>
                <a:cs typeface="Arial" pitchFamily="34" charset="0"/>
              </a:rPr>
              <a:t> </a:t>
            </a:r>
            <a:r>
              <a:rPr lang="en-IN" sz="2400" dirty="0" err="1">
                <a:latin typeface="Arial" pitchFamily="34" charset="0"/>
                <a:cs typeface="Arial" pitchFamily="34" charset="0"/>
              </a:rPr>
              <a:t>x</a:t>
            </a:r>
            <a:r>
              <a:rPr lang="en-IN" sz="2400" baseline="-25000" dirty="0" err="1">
                <a:latin typeface="Arial" pitchFamily="34" charset="0"/>
                <a:cs typeface="Arial" pitchFamily="34" charset="0"/>
              </a:rPr>
              <a:t>n</a:t>
            </a:r>
            <a:r>
              <a:rPr lang="en-IN" altLang="en-US" sz="2400" dirty="0">
                <a:latin typeface="Arial" pitchFamily="34" charset="0"/>
                <a:cs typeface="Arial" pitchFamily="34" charset="0"/>
              </a:rPr>
              <a:t>. </a:t>
            </a:r>
          </a:p>
          <a:p>
            <a:pPr algn="just"/>
            <a:r>
              <a:rPr lang="en-IN" altLang="en-US" sz="2400" dirty="0">
                <a:latin typeface="Arial" pitchFamily="34" charset="0"/>
                <a:cs typeface="Arial" pitchFamily="34" charset="0"/>
              </a:rPr>
              <a:t>Each line connecting these inputs to the neuron is assigned a weight, which are denoted as </a:t>
            </a:r>
            <a:r>
              <a:rPr lang="en-IN" sz="2400" dirty="0">
                <a:latin typeface="Arial" pitchFamily="34" charset="0"/>
                <a:cs typeface="Arial" pitchFamily="34" charset="0"/>
              </a:rPr>
              <a:t>w</a:t>
            </a:r>
            <a:r>
              <a:rPr lang="en-IN" sz="2400" baseline="-25000" dirty="0">
                <a:latin typeface="Arial" pitchFamily="34" charset="0"/>
                <a:cs typeface="Arial" pitchFamily="34" charset="0"/>
              </a:rPr>
              <a:t>1</a:t>
            </a:r>
            <a:r>
              <a:rPr lang="en-IN" altLang="en-US" sz="2400" dirty="0">
                <a:latin typeface="Arial" pitchFamily="34" charset="0"/>
                <a:cs typeface="Arial" pitchFamily="34" charset="0"/>
              </a:rPr>
              <a:t>, </a:t>
            </a:r>
            <a:r>
              <a:rPr lang="en-IN" sz="2400" dirty="0">
                <a:latin typeface="Arial" pitchFamily="34" charset="0"/>
                <a:cs typeface="Arial" pitchFamily="34" charset="0"/>
              </a:rPr>
              <a:t>w</a:t>
            </a:r>
            <a:r>
              <a:rPr lang="en-IN" sz="2400" baseline="-25000" dirty="0">
                <a:latin typeface="Arial" pitchFamily="34" charset="0"/>
                <a:cs typeface="Arial" pitchFamily="34" charset="0"/>
              </a:rPr>
              <a:t>2</a:t>
            </a:r>
            <a:r>
              <a:rPr lang="en-IN" altLang="en-US" sz="2400" dirty="0">
                <a:latin typeface="Arial" pitchFamily="34" charset="0"/>
                <a:cs typeface="Arial" pitchFamily="34" charset="0"/>
              </a:rPr>
              <a:t>, .., </a:t>
            </a:r>
            <a:r>
              <a:rPr lang="en-IN" sz="2400" dirty="0" err="1">
                <a:latin typeface="Arial" pitchFamily="34" charset="0"/>
                <a:cs typeface="Arial" pitchFamily="34" charset="0"/>
              </a:rPr>
              <a:t>w</a:t>
            </a:r>
            <a:r>
              <a:rPr lang="en-IN" sz="2400" baseline="-25000" dirty="0" err="1">
                <a:latin typeface="Arial" pitchFamily="34" charset="0"/>
                <a:cs typeface="Arial" pitchFamily="34" charset="0"/>
              </a:rPr>
              <a:t>n</a:t>
            </a:r>
            <a:r>
              <a:rPr lang="en-IN" altLang="en-US" sz="2400" dirty="0">
                <a:latin typeface="Arial" pitchFamily="34" charset="0"/>
                <a:cs typeface="Arial" pitchFamily="34" charset="0"/>
              </a:rPr>
              <a:t> respectively. </a:t>
            </a:r>
            <a:endParaRPr lang="en-US" altLang="en-US" sz="2400" dirty="0">
              <a:latin typeface="Arial" pitchFamily="34" charset="0"/>
              <a:cs typeface="Arial" pitchFamily="34" charset="0"/>
            </a:endParaRPr>
          </a:p>
          <a:p>
            <a:pPr algn="just"/>
            <a:r>
              <a:rPr lang="en-IN" altLang="en-US" sz="2400" dirty="0">
                <a:latin typeface="Arial" pitchFamily="34" charset="0"/>
                <a:cs typeface="Arial" pitchFamily="34" charset="0"/>
              </a:rPr>
              <a:t>Weights in the artificial model correspond to the synaptic connections in biological neurons. </a:t>
            </a:r>
          </a:p>
          <a:p>
            <a:pPr algn="just"/>
            <a:r>
              <a:rPr lang="en-IN" altLang="en-US" sz="2400" dirty="0">
                <a:latin typeface="Arial" pitchFamily="34" charset="0"/>
                <a:cs typeface="Arial" pitchFamily="34" charset="0"/>
              </a:rPr>
              <a:t>The threshold in artificial neuron is usually represented by θ and the activation corresponding to the graded potential is given by a formula.</a:t>
            </a:r>
          </a:p>
          <a:p>
            <a:endParaRPr lang="en-IN" dirty="0"/>
          </a:p>
        </p:txBody>
      </p:sp>
      <p:sp>
        <p:nvSpPr>
          <p:cNvPr id="3" name="Title 2"/>
          <p:cNvSpPr>
            <a:spLocks noGrp="1"/>
          </p:cNvSpPr>
          <p:nvPr>
            <p:ph type="title"/>
          </p:nvPr>
        </p:nvSpPr>
        <p:spPr/>
        <p:txBody>
          <a:bodyPr/>
          <a:lstStyle/>
          <a:p>
            <a:r>
              <a:rPr lang="en-IN" dirty="0"/>
              <a:t>Cont...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2400" dirty="0">
                <a:latin typeface="Arial" pitchFamily="34" charset="0"/>
                <a:cs typeface="Arial" pitchFamily="34" charset="0"/>
              </a:rPr>
              <a:t>The inputs and the weights are real values. A negative value for a weight indicates an inhibitory connection while a positive value indicates an excitatory one.</a:t>
            </a:r>
          </a:p>
          <a:p>
            <a:pPr algn="just"/>
            <a:r>
              <a:rPr lang="en-US" altLang="en-US" sz="2400" dirty="0">
                <a:latin typeface="Arial" panose="020B0604020202020204" pitchFamily="34" charset="0"/>
                <a:cs typeface="Arial" panose="020B0604020202020204" pitchFamily="34" charset="0"/>
              </a:rPr>
              <a:t>The total input </a:t>
            </a:r>
            <a:r>
              <a:rPr lang="en-IN" altLang="en-US" sz="2400" dirty="0">
                <a:latin typeface="Arial" panose="020B0604020202020204" pitchFamily="34" charset="0"/>
                <a:cs typeface="Arial" panose="020B0604020202020204" pitchFamily="34" charset="0"/>
              </a:rPr>
              <a:t>I received at soma of the Artificial neuron</a:t>
            </a:r>
          </a:p>
          <a:p>
            <a:pPr algn="just">
              <a:buNone/>
            </a:pPr>
            <a:r>
              <a:rPr lang="en-IN" altLang="en-US" sz="2400" dirty="0">
                <a:latin typeface="Arial" panose="020B0604020202020204" pitchFamily="34" charset="0"/>
                <a:cs typeface="Arial" panose="020B0604020202020204" pitchFamily="34" charset="0"/>
              </a:rPr>
              <a:t>		</a:t>
            </a:r>
            <a:r>
              <a:rPr lang="en-IN" sz="2400" dirty="0"/>
              <a:t> I=w</a:t>
            </a:r>
            <a:r>
              <a:rPr lang="en-IN" sz="2400" baseline="-25000" dirty="0"/>
              <a:t>1</a:t>
            </a:r>
            <a:r>
              <a:rPr lang="en-IN" sz="2400" dirty="0"/>
              <a:t>x</a:t>
            </a:r>
            <a:r>
              <a:rPr lang="en-IN" sz="2400" baseline="-25000" dirty="0"/>
              <a:t>1</a:t>
            </a:r>
            <a:r>
              <a:rPr lang="en-IN" sz="2400" dirty="0"/>
              <a:t>+ w</a:t>
            </a:r>
            <a:r>
              <a:rPr lang="en-IN" sz="2400" baseline="-25000" dirty="0"/>
              <a:t>2</a:t>
            </a:r>
            <a:r>
              <a:rPr lang="en-IN" sz="2400" dirty="0"/>
              <a:t>x</a:t>
            </a:r>
            <a:r>
              <a:rPr lang="en-IN" sz="2400" baseline="-25000" dirty="0"/>
              <a:t>2</a:t>
            </a:r>
            <a:r>
              <a:rPr lang="en-IN" sz="2400" dirty="0"/>
              <a:t>+ w</a:t>
            </a:r>
            <a:r>
              <a:rPr lang="en-IN" sz="2400" baseline="-25000" dirty="0"/>
              <a:t>3</a:t>
            </a:r>
            <a:r>
              <a:rPr lang="en-IN" sz="2400" dirty="0"/>
              <a:t>x</a:t>
            </a:r>
            <a:r>
              <a:rPr lang="en-IN" sz="2400" baseline="-25000" dirty="0"/>
              <a:t>3</a:t>
            </a:r>
            <a:r>
              <a:rPr lang="en-IN" sz="2400" dirty="0"/>
              <a:t>+........+</a:t>
            </a:r>
            <a:r>
              <a:rPr lang="en-IN" sz="2400" dirty="0" err="1"/>
              <a:t>w</a:t>
            </a:r>
            <a:r>
              <a:rPr lang="en-IN" sz="2400" baseline="-25000" dirty="0" err="1"/>
              <a:t>n</a:t>
            </a:r>
            <a:r>
              <a:rPr lang="en-IN" sz="2400" dirty="0" err="1"/>
              <a:t>x</a:t>
            </a:r>
            <a:r>
              <a:rPr lang="en-IN" sz="2400" baseline="-25000" dirty="0" err="1"/>
              <a:t>n</a:t>
            </a:r>
            <a:endParaRPr lang="en-IN" sz="2400" baseline="-25000" dirty="0"/>
          </a:p>
          <a:p>
            <a:pPr algn="just">
              <a:buNone/>
            </a:pPr>
            <a:r>
              <a:rPr lang="en-IN" sz="2400" baseline="-25000" dirty="0"/>
              <a:t>	 </a:t>
            </a:r>
            <a:r>
              <a:rPr lang="en-IN" sz="2400" dirty="0"/>
              <a:t>  	  = </a:t>
            </a:r>
            <a:r>
              <a:rPr lang="en-US" altLang="ko-KR" sz="2400" dirty="0">
                <a:latin typeface="Tahoma" pitchFamily="34" charset="0"/>
                <a:cs typeface="Tahoma" pitchFamily="34" charset="0"/>
              </a:rPr>
              <a:t>∑</a:t>
            </a:r>
            <a:r>
              <a:rPr lang="en-US" altLang="ko-KR" sz="2400" dirty="0" err="1">
                <a:latin typeface="Tahoma" pitchFamily="34" charset="0"/>
                <a:cs typeface="Tahoma" pitchFamily="34" charset="0"/>
              </a:rPr>
              <a:t>w</a:t>
            </a:r>
            <a:r>
              <a:rPr lang="en-US" altLang="ko-KR" sz="2400" baseline="-25000" dirty="0" err="1">
                <a:latin typeface="Tahoma" pitchFamily="34" charset="0"/>
                <a:cs typeface="Tahoma" pitchFamily="34" charset="0"/>
              </a:rPr>
              <a:t>i</a:t>
            </a:r>
            <a:r>
              <a:rPr lang="en-US" altLang="ko-KR" sz="2400" dirty="0" err="1">
                <a:latin typeface="Tahoma" pitchFamily="34" charset="0"/>
                <a:cs typeface="Tahoma" pitchFamily="34" charset="0"/>
              </a:rPr>
              <a:t>x</a:t>
            </a:r>
            <a:r>
              <a:rPr lang="en-US" altLang="ko-KR" sz="2400" baseline="-25000" dirty="0" err="1">
                <a:latin typeface="Tahoma" pitchFamily="34" charset="0"/>
                <a:cs typeface="Tahoma" pitchFamily="34" charset="0"/>
              </a:rPr>
              <a:t>i</a:t>
            </a:r>
            <a:r>
              <a:rPr lang="en-US" altLang="ko-KR" sz="2400" dirty="0">
                <a:latin typeface="Tahoma" pitchFamily="34" charset="0"/>
                <a:cs typeface="Tahoma" pitchFamily="34" charset="0"/>
              </a:rPr>
              <a:t> ………………………(</a:t>
            </a:r>
            <a:r>
              <a:rPr lang="en-US" altLang="ko-KR" sz="2400" dirty="0" err="1">
                <a:latin typeface="Tahoma" pitchFamily="34" charset="0"/>
                <a:cs typeface="Tahoma" pitchFamily="34" charset="0"/>
              </a:rPr>
              <a:t>i</a:t>
            </a:r>
            <a:r>
              <a:rPr lang="en-US" altLang="ko-KR" sz="2400" dirty="0">
                <a:latin typeface="Tahoma" pitchFamily="34" charset="0"/>
                <a:cs typeface="Tahoma" pitchFamily="34" charset="0"/>
              </a:rPr>
              <a:t>)</a:t>
            </a:r>
          </a:p>
          <a:p>
            <a:pPr algn="just"/>
            <a:r>
              <a:rPr lang="en-US" sz="2400" dirty="0">
                <a:latin typeface="Tahoma" pitchFamily="34" charset="0"/>
                <a:cs typeface="Tahoma" pitchFamily="34" charset="0"/>
              </a:rPr>
              <a:t>To generate the final output y, the sum is passed on to a non linear filter </a:t>
            </a:r>
            <a:r>
              <a:rPr lang="el-GR" sz="2400" dirty="0"/>
              <a:t> Φ </a:t>
            </a:r>
            <a:r>
              <a:rPr lang="en-IN" sz="2400" dirty="0"/>
              <a:t> called activation function or transfer function or squash function.</a:t>
            </a:r>
          </a:p>
          <a:p>
            <a:pPr algn="just">
              <a:buNone/>
            </a:pPr>
            <a:r>
              <a:rPr lang="en-IN" sz="2400" dirty="0"/>
              <a:t>		     Y= </a:t>
            </a:r>
            <a:r>
              <a:rPr lang="el-GR" sz="2400" dirty="0"/>
              <a:t> Φ </a:t>
            </a:r>
            <a:r>
              <a:rPr lang="en-IN" sz="2400" dirty="0"/>
              <a:t>(I)..................(ii)</a:t>
            </a:r>
          </a:p>
          <a:p>
            <a:pPr algn="just"/>
            <a:endParaRPr lang="en-IN" sz="2400" dirty="0">
              <a:latin typeface="Arial" pitchFamily="34" charset="0"/>
              <a:cs typeface="Arial" pitchFamily="34" charset="0"/>
            </a:endParaRPr>
          </a:p>
        </p:txBody>
      </p:sp>
      <p:sp>
        <p:nvSpPr>
          <p:cNvPr id="3" name="TextBox 2">
            <a:extLst>
              <a:ext uri="{FF2B5EF4-FFF2-40B4-BE49-F238E27FC236}">
                <a16:creationId xmlns:a16="http://schemas.microsoft.com/office/drawing/2014/main" id="{7DD2BE45-48E4-87E0-8895-E045B067F61B}"/>
              </a:ext>
            </a:extLst>
          </p:cNvPr>
          <p:cNvSpPr txBox="1"/>
          <p:nvPr/>
        </p:nvSpPr>
        <p:spPr>
          <a:xfrm>
            <a:off x="762000" y="609600"/>
            <a:ext cx="5791200" cy="461665"/>
          </a:xfrm>
          <a:prstGeom prst="rect">
            <a:avLst/>
          </a:prstGeom>
          <a:noFill/>
        </p:spPr>
        <p:txBody>
          <a:bodyPr wrap="square" rtlCol="0">
            <a:spAutoFit/>
          </a:bodyPr>
          <a:lstStyle/>
          <a:p>
            <a:r>
              <a:rPr lang="en-IN" sz="2400" dirty="0"/>
              <a:t>Cont...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2700" algn="just">
              <a:lnSpc>
                <a:spcPct val="103000"/>
              </a:lnSpc>
            </a:pPr>
            <a:r>
              <a:rPr lang="en-US" altLang="en-US" sz="2400" dirty="0">
                <a:latin typeface="Arial" pitchFamily="34" charset="0"/>
                <a:cs typeface="Arial" pitchFamily="34" charset="0"/>
              </a:rPr>
              <a:t>A very commonly known transfer function is the</a:t>
            </a:r>
          </a:p>
          <a:p>
            <a:pPr marL="12700" algn="just">
              <a:lnSpc>
                <a:spcPct val="103000"/>
              </a:lnSpc>
              <a:buNone/>
            </a:pPr>
            <a:r>
              <a:rPr lang="en-US" altLang="en-US" sz="2400" b="1" dirty="0">
                <a:latin typeface="Arial" pitchFamily="34" charset="0"/>
                <a:cs typeface="Arial" pitchFamily="34" charset="0"/>
              </a:rPr>
              <a:t>	   thresholding function</a:t>
            </a:r>
            <a:r>
              <a:rPr lang="en-US" altLang="en-US" sz="2400" dirty="0">
                <a:latin typeface="Arial" pitchFamily="34" charset="0"/>
                <a:cs typeface="Arial" pitchFamily="34" charset="0"/>
              </a:rPr>
              <a:t>.</a:t>
            </a:r>
          </a:p>
          <a:p>
            <a:pPr marL="12700" algn="just">
              <a:lnSpc>
                <a:spcPct val="103000"/>
              </a:lnSpc>
              <a:spcBef>
                <a:spcPts val="863"/>
              </a:spcBef>
            </a:pPr>
            <a:r>
              <a:rPr lang="en-US" altLang="en-US" sz="2400" dirty="0">
                <a:latin typeface="Arial" pitchFamily="34" charset="0"/>
                <a:cs typeface="Arial" pitchFamily="34" charset="0"/>
              </a:rPr>
              <a:t>In this thresholding function, sum (i.e. </a:t>
            </a:r>
            <a:r>
              <a:rPr lang="en-US" altLang="en-US" sz="2400" i="1" dirty="0">
                <a:latin typeface="Arial" pitchFamily="34" charset="0"/>
                <a:cs typeface="Arial" pitchFamily="34" charset="0"/>
              </a:rPr>
              <a:t>I</a:t>
            </a:r>
            <a:r>
              <a:rPr lang="en-US" altLang="en-US" sz="2400" dirty="0">
                <a:latin typeface="Arial" pitchFamily="34" charset="0"/>
                <a:cs typeface="Arial" pitchFamily="34" charset="0"/>
              </a:rPr>
              <a:t>) is   compared</a:t>
            </a:r>
          </a:p>
          <a:p>
            <a:pPr marL="12700" algn="just">
              <a:lnSpc>
                <a:spcPct val="103000"/>
              </a:lnSpc>
              <a:spcBef>
                <a:spcPts val="863"/>
              </a:spcBef>
              <a:buNone/>
            </a:pPr>
            <a:r>
              <a:rPr lang="en-US" altLang="en-US" sz="2400" dirty="0">
                <a:latin typeface="Arial" pitchFamily="34" charset="0"/>
                <a:cs typeface="Arial" pitchFamily="34" charset="0"/>
              </a:rPr>
              <a:t>    with a threshold value θ.</a:t>
            </a:r>
          </a:p>
          <a:p>
            <a:pPr marL="12700" algn="just">
              <a:lnSpc>
                <a:spcPct val="103000"/>
              </a:lnSpc>
              <a:spcBef>
                <a:spcPts val="863"/>
              </a:spcBef>
            </a:pPr>
            <a:r>
              <a:rPr lang="en-US" altLang="en-US" sz="2400" dirty="0">
                <a:latin typeface="Arial" pitchFamily="34" charset="0"/>
                <a:cs typeface="Arial" pitchFamily="34" charset="0"/>
              </a:rPr>
              <a:t>If the value of </a:t>
            </a:r>
            <a:r>
              <a:rPr lang="en-US" altLang="en-US" sz="2400" i="1" dirty="0">
                <a:latin typeface="Arial" pitchFamily="34" charset="0"/>
                <a:cs typeface="Arial" pitchFamily="34" charset="0"/>
              </a:rPr>
              <a:t>I </a:t>
            </a:r>
            <a:r>
              <a:rPr lang="en-US" altLang="en-US" sz="2400" dirty="0">
                <a:latin typeface="Arial" pitchFamily="34" charset="0"/>
                <a:cs typeface="Arial" pitchFamily="34" charset="0"/>
              </a:rPr>
              <a:t>is greater than θ, then the output is 1 else   </a:t>
            </a:r>
          </a:p>
          <a:p>
            <a:pPr marL="12700" algn="just">
              <a:lnSpc>
                <a:spcPct val="103000"/>
              </a:lnSpc>
              <a:spcBef>
                <a:spcPts val="863"/>
              </a:spcBef>
              <a:buNone/>
            </a:pPr>
            <a:r>
              <a:rPr lang="en-US" altLang="en-US" sz="2400" dirty="0">
                <a:latin typeface="Arial" pitchFamily="34" charset="0"/>
                <a:cs typeface="Arial" pitchFamily="34" charset="0"/>
              </a:rPr>
              <a:t>   it is 0 (this is just like a simple linear filter).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458200" cy="1143000"/>
          </a:xfrm>
        </p:spPr>
        <p:txBody>
          <a:bodyPr>
            <a:normAutofit fontScale="90000"/>
          </a:bodyPr>
          <a:lstStyle/>
          <a:p>
            <a:r>
              <a:rPr lang="en-US" sz="4400" dirty="0">
                <a:solidFill>
                  <a:schemeClr val="tx1"/>
                </a:solidFill>
                <a:latin typeface="Tahoma" pitchFamily="34" charset="0"/>
                <a:cs typeface="Tahoma" pitchFamily="34" charset="0"/>
              </a:rPr>
              <a:t>ARTIFICIAL NEURAL NETWORK</a:t>
            </a:r>
            <a:br>
              <a:rPr lang="en-US" sz="4400" dirty="0">
                <a:solidFill>
                  <a:schemeClr val="tx1"/>
                </a:solidFill>
                <a:latin typeface="Tahoma" pitchFamily="34" charset="0"/>
                <a:cs typeface="Tahoma" pitchFamily="34" charset="0"/>
              </a:rPr>
            </a:br>
            <a:endParaRPr lang="en-IN" dirty="0">
              <a:solidFill>
                <a:schemeClr val="tx1"/>
              </a:solidFill>
            </a:endParaRPr>
          </a:p>
        </p:txBody>
      </p:sp>
      <p:sp>
        <p:nvSpPr>
          <p:cNvPr id="4" name="Content Placeholder 3"/>
          <p:cNvSpPr>
            <a:spLocks noGrp="1" noChangeArrowheads="1"/>
          </p:cNvSpPr>
          <p:nvPr>
            <p:ph idx="1"/>
          </p:nvPr>
        </p:nvSpPr>
        <p:spPr bwMode="auto">
          <a:xfrm>
            <a:off x="457200" y="1710444"/>
            <a:ext cx="8229600" cy="3623556"/>
          </a:xfrm>
          <a:prstGeom prst="rect">
            <a:avLst/>
          </a:prstGeom>
          <a:noFill/>
          <a:ln w="9525">
            <a:noFill/>
            <a:miter lim="800000"/>
            <a:headEnd/>
            <a:tailEnd/>
          </a:ln>
        </p:spPr>
        <p:txBody>
          <a:bodyPr anchor="ctr">
            <a:spAutoFit/>
          </a:bodyPr>
          <a:lstStyle/>
          <a:p>
            <a:pPr marL="457200" indent="-457200" algn="just">
              <a:lnSpc>
                <a:spcPct val="110000"/>
              </a:lnSpc>
              <a:buFont typeface="Wingdings" pitchFamily="2" charset="2"/>
              <a:buChar char="Ø"/>
              <a:tabLst>
                <a:tab pos="914400" algn="l"/>
              </a:tabLst>
              <a:defRPr/>
            </a:pPr>
            <a:r>
              <a:rPr lang="en-US" sz="2400" dirty="0">
                <a:solidFill>
                  <a:schemeClr val="accent6">
                    <a:lumMod val="50000"/>
                  </a:schemeClr>
                </a:solidFill>
                <a:latin typeface="Arial" pitchFamily="34" charset="0"/>
                <a:cs typeface="Arial" pitchFamily="34" charset="0"/>
              </a:rPr>
              <a:t>Information-processing system.</a:t>
            </a:r>
          </a:p>
          <a:p>
            <a:pPr marL="457200" indent="-457200" algn="just">
              <a:lnSpc>
                <a:spcPct val="110000"/>
              </a:lnSpc>
              <a:buFont typeface="Wingdings" pitchFamily="2" charset="2"/>
              <a:buChar char="Ø"/>
              <a:tabLst>
                <a:tab pos="914400" algn="l"/>
              </a:tabLst>
              <a:defRPr/>
            </a:pPr>
            <a:r>
              <a:rPr lang="en-US" sz="2400" dirty="0">
                <a:solidFill>
                  <a:schemeClr val="accent6">
                    <a:lumMod val="50000"/>
                  </a:schemeClr>
                </a:solidFill>
                <a:latin typeface="Arial" pitchFamily="34" charset="0"/>
                <a:cs typeface="Arial" pitchFamily="34" charset="0"/>
              </a:rPr>
              <a:t>Neurons process the information.</a:t>
            </a:r>
          </a:p>
          <a:p>
            <a:pPr marL="457200" indent="-457200" algn="just">
              <a:lnSpc>
                <a:spcPct val="110000"/>
              </a:lnSpc>
              <a:buFont typeface="Wingdings" pitchFamily="2" charset="2"/>
              <a:buChar char="Ø"/>
              <a:tabLst>
                <a:tab pos="914400" algn="l"/>
              </a:tabLst>
              <a:defRPr/>
            </a:pPr>
            <a:r>
              <a:rPr lang="en-US" sz="2400" dirty="0">
                <a:solidFill>
                  <a:schemeClr val="accent6">
                    <a:lumMod val="50000"/>
                  </a:schemeClr>
                </a:solidFill>
                <a:latin typeface="Arial" pitchFamily="34" charset="0"/>
                <a:cs typeface="Arial" pitchFamily="34" charset="0"/>
              </a:rPr>
              <a:t>The signals are transmitted by means of connection links. </a:t>
            </a:r>
          </a:p>
          <a:p>
            <a:pPr marL="457200" indent="-457200" algn="just">
              <a:lnSpc>
                <a:spcPct val="110000"/>
              </a:lnSpc>
              <a:buFont typeface="Wingdings" pitchFamily="2" charset="2"/>
              <a:buChar char="Ø"/>
              <a:tabLst>
                <a:tab pos="914400" algn="l"/>
              </a:tabLst>
              <a:defRPr/>
            </a:pPr>
            <a:r>
              <a:rPr lang="en-US" sz="2400" dirty="0">
                <a:solidFill>
                  <a:schemeClr val="accent6">
                    <a:lumMod val="50000"/>
                  </a:schemeClr>
                </a:solidFill>
                <a:latin typeface="Arial" pitchFamily="34" charset="0"/>
                <a:cs typeface="Arial" pitchFamily="34" charset="0"/>
              </a:rPr>
              <a:t>The links possess an associated weight. </a:t>
            </a:r>
          </a:p>
          <a:p>
            <a:pPr marL="457200" indent="-457200" algn="just">
              <a:lnSpc>
                <a:spcPct val="110000"/>
              </a:lnSpc>
              <a:buFont typeface="Wingdings" pitchFamily="2" charset="2"/>
              <a:buChar char="Ø"/>
              <a:tabLst>
                <a:tab pos="914400" algn="l"/>
              </a:tabLst>
              <a:defRPr/>
            </a:pPr>
            <a:r>
              <a:rPr lang="en-US" sz="2400" dirty="0">
                <a:solidFill>
                  <a:schemeClr val="accent6">
                    <a:lumMod val="50000"/>
                  </a:schemeClr>
                </a:solidFill>
                <a:latin typeface="Arial" pitchFamily="34" charset="0"/>
                <a:cs typeface="Arial" pitchFamily="34" charset="0"/>
              </a:rPr>
              <a:t>The output signal is obtained by applying activations to the net input.</a:t>
            </a:r>
          </a:p>
          <a:p>
            <a:pPr>
              <a:buFontTx/>
              <a:buChar char="•"/>
              <a:tabLst>
                <a:tab pos="914400" algn="l"/>
              </a:tabLst>
              <a:defRPr/>
            </a:pPr>
            <a:endParaRPr lang="en-US" sz="2800" dirty="0">
              <a:latin typeface="Tahoma"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1" y="457201"/>
            <a:ext cx="6249162" cy="644407"/>
          </a:xfrm>
          <a:prstGeom prst="rect">
            <a:avLst/>
          </a:prstGeom>
        </p:spPr>
        <p:txBody>
          <a:bodyPr vert="horz" wrap="square" lIns="0" tIns="13335" rIns="0" bIns="0" rtlCol="0">
            <a:spAutoFit/>
          </a:bodyPr>
          <a:lstStyle/>
          <a:p>
            <a:pPr marL="12700">
              <a:lnSpc>
                <a:spcPct val="100000"/>
              </a:lnSpc>
              <a:spcBef>
                <a:spcPts val="105"/>
              </a:spcBef>
            </a:pPr>
            <a:r>
              <a:rPr dirty="0"/>
              <a:t>Activation</a:t>
            </a:r>
            <a:r>
              <a:rPr spc="-70" dirty="0"/>
              <a:t> </a:t>
            </a:r>
            <a:r>
              <a:rPr dirty="0"/>
              <a:t>Functions</a:t>
            </a:r>
          </a:p>
        </p:txBody>
      </p:sp>
      <p:sp>
        <p:nvSpPr>
          <p:cNvPr id="3" name="object 3"/>
          <p:cNvSpPr txBox="1"/>
          <p:nvPr/>
        </p:nvSpPr>
        <p:spPr>
          <a:xfrm>
            <a:off x="739140" y="1371600"/>
            <a:ext cx="4137660" cy="3721532"/>
          </a:xfrm>
          <a:prstGeom prst="rect">
            <a:avLst/>
          </a:prstGeom>
        </p:spPr>
        <p:txBody>
          <a:bodyPr vert="horz" wrap="square" lIns="0" tIns="12700" rIns="0" bIns="0" rtlCol="0">
            <a:spAutoFit/>
          </a:bodyPr>
          <a:lstStyle/>
          <a:p>
            <a:pPr marL="381000" marR="30480" indent="-343535" algn="just">
              <a:lnSpc>
                <a:spcPct val="100000"/>
              </a:lnSpc>
              <a:spcBef>
                <a:spcPts val="100"/>
              </a:spcBef>
              <a:buChar char="•"/>
              <a:tabLst>
                <a:tab pos="381635" algn="l"/>
              </a:tabLst>
            </a:pPr>
            <a:r>
              <a:rPr sz="2400" spc="-5" dirty="0">
                <a:latin typeface="Arial" pitchFamily="34" charset="0"/>
                <a:cs typeface="Arial" pitchFamily="34" charset="0"/>
              </a:rPr>
              <a:t>Controls when  unit is</a:t>
            </a:r>
            <a:r>
              <a:rPr sz="2400" spc="-125" dirty="0">
                <a:latin typeface="Arial" pitchFamily="34" charset="0"/>
                <a:cs typeface="Arial" pitchFamily="34" charset="0"/>
              </a:rPr>
              <a:t> </a:t>
            </a:r>
            <a:r>
              <a:rPr sz="2400" spc="-5" dirty="0">
                <a:latin typeface="Arial" pitchFamily="34" charset="0"/>
                <a:cs typeface="Arial" pitchFamily="34" charset="0"/>
              </a:rPr>
              <a:t>“active”  or</a:t>
            </a:r>
            <a:r>
              <a:rPr sz="2400" spc="-50" dirty="0">
                <a:latin typeface="Arial" pitchFamily="34" charset="0"/>
                <a:cs typeface="Arial" pitchFamily="34" charset="0"/>
              </a:rPr>
              <a:t> </a:t>
            </a:r>
            <a:r>
              <a:rPr sz="2400" spc="-5" dirty="0">
                <a:latin typeface="Arial" pitchFamily="34" charset="0"/>
                <a:cs typeface="Arial" pitchFamily="34" charset="0"/>
              </a:rPr>
              <a:t>“inactive”</a:t>
            </a:r>
            <a:endParaRPr sz="2400">
              <a:latin typeface="Arial" pitchFamily="34" charset="0"/>
              <a:cs typeface="Arial" pitchFamily="34" charset="0"/>
            </a:endParaRPr>
          </a:p>
          <a:p>
            <a:pPr marL="381000" marR="30480" indent="-343535" algn="just">
              <a:lnSpc>
                <a:spcPct val="100000"/>
              </a:lnSpc>
              <a:spcBef>
                <a:spcPts val="580"/>
              </a:spcBef>
              <a:buChar char="•"/>
              <a:tabLst>
                <a:tab pos="381635" algn="l"/>
              </a:tabLst>
            </a:pPr>
            <a:r>
              <a:rPr sz="2400" spc="-5" dirty="0">
                <a:latin typeface="Arial" pitchFamily="34" charset="0"/>
                <a:cs typeface="Arial" pitchFamily="34" charset="0"/>
              </a:rPr>
              <a:t>Threshold  </a:t>
            </a:r>
            <a:r>
              <a:rPr sz="2400" spc="-5">
                <a:latin typeface="Arial" pitchFamily="34" charset="0"/>
                <a:cs typeface="Arial" pitchFamily="34" charset="0"/>
              </a:rPr>
              <a:t>function</a:t>
            </a:r>
            <a:r>
              <a:rPr sz="2400" spc="-114">
                <a:latin typeface="Arial" pitchFamily="34" charset="0"/>
                <a:cs typeface="Arial" pitchFamily="34" charset="0"/>
              </a:rPr>
              <a:t> </a:t>
            </a:r>
            <a:r>
              <a:rPr sz="2400" spc="-5">
                <a:latin typeface="Arial" pitchFamily="34" charset="0"/>
                <a:cs typeface="Arial" pitchFamily="34" charset="0"/>
              </a:rPr>
              <a:t>outputs</a:t>
            </a:r>
            <a:r>
              <a:rPr lang="en-IN" sz="2400" spc="-5" dirty="0">
                <a:latin typeface="Arial" pitchFamily="34" charset="0"/>
                <a:cs typeface="Arial" pitchFamily="34" charset="0"/>
              </a:rPr>
              <a:t> </a:t>
            </a:r>
            <a:r>
              <a:rPr sz="2400">
                <a:latin typeface="Arial" pitchFamily="34" charset="0"/>
                <a:cs typeface="Arial" pitchFamily="34" charset="0"/>
              </a:rPr>
              <a:t>1 </a:t>
            </a:r>
            <a:r>
              <a:rPr sz="2400" spc="-5" dirty="0">
                <a:latin typeface="Arial" pitchFamily="34" charset="0"/>
                <a:cs typeface="Arial" pitchFamily="34" charset="0"/>
              </a:rPr>
              <a:t>when input</a:t>
            </a:r>
            <a:r>
              <a:rPr sz="2400" spc="-140" dirty="0">
                <a:latin typeface="Arial" pitchFamily="34" charset="0"/>
                <a:cs typeface="Arial" pitchFamily="34" charset="0"/>
              </a:rPr>
              <a:t> </a:t>
            </a:r>
            <a:r>
              <a:rPr sz="2400" spc="-5" dirty="0">
                <a:latin typeface="Arial" pitchFamily="34" charset="0"/>
                <a:cs typeface="Arial" pitchFamily="34" charset="0"/>
              </a:rPr>
              <a:t>is  positive and </a:t>
            </a:r>
            <a:r>
              <a:rPr sz="2400">
                <a:latin typeface="Arial" pitchFamily="34" charset="0"/>
                <a:cs typeface="Arial" pitchFamily="34" charset="0"/>
              </a:rPr>
              <a:t>0  </a:t>
            </a:r>
            <a:r>
              <a:rPr sz="2400" spc="-5">
                <a:latin typeface="Arial" pitchFamily="34" charset="0"/>
                <a:cs typeface="Arial" pitchFamily="34" charset="0"/>
              </a:rPr>
              <a:t>otherwise</a:t>
            </a:r>
            <a:r>
              <a:rPr lang="en-IN" sz="2400" spc="-5" dirty="0">
                <a:latin typeface="Arial" pitchFamily="34" charset="0"/>
                <a:cs typeface="Arial" pitchFamily="34" charset="0"/>
              </a:rPr>
              <a:t>.</a:t>
            </a:r>
          </a:p>
          <a:p>
            <a:pPr marL="381000" marR="30480" indent="-343535" algn="just">
              <a:lnSpc>
                <a:spcPct val="100000"/>
              </a:lnSpc>
              <a:spcBef>
                <a:spcPts val="580"/>
              </a:spcBef>
              <a:tabLst>
                <a:tab pos="381635" algn="l"/>
              </a:tabLst>
            </a:pPr>
            <a:r>
              <a:rPr lang="en-IN" sz="2400" dirty="0"/>
              <a:t>	</a:t>
            </a:r>
            <a:r>
              <a:rPr lang="el-GR" sz="2400" dirty="0"/>
              <a:t>Φ </a:t>
            </a:r>
            <a:r>
              <a:rPr lang="en-IN" sz="2400" dirty="0"/>
              <a:t>(I)={1 if I&gt;=</a:t>
            </a:r>
            <a:r>
              <a:rPr lang="el-GR" sz="2400" dirty="0"/>
              <a:t> Θ </a:t>
            </a:r>
            <a:r>
              <a:rPr lang="en-IN" sz="2400" dirty="0"/>
              <a:t>else 0</a:t>
            </a:r>
          </a:p>
          <a:p>
            <a:pPr marL="381000" indent="-343535">
              <a:lnSpc>
                <a:spcPct val="100000"/>
              </a:lnSpc>
              <a:spcBef>
                <a:spcPts val="580"/>
              </a:spcBef>
              <a:buChar char="•"/>
              <a:tabLst>
                <a:tab pos="381635" algn="l"/>
              </a:tabLst>
            </a:pPr>
            <a:r>
              <a:rPr sz="2400" spc="-5">
                <a:latin typeface="Arial" pitchFamily="34" charset="0"/>
                <a:cs typeface="Arial" pitchFamily="34" charset="0"/>
              </a:rPr>
              <a:t>Sigmoid</a:t>
            </a:r>
            <a:r>
              <a:rPr sz="2400" spc="-120">
                <a:latin typeface="Arial" pitchFamily="34" charset="0"/>
                <a:cs typeface="Arial" pitchFamily="34" charset="0"/>
              </a:rPr>
              <a:t> </a:t>
            </a:r>
            <a:r>
              <a:rPr sz="2400" spc="-5">
                <a:latin typeface="Arial" pitchFamily="34" charset="0"/>
                <a:cs typeface="Arial" pitchFamily="34" charset="0"/>
              </a:rPr>
              <a:t>function</a:t>
            </a:r>
            <a:r>
              <a:rPr lang="en-IN" sz="2400" spc="-5" dirty="0">
                <a:latin typeface="Arial" pitchFamily="34" charset="0"/>
                <a:cs typeface="Arial" pitchFamily="34" charset="0"/>
              </a:rPr>
              <a:t> </a:t>
            </a:r>
          </a:p>
          <a:p>
            <a:pPr marL="381000" indent="-343535">
              <a:lnSpc>
                <a:spcPct val="100000"/>
              </a:lnSpc>
              <a:spcBef>
                <a:spcPts val="580"/>
              </a:spcBef>
              <a:tabLst>
                <a:tab pos="381635" algn="l"/>
              </a:tabLst>
            </a:pPr>
            <a:r>
              <a:rPr lang="en-IN" sz="2400" spc="-5" dirty="0">
                <a:latin typeface="Arial" pitchFamily="34" charset="0"/>
                <a:cs typeface="Arial" pitchFamily="34" charset="0"/>
              </a:rPr>
              <a:t>	</a:t>
            </a:r>
            <a:r>
              <a:rPr lang="el-GR" sz="2400" dirty="0"/>
              <a:t>  Φ </a:t>
            </a:r>
            <a:r>
              <a:rPr lang="en-IN" sz="2400" dirty="0"/>
              <a:t>(I)</a:t>
            </a:r>
            <a:r>
              <a:rPr sz="2400">
                <a:latin typeface="Arial" pitchFamily="34" charset="0"/>
                <a:cs typeface="Arial" pitchFamily="34" charset="0"/>
              </a:rPr>
              <a:t>= </a:t>
            </a:r>
            <a:r>
              <a:rPr sz="2400" dirty="0">
                <a:latin typeface="Arial" pitchFamily="34" charset="0"/>
                <a:cs typeface="Arial" pitchFamily="34" charset="0"/>
              </a:rPr>
              <a:t>1 / </a:t>
            </a:r>
            <a:r>
              <a:rPr sz="2400" spc="-5" dirty="0">
                <a:latin typeface="Arial" pitchFamily="34" charset="0"/>
                <a:cs typeface="Arial" pitchFamily="34" charset="0"/>
              </a:rPr>
              <a:t>(1 </a:t>
            </a:r>
            <a:r>
              <a:rPr sz="2400">
                <a:latin typeface="Arial" pitchFamily="34" charset="0"/>
                <a:cs typeface="Arial" pitchFamily="34" charset="0"/>
              </a:rPr>
              <a:t>+</a:t>
            </a:r>
            <a:r>
              <a:rPr sz="2400" spc="-110">
                <a:latin typeface="Arial" pitchFamily="34" charset="0"/>
                <a:cs typeface="Arial" pitchFamily="34" charset="0"/>
              </a:rPr>
              <a:t> </a:t>
            </a:r>
            <a:r>
              <a:rPr sz="2400" spc="-5">
                <a:latin typeface="Arial" pitchFamily="34" charset="0"/>
                <a:cs typeface="Arial" pitchFamily="34" charset="0"/>
              </a:rPr>
              <a:t>e</a:t>
            </a:r>
            <a:r>
              <a:rPr sz="2400" spc="-7" baseline="24305">
                <a:latin typeface="Arial" pitchFamily="34" charset="0"/>
                <a:cs typeface="Arial" pitchFamily="34" charset="0"/>
              </a:rPr>
              <a:t>-</a:t>
            </a:r>
            <a:r>
              <a:rPr lang="en-IN" sz="2400" spc="-7" baseline="24305" dirty="0">
                <a:latin typeface="Arial" pitchFamily="34" charset="0"/>
                <a:cs typeface="Arial" pitchFamily="34" charset="0"/>
              </a:rPr>
              <a:t>I</a:t>
            </a:r>
            <a:r>
              <a:rPr sz="2400" spc="-5">
                <a:latin typeface="Arial" pitchFamily="34" charset="0"/>
                <a:cs typeface="Arial" pitchFamily="34" charset="0"/>
              </a:rPr>
              <a:t>)</a:t>
            </a:r>
            <a:endParaRPr lang="en-IN" sz="2400" spc="-5" dirty="0">
              <a:latin typeface="Arial" pitchFamily="34" charset="0"/>
              <a:cs typeface="Arial" pitchFamily="34" charset="0"/>
            </a:endParaRPr>
          </a:p>
          <a:p>
            <a:pPr marL="381000" indent="-343535">
              <a:lnSpc>
                <a:spcPct val="100000"/>
              </a:lnSpc>
              <a:spcBef>
                <a:spcPts val="580"/>
              </a:spcBef>
              <a:buChar char="•"/>
              <a:tabLst>
                <a:tab pos="381635" algn="l"/>
              </a:tabLst>
            </a:pPr>
            <a:r>
              <a:rPr lang="en-IN" sz="2400" spc="-5" dirty="0">
                <a:latin typeface="Arial" pitchFamily="34" charset="0"/>
                <a:cs typeface="Arial" pitchFamily="34" charset="0"/>
              </a:rPr>
              <a:t>Identity function </a:t>
            </a:r>
            <a:r>
              <a:rPr lang="el-GR" sz="2400" dirty="0"/>
              <a:t>Φ </a:t>
            </a:r>
            <a:r>
              <a:rPr lang="en-IN" sz="2400" dirty="0"/>
              <a:t>(I)=I</a:t>
            </a:r>
            <a:endParaRPr sz="2400">
              <a:latin typeface="Arial" pitchFamily="34" charset="0"/>
              <a:cs typeface="Arial" pitchFamily="34" charset="0"/>
            </a:endParaRPr>
          </a:p>
        </p:txBody>
      </p:sp>
      <p:grpSp>
        <p:nvGrpSpPr>
          <p:cNvPr id="4" name="object 4"/>
          <p:cNvGrpSpPr/>
          <p:nvPr/>
        </p:nvGrpSpPr>
        <p:grpSpPr>
          <a:xfrm>
            <a:off x="5334000" y="1371600"/>
            <a:ext cx="2778125" cy="1783080"/>
            <a:chOff x="5202301" y="2074798"/>
            <a:chExt cx="2778125" cy="1783080"/>
          </a:xfrm>
        </p:grpSpPr>
        <p:sp>
          <p:nvSpPr>
            <p:cNvPr id="5" name="object 5"/>
            <p:cNvSpPr/>
            <p:nvPr/>
          </p:nvSpPr>
          <p:spPr>
            <a:xfrm>
              <a:off x="5202301" y="2074798"/>
              <a:ext cx="2778125" cy="178282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953125" y="2147887"/>
              <a:ext cx="662305" cy="205104"/>
            </a:xfrm>
            <a:custGeom>
              <a:avLst/>
              <a:gdLst/>
              <a:ahLst/>
              <a:cxnLst/>
              <a:rect l="l" t="t" r="r" b="b"/>
              <a:pathLst>
                <a:path w="662304" h="205105">
                  <a:moveTo>
                    <a:pt x="661987" y="0"/>
                  </a:moveTo>
                  <a:lnTo>
                    <a:pt x="0" y="0"/>
                  </a:lnTo>
                  <a:lnTo>
                    <a:pt x="0" y="204787"/>
                  </a:lnTo>
                  <a:lnTo>
                    <a:pt x="661987" y="204787"/>
                  </a:lnTo>
                  <a:lnTo>
                    <a:pt x="661987" y="0"/>
                  </a:lnTo>
                  <a:close/>
                </a:path>
              </a:pathLst>
            </a:custGeom>
            <a:solidFill>
              <a:srgbClr val="FFFFFF"/>
            </a:solidFill>
          </p:spPr>
          <p:txBody>
            <a:bodyPr wrap="square" lIns="0" tIns="0" rIns="0" bIns="0" rtlCol="0"/>
            <a:lstStyle/>
            <a:p>
              <a:endParaRPr/>
            </a:p>
          </p:txBody>
        </p:sp>
        <p:sp>
          <p:nvSpPr>
            <p:cNvPr id="7" name="object 7"/>
            <p:cNvSpPr/>
            <p:nvPr/>
          </p:nvSpPr>
          <p:spPr>
            <a:xfrm>
              <a:off x="5953125" y="2147887"/>
              <a:ext cx="662305" cy="205104"/>
            </a:xfrm>
            <a:custGeom>
              <a:avLst/>
              <a:gdLst/>
              <a:ahLst/>
              <a:cxnLst/>
              <a:rect l="l" t="t" r="r" b="b"/>
              <a:pathLst>
                <a:path w="662304" h="205105">
                  <a:moveTo>
                    <a:pt x="0" y="204787"/>
                  </a:moveTo>
                  <a:lnTo>
                    <a:pt x="661987" y="204787"/>
                  </a:lnTo>
                  <a:lnTo>
                    <a:pt x="661987" y="0"/>
                  </a:lnTo>
                  <a:lnTo>
                    <a:pt x="0" y="0"/>
                  </a:lnTo>
                  <a:lnTo>
                    <a:pt x="0" y="204787"/>
                  </a:lnTo>
                  <a:close/>
                </a:path>
              </a:pathLst>
            </a:custGeom>
            <a:ln w="12700">
              <a:solidFill>
                <a:srgbClr val="FFFFFF"/>
              </a:solidFill>
            </a:ln>
          </p:spPr>
          <p:txBody>
            <a:bodyPr wrap="square" lIns="0" tIns="0" rIns="0" bIns="0" rtlCol="0"/>
            <a:lstStyle/>
            <a:p>
              <a:endParaRPr/>
            </a:p>
          </p:txBody>
        </p:sp>
      </p:grpSp>
      <p:grpSp>
        <p:nvGrpSpPr>
          <p:cNvPr id="8" name="object 8"/>
          <p:cNvGrpSpPr/>
          <p:nvPr/>
        </p:nvGrpSpPr>
        <p:grpSpPr>
          <a:xfrm>
            <a:off x="5486400" y="3276600"/>
            <a:ext cx="2806700" cy="1781175"/>
            <a:chOff x="5187950" y="4198937"/>
            <a:chExt cx="2806700" cy="1781175"/>
          </a:xfrm>
        </p:grpSpPr>
        <p:sp>
          <p:nvSpPr>
            <p:cNvPr id="9" name="object 9"/>
            <p:cNvSpPr/>
            <p:nvPr/>
          </p:nvSpPr>
          <p:spPr>
            <a:xfrm>
              <a:off x="5187950" y="4198937"/>
              <a:ext cx="2806700" cy="1781175"/>
            </a:xfrm>
            <a:custGeom>
              <a:avLst/>
              <a:gdLst/>
              <a:ahLst/>
              <a:cxnLst/>
              <a:rect l="l" t="t" r="r" b="b"/>
              <a:pathLst>
                <a:path w="2806700" h="1781175">
                  <a:moveTo>
                    <a:pt x="2806700" y="0"/>
                  </a:moveTo>
                  <a:lnTo>
                    <a:pt x="0" y="0"/>
                  </a:lnTo>
                  <a:lnTo>
                    <a:pt x="0" y="1781175"/>
                  </a:lnTo>
                  <a:lnTo>
                    <a:pt x="2806700" y="1781175"/>
                  </a:lnTo>
                  <a:lnTo>
                    <a:pt x="2806700" y="0"/>
                  </a:lnTo>
                  <a:close/>
                </a:path>
              </a:pathLst>
            </a:custGeom>
            <a:solidFill>
              <a:srgbClr val="FFFFFF"/>
            </a:solidFill>
          </p:spPr>
          <p:txBody>
            <a:bodyPr wrap="square" lIns="0" tIns="0" rIns="0" bIns="0" rtlCol="0"/>
            <a:lstStyle/>
            <a:p>
              <a:endParaRPr/>
            </a:p>
          </p:txBody>
        </p:sp>
        <p:sp>
          <p:nvSpPr>
            <p:cNvPr id="10" name="object 10"/>
            <p:cNvSpPr/>
            <p:nvPr/>
          </p:nvSpPr>
          <p:spPr>
            <a:xfrm>
              <a:off x="5267452" y="4257636"/>
              <a:ext cx="2684399" cy="1704975"/>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6650228" y="4217669"/>
              <a:ext cx="1254760" cy="856615"/>
            </a:xfrm>
            <a:custGeom>
              <a:avLst/>
              <a:gdLst/>
              <a:ahLst/>
              <a:cxnLst/>
              <a:rect l="l" t="t" r="r" b="b"/>
              <a:pathLst>
                <a:path w="1254759" h="856614">
                  <a:moveTo>
                    <a:pt x="382384" y="0"/>
                  </a:moveTo>
                  <a:lnTo>
                    <a:pt x="0" y="0"/>
                  </a:lnTo>
                  <a:lnTo>
                    <a:pt x="0" y="189992"/>
                  </a:lnTo>
                  <a:lnTo>
                    <a:pt x="382384" y="189992"/>
                  </a:lnTo>
                  <a:lnTo>
                    <a:pt x="382384" y="0"/>
                  </a:lnTo>
                  <a:close/>
                </a:path>
                <a:path w="1254759" h="856614">
                  <a:moveTo>
                    <a:pt x="1254201" y="666242"/>
                  </a:moveTo>
                  <a:lnTo>
                    <a:pt x="952881" y="666242"/>
                  </a:lnTo>
                  <a:lnTo>
                    <a:pt x="952881" y="856234"/>
                  </a:lnTo>
                  <a:lnTo>
                    <a:pt x="1254201" y="856234"/>
                  </a:lnTo>
                  <a:lnTo>
                    <a:pt x="1254201" y="666242"/>
                  </a:lnTo>
                  <a:close/>
                </a:path>
              </a:pathLst>
            </a:custGeom>
            <a:solidFill>
              <a:srgbClr val="FFFFFF"/>
            </a:solidFill>
          </p:spPr>
          <p:txBody>
            <a:bodyPr wrap="square" lIns="0" tIns="0" rIns="0" bIns="0" rtlCol="0"/>
            <a:lstStyle/>
            <a:p>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pc="15" dirty="0"/>
              <a:t>Analogy</a:t>
            </a:r>
            <a:r>
              <a:rPr lang="en-US" spc="5" dirty="0"/>
              <a:t> </a:t>
            </a:r>
            <a:r>
              <a:rPr lang="en-US" spc="15" dirty="0"/>
              <a:t>between</a:t>
            </a:r>
            <a:r>
              <a:rPr lang="en-US" spc="5" dirty="0"/>
              <a:t> </a:t>
            </a:r>
            <a:r>
              <a:rPr lang="en-US" spc="20" dirty="0"/>
              <a:t>BNN</a:t>
            </a:r>
            <a:r>
              <a:rPr lang="en-US" spc="5" dirty="0"/>
              <a:t> </a:t>
            </a:r>
            <a:r>
              <a:rPr lang="en-US" spc="15" dirty="0"/>
              <a:t>and</a:t>
            </a:r>
            <a:r>
              <a:rPr lang="en-US" spc="5" dirty="0"/>
              <a:t> </a:t>
            </a:r>
            <a:r>
              <a:rPr lang="en-US" spc="20" dirty="0"/>
              <a:t>ANN</a:t>
            </a:r>
            <a:endParaRPr lang="en-US" dirty="0"/>
          </a:p>
        </p:txBody>
      </p:sp>
      <p:pic>
        <p:nvPicPr>
          <p:cNvPr id="24" name="Content Placeholder 23" descr="BNN.jpg"/>
          <p:cNvPicPr>
            <a:picLocks noGrp="1" noChangeAspect="1"/>
          </p:cNvPicPr>
          <p:nvPr>
            <p:ph idx="1"/>
          </p:nvPr>
        </p:nvPicPr>
        <p:blipFill>
          <a:blip r:embed="rId2"/>
          <a:stretch>
            <a:fillRect/>
          </a:stretch>
        </p:blipFill>
        <p:spPr bwMode="auto">
          <a:xfrm>
            <a:off x="0" y="1219200"/>
            <a:ext cx="3886200" cy="203455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685800" y="4114800"/>
            <a:ext cx="3429000" cy="369332"/>
          </a:xfrm>
          <a:prstGeom prst="rect">
            <a:avLst/>
          </a:prstGeom>
          <a:noFill/>
        </p:spPr>
        <p:txBody>
          <a:bodyPr wrap="square" rtlCol="0">
            <a:spAutoFit/>
          </a:bodyPr>
          <a:lstStyle/>
          <a:p>
            <a:endParaRPr lang="en-US" dirty="0"/>
          </a:p>
        </p:txBody>
      </p:sp>
      <p:sp>
        <p:nvSpPr>
          <p:cNvPr id="28" name="TextBox 27"/>
          <p:cNvSpPr txBox="1"/>
          <p:nvPr/>
        </p:nvSpPr>
        <p:spPr>
          <a:xfrm>
            <a:off x="5029200" y="1676400"/>
            <a:ext cx="3505200" cy="923330"/>
          </a:xfrm>
          <a:prstGeom prst="rect">
            <a:avLst/>
          </a:prstGeom>
          <a:noFill/>
        </p:spPr>
        <p:txBody>
          <a:bodyPr wrap="square" rtlCol="0">
            <a:spAutoFit/>
          </a:bodyPr>
          <a:lstStyle/>
          <a:p>
            <a:r>
              <a:rPr lang="en-US" dirty="0">
                <a:solidFill>
                  <a:srgbClr val="FF0000"/>
                </a:solidFill>
              </a:rPr>
              <a:t>Terminology Relationship Between ANN and BNN</a:t>
            </a:r>
          </a:p>
          <a:p>
            <a:endParaRPr lang="en-US" dirty="0"/>
          </a:p>
        </p:txBody>
      </p:sp>
      <p:graphicFrame>
        <p:nvGraphicFramePr>
          <p:cNvPr id="30" name="Table 29"/>
          <p:cNvGraphicFramePr>
            <a:graphicFrameLocks noGrp="1"/>
          </p:cNvGraphicFramePr>
          <p:nvPr>
            <p:extLst>
              <p:ext uri="{D42A27DB-BD31-4B8C-83A1-F6EECF244321}">
                <p14:modId xmlns:p14="http://schemas.microsoft.com/office/powerpoint/2010/main" val="4176953808"/>
              </p:ext>
            </p:extLst>
          </p:nvPr>
        </p:nvGraphicFramePr>
        <p:xfrm>
          <a:off x="4495800" y="2438400"/>
          <a:ext cx="4191000" cy="210312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0000"/>
                    </a:ext>
                  </a:extLst>
                </a:gridCol>
                <a:gridCol w="2095500">
                  <a:extLst>
                    <a:ext uri="{9D8B030D-6E8A-4147-A177-3AD203B41FA5}">
                      <a16:colId xmlns:a16="http://schemas.microsoft.com/office/drawing/2014/main" val="20001"/>
                    </a:ext>
                  </a:extLst>
                </a:gridCol>
              </a:tblGrid>
              <a:tr h="244736">
                <a:tc>
                  <a:txBody>
                    <a:bodyPr/>
                    <a:lstStyle/>
                    <a:p>
                      <a:r>
                        <a:rPr lang="en-US" dirty="0" err="1">
                          <a:solidFill>
                            <a:schemeClr val="tx1"/>
                          </a:solidFill>
                        </a:rPr>
                        <a:t>BNN</a:t>
                      </a:r>
                      <a:endParaRPr lang="en-US" dirty="0">
                        <a:solidFill>
                          <a:schemeClr val="tx1"/>
                        </a:solidFill>
                      </a:endParaRPr>
                    </a:p>
                  </a:txBody>
                  <a:tcPr/>
                </a:tc>
                <a:tc>
                  <a:txBody>
                    <a:bodyPr/>
                    <a:lstStyle/>
                    <a:p>
                      <a:r>
                        <a:rPr lang="en-US" dirty="0">
                          <a:solidFill>
                            <a:schemeClr val="tx1"/>
                          </a:solidFill>
                        </a:rPr>
                        <a:t>ANN</a:t>
                      </a:r>
                    </a:p>
                  </a:txBody>
                  <a:tcPr/>
                </a:tc>
                <a:extLst>
                  <a:ext uri="{0D108BD9-81ED-4DB2-BD59-A6C34878D82A}">
                    <a16:rowId xmlns:a16="http://schemas.microsoft.com/office/drawing/2014/main" val="10000"/>
                  </a:ext>
                </a:extLst>
              </a:tr>
              <a:tr h="244736">
                <a:tc>
                  <a:txBody>
                    <a:bodyPr/>
                    <a:lstStyle/>
                    <a:p>
                      <a:r>
                        <a:rPr lang="en-US" dirty="0"/>
                        <a:t>Cell </a:t>
                      </a:r>
                    </a:p>
                  </a:txBody>
                  <a:tcPr/>
                </a:tc>
                <a:tc>
                  <a:txBody>
                    <a:bodyPr/>
                    <a:lstStyle/>
                    <a:p>
                      <a:r>
                        <a:rPr lang="en-US" dirty="0"/>
                        <a:t>Neuron</a:t>
                      </a:r>
                    </a:p>
                  </a:txBody>
                  <a:tcPr/>
                </a:tc>
                <a:extLst>
                  <a:ext uri="{0D108BD9-81ED-4DB2-BD59-A6C34878D82A}">
                    <a16:rowId xmlns:a16="http://schemas.microsoft.com/office/drawing/2014/main" val="10001"/>
                  </a:ext>
                </a:extLst>
              </a:tr>
              <a:tr h="244736">
                <a:tc>
                  <a:txBody>
                    <a:bodyPr/>
                    <a:lstStyle/>
                    <a:p>
                      <a:r>
                        <a:rPr lang="en-US" dirty="0"/>
                        <a:t>Dendrite</a:t>
                      </a:r>
                    </a:p>
                  </a:txBody>
                  <a:tcPr/>
                </a:tc>
                <a:tc>
                  <a:txBody>
                    <a:bodyPr/>
                    <a:lstStyle/>
                    <a:p>
                      <a:r>
                        <a:rPr lang="en-US" dirty="0"/>
                        <a:t>Weights or interconnections</a:t>
                      </a:r>
                    </a:p>
                  </a:txBody>
                  <a:tcPr/>
                </a:tc>
                <a:extLst>
                  <a:ext uri="{0D108BD9-81ED-4DB2-BD59-A6C34878D82A}">
                    <a16:rowId xmlns:a16="http://schemas.microsoft.com/office/drawing/2014/main" val="10002"/>
                  </a:ext>
                </a:extLst>
              </a:tr>
              <a:tr h="244736">
                <a:tc>
                  <a:txBody>
                    <a:bodyPr/>
                    <a:lstStyle/>
                    <a:p>
                      <a:r>
                        <a:rPr lang="en-US" dirty="0"/>
                        <a:t>Soma</a:t>
                      </a:r>
                    </a:p>
                  </a:txBody>
                  <a:tcPr/>
                </a:tc>
                <a:tc>
                  <a:txBody>
                    <a:bodyPr/>
                    <a:lstStyle/>
                    <a:p>
                      <a:r>
                        <a:rPr lang="en-US" dirty="0"/>
                        <a:t>Net input</a:t>
                      </a:r>
                    </a:p>
                  </a:txBody>
                  <a:tcPr/>
                </a:tc>
                <a:extLst>
                  <a:ext uri="{0D108BD9-81ED-4DB2-BD59-A6C34878D82A}">
                    <a16:rowId xmlns:a16="http://schemas.microsoft.com/office/drawing/2014/main" val="10003"/>
                  </a:ext>
                </a:extLst>
              </a:tr>
              <a:tr h="244736">
                <a:tc>
                  <a:txBody>
                    <a:bodyPr/>
                    <a:lstStyle/>
                    <a:p>
                      <a:r>
                        <a:rPr lang="en-US" dirty="0"/>
                        <a:t>Axon</a:t>
                      </a:r>
                    </a:p>
                  </a:txBody>
                  <a:tcPr/>
                </a:tc>
                <a:tc>
                  <a:txBody>
                    <a:bodyPr/>
                    <a:lstStyle/>
                    <a:p>
                      <a:r>
                        <a:rPr lang="en-US" dirty="0"/>
                        <a:t>Output</a:t>
                      </a:r>
                    </a:p>
                  </a:txBody>
                  <a:tcPr/>
                </a:tc>
                <a:extLst>
                  <a:ext uri="{0D108BD9-81ED-4DB2-BD59-A6C34878D82A}">
                    <a16:rowId xmlns:a16="http://schemas.microsoft.com/office/drawing/2014/main" val="10004"/>
                  </a:ext>
                </a:extLst>
              </a:tr>
            </a:tbl>
          </a:graphicData>
        </a:graphic>
      </p:graphicFrame>
      <p:pic>
        <p:nvPicPr>
          <p:cNvPr id="26" name="Picture 25" descr="ANN.jpg"/>
          <p:cNvPicPr>
            <a:picLocks noChangeAspect="1"/>
          </p:cNvPicPr>
          <p:nvPr/>
        </p:nvPicPr>
        <p:blipFill>
          <a:blip r:embed="rId4"/>
          <a:stretch>
            <a:fillRect/>
          </a:stretch>
        </p:blipFill>
        <p:spPr>
          <a:xfrm>
            <a:off x="0" y="3505200"/>
            <a:ext cx="4410075" cy="21621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48072"/>
          </a:xfrm>
        </p:spPr>
        <p:txBody>
          <a:bodyPr>
            <a:normAutofit/>
          </a:bodyPr>
          <a:lstStyle/>
          <a:p>
            <a:pPr marL="287338" algn="just">
              <a:lnSpc>
                <a:spcPct val="103000"/>
              </a:lnSpc>
              <a:spcBef>
                <a:spcPct val="0"/>
              </a:spcBef>
            </a:pPr>
            <a:r>
              <a:rPr lang="en-US" altLang="en-US" sz="2400" dirty="0">
                <a:latin typeface="Arial" panose="020B0604020202020204" pitchFamily="34" charset="0"/>
                <a:cs typeface="Arial" panose="020B0604020202020204" pitchFamily="34" charset="0"/>
              </a:rPr>
              <a:t>Every component of this model bears a direct analogy to actual constituents of biological neuron &amp; hence is termed as Artificial Neuron. </a:t>
            </a:r>
            <a:endParaRPr lang="en-IN" altLang="en-US" sz="2400" dirty="0">
              <a:latin typeface="Arial" panose="020B0604020202020204" pitchFamily="34" charset="0"/>
              <a:cs typeface="Arial" panose="020B0604020202020204" pitchFamily="34" charset="0"/>
            </a:endParaRPr>
          </a:p>
          <a:p>
            <a:pPr marL="287338" algn="just">
              <a:lnSpc>
                <a:spcPct val="103000"/>
              </a:lnSpc>
              <a:spcBef>
                <a:spcPct val="0"/>
              </a:spcBef>
            </a:pPr>
            <a:r>
              <a:rPr lang="en-IN" altLang="en-US" sz="2400" dirty="0">
                <a:latin typeface="Arial" panose="020B0604020202020204" pitchFamily="34" charset="0"/>
                <a:cs typeface="Arial" panose="020B0604020202020204" pitchFamily="34" charset="0"/>
              </a:rPr>
              <a:t>Artificial Neural Network ANN is an efficient computing system whose central theme is borrowed from the analogy of biological neural networks.</a:t>
            </a:r>
            <a:endParaRPr lang="en-US" altLang="en-US" sz="2400" dirty="0">
              <a:latin typeface="Arial" panose="020B0604020202020204" pitchFamily="34" charset="0"/>
              <a:cs typeface="Arial" panose="020B0604020202020204" pitchFamily="34" charset="0"/>
            </a:endParaRPr>
          </a:p>
          <a:p>
            <a:pPr marL="287338" algn="just">
              <a:lnSpc>
                <a:spcPct val="103000"/>
              </a:lnSpc>
              <a:spcBef>
                <a:spcPts val="863"/>
              </a:spcBef>
            </a:pPr>
            <a:r>
              <a:rPr lang="en-US" altLang="en-US" sz="2400" dirty="0">
                <a:latin typeface="Arial" panose="020B0604020202020204" pitchFamily="34" charset="0"/>
                <a:cs typeface="Arial" panose="020B0604020202020204" pitchFamily="34" charset="0"/>
              </a:rPr>
              <a:t>Artificial neural networks (ANNs) or simply we refer it as neural network (NNs), which are simplified models (i.e. imitations) of the biological nervous system, and obviously, therefore, have been motivated by the kind of computing performed by the human brain</a:t>
            </a:r>
            <a:r>
              <a:rPr lang="en-US" altLang="en-US" sz="3100" dirty="0">
                <a:latin typeface="Arial" panose="020B0604020202020204" pitchFamily="34" charset="0"/>
                <a:cs typeface="Arial" panose="020B0604020202020204" pitchFamily="34" charset="0"/>
              </a:rPr>
              <a:t>.</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algn="just"/>
            <a:r>
              <a:rPr lang="en-IN" sz="2400" dirty="0">
                <a:latin typeface="Arial" pitchFamily="34" charset="0"/>
                <a:cs typeface="Arial" pitchFamily="34" charset="0"/>
              </a:rPr>
              <a:t>ANN is functional unit of Deep Learning.</a:t>
            </a:r>
          </a:p>
          <a:p>
            <a:pPr algn="just"/>
            <a:r>
              <a:rPr lang="en-IN" sz="2400" dirty="0">
                <a:latin typeface="Arial" pitchFamily="34" charset="0"/>
                <a:cs typeface="Arial" pitchFamily="34" charset="0"/>
              </a:rPr>
              <a:t>Deep learning uses ANN which mimic the behaviour of human brain to solve complex problem.</a:t>
            </a:r>
          </a:p>
          <a:p>
            <a:pPr algn="just"/>
            <a:r>
              <a:rPr lang="en-IN" sz="2400" dirty="0">
                <a:latin typeface="Arial" pitchFamily="34" charset="0"/>
                <a:cs typeface="Arial" pitchFamily="34" charset="0"/>
              </a:rPr>
              <a:t>Deep learning in itself is a part of machine learning which falls under the umbrella of artificial intelligence.</a:t>
            </a:r>
          </a:p>
          <a:p>
            <a:pPr algn="just"/>
            <a:r>
              <a:rPr lang="en-IN" sz="2400" dirty="0">
                <a:latin typeface="Arial" pitchFamily="34" charset="0"/>
                <a:cs typeface="Arial" pitchFamily="34" charset="0"/>
              </a:rPr>
              <a:t>AI, ML and DL are interconnected fields. ML and DL aids AI by providing a set of algorithms and NN to solve data driven problems. Deep learning makes use of ANN that behaves same as human brain.</a:t>
            </a:r>
          </a:p>
          <a:p>
            <a:pPr algn="just"/>
            <a:endParaRPr lang="en-IN" sz="2400" dirty="0">
              <a:latin typeface="Arial" pitchFamily="34" charset="0"/>
              <a:cs typeface="Arial" pitchFamily="34" charset="0"/>
            </a:endParaRPr>
          </a:p>
          <a:p>
            <a:pPr algn="just"/>
            <a:r>
              <a:rPr lang="en-IN" sz="2400" dirty="0">
                <a:latin typeface="Arial" pitchFamily="34" charset="0"/>
                <a:cs typeface="Arial" pitchFamily="34" charset="0"/>
              </a:rPr>
              <a:t>Neural network means a network (Interconnections) of neurons which is not natural i.e. artificial.</a:t>
            </a:r>
          </a:p>
          <a:p>
            <a:pPr algn="just"/>
            <a:r>
              <a:rPr lang="en-IN" sz="2400" dirty="0">
                <a:latin typeface="Arial" pitchFamily="34" charset="0"/>
                <a:cs typeface="Arial" pitchFamily="34" charset="0"/>
              </a:rPr>
              <a:t>Mimic the behaviour of human brain to solve complex data driven problems.</a:t>
            </a:r>
          </a:p>
          <a:p>
            <a:pPr algn="just"/>
            <a:r>
              <a:rPr lang="en-IN" sz="2400" dirty="0">
                <a:latin typeface="Arial" pitchFamily="34" charset="0"/>
                <a:cs typeface="Arial" pitchFamily="34" charset="0"/>
              </a:rPr>
              <a:t>They are doing processing and sharing of information</a:t>
            </a:r>
          </a:p>
          <a:p>
            <a:r>
              <a:rPr lang="en-IN" sz="2400" dirty="0">
                <a:latin typeface="Arial" pitchFamily="34" charset="0"/>
                <a:cs typeface="Arial" pitchFamily="34" charset="0"/>
              </a:rPr>
              <a:t>Neural Network------------&gt; ANN</a:t>
            </a:r>
          </a:p>
          <a:p>
            <a:r>
              <a:rPr lang="en-IN" sz="2400" dirty="0">
                <a:latin typeface="Arial" pitchFamily="34" charset="0"/>
                <a:cs typeface="Arial" pitchFamily="34" charset="0"/>
              </a:rPr>
              <a:t>Objective is Learning and Adaption</a:t>
            </a:r>
          </a:p>
          <a:p>
            <a:r>
              <a:rPr lang="en-IN" sz="2400" dirty="0">
                <a:latin typeface="Arial" pitchFamily="34" charset="0"/>
                <a:cs typeface="Arial" pitchFamily="34" charset="0"/>
              </a:rPr>
              <a:t>Healthcare, Speech Recognition, Face Recognition and Marketing, Google Translator, Self driven cars</a:t>
            </a:r>
          </a:p>
        </p:txBody>
      </p:sp>
      <p:sp>
        <p:nvSpPr>
          <p:cNvPr id="3" name="Title 2"/>
          <p:cNvSpPr>
            <a:spLocks noGrp="1"/>
          </p:cNvSpPr>
          <p:nvPr>
            <p:ph type="title"/>
          </p:nvPr>
        </p:nvSpPr>
        <p:spPr/>
        <p:txBody>
          <a:bodyPr/>
          <a:lstStyle/>
          <a:p>
            <a:r>
              <a:rPr lang="en-IN"/>
              <a:t>Neural Network</a:t>
            </a:r>
            <a:r>
              <a:rPr lang="en-IN"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titled.jpg"/>
          <p:cNvPicPr>
            <a:picLocks noGrp="1" noChangeAspect="1"/>
          </p:cNvPicPr>
          <p:nvPr>
            <p:ph idx="1"/>
          </p:nvPr>
        </p:nvPicPr>
        <p:blipFill>
          <a:blip r:embed="rId2"/>
          <a:stretch>
            <a:fillRect/>
          </a:stretch>
        </p:blipFill>
        <p:spPr>
          <a:xfrm>
            <a:off x="762000" y="762000"/>
            <a:ext cx="7772400" cy="52451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jpg"/>
          <p:cNvPicPr>
            <a:picLocks noGrp="1" noChangeAspect="1"/>
          </p:cNvPicPr>
          <p:nvPr>
            <p:ph idx="1"/>
          </p:nvPr>
        </p:nvPicPr>
        <p:blipFill>
          <a:blip r:embed="rId2"/>
          <a:stretch>
            <a:fillRect/>
          </a:stretch>
        </p:blipFill>
        <p:spPr>
          <a:xfrm>
            <a:off x="609600" y="381000"/>
            <a:ext cx="8001000" cy="562610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48463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algn="ctr" fontAlgn="t"/>
                      <a:r>
                        <a:rPr lang="en-IN" dirty="0"/>
                        <a:t>Criteria</a:t>
                      </a:r>
                    </a:p>
                  </a:txBody>
                  <a:tcPr marL="76200" marR="76200" marT="76200" marB="76200"/>
                </a:tc>
                <a:tc>
                  <a:txBody>
                    <a:bodyPr/>
                    <a:lstStyle/>
                    <a:p>
                      <a:pPr algn="ctr" fontAlgn="t"/>
                      <a:r>
                        <a:rPr lang="en-IN"/>
                        <a:t>BNN</a:t>
                      </a:r>
                    </a:p>
                  </a:txBody>
                  <a:tcPr marL="76200" marR="76200" marT="76200" marB="76200"/>
                </a:tc>
                <a:tc>
                  <a:txBody>
                    <a:bodyPr/>
                    <a:lstStyle/>
                    <a:p>
                      <a:pPr algn="ctr" fontAlgn="t"/>
                      <a:r>
                        <a:rPr lang="en-IN" dirty="0"/>
                        <a:t>ANN</a:t>
                      </a:r>
                    </a:p>
                  </a:txBody>
                  <a:tcPr marL="76200" marR="76200" marT="76200" marB="76200"/>
                </a:tc>
                <a:extLst>
                  <a:ext uri="{0D108BD9-81ED-4DB2-BD59-A6C34878D82A}">
                    <a16:rowId xmlns:a16="http://schemas.microsoft.com/office/drawing/2014/main" val="10000"/>
                  </a:ext>
                </a:extLst>
              </a:tr>
              <a:tr h="370840">
                <a:tc>
                  <a:txBody>
                    <a:bodyPr/>
                    <a:lstStyle/>
                    <a:p>
                      <a:pPr fontAlgn="t"/>
                      <a:r>
                        <a:rPr lang="en-IN" sz="1600" b="1" dirty="0"/>
                        <a:t>Processing</a:t>
                      </a:r>
                      <a:endParaRPr lang="en-IN" sz="1600" dirty="0"/>
                    </a:p>
                  </a:txBody>
                  <a:tcPr marL="76200" marR="76200" marT="76200" marB="76200"/>
                </a:tc>
                <a:tc>
                  <a:txBody>
                    <a:bodyPr/>
                    <a:lstStyle/>
                    <a:p>
                      <a:pPr fontAlgn="t"/>
                      <a:r>
                        <a:rPr lang="en-IN" sz="1600"/>
                        <a:t>Massively parallel, slow but superior than ANN</a:t>
                      </a:r>
                    </a:p>
                  </a:txBody>
                  <a:tcPr marL="76200" marR="76200" marT="76200" marB="76200"/>
                </a:tc>
                <a:tc>
                  <a:txBody>
                    <a:bodyPr/>
                    <a:lstStyle/>
                    <a:p>
                      <a:pPr fontAlgn="t"/>
                      <a:r>
                        <a:rPr lang="en-IN" sz="1600" dirty="0"/>
                        <a:t>Massively parallel, fast but inferior than BNN</a:t>
                      </a:r>
                    </a:p>
                  </a:txBody>
                  <a:tcPr marL="76200" marR="76200" marT="76200" marB="76200"/>
                </a:tc>
                <a:extLst>
                  <a:ext uri="{0D108BD9-81ED-4DB2-BD59-A6C34878D82A}">
                    <a16:rowId xmlns:a16="http://schemas.microsoft.com/office/drawing/2014/main" val="10001"/>
                  </a:ext>
                </a:extLst>
              </a:tr>
              <a:tr h="370840">
                <a:tc>
                  <a:txBody>
                    <a:bodyPr/>
                    <a:lstStyle/>
                    <a:p>
                      <a:pPr fontAlgn="t"/>
                      <a:r>
                        <a:rPr lang="en-IN" sz="1600" b="1" dirty="0"/>
                        <a:t>Size</a:t>
                      </a:r>
                      <a:endParaRPr lang="en-IN" sz="1600" dirty="0"/>
                    </a:p>
                  </a:txBody>
                  <a:tcPr marL="76200" marR="76200" marT="76200" marB="76200"/>
                </a:tc>
                <a:tc>
                  <a:txBody>
                    <a:bodyPr/>
                    <a:lstStyle/>
                    <a:p>
                      <a:pPr fontAlgn="t"/>
                      <a:r>
                        <a:rPr lang="en-IN" sz="1600"/>
                        <a:t>10</a:t>
                      </a:r>
                      <a:r>
                        <a:rPr lang="en-IN" sz="1600" baseline="30000"/>
                        <a:t>11</a:t>
                      </a:r>
                      <a:r>
                        <a:rPr lang="en-IN" sz="1600"/>
                        <a:t> neurons and 10</a:t>
                      </a:r>
                      <a:r>
                        <a:rPr lang="en-IN" sz="1600" baseline="30000"/>
                        <a:t>15</a:t>
                      </a:r>
                      <a:r>
                        <a:rPr lang="en-IN" sz="1600"/>
                        <a:t> interconnections</a:t>
                      </a:r>
                    </a:p>
                  </a:txBody>
                  <a:tcPr marL="76200" marR="76200" marT="76200" marB="76200"/>
                </a:tc>
                <a:tc>
                  <a:txBody>
                    <a:bodyPr/>
                    <a:lstStyle/>
                    <a:p>
                      <a:pPr fontAlgn="t"/>
                      <a:r>
                        <a:rPr lang="en-IN" sz="1600" dirty="0"/>
                        <a:t>10</a:t>
                      </a:r>
                      <a:r>
                        <a:rPr lang="en-IN" sz="1600" baseline="30000" dirty="0"/>
                        <a:t>2</a:t>
                      </a:r>
                      <a:r>
                        <a:rPr lang="en-IN" sz="1600" dirty="0"/>
                        <a:t> to 10</a:t>
                      </a:r>
                      <a:r>
                        <a:rPr lang="en-IN" sz="1600" baseline="30000" dirty="0"/>
                        <a:t>4</a:t>
                      </a:r>
                      <a:r>
                        <a:rPr lang="en-IN" sz="1600" dirty="0"/>
                        <a:t> nodes </a:t>
                      </a:r>
                    </a:p>
                    <a:p>
                      <a:pPr fontAlgn="t"/>
                      <a:r>
                        <a:rPr lang="en-IN" sz="1600" dirty="0"/>
                        <a:t>Depends on the designer</a:t>
                      </a:r>
                    </a:p>
                  </a:txBody>
                  <a:tcPr marL="76200" marR="76200" marT="76200" marB="76200"/>
                </a:tc>
                <a:extLst>
                  <a:ext uri="{0D108BD9-81ED-4DB2-BD59-A6C34878D82A}">
                    <a16:rowId xmlns:a16="http://schemas.microsoft.com/office/drawing/2014/main" val="10002"/>
                  </a:ext>
                </a:extLst>
              </a:tr>
              <a:tr h="370840">
                <a:tc>
                  <a:txBody>
                    <a:bodyPr/>
                    <a:lstStyle/>
                    <a:p>
                      <a:pPr fontAlgn="t"/>
                      <a:r>
                        <a:rPr lang="en-IN" sz="1600" b="1" dirty="0"/>
                        <a:t>Learning</a:t>
                      </a:r>
                      <a:endParaRPr lang="en-IN" sz="1600" dirty="0"/>
                    </a:p>
                  </a:txBody>
                  <a:tcPr marL="76200" marR="76200" marT="76200" marB="76200"/>
                </a:tc>
                <a:tc>
                  <a:txBody>
                    <a:bodyPr/>
                    <a:lstStyle/>
                    <a:p>
                      <a:pPr fontAlgn="t"/>
                      <a:r>
                        <a:rPr lang="en-IN" sz="1600"/>
                        <a:t>They can tolerate ambiguity</a:t>
                      </a:r>
                    </a:p>
                  </a:txBody>
                  <a:tcPr marL="76200" marR="76200" marT="76200" marB="76200"/>
                </a:tc>
                <a:tc>
                  <a:txBody>
                    <a:bodyPr/>
                    <a:lstStyle/>
                    <a:p>
                      <a:pPr fontAlgn="t"/>
                      <a:r>
                        <a:rPr lang="en-IN" sz="1600" dirty="0"/>
                        <a:t>Very precise, structured and formatted data is required to tolerate ambiguity</a:t>
                      </a:r>
                    </a:p>
                  </a:txBody>
                  <a:tcPr marL="76200" marR="76200" marT="76200" marB="76200"/>
                </a:tc>
                <a:extLst>
                  <a:ext uri="{0D108BD9-81ED-4DB2-BD59-A6C34878D82A}">
                    <a16:rowId xmlns:a16="http://schemas.microsoft.com/office/drawing/2014/main" val="10003"/>
                  </a:ext>
                </a:extLst>
              </a:tr>
              <a:tr h="370840">
                <a:tc>
                  <a:txBody>
                    <a:bodyPr/>
                    <a:lstStyle/>
                    <a:p>
                      <a:pPr fontAlgn="t"/>
                      <a:r>
                        <a:rPr lang="en-IN" sz="1600" b="1" dirty="0"/>
                        <a:t>Fault tolerance</a:t>
                      </a:r>
                      <a:endParaRPr lang="en-IN" sz="1600" dirty="0"/>
                    </a:p>
                  </a:txBody>
                  <a:tcPr marL="76200" marR="76200" marT="76200" marB="76200"/>
                </a:tc>
                <a:tc>
                  <a:txBody>
                    <a:bodyPr/>
                    <a:lstStyle/>
                    <a:p>
                      <a:pPr fontAlgn="t"/>
                      <a:r>
                        <a:rPr lang="en-IN" sz="1600"/>
                        <a:t>Performance degrades with even partial damage</a:t>
                      </a:r>
                    </a:p>
                  </a:txBody>
                  <a:tcPr marL="76200" marR="76200" marT="76200" marB="76200"/>
                </a:tc>
                <a:tc>
                  <a:txBody>
                    <a:bodyPr/>
                    <a:lstStyle/>
                    <a:p>
                      <a:pPr fontAlgn="t"/>
                      <a:r>
                        <a:rPr lang="en-IN" sz="1600" dirty="0"/>
                        <a:t>It is capable of robust performance, hence has the potential to be fault tolerant</a:t>
                      </a:r>
                    </a:p>
                  </a:txBody>
                  <a:tcPr marL="76200" marR="76200" marT="76200" marB="76200"/>
                </a:tc>
                <a:extLst>
                  <a:ext uri="{0D108BD9-81ED-4DB2-BD59-A6C34878D82A}">
                    <a16:rowId xmlns:a16="http://schemas.microsoft.com/office/drawing/2014/main" val="10004"/>
                  </a:ext>
                </a:extLst>
              </a:tr>
              <a:tr h="370840">
                <a:tc>
                  <a:txBody>
                    <a:bodyPr/>
                    <a:lstStyle/>
                    <a:p>
                      <a:pPr fontAlgn="t"/>
                      <a:r>
                        <a:rPr lang="en-IN" sz="1600" b="1" dirty="0"/>
                        <a:t>Storage capacity</a:t>
                      </a:r>
                      <a:endParaRPr lang="en-IN" sz="1600" dirty="0"/>
                    </a:p>
                  </a:txBody>
                  <a:tcPr marL="76200" marR="76200" marT="76200" marB="76200"/>
                </a:tc>
                <a:tc>
                  <a:txBody>
                    <a:bodyPr/>
                    <a:lstStyle/>
                    <a:p>
                      <a:pPr fontAlgn="t"/>
                      <a:r>
                        <a:rPr lang="en-IN" sz="1600"/>
                        <a:t>Stores the information in the synapse</a:t>
                      </a:r>
                    </a:p>
                  </a:txBody>
                  <a:tcPr marL="76200" marR="76200" marT="76200" marB="76200"/>
                </a:tc>
                <a:tc>
                  <a:txBody>
                    <a:bodyPr/>
                    <a:lstStyle/>
                    <a:p>
                      <a:pPr fontAlgn="t"/>
                      <a:r>
                        <a:rPr lang="en-IN" sz="1600" dirty="0"/>
                        <a:t>Stores the information in continuous memory locations</a:t>
                      </a:r>
                    </a:p>
                  </a:txBody>
                  <a:tcPr marL="76200" marR="76200" marT="76200" marB="76200"/>
                </a:tc>
                <a:extLst>
                  <a:ext uri="{0D108BD9-81ED-4DB2-BD59-A6C34878D82A}">
                    <a16:rowId xmlns:a16="http://schemas.microsoft.com/office/drawing/2014/main" val="10005"/>
                  </a:ext>
                </a:extLst>
              </a:tr>
            </a:tbl>
          </a:graphicData>
        </a:graphic>
      </p:graphicFrame>
      <p:sp>
        <p:nvSpPr>
          <p:cNvPr id="3" name="Title 2"/>
          <p:cNvSpPr>
            <a:spLocks noGrp="1"/>
          </p:cNvSpPr>
          <p:nvPr>
            <p:ph type="title"/>
          </p:nvPr>
        </p:nvSpPr>
        <p:spPr/>
        <p:txBody>
          <a:bodyPr>
            <a:normAutofit fontScale="90000"/>
          </a:bodyPr>
          <a:lstStyle/>
          <a:p>
            <a:r>
              <a:rPr lang="en-IN" b="0" dirty="0"/>
              <a:t>Comparison between ANN and BNN </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dirty="0">
                <a:latin typeface="Arial" pitchFamily="34" charset="0"/>
                <a:cs typeface="Arial" pitchFamily="34" charset="0"/>
              </a:rPr>
              <a:t>It is naturally implemented mathematical model.</a:t>
            </a:r>
          </a:p>
          <a:p>
            <a:pPr algn="just"/>
            <a:r>
              <a:rPr lang="en-IN" sz="2400" dirty="0">
                <a:latin typeface="Arial" pitchFamily="34" charset="0"/>
                <a:cs typeface="Arial" pitchFamily="34" charset="0"/>
              </a:rPr>
              <a:t>Knowledge is acquired by the network through a learning process.</a:t>
            </a:r>
          </a:p>
          <a:p>
            <a:pPr algn="just"/>
            <a:r>
              <a:rPr lang="en-IN" sz="2400" dirty="0">
                <a:latin typeface="Arial" pitchFamily="34" charset="0"/>
                <a:cs typeface="Arial" pitchFamily="34" charset="0"/>
              </a:rPr>
              <a:t>Inter neuron connection strengths known as  synaptic weights are used to store the knowledge.</a:t>
            </a:r>
          </a:p>
          <a:p>
            <a:pPr algn="just"/>
            <a:r>
              <a:rPr lang="en-IN" sz="2400" dirty="0">
                <a:latin typeface="Arial" pitchFamily="34" charset="0"/>
                <a:cs typeface="Arial" pitchFamily="34" charset="0"/>
              </a:rPr>
              <a:t>The amazing thing about a neural network is that you don't have to program it to learn explicitly: it learns all by itself, just like a brain!</a:t>
            </a:r>
            <a:endParaRPr lang="en-US" sz="2400" dirty="0">
              <a:latin typeface="Arial" pitchFamily="34" charset="0"/>
              <a:cs typeface="Arial" pitchFamily="34" charset="0"/>
            </a:endParaRPr>
          </a:p>
          <a:p>
            <a:r>
              <a:rPr lang="en-US" sz="2400" dirty="0">
                <a:latin typeface="Arial" pitchFamily="34" charset="0"/>
                <a:cs typeface="Arial" pitchFamily="34" charset="0"/>
              </a:rPr>
              <a:t>The processing elements of the ANN have the ability to learn, recall and generalize from the given data by suitable assignment or adjustment of weights.</a:t>
            </a: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a:t>Characteristics of ANN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dirty="0">
                <a:latin typeface="Arial" pitchFamily="34" charset="0"/>
                <a:cs typeface="Arial" pitchFamily="34" charset="0"/>
              </a:rPr>
              <a:t>The computational power can be demonstrated only by the collective behavior of neurons, and should be noted that no single neuron carries specific information.</a:t>
            </a:r>
          </a:p>
          <a:p>
            <a:pPr algn="just"/>
            <a:r>
              <a:rPr lang="en-IN" sz="2400" dirty="0">
                <a:latin typeface="Arial" pitchFamily="34" charset="0"/>
                <a:cs typeface="Arial" pitchFamily="34" charset="0"/>
              </a:rPr>
              <a:t>The ability to learn from experience in  order to improve their performance.</a:t>
            </a:r>
          </a:p>
          <a:p>
            <a:pPr algn="just"/>
            <a:r>
              <a:rPr lang="en-IN" sz="2400" dirty="0">
                <a:latin typeface="Arial" pitchFamily="34" charset="0"/>
                <a:cs typeface="Arial" pitchFamily="34" charset="0"/>
              </a:rPr>
              <a:t>Ability to deal with incomplete  information.</a:t>
            </a:r>
          </a:p>
          <a:p>
            <a:pPr algn="just"/>
            <a:r>
              <a:rPr lang="en-IN" sz="2400" dirty="0">
                <a:latin typeface="Arial" pitchFamily="34" charset="0"/>
                <a:cs typeface="Arial" pitchFamily="34" charset="0"/>
              </a:rPr>
              <a:t>A	</a:t>
            </a:r>
            <a:r>
              <a:rPr lang="en-IN" sz="2400" spc="-5" dirty="0">
                <a:latin typeface="Arial" pitchFamily="34" charset="0"/>
                <a:cs typeface="Arial" pitchFamily="34" charset="0"/>
              </a:rPr>
              <a:t>powerful technique to solve many</a:t>
            </a:r>
            <a:r>
              <a:rPr lang="en-IN" sz="2400" spc="-155" dirty="0">
                <a:latin typeface="Arial" pitchFamily="34" charset="0"/>
                <a:cs typeface="Arial" pitchFamily="34" charset="0"/>
              </a:rPr>
              <a:t> </a:t>
            </a:r>
            <a:r>
              <a:rPr lang="en-IN" sz="2400" spc="-5" dirty="0">
                <a:latin typeface="Arial" pitchFamily="34" charset="0"/>
                <a:cs typeface="Arial" pitchFamily="34" charset="0"/>
              </a:rPr>
              <a:t>real  world</a:t>
            </a:r>
            <a:r>
              <a:rPr lang="en-IN" sz="2400" spc="-30" dirty="0">
                <a:latin typeface="Arial" pitchFamily="34" charset="0"/>
                <a:cs typeface="Arial" pitchFamily="34" charset="0"/>
              </a:rPr>
              <a:t> </a:t>
            </a:r>
            <a:r>
              <a:rPr lang="en-IN" sz="2400" spc="-5" dirty="0">
                <a:latin typeface="Arial" pitchFamily="34" charset="0"/>
                <a:cs typeface="Arial" pitchFamily="34" charset="0"/>
              </a:rPr>
              <a:t>problems.</a:t>
            </a:r>
            <a:endParaRPr lang="en-IN" sz="2400" dirty="0">
              <a:latin typeface="Arial" pitchFamily="34" charset="0"/>
              <a:cs typeface="Arial" pitchFamily="34" charset="0"/>
            </a:endParaRPr>
          </a:p>
          <a:p>
            <a:pPr algn="just"/>
            <a:endParaRPr lang="en-IN" sz="2400" dirty="0">
              <a:latin typeface="Arial" pitchFamily="34" charset="0"/>
              <a:cs typeface="Arial" pitchFamily="34" charset="0"/>
            </a:endParaRPr>
          </a:p>
          <a:p>
            <a:pPr algn="just">
              <a:buNone/>
            </a:pPr>
            <a:r>
              <a:rPr lang="en-IN" sz="2400" b="1" spc="-5" dirty="0">
                <a:solidFill>
                  <a:srgbClr val="FFFFFF"/>
                </a:solidFill>
                <a:latin typeface="Courier New"/>
                <a:cs typeface="Courier New"/>
              </a:rPr>
              <a:t>The ability to learn from experience</a:t>
            </a:r>
            <a:r>
              <a:rPr lang="en-IN" sz="2400" b="1" spc="-170" dirty="0">
                <a:solidFill>
                  <a:srgbClr val="FFFFFF"/>
                </a:solidFill>
                <a:latin typeface="Courier New"/>
                <a:cs typeface="Courier New"/>
              </a:rPr>
              <a:t> </a:t>
            </a:r>
            <a:r>
              <a:rPr lang="en-IN" sz="2400" b="1" spc="-5" dirty="0">
                <a:solidFill>
                  <a:srgbClr val="FFFFFF"/>
                </a:solidFill>
                <a:latin typeface="Courier New"/>
                <a:cs typeface="Courier New"/>
              </a:rPr>
              <a:t>in  order to improve their</a:t>
            </a:r>
            <a:r>
              <a:rPr lang="en-IN" sz="2400" b="1" spc="-100" dirty="0">
                <a:solidFill>
                  <a:srgbClr val="FFFFFF"/>
                </a:solidFill>
                <a:latin typeface="Courier New"/>
                <a:cs typeface="Courier New"/>
              </a:rPr>
              <a:t> </a:t>
            </a:r>
            <a:r>
              <a:rPr lang="en-IN" sz="2400" b="1" spc="-5" dirty="0">
                <a:solidFill>
                  <a:srgbClr val="FFFFFF"/>
                </a:solidFill>
                <a:latin typeface="Courier New"/>
                <a:cs typeface="Courier New"/>
              </a:rPr>
              <a:t>performance.</a:t>
            </a:r>
            <a:endParaRPr lang="en-IN" sz="2400" dirty="0">
              <a:latin typeface="Courier New"/>
              <a:cs typeface="Courier New"/>
            </a:endParaRPr>
          </a:p>
          <a:p>
            <a:pPr algn="just"/>
            <a:endParaRPr lang="en-US" sz="2400"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a:t>Cont…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12700" marR="5080" algn="just">
              <a:lnSpc>
                <a:spcPct val="100000"/>
              </a:lnSpc>
              <a:spcBef>
                <a:spcPts val="95"/>
              </a:spcBef>
            </a:pPr>
            <a:r>
              <a:rPr lang="en-IN" sz="2400" spc="-5" dirty="0">
                <a:latin typeface="Arial" pitchFamily="34" charset="0"/>
                <a:cs typeface="Arial" pitchFamily="34" charset="0"/>
              </a:rPr>
              <a:t>Neural Network types can be classified based on following  attributes:</a:t>
            </a:r>
            <a:endParaRPr lang="en-IN" sz="2400" dirty="0">
              <a:latin typeface="Arial" pitchFamily="34" charset="0"/>
              <a:cs typeface="Arial" pitchFamily="34" charset="0"/>
            </a:endParaRPr>
          </a:p>
          <a:p>
            <a:pPr marL="134620" indent="-122555">
              <a:lnSpc>
                <a:spcPct val="100000"/>
              </a:lnSpc>
              <a:spcBef>
                <a:spcPts val="5"/>
              </a:spcBef>
              <a:buSzPct val="93750"/>
              <a:buFont typeface="Courier New"/>
              <a:buChar char="•"/>
              <a:tabLst>
                <a:tab pos="135255" algn="l"/>
              </a:tabLst>
            </a:pPr>
            <a:r>
              <a:rPr lang="en-IN" sz="2400" b="1" spc="-5" dirty="0">
                <a:latin typeface="Arial" pitchFamily="34" charset="0"/>
                <a:cs typeface="Arial" pitchFamily="34" charset="0"/>
              </a:rPr>
              <a:t>Connection</a:t>
            </a:r>
            <a:r>
              <a:rPr lang="en-IN" sz="2400" b="1" spc="10" dirty="0">
                <a:latin typeface="Arial" pitchFamily="34" charset="0"/>
                <a:cs typeface="Arial" pitchFamily="34" charset="0"/>
              </a:rPr>
              <a:t> </a:t>
            </a:r>
            <a:r>
              <a:rPr lang="en-IN" sz="2400" b="1" spc="-5" dirty="0">
                <a:latin typeface="Arial" pitchFamily="34" charset="0"/>
                <a:cs typeface="Arial" pitchFamily="34" charset="0"/>
              </a:rPr>
              <a:t>Type</a:t>
            </a:r>
            <a:endParaRPr lang="en-IN" sz="2400" dirty="0">
              <a:latin typeface="Arial" pitchFamily="34" charset="0"/>
              <a:cs typeface="Arial" pitchFamily="34" charset="0"/>
            </a:endParaRPr>
          </a:p>
          <a:p>
            <a:pPr marL="1169670" lvl="1" indent="-242570">
              <a:lnSpc>
                <a:spcPct val="100000"/>
              </a:lnSpc>
              <a:buChar char="-"/>
              <a:tabLst>
                <a:tab pos="1169670" algn="l"/>
              </a:tabLst>
            </a:pPr>
            <a:r>
              <a:rPr lang="en-IN" sz="2400" spc="-5" dirty="0">
                <a:latin typeface="Arial" pitchFamily="34" charset="0"/>
                <a:cs typeface="Arial" pitchFamily="34" charset="0"/>
              </a:rPr>
              <a:t>Static</a:t>
            </a:r>
            <a:r>
              <a:rPr lang="en-IN" sz="2400" spc="20" dirty="0">
                <a:latin typeface="Arial" pitchFamily="34" charset="0"/>
                <a:cs typeface="Arial" pitchFamily="34" charset="0"/>
              </a:rPr>
              <a:t> </a:t>
            </a:r>
            <a:r>
              <a:rPr lang="en-IN" sz="2400" spc="-5" dirty="0">
                <a:latin typeface="Arial" pitchFamily="34" charset="0"/>
                <a:cs typeface="Arial" pitchFamily="34" charset="0"/>
              </a:rPr>
              <a:t>(feed forward)</a:t>
            </a:r>
            <a:endParaRPr lang="en-IN" sz="2400" dirty="0">
              <a:latin typeface="Arial" pitchFamily="34" charset="0"/>
              <a:cs typeface="Arial" pitchFamily="34" charset="0"/>
            </a:endParaRPr>
          </a:p>
          <a:p>
            <a:pPr marL="1169670" lvl="1" indent="-242570">
              <a:lnSpc>
                <a:spcPct val="100000"/>
              </a:lnSpc>
              <a:buChar char="-"/>
              <a:tabLst>
                <a:tab pos="1169670" algn="l"/>
              </a:tabLst>
            </a:pPr>
            <a:r>
              <a:rPr lang="en-IN" sz="2400" spc="-5" dirty="0">
                <a:latin typeface="Arial" pitchFamily="34" charset="0"/>
                <a:cs typeface="Arial" pitchFamily="34" charset="0"/>
              </a:rPr>
              <a:t>Dynamic</a:t>
            </a:r>
            <a:r>
              <a:rPr lang="en-IN" sz="2400" spc="15" dirty="0">
                <a:latin typeface="Arial" pitchFamily="34" charset="0"/>
                <a:cs typeface="Arial" pitchFamily="34" charset="0"/>
              </a:rPr>
              <a:t> </a:t>
            </a:r>
            <a:r>
              <a:rPr lang="en-IN" sz="2400" spc="-5" dirty="0">
                <a:latin typeface="Arial" pitchFamily="34" charset="0"/>
                <a:cs typeface="Arial" pitchFamily="34" charset="0"/>
              </a:rPr>
              <a:t>(feedback)</a:t>
            </a:r>
            <a:endParaRPr lang="en-IN" sz="2400" dirty="0">
              <a:latin typeface="Arial" pitchFamily="34" charset="0"/>
              <a:cs typeface="Arial" pitchFamily="34" charset="0"/>
            </a:endParaRPr>
          </a:p>
          <a:p>
            <a:pPr marL="376555" indent="-364490">
              <a:lnSpc>
                <a:spcPct val="100000"/>
              </a:lnSpc>
              <a:buSzPct val="93750"/>
              <a:buFont typeface="Courier New"/>
              <a:buChar char="•"/>
              <a:tabLst>
                <a:tab pos="376555" algn="l"/>
                <a:tab pos="377190" algn="l"/>
              </a:tabLst>
            </a:pPr>
            <a:r>
              <a:rPr lang="en-IN" sz="2400" b="1" spc="-5" dirty="0">
                <a:latin typeface="Arial" pitchFamily="34" charset="0"/>
                <a:cs typeface="Arial" pitchFamily="34" charset="0"/>
              </a:rPr>
              <a:t>Topology</a:t>
            </a:r>
            <a:endParaRPr lang="en-IN" sz="2400" dirty="0">
              <a:latin typeface="Arial" pitchFamily="34" charset="0"/>
              <a:cs typeface="Arial" pitchFamily="34" charset="0"/>
            </a:endParaRPr>
          </a:p>
          <a:p>
            <a:pPr marL="1169670" lvl="1" indent="-242570">
              <a:lnSpc>
                <a:spcPct val="100000"/>
              </a:lnSpc>
              <a:buChar char="-"/>
              <a:tabLst>
                <a:tab pos="1169670" algn="l"/>
              </a:tabLst>
            </a:pPr>
            <a:r>
              <a:rPr lang="en-IN" sz="2400" spc="-5" dirty="0">
                <a:latin typeface="Arial" pitchFamily="34" charset="0"/>
                <a:cs typeface="Arial" pitchFamily="34" charset="0"/>
              </a:rPr>
              <a:t>Single</a:t>
            </a:r>
            <a:r>
              <a:rPr lang="en-IN" sz="2400" spc="15" dirty="0">
                <a:latin typeface="Arial" pitchFamily="34" charset="0"/>
                <a:cs typeface="Arial" pitchFamily="34" charset="0"/>
              </a:rPr>
              <a:t> </a:t>
            </a:r>
            <a:r>
              <a:rPr lang="en-IN" sz="2400" spc="-10" dirty="0">
                <a:latin typeface="Arial" pitchFamily="34" charset="0"/>
                <a:cs typeface="Arial" pitchFamily="34" charset="0"/>
              </a:rPr>
              <a:t>layer</a:t>
            </a:r>
            <a:endParaRPr lang="en-IN" sz="2400" dirty="0">
              <a:latin typeface="Arial" pitchFamily="34" charset="0"/>
              <a:cs typeface="Arial" pitchFamily="34" charset="0"/>
            </a:endParaRPr>
          </a:p>
          <a:p>
            <a:pPr marL="1169670" lvl="1" indent="-242570">
              <a:lnSpc>
                <a:spcPct val="100000"/>
              </a:lnSpc>
              <a:buChar char="-"/>
              <a:tabLst>
                <a:tab pos="1169670" algn="l"/>
              </a:tabLst>
            </a:pPr>
            <a:r>
              <a:rPr lang="en-IN" sz="2400" spc="-5" dirty="0">
                <a:latin typeface="Arial" pitchFamily="34" charset="0"/>
                <a:cs typeface="Arial" pitchFamily="34" charset="0"/>
              </a:rPr>
              <a:t>Multilayer</a:t>
            </a:r>
            <a:endParaRPr lang="en-IN" sz="2400" dirty="0">
              <a:latin typeface="Arial" pitchFamily="34" charset="0"/>
              <a:cs typeface="Arial" pitchFamily="34" charset="0"/>
            </a:endParaRPr>
          </a:p>
          <a:p>
            <a:pPr marL="1169670" lvl="1" indent="-242570">
              <a:lnSpc>
                <a:spcPct val="100000"/>
              </a:lnSpc>
              <a:buChar char="-"/>
              <a:tabLst>
                <a:tab pos="1169670" algn="l"/>
              </a:tabLst>
            </a:pPr>
            <a:r>
              <a:rPr lang="en-IN" sz="2400" spc="-5" dirty="0">
                <a:latin typeface="Arial" pitchFamily="34" charset="0"/>
                <a:cs typeface="Arial" pitchFamily="34" charset="0"/>
              </a:rPr>
              <a:t>Recurrent</a:t>
            </a:r>
            <a:endParaRPr lang="en-IN" sz="2400" dirty="0">
              <a:latin typeface="Arial" pitchFamily="34" charset="0"/>
              <a:cs typeface="Arial" pitchFamily="34" charset="0"/>
            </a:endParaRPr>
          </a:p>
          <a:p>
            <a:pPr marL="376555" indent="-364490">
              <a:lnSpc>
                <a:spcPct val="100000"/>
              </a:lnSpc>
              <a:buSzPct val="93750"/>
              <a:buNone/>
              <a:tabLst>
                <a:tab pos="376555" algn="l"/>
                <a:tab pos="377190" algn="l"/>
              </a:tabLst>
            </a:pPr>
            <a:endParaRPr lang="en-IN" sz="3200" dirty="0">
              <a:latin typeface="Arial" pitchFamily="34" charset="0"/>
              <a:cs typeface="Arial" pitchFamily="34" charset="0"/>
            </a:endParaRPr>
          </a:p>
        </p:txBody>
      </p:sp>
      <p:sp>
        <p:nvSpPr>
          <p:cNvPr id="3" name="Title 2"/>
          <p:cNvSpPr>
            <a:spLocks noGrp="1"/>
          </p:cNvSpPr>
          <p:nvPr>
            <p:ph type="title"/>
          </p:nvPr>
        </p:nvSpPr>
        <p:spPr/>
        <p:txBody>
          <a:bodyPr>
            <a:normAutofit/>
          </a:bodyPr>
          <a:lstStyle/>
          <a:p>
            <a:r>
              <a:rPr lang="en-IN" spc="-5" dirty="0">
                <a:latin typeface="Arial" pitchFamily="34" charset="0"/>
                <a:cs typeface="Arial" pitchFamily="34" charset="0"/>
              </a:rPr>
              <a:t>Types of Neural</a:t>
            </a:r>
            <a:r>
              <a:rPr lang="en-IN" spc="-50" dirty="0">
                <a:latin typeface="Arial" pitchFamily="34" charset="0"/>
                <a:cs typeface="Arial" pitchFamily="34" charset="0"/>
              </a:rPr>
              <a:t> </a:t>
            </a:r>
            <a:r>
              <a:rPr lang="en-IN" spc="-5" dirty="0">
                <a:latin typeface="Arial" pitchFamily="34" charset="0"/>
                <a:cs typeface="Arial" pitchFamily="34" charset="0"/>
              </a:rPr>
              <a:t>Networks</a:t>
            </a:r>
            <a:endParaRPr lang="en-IN" dirty="0">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Network architectures</a:t>
            </a:r>
          </a:p>
        </p:txBody>
      </p:sp>
      <p:sp>
        <p:nvSpPr>
          <p:cNvPr id="3" name="Content Placeholder 2"/>
          <p:cNvSpPr>
            <a:spLocks noGrp="1"/>
          </p:cNvSpPr>
          <p:nvPr>
            <p:ph idx="1"/>
          </p:nvPr>
        </p:nvSpPr>
        <p:spPr>
          <a:xfrm>
            <a:off x="628650" y="1825626"/>
            <a:ext cx="7886700" cy="3889374"/>
          </a:xfrm>
        </p:spPr>
        <p:txBody>
          <a:bodyPr/>
          <a:lstStyle/>
          <a:p>
            <a:pPr marL="0" indent="0" algn="just">
              <a:buNone/>
            </a:pPr>
            <a:r>
              <a:rPr lang="en-US" sz="2400" dirty="0">
                <a:latin typeface="Arial" pitchFamily="34" charset="0"/>
                <a:cs typeface="Arial" pitchFamily="34" charset="0"/>
              </a:rPr>
              <a:t>An ANN structure can be represent using a directed graph i.e. G(V,E). Diagraph assume significance in NN since signals in NN are restricted to flow in one direction. There are three fundamental classes of ANN architectures:</a:t>
            </a:r>
          </a:p>
          <a:p>
            <a:pPr marL="514350" indent="-514350" algn="just"/>
            <a:r>
              <a:rPr lang="en-US" sz="2400" dirty="0">
                <a:latin typeface="Arial" pitchFamily="34" charset="0"/>
                <a:cs typeface="Arial" pitchFamily="34" charset="0"/>
              </a:rPr>
              <a:t>Single layer feed forward architecture</a:t>
            </a:r>
          </a:p>
          <a:p>
            <a:pPr marL="514350" indent="-514350" algn="just"/>
            <a:r>
              <a:rPr lang="en-US" sz="2400" dirty="0">
                <a:latin typeface="Arial" pitchFamily="34" charset="0"/>
                <a:cs typeface="Arial" pitchFamily="34" charset="0"/>
              </a:rPr>
              <a:t>Multilayer feed forward architecture</a:t>
            </a:r>
          </a:p>
          <a:p>
            <a:pPr marL="514350" indent="-514350" algn="just"/>
            <a:r>
              <a:rPr lang="en-US" sz="2400" dirty="0">
                <a:latin typeface="Arial" pitchFamily="34" charset="0"/>
                <a:cs typeface="Arial" pitchFamily="34" charset="0"/>
              </a:rPr>
              <a:t>Recurrent networks architecture</a:t>
            </a:r>
          </a:p>
          <a:p>
            <a:pPr marL="0" indent="0" algn="just">
              <a:buNone/>
            </a:pPr>
            <a:endParaRPr lang="en-US" dirty="0">
              <a:latin typeface="Arial" pitchFamily="34" charset="0"/>
              <a:cs typeface="Arial" pitchFamily="34" charset="0"/>
            </a:endParaRPr>
          </a:p>
          <a:p>
            <a:pPr marL="0" indent="0" algn="just">
              <a:buNone/>
            </a:pPr>
            <a:endParaRPr lang="en-US" dirty="0">
              <a:latin typeface="Arial" pitchFamily="34" charset="0"/>
              <a:cs typeface="Arial" pitchFamily="34" charset="0"/>
            </a:endParaRPr>
          </a:p>
        </p:txBody>
      </p:sp>
    </p:spTree>
    <p:extLst>
      <p:ext uri="{BB962C8B-B14F-4D97-AF65-F5344CB8AC3E}">
        <p14:creationId xmlns:p14="http://schemas.microsoft.com/office/powerpoint/2010/main" val="3574555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lnSpc>
                <a:spcPct val="110000"/>
              </a:lnSpc>
            </a:pPr>
            <a:r>
              <a:rPr lang="en-IN" sz="2400" dirty="0">
                <a:latin typeface="Arial" pitchFamily="34" charset="0"/>
                <a:cs typeface="Arial" pitchFamily="34" charset="0"/>
              </a:rPr>
              <a:t>It is a non-recurrent i.e. A </a:t>
            </a:r>
            <a:r>
              <a:rPr lang="en-IN" sz="2400" b="1" dirty="0">
                <a:latin typeface="Arial" pitchFamily="34" charset="0"/>
                <a:cs typeface="Arial" pitchFamily="34" charset="0"/>
              </a:rPr>
              <a:t>feed forward neural network</a:t>
            </a:r>
            <a:r>
              <a:rPr lang="en-IN" sz="2400" dirty="0">
                <a:latin typeface="Arial" pitchFamily="34" charset="0"/>
                <a:cs typeface="Arial" pitchFamily="34" charset="0"/>
              </a:rPr>
              <a:t> is an ANN wherein connections between the units do </a:t>
            </a:r>
            <a:r>
              <a:rPr lang="en-IN" sz="2400" i="1" dirty="0">
                <a:latin typeface="Arial" pitchFamily="34" charset="0"/>
                <a:cs typeface="Arial" pitchFamily="34" charset="0"/>
              </a:rPr>
              <a:t>not</a:t>
            </a:r>
            <a:r>
              <a:rPr lang="en-IN" sz="2400" dirty="0">
                <a:latin typeface="Arial" pitchFamily="34" charset="0"/>
                <a:cs typeface="Arial" pitchFamily="34" charset="0"/>
              </a:rPr>
              <a:t> form a cycle.</a:t>
            </a:r>
          </a:p>
          <a:p>
            <a:pPr algn="just">
              <a:lnSpc>
                <a:spcPct val="110000"/>
              </a:lnSpc>
            </a:pPr>
            <a:r>
              <a:rPr lang="en-IN" sz="2400" dirty="0">
                <a:latin typeface="Arial" pitchFamily="34" charset="0"/>
                <a:cs typeface="Arial" pitchFamily="34" charset="0"/>
              </a:rPr>
              <a:t>In this network, the information moves in only one direction, forward, from the input nodes, through the hidden nodes (if any) and to the output nodes</a:t>
            </a:r>
            <a:r>
              <a:rPr lang="en-IN" sz="2400" dirty="0"/>
              <a:t>.</a:t>
            </a:r>
            <a:r>
              <a:rPr lang="en-IN" sz="2400" dirty="0">
                <a:latin typeface="Arial" pitchFamily="34" charset="0"/>
                <a:cs typeface="Arial" pitchFamily="34" charset="0"/>
              </a:rPr>
              <a:t> </a:t>
            </a:r>
          </a:p>
          <a:p>
            <a:pPr algn="just">
              <a:lnSpc>
                <a:spcPct val="110000"/>
              </a:lnSpc>
            </a:pPr>
            <a:r>
              <a:rPr lang="en-IN" sz="2400" dirty="0">
                <a:latin typeface="Arial" pitchFamily="34" charset="0"/>
                <a:cs typeface="Arial" pitchFamily="34" charset="0"/>
              </a:rPr>
              <a:t>Network having processing units/nodes in layers and all the nodes in a layer are connected with the nodes of the previous layers.</a:t>
            </a:r>
          </a:p>
          <a:p>
            <a:pPr algn="just">
              <a:lnSpc>
                <a:spcPct val="110000"/>
              </a:lnSpc>
            </a:pPr>
            <a:r>
              <a:rPr lang="en-IN" sz="2400" dirty="0">
                <a:latin typeface="Arial" pitchFamily="34" charset="0"/>
                <a:cs typeface="Arial" pitchFamily="34" charset="0"/>
              </a:rPr>
              <a:t> The connection has different weights upon them. </a:t>
            </a:r>
          </a:p>
          <a:p>
            <a:pPr algn="just">
              <a:lnSpc>
                <a:spcPct val="110000"/>
              </a:lnSpc>
            </a:pPr>
            <a:r>
              <a:rPr lang="en-IN" sz="2400" dirty="0">
                <a:latin typeface="Arial" pitchFamily="34" charset="0"/>
                <a:cs typeface="Arial" pitchFamily="34" charset="0"/>
              </a:rPr>
              <a:t>It may be divided into the following two types </a:t>
            </a:r>
          </a:p>
          <a:p>
            <a:endParaRPr lang="en-IN" dirty="0"/>
          </a:p>
        </p:txBody>
      </p:sp>
      <p:sp>
        <p:nvSpPr>
          <p:cNvPr id="3" name="Title 2"/>
          <p:cNvSpPr>
            <a:spLocks noGrp="1"/>
          </p:cNvSpPr>
          <p:nvPr>
            <p:ph type="title"/>
          </p:nvPr>
        </p:nvSpPr>
        <p:spPr/>
        <p:txBody>
          <a:bodyPr>
            <a:normAutofit fontScale="90000"/>
          </a:bodyPr>
          <a:lstStyle/>
          <a:p>
            <a:br>
              <a:rPr lang="en-IN" dirty="0"/>
            </a:br>
            <a:r>
              <a:rPr lang="en-IN" dirty="0" err="1"/>
              <a:t>Feedforward</a:t>
            </a:r>
            <a:r>
              <a:rPr lang="en-IN" dirty="0"/>
              <a:t> Network</a:t>
            </a:r>
            <a:br>
              <a:rPr lang="en-IN" dirty="0"/>
            </a:b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ingle_layer_feedforward_network.jpg"/>
          <p:cNvPicPr>
            <a:picLocks noGrp="1" noChangeAspect="1"/>
          </p:cNvPicPr>
          <p:nvPr>
            <p:ph idx="1"/>
          </p:nvPr>
        </p:nvPicPr>
        <p:blipFill>
          <a:blip r:embed="rId2"/>
          <a:stretch>
            <a:fillRect/>
          </a:stretch>
        </p:blipFill>
        <p:spPr>
          <a:xfrm>
            <a:off x="5638800" y="1676400"/>
            <a:ext cx="3200400" cy="2438400"/>
          </a:xfrm>
        </p:spPr>
      </p:pic>
      <p:sp>
        <p:nvSpPr>
          <p:cNvPr id="3" name="Title 2"/>
          <p:cNvSpPr>
            <a:spLocks noGrp="1"/>
          </p:cNvSpPr>
          <p:nvPr>
            <p:ph type="title"/>
          </p:nvPr>
        </p:nvSpPr>
        <p:spPr/>
        <p:txBody>
          <a:bodyPr>
            <a:normAutofit fontScale="90000"/>
          </a:bodyPr>
          <a:lstStyle/>
          <a:p>
            <a:r>
              <a:rPr lang="en-IN" sz="4400" dirty="0">
                <a:latin typeface="Arial" pitchFamily="34" charset="0"/>
                <a:cs typeface="Arial" pitchFamily="34" charset="0"/>
              </a:rPr>
              <a:t>Single layer feed forward network</a:t>
            </a:r>
            <a:endParaRPr lang="en-IN" dirty="0"/>
          </a:p>
        </p:txBody>
      </p:sp>
      <p:sp>
        <p:nvSpPr>
          <p:cNvPr id="7" name="TextBox 6"/>
          <p:cNvSpPr txBox="1"/>
          <p:nvPr/>
        </p:nvSpPr>
        <p:spPr>
          <a:xfrm>
            <a:off x="609600" y="1600200"/>
            <a:ext cx="4953000" cy="4801314"/>
          </a:xfrm>
          <a:prstGeom prst="rect">
            <a:avLst/>
          </a:prstGeom>
          <a:noFill/>
        </p:spPr>
        <p:txBody>
          <a:bodyPr wrap="square" rtlCol="0">
            <a:spAutoFit/>
          </a:bodyPr>
          <a:lstStyle/>
          <a:p>
            <a:pPr algn="just"/>
            <a:r>
              <a:rPr lang="en-IN" sz="2400" b="1" dirty="0">
                <a:latin typeface="Arial" pitchFamily="34" charset="0"/>
                <a:cs typeface="Arial" pitchFamily="34" charset="0"/>
              </a:rPr>
              <a:t>Single layer feed forward network</a:t>
            </a:r>
            <a:r>
              <a:rPr lang="en-IN" sz="2400" dirty="0">
                <a:latin typeface="Arial" pitchFamily="34" charset="0"/>
                <a:cs typeface="Arial" pitchFamily="34" charset="0"/>
              </a:rPr>
              <a:t> − There are only two layers one is input layer and other one is output layer.</a:t>
            </a:r>
          </a:p>
          <a:p>
            <a:pPr algn="just"/>
            <a:r>
              <a:rPr lang="en-IN" sz="2400" dirty="0">
                <a:latin typeface="Arial" pitchFamily="34" charset="0"/>
                <a:cs typeface="Arial" pitchFamily="34" charset="0"/>
              </a:rPr>
              <a:t>Links carrying weights connect every input neuron to output neuron but not vice versa.</a:t>
            </a:r>
          </a:p>
          <a:p>
            <a:pPr algn="just"/>
            <a:r>
              <a:rPr lang="en-IN" sz="2400" dirty="0">
                <a:latin typeface="Arial" pitchFamily="34" charset="0"/>
                <a:cs typeface="Arial" pitchFamily="34" charset="0"/>
              </a:rPr>
              <a:t>Single layer named because only the output layer performs the computation. Input layer is only transmitting the input signals to output layer. </a:t>
            </a: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titled.jpg"/>
          <p:cNvPicPr>
            <a:picLocks noGrp="1" noChangeAspect="1"/>
          </p:cNvPicPr>
          <p:nvPr>
            <p:ph idx="1"/>
          </p:nvPr>
        </p:nvPicPr>
        <p:blipFill>
          <a:blip r:embed="rId2"/>
          <a:stretch>
            <a:fillRect/>
          </a:stretch>
        </p:blipFill>
        <p:spPr>
          <a:xfrm>
            <a:off x="5029200" y="1371600"/>
            <a:ext cx="3695700" cy="4502672"/>
          </a:xfrm>
        </p:spPr>
      </p:pic>
      <p:sp>
        <p:nvSpPr>
          <p:cNvPr id="3" name="Title 2"/>
          <p:cNvSpPr>
            <a:spLocks noGrp="1"/>
          </p:cNvSpPr>
          <p:nvPr>
            <p:ph type="title"/>
          </p:nvPr>
        </p:nvSpPr>
        <p:spPr/>
        <p:txBody>
          <a:bodyPr>
            <a:normAutofit fontScale="90000"/>
          </a:bodyPr>
          <a:lstStyle/>
          <a:p>
            <a:r>
              <a:rPr lang="en-IN" sz="4400" dirty="0">
                <a:latin typeface="Arial" pitchFamily="34" charset="0"/>
                <a:cs typeface="Arial" pitchFamily="34" charset="0"/>
              </a:rPr>
              <a:t>Multi layer feed forward network</a:t>
            </a:r>
            <a:endParaRPr lang="en-IN" dirty="0"/>
          </a:p>
        </p:txBody>
      </p:sp>
      <p:sp>
        <p:nvSpPr>
          <p:cNvPr id="6" name="TextBox 5"/>
          <p:cNvSpPr txBox="1"/>
          <p:nvPr/>
        </p:nvSpPr>
        <p:spPr>
          <a:xfrm>
            <a:off x="914400" y="1752600"/>
            <a:ext cx="3810000" cy="4431983"/>
          </a:xfrm>
          <a:prstGeom prst="rect">
            <a:avLst/>
          </a:prstGeom>
          <a:noFill/>
        </p:spPr>
        <p:txBody>
          <a:bodyPr wrap="square" rtlCol="0">
            <a:spAutoFit/>
          </a:bodyPr>
          <a:lstStyle/>
          <a:p>
            <a:pPr algn="just"/>
            <a:r>
              <a:rPr lang="en-IN" sz="2400" dirty="0">
                <a:latin typeface="Arial" pitchFamily="34" charset="0"/>
                <a:cs typeface="Arial" pitchFamily="34" charset="0"/>
              </a:rPr>
              <a:t>This type of ANN having more than one weighted layer. As this network has one or more layers between the input and the output layer, it is called hidden layers.</a:t>
            </a:r>
          </a:p>
          <a:p>
            <a:pPr algn="just"/>
            <a:r>
              <a:rPr lang="en-IN" sz="2400" dirty="0">
                <a:latin typeface="Arial" pitchFamily="34" charset="0"/>
                <a:cs typeface="Arial" pitchFamily="34" charset="0"/>
              </a:rPr>
              <a:t>One or more intermediate layers called hidden layers &amp; respective neurons called hidden neurons.</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IN" dirty="0"/>
              <a:t>Neural networks, with their remarkable ability to derive meaning from complicated or imprecise data, can be used to extract patterns and detect trends that are too complex to be noticed by either humans or other computer techniques.</a:t>
            </a:r>
          </a:p>
          <a:p>
            <a:pPr algn="just"/>
            <a:r>
              <a:rPr lang="en-IN" dirty="0"/>
              <a:t>A trained neural network can be thought of as an "expert" in the category of information it has been given to analyse. This expert can then be used to provide predictions given new situations </a:t>
            </a:r>
          </a:p>
        </p:txBody>
      </p:sp>
      <p:sp>
        <p:nvSpPr>
          <p:cNvPr id="3" name="Title 2"/>
          <p:cNvSpPr>
            <a:spLocks noGrp="1"/>
          </p:cNvSpPr>
          <p:nvPr>
            <p:ph type="title"/>
          </p:nvPr>
        </p:nvSpPr>
        <p:spPr/>
        <p:txBody>
          <a:bodyPr/>
          <a:lstStyle/>
          <a:p>
            <a:r>
              <a:rPr lang="en-IN" dirty="0"/>
              <a:t>WHY ANN?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2400" dirty="0">
                <a:latin typeface="Arial" pitchFamily="34" charset="0"/>
                <a:cs typeface="Arial" pitchFamily="34" charset="0"/>
              </a:rPr>
              <a:t>Recurrent Neural Network(RNN) are a type of Neural Network where the output from previous step are fed as input to the current step.</a:t>
            </a:r>
          </a:p>
          <a:p>
            <a:pPr algn="just"/>
            <a:r>
              <a:rPr lang="en-IN" sz="2400" dirty="0">
                <a:latin typeface="Arial" pitchFamily="34" charset="0"/>
                <a:cs typeface="Arial" pitchFamily="34" charset="0"/>
              </a:rPr>
              <a:t>At least one feedback loop must exist.</a:t>
            </a:r>
          </a:p>
          <a:p>
            <a:pPr algn="just"/>
            <a:endParaRPr lang="en-IN" sz="2400" dirty="0">
              <a:latin typeface="Arial" pitchFamily="34" charset="0"/>
              <a:cs typeface="Arial" pitchFamily="34" charset="0"/>
            </a:endParaRPr>
          </a:p>
        </p:txBody>
      </p:sp>
      <p:sp>
        <p:nvSpPr>
          <p:cNvPr id="3" name="Title 2"/>
          <p:cNvSpPr>
            <a:spLocks noGrp="1"/>
          </p:cNvSpPr>
          <p:nvPr>
            <p:ph type="title"/>
          </p:nvPr>
        </p:nvSpPr>
        <p:spPr/>
        <p:txBody>
          <a:bodyPr>
            <a:normAutofit fontScale="90000"/>
          </a:bodyPr>
          <a:lstStyle/>
          <a:p>
            <a:br>
              <a:rPr lang="en-US" sz="4400" dirty="0">
                <a:latin typeface="Arial" pitchFamily="34" charset="0"/>
                <a:cs typeface="Arial" pitchFamily="34" charset="0"/>
              </a:rPr>
            </a:br>
            <a:r>
              <a:rPr lang="en-US" sz="4400" dirty="0">
                <a:latin typeface="Arial" pitchFamily="34" charset="0"/>
                <a:cs typeface="Arial" pitchFamily="34" charset="0"/>
              </a:rPr>
              <a:t>Recurrent networks architecture</a:t>
            </a:r>
            <a:br>
              <a:rPr lang="en-US" sz="4400" dirty="0">
                <a:latin typeface="Arial" pitchFamily="34" charset="0"/>
                <a:cs typeface="Arial" pitchFamily="34" charset="0"/>
              </a:rPr>
            </a:br>
            <a:endParaRPr lang="en-IN" dirty="0"/>
          </a:p>
        </p:txBody>
      </p:sp>
      <p:pic>
        <p:nvPicPr>
          <p:cNvPr id="6" name="Picture 5" descr="Untitled.png"/>
          <p:cNvPicPr>
            <a:picLocks noChangeAspect="1"/>
          </p:cNvPicPr>
          <p:nvPr/>
        </p:nvPicPr>
        <p:blipFill>
          <a:blip r:embed="rId2"/>
          <a:stretch>
            <a:fillRect/>
          </a:stretch>
        </p:blipFill>
        <p:spPr>
          <a:xfrm>
            <a:off x="6019800" y="2590800"/>
            <a:ext cx="2667000" cy="32766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6A39C15-BFA6-74D1-842B-E11B5D9B52CB}"/>
              </a:ext>
            </a:extLst>
          </p:cNvPr>
          <p:cNvPicPr>
            <a:picLocks noGrp="1" noChangeAspect="1"/>
          </p:cNvPicPr>
          <p:nvPr>
            <p:ph idx="1"/>
          </p:nvPr>
        </p:nvPicPr>
        <p:blipFill>
          <a:blip r:embed="rId2"/>
          <a:stretch>
            <a:fillRect/>
          </a:stretch>
        </p:blipFill>
        <p:spPr>
          <a:xfrm>
            <a:off x="-1" y="1838632"/>
            <a:ext cx="4161503" cy="3429297"/>
          </a:xfrm>
        </p:spPr>
      </p:pic>
      <p:sp>
        <p:nvSpPr>
          <p:cNvPr id="3" name="Title 2">
            <a:extLst>
              <a:ext uri="{FF2B5EF4-FFF2-40B4-BE49-F238E27FC236}">
                <a16:creationId xmlns:a16="http://schemas.microsoft.com/office/drawing/2014/main" id="{3118AD46-B191-0542-E6D5-9C27F6E38795}"/>
              </a:ext>
            </a:extLst>
          </p:cNvPr>
          <p:cNvSpPr>
            <a:spLocks noGrp="1"/>
          </p:cNvSpPr>
          <p:nvPr>
            <p:ph type="title"/>
          </p:nvPr>
        </p:nvSpPr>
        <p:spPr/>
        <p:txBody>
          <a:bodyPr>
            <a:normAutofit/>
          </a:bodyPr>
          <a:lstStyle/>
          <a:p>
            <a:r>
              <a:rPr lang="en-IN" sz="4400" dirty="0">
                <a:solidFill>
                  <a:schemeClr val="tx1"/>
                </a:solidFill>
              </a:rPr>
              <a:t>Recurrent</a:t>
            </a:r>
            <a:r>
              <a:rPr lang="en-IN" sz="4400" spc="-15" dirty="0">
                <a:solidFill>
                  <a:schemeClr val="tx1"/>
                </a:solidFill>
              </a:rPr>
              <a:t> </a:t>
            </a:r>
            <a:r>
              <a:rPr lang="en-IN" sz="4400" spc="5" dirty="0">
                <a:solidFill>
                  <a:schemeClr val="tx1"/>
                </a:solidFill>
              </a:rPr>
              <a:t>network</a:t>
            </a:r>
            <a:endParaRPr lang="en-IN" dirty="0">
              <a:solidFill>
                <a:schemeClr val="tx1"/>
              </a:solidFill>
            </a:endParaRPr>
          </a:p>
        </p:txBody>
      </p:sp>
      <p:pic>
        <p:nvPicPr>
          <p:cNvPr id="7" name="Picture 6">
            <a:extLst>
              <a:ext uri="{FF2B5EF4-FFF2-40B4-BE49-F238E27FC236}">
                <a16:creationId xmlns:a16="http://schemas.microsoft.com/office/drawing/2014/main" id="{2F1DED72-179A-B45E-61AF-839B4FC58987}"/>
              </a:ext>
            </a:extLst>
          </p:cNvPr>
          <p:cNvPicPr>
            <a:picLocks noChangeAspect="1"/>
          </p:cNvPicPr>
          <p:nvPr/>
        </p:nvPicPr>
        <p:blipFill>
          <a:blip r:embed="rId3"/>
          <a:stretch>
            <a:fillRect/>
          </a:stretch>
        </p:blipFill>
        <p:spPr>
          <a:xfrm>
            <a:off x="4191001" y="1838632"/>
            <a:ext cx="4800600" cy="3505504"/>
          </a:xfrm>
          <a:prstGeom prst="rect">
            <a:avLst/>
          </a:prstGeom>
        </p:spPr>
      </p:pic>
      <p:sp>
        <p:nvSpPr>
          <p:cNvPr id="8" name="TextBox 7">
            <a:extLst>
              <a:ext uri="{FF2B5EF4-FFF2-40B4-BE49-F238E27FC236}">
                <a16:creationId xmlns:a16="http://schemas.microsoft.com/office/drawing/2014/main" id="{1DE1FE2D-B4CC-C356-0823-FCAA87F93B0E}"/>
              </a:ext>
            </a:extLst>
          </p:cNvPr>
          <p:cNvSpPr txBox="1"/>
          <p:nvPr/>
        </p:nvSpPr>
        <p:spPr>
          <a:xfrm>
            <a:off x="152400" y="5638800"/>
            <a:ext cx="3810000" cy="369332"/>
          </a:xfrm>
          <a:prstGeom prst="rect">
            <a:avLst/>
          </a:prstGeom>
          <a:noFill/>
        </p:spPr>
        <p:txBody>
          <a:bodyPr wrap="square" rtlCol="0">
            <a:spAutoFit/>
          </a:bodyPr>
          <a:lstStyle/>
          <a:p>
            <a:r>
              <a:rPr lang="en-IN" dirty="0"/>
              <a:t>Single-layer recurrent network</a:t>
            </a:r>
          </a:p>
        </p:txBody>
      </p:sp>
      <p:sp>
        <p:nvSpPr>
          <p:cNvPr id="9" name="TextBox 8">
            <a:extLst>
              <a:ext uri="{FF2B5EF4-FFF2-40B4-BE49-F238E27FC236}">
                <a16:creationId xmlns:a16="http://schemas.microsoft.com/office/drawing/2014/main" id="{091FA1F1-962C-A4F5-9CCE-3AD877FE7A97}"/>
              </a:ext>
            </a:extLst>
          </p:cNvPr>
          <p:cNvSpPr txBox="1"/>
          <p:nvPr/>
        </p:nvSpPr>
        <p:spPr>
          <a:xfrm>
            <a:off x="5410200" y="5791200"/>
            <a:ext cx="3429000" cy="369332"/>
          </a:xfrm>
          <a:prstGeom prst="rect">
            <a:avLst/>
          </a:prstGeom>
          <a:noFill/>
        </p:spPr>
        <p:txBody>
          <a:bodyPr wrap="square" rtlCol="0">
            <a:spAutoFit/>
          </a:bodyPr>
          <a:lstStyle/>
          <a:p>
            <a:r>
              <a:rPr lang="en-IN" dirty="0"/>
              <a:t>Multilayer recurrent network</a:t>
            </a:r>
          </a:p>
        </p:txBody>
      </p:sp>
    </p:spTree>
    <p:extLst>
      <p:ext uri="{BB962C8B-B14F-4D97-AF65-F5344CB8AC3E}">
        <p14:creationId xmlns:p14="http://schemas.microsoft.com/office/powerpoint/2010/main" val="4274285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2400" dirty="0">
                <a:latin typeface="Arial" pitchFamily="34" charset="0"/>
                <a:cs typeface="Arial" pitchFamily="34" charset="0"/>
              </a:rPr>
              <a:t>A </a:t>
            </a:r>
            <a:r>
              <a:rPr lang="en-IN" sz="2400" b="1" dirty="0">
                <a:latin typeface="Arial" pitchFamily="34" charset="0"/>
                <a:cs typeface="Arial" pitchFamily="34" charset="0"/>
              </a:rPr>
              <a:t>single</a:t>
            </a:r>
            <a:r>
              <a:rPr lang="en-IN" sz="2400" dirty="0">
                <a:latin typeface="Arial" pitchFamily="34" charset="0"/>
                <a:cs typeface="Arial" pitchFamily="34" charset="0"/>
              </a:rPr>
              <a:t> layer </a:t>
            </a:r>
            <a:r>
              <a:rPr lang="en-IN" sz="2400" b="1" dirty="0" err="1">
                <a:latin typeface="Arial" pitchFamily="34" charset="0"/>
                <a:cs typeface="Arial" pitchFamily="34" charset="0"/>
              </a:rPr>
              <a:t>perceptron</a:t>
            </a:r>
            <a:r>
              <a:rPr lang="en-IN" sz="2400" dirty="0">
                <a:latin typeface="Arial" pitchFamily="34" charset="0"/>
                <a:cs typeface="Arial" pitchFamily="34" charset="0"/>
              </a:rPr>
              <a:t> (SLP) is a feed-forward network based on a threshold transfer function. SLP is the simplest type of artificial neural networks and can only classify linearly separable cases with a binary target (1 , 0).</a:t>
            </a:r>
          </a:p>
          <a:p>
            <a:pPr algn="just"/>
            <a:endParaRPr lang="en-IN" sz="2400" dirty="0">
              <a:latin typeface="Arial" pitchFamily="34" charset="0"/>
              <a:cs typeface="Arial" pitchFamily="34" charset="0"/>
            </a:endParaRPr>
          </a:p>
          <a:p>
            <a:pPr algn="just"/>
            <a:r>
              <a:rPr lang="en-IN" sz="2400" dirty="0">
                <a:latin typeface="Arial" pitchFamily="34" charset="0"/>
                <a:cs typeface="Arial" pitchFamily="34" charset="0"/>
              </a:rPr>
              <a:t>The </a:t>
            </a:r>
            <a:r>
              <a:rPr lang="en-IN" sz="2400" dirty="0" err="1">
                <a:latin typeface="Arial" pitchFamily="34" charset="0"/>
                <a:cs typeface="Arial" pitchFamily="34" charset="0"/>
              </a:rPr>
              <a:t>perceptron</a:t>
            </a:r>
            <a:r>
              <a:rPr lang="en-IN" sz="2400" dirty="0">
                <a:latin typeface="Arial" pitchFamily="34" charset="0"/>
                <a:cs typeface="Arial" pitchFamily="34" charset="0"/>
              </a:rPr>
              <a:t> is simply separating the input into 2 categories, those that cause a fire, and those that don't.</a:t>
            </a:r>
          </a:p>
        </p:txBody>
      </p:sp>
      <p:sp>
        <p:nvSpPr>
          <p:cNvPr id="3" name="Title 2"/>
          <p:cNvSpPr>
            <a:spLocks noGrp="1"/>
          </p:cNvSpPr>
          <p:nvPr>
            <p:ph type="title"/>
          </p:nvPr>
        </p:nvSpPr>
        <p:spPr/>
        <p:txBody>
          <a:bodyPr/>
          <a:lstStyle/>
          <a:p>
            <a:r>
              <a:rPr lang="en-IN" dirty="0" err="1"/>
              <a:t>Perceptron</a:t>
            </a:r>
            <a:r>
              <a:rPr lang="en-IN" dirty="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Bias in Neural Network</a:t>
            </a:r>
            <a:endParaRPr lang="en-US" dirty="0"/>
          </a:p>
        </p:txBody>
      </p:sp>
      <p:pic>
        <p:nvPicPr>
          <p:cNvPr id="4" name="Content Placeholder 3" descr="pasted image 0.png"/>
          <p:cNvPicPr>
            <a:picLocks noGrp="1" noChangeAspect="1"/>
          </p:cNvPicPr>
          <p:nvPr>
            <p:ph idx="1"/>
          </p:nvPr>
        </p:nvPicPr>
        <p:blipFill>
          <a:blip r:embed="rId2"/>
          <a:stretch>
            <a:fillRect/>
          </a:stretch>
        </p:blipFill>
        <p:spPr>
          <a:xfrm>
            <a:off x="1143000" y="1524000"/>
            <a:ext cx="6781800" cy="411479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397691"/>
          </a:xfrm>
        </p:spPr>
        <p:txBody>
          <a:bodyPr>
            <a:normAutofit/>
          </a:bodyPr>
          <a:lstStyle/>
          <a:p>
            <a:pPr algn="just"/>
            <a:r>
              <a:rPr lang="en-IN" sz="2400" dirty="0">
                <a:latin typeface="Arial" pitchFamily="34" charset="0"/>
                <a:cs typeface="Arial" pitchFamily="34" charset="0"/>
              </a:rPr>
              <a:t>It is an additional parameter in the Neural Network which is used to adjust the output along with the weighted sum of the inputs to the neuron. Therefore Bias is a constant which helps the model in a way that it can fit best for the given data.</a:t>
            </a:r>
          </a:p>
          <a:p>
            <a:pPr algn="just"/>
            <a:r>
              <a:rPr lang="en-IN" sz="2400" dirty="0">
                <a:latin typeface="Arial" pitchFamily="34" charset="0"/>
                <a:cs typeface="Arial" pitchFamily="34" charset="0"/>
              </a:rPr>
              <a:t>The processing done by a neuron is thus denoted as: output = sum (weights * inputs) + bias</a:t>
            </a:r>
          </a:p>
        </p:txBody>
      </p:sp>
      <p:sp>
        <p:nvSpPr>
          <p:cNvPr id="3" name="Title 2"/>
          <p:cNvSpPr>
            <a:spLocks noGrp="1"/>
          </p:cNvSpPr>
          <p:nvPr>
            <p:ph type="title"/>
          </p:nvPr>
        </p:nvSpPr>
        <p:spPr/>
        <p:txBody>
          <a:bodyPr>
            <a:normAutofit fontScale="90000"/>
          </a:bodyPr>
          <a:lstStyle/>
          <a:p>
            <a:br>
              <a:rPr lang="en-IN" b="0" dirty="0"/>
            </a:br>
            <a:br>
              <a:rPr lang="en-IN" b="0" dirty="0"/>
            </a:br>
            <a:endParaRPr lang="en-IN" dirty="0"/>
          </a:p>
        </p:txBody>
      </p:sp>
      <p:pic>
        <p:nvPicPr>
          <p:cNvPr id="5" name="Picture 4" descr="neuron.png"/>
          <p:cNvPicPr>
            <a:picLocks noChangeAspect="1"/>
          </p:cNvPicPr>
          <p:nvPr/>
        </p:nvPicPr>
        <p:blipFill>
          <a:blip r:embed="rId2"/>
          <a:stretch>
            <a:fillRect/>
          </a:stretch>
        </p:blipFill>
        <p:spPr>
          <a:xfrm>
            <a:off x="1524000" y="3505200"/>
            <a:ext cx="6611273" cy="30480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Untitled-drawing-4-2.png"/>
          <p:cNvPicPr>
            <a:picLocks noGrp="1" noChangeAspect="1"/>
          </p:cNvPicPr>
          <p:nvPr>
            <p:ph idx="1"/>
          </p:nvPr>
        </p:nvPicPr>
        <p:blipFill>
          <a:blip r:embed="rId2"/>
          <a:stretch>
            <a:fillRect/>
          </a:stretch>
        </p:blipFill>
        <p:spPr>
          <a:xfrm>
            <a:off x="762000" y="3438475"/>
            <a:ext cx="7620000" cy="3419525"/>
          </a:xfrm>
        </p:spPr>
      </p:pic>
      <p:sp>
        <p:nvSpPr>
          <p:cNvPr id="6" name="TextBox 5"/>
          <p:cNvSpPr txBox="1"/>
          <p:nvPr/>
        </p:nvSpPr>
        <p:spPr>
          <a:xfrm>
            <a:off x="457200" y="1600200"/>
            <a:ext cx="8305800" cy="2677656"/>
          </a:xfrm>
          <a:prstGeom prst="rect">
            <a:avLst/>
          </a:prstGeom>
          <a:noFill/>
        </p:spPr>
        <p:txBody>
          <a:bodyPr wrap="square" rtlCol="0">
            <a:spAutoFit/>
          </a:bodyPr>
          <a:lstStyle/>
          <a:p>
            <a:pPr algn="just"/>
            <a:r>
              <a:rPr lang="en-IN" sz="2400" dirty="0">
                <a:latin typeface="Arial" pitchFamily="34" charset="0"/>
                <a:cs typeface="Arial" pitchFamily="34" charset="0"/>
              </a:rPr>
              <a:t>Let us take example of line equation y=</a:t>
            </a:r>
            <a:r>
              <a:rPr lang="en-IN" sz="2400" dirty="0" err="1">
                <a:latin typeface="Arial" pitchFamily="34" charset="0"/>
                <a:cs typeface="Arial" pitchFamily="34" charset="0"/>
              </a:rPr>
              <a:t>mx+c</a:t>
            </a:r>
            <a:r>
              <a:rPr lang="en-IN" sz="2400" dirty="0">
                <a:latin typeface="Arial" pitchFamily="34" charset="0"/>
                <a:cs typeface="Arial" pitchFamily="34" charset="0"/>
              </a:rPr>
              <a:t>. Now, Suppose if c was absent, then the graph will be formed like this: </a:t>
            </a:r>
          </a:p>
          <a:p>
            <a:pPr algn="just"/>
            <a:r>
              <a:rPr lang="en-IN" sz="2400" dirty="0">
                <a:latin typeface="Arial" pitchFamily="34" charset="0"/>
                <a:cs typeface="Arial" pitchFamily="34" charset="0"/>
              </a:rPr>
              <a:t>Due to absence of bias, model will train over point passing through origin only, which is not in accordance with real-world scenario. Also with the introduction of bias, the model will become more flexible.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4525963"/>
          </a:xfrm>
        </p:spPr>
        <p:txBody>
          <a:bodyPr>
            <a:normAutofit/>
          </a:bodyPr>
          <a:lstStyle/>
          <a:p>
            <a:pPr algn="just"/>
            <a:r>
              <a:rPr lang="en-IN" sz="2400" dirty="0">
                <a:latin typeface="Arial" pitchFamily="34" charset="0"/>
                <a:cs typeface="Arial" pitchFamily="34" charset="0"/>
              </a:rPr>
              <a:t>Bias helps in controlling the value at which activation function will trigger.</a:t>
            </a:r>
          </a:p>
          <a:p>
            <a:pPr algn="just"/>
            <a:r>
              <a:rPr lang="en-IN" sz="2400" dirty="0">
                <a:latin typeface="Arial" pitchFamily="34" charset="0"/>
                <a:cs typeface="Arial" pitchFamily="34" charset="0"/>
              </a:rPr>
              <a:t>The Bias neuron is a special neuron added to each layer in the neural network, which simply stores the value of 1. This makes it possible to Control the activation function.</a:t>
            </a:r>
          </a:p>
          <a:p>
            <a:pPr algn="just"/>
            <a:r>
              <a:rPr lang="en-IN" sz="2400" dirty="0">
                <a:latin typeface="Arial" pitchFamily="34" charset="0"/>
                <a:cs typeface="Arial" pitchFamily="34" charset="0"/>
              </a:rPr>
              <a:t>Without a Bias neuron, each neuron takes the input and multiplies it by a weight, with nothing else added to the equation. </a:t>
            </a:r>
          </a:p>
          <a:p>
            <a:pPr algn="just"/>
            <a:r>
              <a:rPr lang="en-IN" sz="2400" dirty="0">
                <a:latin typeface="Arial" pitchFamily="34" charset="0"/>
                <a:cs typeface="Arial" pitchFamily="34" charset="0"/>
              </a:rPr>
              <a:t>Bias acts like a constant which helps the model to fit the given data.</a:t>
            </a:r>
          </a:p>
          <a:p>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IN" sz="2400" dirty="0">
                <a:latin typeface="Arial" pitchFamily="34" charset="0"/>
                <a:cs typeface="Arial" pitchFamily="34" charset="0"/>
              </a:rPr>
              <a:t>The output values of a </a:t>
            </a:r>
            <a:r>
              <a:rPr lang="en-IN" sz="2400" dirty="0" err="1">
                <a:latin typeface="Arial" pitchFamily="34" charset="0"/>
                <a:cs typeface="Arial" pitchFamily="34" charset="0"/>
              </a:rPr>
              <a:t>perceptron</a:t>
            </a:r>
            <a:r>
              <a:rPr lang="en-IN" sz="2400" dirty="0">
                <a:latin typeface="Arial" pitchFamily="34" charset="0"/>
                <a:cs typeface="Arial" pitchFamily="34" charset="0"/>
              </a:rPr>
              <a:t> can take on only one of two values (0 or 1) due to the hard-limit transfer function.</a:t>
            </a:r>
          </a:p>
          <a:p>
            <a:pPr algn="just"/>
            <a:r>
              <a:rPr lang="en-IN" sz="2400" dirty="0" err="1">
                <a:latin typeface="Arial" pitchFamily="34" charset="0"/>
                <a:cs typeface="Arial" pitchFamily="34" charset="0"/>
              </a:rPr>
              <a:t>Perceptrons</a:t>
            </a:r>
            <a:r>
              <a:rPr lang="en-IN" sz="2400" dirty="0">
                <a:latin typeface="Arial" pitchFamily="34" charset="0"/>
                <a:cs typeface="Arial" pitchFamily="34" charset="0"/>
              </a:rPr>
              <a:t> can only classify linearly separable sets of vectors. If a straight line or a plane can be drawn to separate the input vectors into their correct categories, the input vectors are linearly separable. If the vectors are not linearly separable, learning will never reach a point where all vectors are classified properly.</a:t>
            </a:r>
          </a:p>
          <a:p>
            <a:pPr algn="just"/>
            <a:r>
              <a:rPr lang="en-IN" sz="2400" dirty="0">
                <a:latin typeface="Arial" pitchFamily="34" charset="0"/>
                <a:cs typeface="Arial" pitchFamily="34" charset="0"/>
              </a:rPr>
              <a:t>The Boolean function XOR is not linearly separable (Its positive and negative instances cannot be separated by a line or </a:t>
            </a:r>
            <a:r>
              <a:rPr lang="en-IN" sz="2400" dirty="0" err="1">
                <a:latin typeface="Arial" pitchFamily="34" charset="0"/>
                <a:cs typeface="Arial" pitchFamily="34" charset="0"/>
              </a:rPr>
              <a:t>hyperplane</a:t>
            </a:r>
            <a:r>
              <a:rPr lang="en-IN" sz="2400" dirty="0">
                <a:latin typeface="Arial" pitchFamily="34" charset="0"/>
                <a:cs typeface="Arial" pitchFamily="34" charset="0"/>
              </a:rPr>
              <a:t>).</a:t>
            </a:r>
          </a:p>
        </p:txBody>
      </p:sp>
      <p:sp>
        <p:nvSpPr>
          <p:cNvPr id="3" name="Title 2"/>
          <p:cNvSpPr>
            <a:spLocks noGrp="1"/>
          </p:cNvSpPr>
          <p:nvPr>
            <p:ph type="title"/>
          </p:nvPr>
        </p:nvSpPr>
        <p:spPr/>
        <p:txBody>
          <a:bodyPr/>
          <a:lstStyle/>
          <a:p>
            <a:r>
              <a:rPr lang="en-IN" dirty="0"/>
              <a:t>Linearly Separable Problems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lassification.jpg"/>
          <p:cNvPicPr>
            <a:picLocks noGrp="1" noChangeAspect="1"/>
          </p:cNvPicPr>
          <p:nvPr>
            <p:ph idx="1"/>
          </p:nvPr>
        </p:nvPicPr>
        <p:blipFill>
          <a:blip r:embed="rId2"/>
          <a:stretch>
            <a:fillRect/>
          </a:stretch>
        </p:blipFill>
        <p:spPr>
          <a:xfrm>
            <a:off x="990600" y="304800"/>
            <a:ext cx="7696200" cy="5791200"/>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IN" sz="2400" dirty="0">
                <a:latin typeface="Arial" pitchFamily="34" charset="0"/>
                <a:cs typeface="Arial" pitchFamily="34" charset="0"/>
              </a:rPr>
              <a:t>One of the most impressive features of artificial neural networks is their ability to learn.</a:t>
            </a:r>
          </a:p>
          <a:p>
            <a:pPr algn="just"/>
            <a:r>
              <a:rPr lang="en-IN" sz="2400" dirty="0">
                <a:latin typeface="Arial" pitchFamily="34" charset="0"/>
                <a:cs typeface="Arial" pitchFamily="34" charset="0"/>
              </a:rPr>
              <a:t>Inspired by the biological nervous system, in particular, the human brain. One of the most interesting characteristics of the human brain is it's ability to learn.</a:t>
            </a:r>
          </a:p>
          <a:p>
            <a:pPr algn="just"/>
            <a:r>
              <a:rPr lang="en-IN" sz="2400" dirty="0">
                <a:latin typeface="Arial" pitchFamily="34" charset="0"/>
                <a:cs typeface="Arial" pitchFamily="34" charset="0"/>
              </a:rPr>
              <a:t>It is believed that during the learning process the brain's neural structure is altered, increasing or decreasing the strength of it's synaptic connections depending on their activity.</a:t>
            </a:r>
          </a:p>
          <a:p>
            <a:pPr algn="just"/>
            <a:r>
              <a:rPr lang="en-IN" sz="2400" dirty="0">
                <a:latin typeface="Arial" pitchFamily="34" charset="0"/>
                <a:cs typeface="Arial" pitchFamily="34" charset="0"/>
              </a:rPr>
              <a:t>More relevant information will have stronger synaptic connections and less relevant information will gradually have it's synaptic connections weaken.</a:t>
            </a:r>
          </a:p>
        </p:txBody>
      </p:sp>
      <p:sp>
        <p:nvSpPr>
          <p:cNvPr id="3" name="Title 2"/>
          <p:cNvSpPr>
            <a:spLocks noGrp="1"/>
          </p:cNvSpPr>
          <p:nvPr>
            <p:ph type="title"/>
          </p:nvPr>
        </p:nvSpPr>
        <p:spPr/>
        <p:txBody>
          <a:bodyPr/>
          <a:lstStyle/>
          <a:p>
            <a:r>
              <a:rPr lang="en-IN" dirty="0"/>
              <a:t>Learning in ANN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just"/>
            <a:r>
              <a:rPr lang="en-IN" dirty="0"/>
              <a:t>Adaptive learning: An ability to learn how to do tasks based on the data given for training or initial experience. </a:t>
            </a:r>
          </a:p>
          <a:p>
            <a:pPr algn="just"/>
            <a:r>
              <a:rPr lang="en-IN" dirty="0"/>
              <a:t>Self-Organisation: An ANN can create its own organisation or representation of the information it receives during learning time.</a:t>
            </a:r>
          </a:p>
          <a:p>
            <a:pPr algn="just"/>
            <a:r>
              <a:rPr lang="en-IN" dirty="0"/>
              <a:t>Real Time Operation: ANN computations may be carried out in parallel, and special hardware devices are being designed and manufactured which take advantage of this capability.</a:t>
            </a:r>
          </a:p>
          <a:p>
            <a:pPr algn="just"/>
            <a:r>
              <a:rPr lang="en-IN" dirty="0"/>
              <a:t>Fault Tolerance via Redundant Information Coding: Partial destruction of a network leads to the corresponding degradation of performance. However, some network capabilities may be retained even with major network damage. </a:t>
            </a:r>
          </a:p>
        </p:txBody>
      </p:sp>
      <p:sp>
        <p:nvSpPr>
          <p:cNvPr id="3" name="Title 2"/>
          <p:cNvSpPr>
            <a:spLocks noGrp="1"/>
          </p:cNvSpPr>
          <p:nvPr>
            <p:ph type="title"/>
          </p:nvPr>
        </p:nvSpPr>
        <p:spPr/>
        <p:txBody>
          <a:bodyPr/>
          <a:lstStyle/>
          <a:p>
            <a:r>
              <a:rPr lang="en-IN" dirty="0"/>
              <a:t>Other Advantages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a:latin typeface="Arial" pitchFamily="34" charset="0"/>
                <a:cs typeface="Arial" pitchFamily="34" charset="0"/>
              </a:rPr>
              <a:t>The objective is to find a set of weight matrices which when applied to the network should  hopefully map any input to a correct output.</a:t>
            </a:r>
          </a:p>
          <a:p>
            <a:pPr algn="just"/>
            <a:r>
              <a:rPr lang="en-IN" dirty="0">
                <a:latin typeface="Arial" pitchFamily="34" charset="0"/>
                <a:cs typeface="Arial" pitchFamily="34" charset="0"/>
              </a:rPr>
              <a:t>Lets take a quick look at the three major learning paradigms.</a:t>
            </a:r>
          </a:p>
          <a:p>
            <a:pPr algn="just"/>
            <a:r>
              <a:rPr lang="en-IN" b="1" dirty="0">
                <a:latin typeface="Arial" pitchFamily="34" charset="0"/>
                <a:cs typeface="Arial" pitchFamily="34" charset="0"/>
              </a:rPr>
              <a:t>Supervised Learning</a:t>
            </a:r>
          </a:p>
          <a:p>
            <a:pPr algn="just"/>
            <a:r>
              <a:rPr lang="en-IN" b="1" dirty="0">
                <a:latin typeface="Arial" pitchFamily="34" charset="0"/>
                <a:cs typeface="Arial" pitchFamily="34" charset="0"/>
              </a:rPr>
              <a:t>Unsupervised Learning</a:t>
            </a:r>
          </a:p>
          <a:p>
            <a:pPr algn="just"/>
            <a:r>
              <a:rPr lang="en-IN" b="1" dirty="0">
                <a:latin typeface="Arial" pitchFamily="34" charset="0"/>
                <a:cs typeface="Arial" pitchFamily="34" charset="0"/>
              </a:rPr>
              <a:t>Reinforcement Learning</a:t>
            </a:r>
            <a:endParaRPr lang="en-IN" dirty="0">
              <a:latin typeface="Arial" pitchFamily="34" charset="0"/>
              <a:cs typeface="Arial" pitchFamily="34" charset="0"/>
            </a:endParaRPr>
          </a:p>
        </p:txBody>
      </p:sp>
      <p:sp>
        <p:nvSpPr>
          <p:cNvPr id="3" name="Title 2"/>
          <p:cNvSpPr>
            <a:spLocks noGrp="1"/>
          </p:cNvSpPr>
          <p:nvPr>
            <p:ph type="title"/>
          </p:nvPr>
        </p:nvSpPr>
        <p:spPr/>
        <p:txBody>
          <a:bodyPr/>
          <a:lstStyle/>
          <a:p>
            <a:r>
              <a:rPr lang="en-IN" dirty="0"/>
              <a:t>Types of Learning in ANN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2400" dirty="0">
                <a:latin typeface="Arial" pitchFamily="34" charset="0"/>
                <a:cs typeface="Arial" pitchFamily="34" charset="0"/>
              </a:rPr>
              <a:t>Every input pattern that is used to train the network is associated with an output pattern, which is the target or desired pattern.</a:t>
            </a:r>
          </a:p>
          <a:p>
            <a:pPr algn="just"/>
            <a:r>
              <a:rPr lang="en-IN" sz="2400" dirty="0">
                <a:latin typeface="Arial" pitchFamily="34" charset="0"/>
                <a:cs typeface="Arial" pitchFamily="34" charset="0"/>
              </a:rPr>
              <a:t>A teacher is assumed to be present during the learning process, when a comparison is made between network’s computed output and correct output to determine the error.</a:t>
            </a:r>
          </a:p>
          <a:p>
            <a:pPr algn="just"/>
            <a:r>
              <a:rPr lang="en-IN" sz="2400" dirty="0">
                <a:latin typeface="Arial" pitchFamily="34" charset="0"/>
                <a:cs typeface="Arial" pitchFamily="34" charset="0"/>
              </a:rPr>
              <a:t>The error then can be used to change network weight  which result in an improvement in performance.</a:t>
            </a:r>
          </a:p>
          <a:p>
            <a:pPr algn="just"/>
            <a:r>
              <a:rPr lang="en-IN" sz="2400" dirty="0">
                <a:latin typeface="Arial" pitchFamily="34" charset="0"/>
                <a:cs typeface="Arial" pitchFamily="34" charset="0"/>
              </a:rPr>
              <a:t>Applications are like </a:t>
            </a:r>
            <a:r>
              <a:rPr lang="en-IN" sz="2400" dirty="0" err="1">
                <a:latin typeface="Arial" pitchFamily="34" charset="0"/>
                <a:cs typeface="Arial" pitchFamily="34" charset="0"/>
              </a:rPr>
              <a:t>BioInformatics</a:t>
            </a:r>
            <a:r>
              <a:rPr lang="en-IN" sz="2400" dirty="0">
                <a:latin typeface="Arial" pitchFamily="34" charset="0"/>
                <a:cs typeface="Arial" pitchFamily="34" charset="0"/>
              </a:rPr>
              <a:t>, Speech Recognition and Spam Detection.</a:t>
            </a:r>
          </a:p>
        </p:txBody>
      </p:sp>
      <p:sp>
        <p:nvSpPr>
          <p:cNvPr id="3" name="Title 2"/>
          <p:cNvSpPr>
            <a:spLocks noGrp="1"/>
          </p:cNvSpPr>
          <p:nvPr>
            <p:ph type="title"/>
          </p:nvPr>
        </p:nvSpPr>
        <p:spPr/>
        <p:txBody>
          <a:bodyPr>
            <a:normAutofit fontScale="90000"/>
          </a:bodyPr>
          <a:lstStyle/>
          <a:p>
            <a:br>
              <a:rPr lang="en-IN" dirty="0">
                <a:latin typeface="Arial" pitchFamily="34" charset="0"/>
                <a:cs typeface="Arial" pitchFamily="34" charset="0"/>
              </a:rPr>
            </a:br>
            <a:r>
              <a:rPr lang="en-IN" dirty="0">
                <a:latin typeface="Arial" pitchFamily="34" charset="0"/>
                <a:cs typeface="Arial" pitchFamily="34" charset="0"/>
              </a:rPr>
              <a:t>Supervised Learning</a:t>
            </a:r>
            <a:br>
              <a:rPr lang="en-IN" dirty="0">
                <a:latin typeface="Arial" pitchFamily="34" charset="0"/>
                <a:cs typeface="Arial" pitchFamily="34" charset="0"/>
              </a:rPr>
            </a:b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759CF7B-63F7-CE4F-10B5-5F1726246A8A}"/>
              </a:ext>
            </a:extLst>
          </p:cNvPr>
          <p:cNvPicPr>
            <a:picLocks noGrp="1" noChangeAspect="1"/>
          </p:cNvPicPr>
          <p:nvPr>
            <p:ph idx="1"/>
          </p:nvPr>
        </p:nvPicPr>
        <p:blipFill>
          <a:blip r:embed="rId2"/>
          <a:stretch>
            <a:fillRect/>
          </a:stretch>
        </p:blipFill>
        <p:spPr>
          <a:xfrm>
            <a:off x="1524000" y="1905000"/>
            <a:ext cx="5943600" cy="3290855"/>
          </a:xfrm>
        </p:spPr>
      </p:pic>
      <p:sp>
        <p:nvSpPr>
          <p:cNvPr id="3" name="Title 2">
            <a:extLst>
              <a:ext uri="{FF2B5EF4-FFF2-40B4-BE49-F238E27FC236}">
                <a16:creationId xmlns:a16="http://schemas.microsoft.com/office/drawing/2014/main" id="{70B514A0-A851-F1F2-6E00-F06AA9558BA6}"/>
              </a:ext>
            </a:extLst>
          </p:cNvPr>
          <p:cNvSpPr>
            <a:spLocks noGrp="1"/>
          </p:cNvSpPr>
          <p:nvPr>
            <p:ph type="title"/>
          </p:nvPr>
        </p:nvSpPr>
        <p:spPr/>
        <p:txBody>
          <a:bodyPr/>
          <a:lstStyle/>
          <a:p>
            <a:r>
              <a:rPr lang="en-IN" dirty="0"/>
              <a:t>Supervised Learning</a:t>
            </a:r>
          </a:p>
        </p:txBody>
      </p:sp>
    </p:spTree>
    <p:extLst>
      <p:ext uri="{BB962C8B-B14F-4D97-AF65-F5344CB8AC3E}">
        <p14:creationId xmlns:p14="http://schemas.microsoft.com/office/powerpoint/2010/main" val="29331064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IN" sz="2400" dirty="0">
                <a:latin typeface="Arial" pitchFamily="34" charset="0"/>
                <a:cs typeface="Arial" pitchFamily="34" charset="0"/>
              </a:rPr>
              <a:t>Target output is not present in the network.</a:t>
            </a:r>
          </a:p>
          <a:p>
            <a:pPr algn="just"/>
            <a:r>
              <a:rPr lang="en-IN" sz="2400" dirty="0">
                <a:latin typeface="Arial" pitchFamily="34" charset="0"/>
                <a:cs typeface="Arial" pitchFamily="34" charset="0"/>
              </a:rPr>
              <a:t>It is as if there is no teacher to present the desired pattern and hence the system learns by its own by discovering and adapting to structural features in input pattern. </a:t>
            </a:r>
          </a:p>
          <a:p>
            <a:pPr algn="just"/>
            <a:r>
              <a:rPr lang="en-IN" sz="2400" dirty="0">
                <a:latin typeface="Arial" pitchFamily="34" charset="0"/>
                <a:cs typeface="Arial" pitchFamily="34" charset="0"/>
              </a:rPr>
              <a:t>In this paradigm the neural network is only given a set of inputs and it's the neural network's responsibility to find some kind of pattern within the inputs provided without any external aid.</a:t>
            </a:r>
          </a:p>
          <a:p>
            <a:pPr algn="just"/>
            <a:r>
              <a:rPr lang="en-IN" sz="2400" dirty="0">
                <a:latin typeface="Arial" pitchFamily="34" charset="0"/>
                <a:cs typeface="Arial" pitchFamily="34" charset="0"/>
              </a:rPr>
              <a:t>This type of learning paradigm is often used in data mining and is also used by many recommendation algorithms due to their ability to predict a user's preferences based on the preferences of other similar users it has grouped together.</a:t>
            </a:r>
          </a:p>
          <a:p>
            <a:pPr algn="just"/>
            <a:r>
              <a:rPr lang="en-IN" sz="2400" dirty="0">
                <a:latin typeface="Arial" pitchFamily="34" charset="0"/>
                <a:cs typeface="Arial" pitchFamily="34" charset="0"/>
              </a:rPr>
              <a:t>Some of the applications are like Clustering automatically split the dataset into groups base on their similarities.</a:t>
            </a:r>
            <a:r>
              <a:rPr lang="en-IN" sz="2400" dirty="0"/>
              <a:t> </a:t>
            </a:r>
            <a:endParaRPr lang="en-IN" sz="2400" dirty="0">
              <a:latin typeface="Arial" pitchFamily="34" charset="0"/>
              <a:cs typeface="Arial" pitchFamily="34" charset="0"/>
            </a:endParaRPr>
          </a:p>
        </p:txBody>
      </p:sp>
      <p:sp>
        <p:nvSpPr>
          <p:cNvPr id="3" name="Title 2"/>
          <p:cNvSpPr>
            <a:spLocks noGrp="1"/>
          </p:cNvSpPr>
          <p:nvPr>
            <p:ph type="title"/>
          </p:nvPr>
        </p:nvSpPr>
        <p:spPr/>
        <p:txBody>
          <a:bodyPr>
            <a:normAutofit fontScale="90000"/>
          </a:bodyPr>
          <a:lstStyle/>
          <a:p>
            <a:br>
              <a:rPr lang="en-IN" dirty="0">
                <a:latin typeface="Arial" pitchFamily="34" charset="0"/>
                <a:cs typeface="Arial" pitchFamily="34" charset="0"/>
              </a:rPr>
            </a:br>
            <a:r>
              <a:rPr lang="en-IN" dirty="0">
                <a:latin typeface="Arial" pitchFamily="34" charset="0"/>
                <a:cs typeface="Arial" pitchFamily="34" charset="0"/>
              </a:rPr>
              <a:t>Unsupervised Learning</a:t>
            </a:r>
            <a:br>
              <a:rPr lang="en-IN" dirty="0">
                <a:latin typeface="Arial" pitchFamily="34" charset="0"/>
                <a:cs typeface="Arial" pitchFamily="34" charset="0"/>
              </a:rPr>
            </a:b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79A7150-1759-7EAB-7121-FA9A681C45D7}"/>
              </a:ext>
            </a:extLst>
          </p:cNvPr>
          <p:cNvPicPr>
            <a:picLocks noGrp="1" noChangeAspect="1"/>
          </p:cNvPicPr>
          <p:nvPr>
            <p:ph idx="1"/>
          </p:nvPr>
        </p:nvPicPr>
        <p:blipFill>
          <a:blip r:embed="rId2"/>
          <a:stretch>
            <a:fillRect/>
          </a:stretch>
        </p:blipFill>
        <p:spPr>
          <a:xfrm>
            <a:off x="1828800" y="1752600"/>
            <a:ext cx="5333999" cy="3809999"/>
          </a:xfrm>
        </p:spPr>
      </p:pic>
      <p:sp>
        <p:nvSpPr>
          <p:cNvPr id="3" name="Title 2">
            <a:extLst>
              <a:ext uri="{FF2B5EF4-FFF2-40B4-BE49-F238E27FC236}">
                <a16:creationId xmlns:a16="http://schemas.microsoft.com/office/drawing/2014/main" id="{BF545F2E-0A16-5A6D-6922-38D5006F214C}"/>
              </a:ext>
            </a:extLst>
          </p:cNvPr>
          <p:cNvSpPr>
            <a:spLocks noGrp="1"/>
          </p:cNvSpPr>
          <p:nvPr>
            <p:ph type="title"/>
          </p:nvPr>
        </p:nvSpPr>
        <p:spPr/>
        <p:txBody>
          <a:bodyPr/>
          <a:lstStyle/>
          <a:p>
            <a:r>
              <a:rPr lang="en-IN" dirty="0"/>
              <a:t>Unsupervised learning</a:t>
            </a:r>
          </a:p>
        </p:txBody>
      </p:sp>
    </p:spTree>
    <p:extLst>
      <p:ext uri="{BB962C8B-B14F-4D97-AF65-F5344CB8AC3E}">
        <p14:creationId xmlns:p14="http://schemas.microsoft.com/office/powerpoint/2010/main" val="28629711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2400" dirty="0">
                <a:latin typeface="Arial" pitchFamily="34" charset="0"/>
                <a:cs typeface="Arial" pitchFamily="34" charset="0"/>
              </a:rPr>
              <a:t>Reinforcement learning is similar to semi-supervised learning in that  a teacher though available but </a:t>
            </a:r>
            <a:r>
              <a:rPr lang="en-IN" sz="2400" dirty="0" err="1">
                <a:latin typeface="Arial" pitchFamily="34" charset="0"/>
                <a:cs typeface="Arial" pitchFamily="34" charset="0"/>
              </a:rPr>
              <a:t>doesnot</a:t>
            </a:r>
            <a:r>
              <a:rPr lang="en-IN" sz="2400" dirty="0">
                <a:latin typeface="Arial" pitchFamily="34" charset="0"/>
                <a:cs typeface="Arial" pitchFamily="34" charset="0"/>
              </a:rPr>
              <a:t> present the expected output but only indicated if the computed output is correct or incorrect.</a:t>
            </a:r>
          </a:p>
          <a:p>
            <a:pPr algn="just"/>
            <a:r>
              <a:rPr lang="en-IN" sz="2400" dirty="0">
                <a:latin typeface="Arial" pitchFamily="34" charset="0"/>
                <a:cs typeface="Arial" pitchFamily="34" charset="0"/>
              </a:rPr>
              <a:t>The information provided helps the network in learning process.</a:t>
            </a:r>
          </a:p>
          <a:p>
            <a:pPr algn="just"/>
            <a:r>
              <a:rPr lang="en-IN" sz="2400" dirty="0">
                <a:latin typeface="Arial" pitchFamily="34" charset="0"/>
                <a:cs typeface="Arial" pitchFamily="34" charset="0"/>
              </a:rPr>
              <a:t>A reward is given for a correct answer computed and penalty for a wrong answer.</a:t>
            </a:r>
          </a:p>
          <a:p>
            <a:pPr algn="just"/>
            <a:r>
              <a:rPr lang="en-IN" sz="2400" dirty="0">
                <a:latin typeface="Arial" pitchFamily="34" charset="0"/>
                <a:cs typeface="Arial" pitchFamily="34" charset="0"/>
              </a:rPr>
              <a:t>Applications are like </a:t>
            </a:r>
            <a:r>
              <a:rPr lang="en-IN" sz="2400" b="1" dirty="0">
                <a:latin typeface="Arial" pitchFamily="34" charset="0"/>
                <a:cs typeface="Arial" pitchFamily="34" charset="0"/>
              </a:rPr>
              <a:t>Traffic Light Control, Robotics and Games</a:t>
            </a:r>
            <a:endParaRPr lang="en-IN" sz="2400" dirty="0">
              <a:latin typeface="Arial" pitchFamily="34" charset="0"/>
              <a:cs typeface="Arial" pitchFamily="34" charset="0"/>
            </a:endParaRPr>
          </a:p>
        </p:txBody>
      </p:sp>
      <p:sp>
        <p:nvSpPr>
          <p:cNvPr id="3" name="Title 2"/>
          <p:cNvSpPr>
            <a:spLocks noGrp="1"/>
          </p:cNvSpPr>
          <p:nvPr>
            <p:ph type="title"/>
          </p:nvPr>
        </p:nvSpPr>
        <p:spPr>
          <a:xfrm>
            <a:off x="533400" y="274638"/>
            <a:ext cx="8153400" cy="1143000"/>
          </a:xfrm>
        </p:spPr>
        <p:txBody>
          <a:bodyPr>
            <a:normAutofit fontScale="90000"/>
          </a:bodyPr>
          <a:lstStyle/>
          <a:p>
            <a:br>
              <a:rPr lang="en-IN" dirty="0">
                <a:latin typeface="Arial" pitchFamily="34" charset="0"/>
                <a:cs typeface="Arial" pitchFamily="34" charset="0"/>
              </a:rPr>
            </a:br>
            <a:r>
              <a:rPr lang="en-IN" dirty="0">
                <a:latin typeface="Arial" pitchFamily="34" charset="0"/>
                <a:cs typeface="Arial" pitchFamily="34" charset="0"/>
              </a:rPr>
              <a:t>Reinforcement Learning</a:t>
            </a:r>
            <a:br>
              <a:rPr lang="en-IN" dirty="0">
                <a:latin typeface="Arial" pitchFamily="34" charset="0"/>
                <a:cs typeface="Arial" pitchFamily="34" charset="0"/>
              </a:rPr>
            </a:br>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32ECB54-EF04-9018-55E4-110D457EA63D}"/>
              </a:ext>
            </a:extLst>
          </p:cNvPr>
          <p:cNvPicPr>
            <a:picLocks noGrp="1" noChangeAspect="1"/>
          </p:cNvPicPr>
          <p:nvPr>
            <p:ph idx="1"/>
          </p:nvPr>
        </p:nvPicPr>
        <p:blipFill>
          <a:blip r:embed="rId2"/>
          <a:stretch>
            <a:fillRect/>
          </a:stretch>
        </p:blipFill>
        <p:spPr>
          <a:xfrm>
            <a:off x="1295400" y="1828800"/>
            <a:ext cx="6248400" cy="3657599"/>
          </a:xfrm>
        </p:spPr>
      </p:pic>
      <p:sp>
        <p:nvSpPr>
          <p:cNvPr id="3" name="Title 2">
            <a:extLst>
              <a:ext uri="{FF2B5EF4-FFF2-40B4-BE49-F238E27FC236}">
                <a16:creationId xmlns:a16="http://schemas.microsoft.com/office/drawing/2014/main" id="{C85C99CB-44BC-99D6-6C58-A5FE3023EB07}"/>
              </a:ext>
            </a:extLst>
          </p:cNvPr>
          <p:cNvSpPr>
            <a:spLocks noGrp="1"/>
          </p:cNvSpPr>
          <p:nvPr>
            <p:ph type="title"/>
          </p:nvPr>
        </p:nvSpPr>
        <p:spPr/>
        <p:txBody>
          <a:bodyPr/>
          <a:lstStyle/>
          <a:p>
            <a:r>
              <a:rPr lang="en-IN" dirty="0">
                <a:latin typeface="Arial" pitchFamily="34" charset="0"/>
                <a:cs typeface="Arial" pitchFamily="34" charset="0"/>
              </a:rPr>
              <a:t>Reinforcement Learning</a:t>
            </a:r>
            <a:endParaRPr lang="en-IN" dirty="0"/>
          </a:p>
        </p:txBody>
      </p:sp>
    </p:spTree>
    <p:extLst>
      <p:ext uri="{BB962C8B-B14F-4D97-AF65-F5344CB8AC3E}">
        <p14:creationId xmlns:p14="http://schemas.microsoft.com/office/powerpoint/2010/main" val="6428411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n-IN" sz="2400" dirty="0">
                <a:latin typeface="Arial" pitchFamily="34" charset="0"/>
                <a:cs typeface="Arial" pitchFamily="34" charset="0"/>
              </a:rPr>
              <a:t>Imagine a baby is given a TV remote control at your home (environment). In simple terms, the baby (agent) will first observe and construct his/her own representation of the environment (state). Then the curious baby will take certain actions like hitting the remote control (action) and observe how would the TV response (next state). As a non-responding TV is dull, the baby dislike it (receiving a negative reward) and will take less actions that will lead to such a result(updating the policy) and vice versa. The baby will repeat the process until he/she finds a policy (what to do under different circumstances) that he/she is happy with (maximizing the total (discounted) rewards).</a:t>
            </a:r>
          </a:p>
        </p:txBody>
      </p:sp>
      <p:sp>
        <p:nvSpPr>
          <p:cNvPr id="3" name="Title 2"/>
          <p:cNvSpPr>
            <a:spLocks noGrp="1"/>
          </p:cNvSpPr>
          <p:nvPr>
            <p:ph type="title"/>
          </p:nvPr>
        </p:nvSpPr>
        <p:spPr/>
        <p:txBody>
          <a:bodyPr>
            <a:noAutofit/>
          </a:bodyPr>
          <a:lstStyle/>
          <a:p>
            <a:r>
              <a:rPr lang="en-IN" sz="3700" dirty="0">
                <a:latin typeface="Arial" pitchFamily="34" charset="0"/>
                <a:cs typeface="Arial" pitchFamily="34" charset="0"/>
              </a:rPr>
              <a:t>Example of Reinforcement Learning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IN" sz="2400" dirty="0">
                <a:latin typeface="Arial" pitchFamily="34" charset="0"/>
                <a:cs typeface="Arial" pitchFamily="34" charset="0"/>
              </a:rPr>
              <a:t>Basically, learning means to do and adapt the change in itself as and when there is a change in environment.</a:t>
            </a:r>
          </a:p>
          <a:p>
            <a:pPr algn="just"/>
            <a:r>
              <a:rPr lang="en-IN" sz="2400" dirty="0">
                <a:latin typeface="Arial" pitchFamily="34" charset="0"/>
                <a:cs typeface="Arial" pitchFamily="34" charset="0"/>
              </a:rPr>
              <a:t>The importance of learning in ANN increases because of the fixed activation function as well as the input/output vector, when a particular network is constructed. Now to change the input/output behaviour, we need to adjust the weights.</a:t>
            </a:r>
          </a:p>
          <a:p>
            <a:pPr algn="just"/>
            <a:r>
              <a:rPr lang="en-IN" sz="2400" dirty="0">
                <a:latin typeface="Arial" pitchFamily="34" charset="0"/>
                <a:cs typeface="Arial" pitchFamily="34" charset="0"/>
              </a:rPr>
              <a:t>Hence, a method is required with the help of which the weights can be modified. These methods are called Learning rules, which are simply algorithms or equations. Following are some learning rules for the neural network : </a:t>
            </a:r>
            <a:r>
              <a:rPr lang="en-IN" sz="2400" dirty="0" err="1">
                <a:latin typeface="Arial" pitchFamily="34" charset="0"/>
                <a:cs typeface="Arial" pitchFamily="34" charset="0"/>
              </a:rPr>
              <a:t>Hebbian</a:t>
            </a:r>
            <a:r>
              <a:rPr lang="en-IN" sz="2400" dirty="0">
                <a:latin typeface="Arial" pitchFamily="34" charset="0"/>
                <a:cs typeface="Arial" pitchFamily="34" charset="0"/>
              </a:rPr>
              <a:t> Learning Rule &amp; </a:t>
            </a:r>
            <a:r>
              <a:rPr lang="en-IN" sz="2400" dirty="0" err="1">
                <a:latin typeface="Arial" pitchFamily="34" charset="0"/>
                <a:cs typeface="Arial" pitchFamily="34" charset="0"/>
              </a:rPr>
              <a:t>Perceptron</a:t>
            </a:r>
            <a:r>
              <a:rPr lang="en-IN" sz="2400" dirty="0">
                <a:latin typeface="Arial" pitchFamily="34" charset="0"/>
                <a:cs typeface="Arial" pitchFamily="34" charset="0"/>
              </a:rPr>
              <a:t> Learning Rule</a:t>
            </a:r>
            <a:endParaRPr lang="en-IN" sz="2000" dirty="0">
              <a:latin typeface="Arial" pitchFamily="34" charset="0"/>
              <a:cs typeface="Arial" pitchFamily="34" charset="0"/>
            </a:endParaRPr>
          </a:p>
        </p:txBody>
      </p:sp>
      <p:sp>
        <p:nvSpPr>
          <p:cNvPr id="3" name="Title 2"/>
          <p:cNvSpPr>
            <a:spLocks noGrp="1"/>
          </p:cNvSpPr>
          <p:nvPr>
            <p:ph type="title"/>
          </p:nvPr>
        </p:nvSpPr>
        <p:spPr/>
        <p:txBody>
          <a:bodyPr/>
          <a:lstStyle/>
          <a:p>
            <a:r>
              <a:rPr lang="en-IN" dirty="0"/>
              <a:t>Learning Rule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2400" dirty="0">
                <a:latin typeface="Arial" pitchFamily="34" charset="0"/>
                <a:cs typeface="Arial" pitchFamily="34" charset="0"/>
              </a:rPr>
              <a:t>It is a kind of feed-forward, unsupervised learning. This rule, one of the oldest and simplest, was introduced by Donald </a:t>
            </a:r>
            <a:r>
              <a:rPr lang="en-IN" sz="2400" dirty="0" err="1">
                <a:latin typeface="Arial" pitchFamily="34" charset="0"/>
                <a:cs typeface="Arial" pitchFamily="34" charset="0"/>
              </a:rPr>
              <a:t>Hebb</a:t>
            </a:r>
            <a:r>
              <a:rPr lang="en-IN" sz="2400" dirty="0">
                <a:latin typeface="Arial" pitchFamily="34" charset="0"/>
                <a:cs typeface="Arial" pitchFamily="34" charset="0"/>
              </a:rPr>
              <a:t>.</a:t>
            </a:r>
          </a:p>
          <a:p>
            <a:pPr algn="just"/>
            <a:r>
              <a:rPr lang="en-IN" sz="2400" dirty="0" err="1">
                <a:latin typeface="Arial" pitchFamily="34" charset="0"/>
                <a:cs typeface="Arial" pitchFamily="34" charset="0"/>
              </a:rPr>
              <a:t>Hebbian</a:t>
            </a:r>
            <a:r>
              <a:rPr lang="en-IN" sz="2400" dirty="0">
                <a:latin typeface="Arial" pitchFamily="34" charset="0"/>
                <a:cs typeface="Arial" pitchFamily="34" charset="0"/>
              </a:rPr>
              <a:t> Learning is very similar to the physical changes in our brain while we learn anything new.</a:t>
            </a:r>
          </a:p>
          <a:p>
            <a:pPr algn="just"/>
            <a:r>
              <a:rPr lang="en-IN" sz="2400" dirty="0">
                <a:latin typeface="Arial" pitchFamily="34" charset="0"/>
                <a:cs typeface="Arial" pitchFamily="34" charset="0"/>
              </a:rPr>
              <a:t>“When an axon of cell A is near enough to excite a cell B and repeatedly or persistently takes part in firing it, some growth process or metabolic change takes place in one or both cells such that A’s efficiency, as one of the cells firing B, is increased.”</a:t>
            </a:r>
          </a:p>
        </p:txBody>
      </p:sp>
      <p:sp>
        <p:nvSpPr>
          <p:cNvPr id="3" name="Title 2"/>
          <p:cNvSpPr>
            <a:spLocks noGrp="1"/>
          </p:cNvSpPr>
          <p:nvPr>
            <p:ph type="title"/>
          </p:nvPr>
        </p:nvSpPr>
        <p:spPr/>
        <p:txBody>
          <a:bodyPr/>
          <a:lstStyle/>
          <a:p>
            <a:r>
              <a:rPr lang="en-IN" dirty="0" err="1"/>
              <a:t>Hebbian</a:t>
            </a:r>
            <a:r>
              <a:rPr lang="en-IN" dirty="0"/>
              <a:t> Learning Rule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altLang="en-US" sz="2800" dirty="0">
                <a:latin typeface="Times New Roman" panose="02020603050405020304" pitchFamily="18" charset="0"/>
                <a:cs typeface="Times New Roman" panose="02020603050405020304" pitchFamily="18" charset="0"/>
              </a:rPr>
              <a:t>Biological nervous system is the most important part of many living things, in particular, human beings.</a:t>
            </a:r>
          </a:p>
          <a:p>
            <a:pPr algn="just"/>
            <a:r>
              <a:rPr lang="en-US" altLang="en-US" sz="2800" dirty="0">
                <a:latin typeface="Times New Roman" panose="02020603050405020304" pitchFamily="18" charset="0"/>
                <a:cs typeface="Times New Roman" panose="02020603050405020304" pitchFamily="18" charset="0"/>
              </a:rPr>
              <a:t>There is a part called </a:t>
            </a:r>
            <a:r>
              <a:rPr lang="en-US" altLang="en-US" sz="2800" b="1" dirty="0">
                <a:solidFill>
                  <a:srgbClr val="FF0000"/>
                </a:solidFill>
                <a:latin typeface="Times New Roman" panose="02020603050405020304" pitchFamily="18" charset="0"/>
                <a:cs typeface="Times New Roman" panose="02020603050405020304" pitchFamily="18" charset="0"/>
              </a:rPr>
              <a:t>brain </a:t>
            </a:r>
            <a:r>
              <a:rPr lang="en-US" altLang="en-US" sz="2800" dirty="0">
                <a:latin typeface="Times New Roman" panose="02020603050405020304" pitchFamily="18" charset="0"/>
                <a:cs typeface="Times New Roman" panose="02020603050405020304" pitchFamily="18" charset="0"/>
              </a:rPr>
              <a:t>at the center of human nervous system.</a:t>
            </a:r>
          </a:p>
          <a:p>
            <a:pPr algn="just"/>
            <a:r>
              <a:rPr lang="en-US" altLang="en-US" sz="2800" dirty="0">
                <a:latin typeface="Times New Roman" panose="02020603050405020304" pitchFamily="18" charset="0"/>
                <a:cs typeface="Times New Roman" panose="02020603050405020304" pitchFamily="18" charset="0"/>
              </a:rPr>
              <a:t>In fact, the human brain is a highly complex structure viewed as a massive, highly interconnected network of simple processing elements called </a:t>
            </a:r>
            <a:r>
              <a:rPr lang="en-US" altLang="en-US" sz="2800" b="1" dirty="0">
                <a:solidFill>
                  <a:srgbClr val="FF0000"/>
                </a:solidFill>
                <a:latin typeface="Times New Roman" panose="02020603050405020304" pitchFamily="18" charset="0"/>
                <a:cs typeface="Times New Roman" panose="02020603050405020304" pitchFamily="18" charset="0"/>
              </a:rPr>
              <a:t>neurons.</a:t>
            </a:r>
          </a:p>
          <a:p>
            <a:pPr algn="just"/>
            <a:r>
              <a:rPr lang="en-US" altLang="en-US" sz="2800" dirty="0">
                <a:latin typeface="Times New Roman" panose="02020603050405020304" pitchFamily="18" charset="0"/>
                <a:cs typeface="Times New Roman" panose="02020603050405020304" pitchFamily="18" charset="0"/>
              </a:rPr>
              <a:t>In fact, any biological nervous system consists of a large number of interconnected processing units called </a:t>
            </a:r>
            <a:r>
              <a:rPr lang="en-US" altLang="en-US" sz="2800" b="1" dirty="0">
                <a:solidFill>
                  <a:srgbClr val="FF0000"/>
                </a:solidFill>
                <a:latin typeface="Times New Roman" panose="02020603050405020304" pitchFamily="18" charset="0"/>
                <a:cs typeface="Times New Roman" panose="02020603050405020304" pitchFamily="18" charset="0"/>
              </a:rPr>
              <a:t>neurons</a:t>
            </a:r>
            <a:r>
              <a:rPr lang="en-US" altLang="en-US" sz="2800" dirty="0">
                <a:latin typeface="Times New Roman" panose="02020603050405020304" pitchFamily="18" charset="0"/>
                <a:cs typeface="Times New Roman" panose="02020603050405020304" pitchFamily="18" charset="0"/>
              </a:rPr>
              <a:t>.</a:t>
            </a:r>
          </a:p>
          <a:p>
            <a:pPr algn="just"/>
            <a:r>
              <a:rPr lang="en-US" altLang="en-US" sz="2800" dirty="0">
                <a:latin typeface="Times New Roman" panose="02020603050405020304" pitchFamily="18" charset="0"/>
                <a:cs typeface="Times New Roman" panose="02020603050405020304" pitchFamily="18" charset="0"/>
              </a:rPr>
              <a:t>Each neuron is approximately 10µ</a:t>
            </a:r>
            <a:r>
              <a:rPr lang="en-US" altLang="en-US" sz="2800" i="1" dirty="0">
                <a:latin typeface="Times New Roman" panose="02020603050405020304" pitchFamily="18" charset="0"/>
                <a:cs typeface="Times New Roman" panose="02020603050405020304" pitchFamily="18" charset="0"/>
              </a:rPr>
              <a:t>m </a:t>
            </a:r>
            <a:r>
              <a:rPr lang="en-US" altLang="en-US" sz="2800" dirty="0">
                <a:latin typeface="Times New Roman" panose="02020603050405020304" pitchFamily="18" charset="0"/>
                <a:cs typeface="Times New Roman" panose="02020603050405020304" pitchFamily="18" charset="0"/>
              </a:rPr>
              <a:t>long and they can operate in parallel.</a:t>
            </a:r>
          </a:p>
          <a:p>
            <a:pPr algn="just"/>
            <a:endParaRPr lang="en-US" altLang="en-US" sz="2800" dirty="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Biological Neuron</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sz="2400" dirty="0">
                <a:latin typeface="Arial" pitchFamily="34" charset="0"/>
                <a:cs typeface="Arial" pitchFamily="34" charset="0"/>
              </a:rPr>
              <a:t>we can conclude that the connections between two neurons might be strengthened if the neurons fire at the same time and might weaken if they fire at different times.</a:t>
            </a:r>
          </a:p>
          <a:p>
            <a:pPr algn="just"/>
            <a:r>
              <a:rPr lang="en-IN" sz="2400" dirty="0">
                <a:latin typeface="Arial" pitchFamily="34" charset="0"/>
                <a:cs typeface="Arial" pitchFamily="34" charset="0"/>
              </a:rPr>
              <a:t>According to </a:t>
            </a:r>
            <a:r>
              <a:rPr lang="en-IN" sz="2400" dirty="0" err="1">
                <a:latin typeface="Arial" pitchFamily="34" charset="0"/>
                <a:cs typeface="Arial" pitchFamily="34" charset="0"/>
              </a:rPr>
              <a:t>Hebbian</a:t>
            </a:r>
            <a:r>
              <a:rPr lang="en-IN" sz="2400" dirty="0">
                <a:latin typeface="Arial" pitchFamily="34" charset="0"/>
                <a:cs typeface="Arial" pitchFamily="34" charset="0"/>
              </a:rPr>
              <a:t> learning rule, following is the formula to increase the weight of connection at every time step.</a:t>
            </a:r>
          </a:p>
          <a:p>
            <a:pPr algn="just"/>
            <a:r>
              <a:rPr lang="en-IN" sz="2400" dirty="0">
                <a:latin typeface="Arial" pitchFamily="34" charset="0"/>
                <a:cs typeface="Arial" pitchFamily="34" charset="0"/>
              </a:rPr>
              <a:t>The weight update in </a:t>
            </a:r>
            <a:r>
              <a:rPr lang="en-IN" sz="2400" dirty="0" err="1">
                <a:latin typeface="Arial" pitchFamily="34" charset="0"/>
                <a:cs typeface="Arial" pitchFamily="34" charset="0"/>
              </a:rPr>
              <a:t>Hebb</a:t>
            </a:r>
            <a:r>
              <a:rPr lang="en-IN" sz="2400" dirty="0">
                <a:latin typeface="Arial" pitchFamily="34" charset="0"/>
                <a:cs typeface="Arial" pitchFamily="34" charset="0"/>
              </a:rPr>
              <a:t> rule is given by</a:t>
            </a:r>
          </a:p>
          <a:p>
            <a:pPr algn="just">
              <a:buNone/>
            </a:pPr>
            <a:r>
              <a:rPr lang="en-IN" sz="2400" dirty="0">
                <a:latin typeface="Arial" pitchFamily="34" charset="0"/>
                <a:cs typeface="Arial" pitchFamily="34" charset="0"/>
              </a:rPr>
              <a:t>			</a:t>
            </a:r>
            <a:r>
              <a:rPr lang="en-IN" sz="2400" dirty="0" err="1">
                <a:latin typeface="Arial" pitchFamily="34" charset="0"/>
                <a:cs typeface="Arial" pitchFamily="34" charset="0"/>
              </a:rPr>
              <a:t>w</a:t>
            </a:r>
            <a:r>
              <a:rPr lang="en-IN" sz="2400" baseline="-25000" dirty="0" err="1">
                <a:latin typeface="Arial" pitchFamily="34" charset="0"/>
                <a:cs typeface="Arial" pitchFamily="34" charset="0"/>
              </a:rPr>
              <a:t>i</a:t>
            </a:r>
            <a:r>
              <a:rPr lang="en-IN" sz="2400" dirty="0">
                <a:latin typeface="Arial" pitchFamily="34" charset="0"/>
                <a:cs typeface="Arial" pitchFamily="34" charset="0"/>
              </a:rPr>
              <a:t>(new)= </a:t>
            </a:r>
            <a:r>
              <a:rPr lang="en-IN" sz="2400" dirty="0" err="1">
                <a:latin typeface="Arial" pitchFamily="34" charset="0"/>
                <a:cs typeface="Arial" pitchFamily="34" charset="0"/>
              </a:rPr>
              <a:t>w</a:t>
            </a:r>
            <a:r>
              <a:rPr lang="en-IN" sz="2400" baseline="-25000" dirty="0" err="1">
                <a:latin typeface="Arial" pitchFamily="34" charset="0"/>
                <a:cs typeface="Arial" pitchFamily="34" charset="0"/>
              </a:rPr>
              <a:t>i</a:t>
            </a:r>
            <a:r>
              <a:rPr lang="en-IN" sz="2400" dirty="0">
                <a:latin typeface="Arial" pitchFamily="34" charset="0"/>
                <a:cs typeface="Arial" pitchFamily="34" charset="0"/>
              </a:rPr>
              <a:t>(old)+</a:t>
            </a:r>
            <a:r>
              <a:rPr lang="en-IN" sz="2400" dirty="0" err="1">
                <a:latin typeface="Arial" pitchFamily="34" charset="0"/>
                <a:cs typeface="Arial" pitchFamily="34" charset="0"/>
              </a:rPr>
              <a:t>x</a:t>
            </a:r>
            <a:r>
              <a:rPr lang="en-IN" sz="2400" baseline="-25000" dirty="0" err="1">
                <a:latin typeface="Arial" pitchFamily="34" charset="0"/>
                <a:cs typeface="Arial" pitchFamily="34" charset="0"/>
              </a:rPr>
              <a:t>i</a:t>
            </a:r>
            <a:r>
              <a:rPr lang="en-IN" sz="2400" dirty="0" err="1">
                <a:latin typeface="Arial" pitchFamily="34" charset="0"/>
                <a:cs typeface="Arial" pitchFamily="34" charset="0"/>
              </a:rPr>
              <a:t>y</a:t>
            </a:r>
            <a:endParaRPr lang="en-IN" sz="2400" dirty="0">
              <a:latin typeface="Arial" pitchFamily="34" charset="0"/>
              <a:cs typeface="Arial" pitchFamily="34" charset="0"/>
            </a:endParaRPr>
          </a:p>
          <a:p>
            <a:pPr>
              <a:buNone/>
            </a:pPr>
            <a:br>
              <a:rPr lang="en-IN" dirty="0"/>
            </a:br>
            <a:endParaRPr lang="en-IN" dirty="0"/>
          </a:p>
        </p:txBody>
      </p:sp>
      <p:sp>
        <p:nvSpPr>
          <p:cNvPr id="3" name="Title 2"/>
          <p:cNvSpPr>
            <a:spLocks noGrp="1"/>
          </p:cNvSpPr>
          <p:nvPr>
            <p:ph type="title"/>
          </p:nvPr>
        </p:nvSpPr>
        <p:spPr/>
        <p:txBody>
          <a:bodyPr/>
          <a:lstStyle/>
          <a:p>
            <a:r>
              <a:rPr lang="en-IN" dirty="0"/>
              <a:t>Cont...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096962"/>
          </a:xfrm>
        </p:spPr>
        <p:txBody>
          <a:bodyPr/>
          <a:lstStyle/>
          <a:p>
            <a:r>
              <a:rPr lang="en-IN" dirty="0"/>
              <a:t>Algorithm</a:t>
            </a:r>
          </a:p>
        </p:txBody>
      </p:sp>
      <p:sp>
        <p:nvSpPr>
          <p:cNvPr id="6" name="TextBox 5"/>
          <p:cNvSpPr txBox="1"/>
          <p:nvPr/>
        </p:nvSpPr>
        <p:spPr>
          <a:xfrm>
            <a:off x="5334000" y="4267200"/>
            <a:ext cx="3200400" cy="307777"/>
          </a:xfrm>
          <a:prstGeom prst="rect">
            <a:avLst/>
          </a:prstGeom>
          <a:noFill/>
        </p:spPr>
        <p:txBody>
          <a:bodyPr wrap="square" rtlCol="0">
            <a:spAutoFit/>
          </a:bodyPr>
          <a:lstStyle/>
          <a:p>
            <a:r>
              <a:rPr lang="en-IN" sz="1400" dirty="0">
                <a:latin typeface="Arial" pitchFamily="34" charset="0"/>
                <a:cs typeface="Arial" pitchFamily="34" charset="0"/>
              </a:rPr>
              <a:t>* Set s to input units</a:t>
            </a:r>
          </a:p>
        </p:txBody>
      </p:sp>
      <p:sp>
        <p:nvSpPr>
          <p:cNvPr id="7" name="TextBox 6"/>
          <p:cNvSpPr txBox="1"/>
          <p:nvPr/>
        </p:nvSpPr>
        <p:spPr>
          <a:xfrm>
            <a:off x="5410200" y="4648200"/>
            <a:ext cx="3048000" cy="307777"/>
          </a:xfrm>
          <a:prstGeom prst="rect">
            <a:avLst/>
          </a:prstGeom>
          <a:noFill/>
        </p:spPr>
        <p:txBody>
          <a:bodyPr wrap="square" rtlCol="0">
            <a:spAutoFit/>
          </a:bodyPr>
          <a:lstStyle/>
          <a:p>
            <a:r>
              <a:rPr lang="en-IN" sz="1400" dirty="0">
                <a:latin typeface="Arial" pitchFamily="34" charset="0"/>
                <a:cs typeface="Arial" pitchFamily="34" charset="0"/>
              </a:rPr>
              <a:t>*Set output unit t to y</a:t>
            </a:r>
          </a:p>
        </p:txBody>
      </p:sp>
      <p:pic>
        <p:nvPicPr>
          <p:cNvPr id="9" name="Content Placeholder 8" descr="2299147416-page-004.jpg"/>
          <p:cNvPicPr>
            <a:picLocks noGrp="1" noChangeAspect="1"/>
          </p:cNvPicPr>
          <p:nvPr>
            <p:ph idx="1"/>
          </p:nvPr>
        </p:nvPicPr>
        <p:blipFill>
          <a:blip r:embed="rId2"/>
          <a:stretch>
            <a:fillRect/>
          </a:stretch>
        </p:blipFill>
        <p:spPr>
          <a:xfrm>
            <a:off x="685800" y="1371600"/>
            <a:ext cx="8001000" cy="4724400"/>
          </a:xfr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Implementation</a:t>
            </a:r>
          </a:p>
        </p:txBody>
      </p:sp>
      <p:pic>
        <p:nvPicPr>
          <p:cNvPr id="6" name="Content Placeholder 5" descr="2299147416-page-005.jpg"/>
          <p:cNvPicPr>
            <a:picLocks noGrp="1" noChangeAspect="1"/>
          </p:cNvPicPr>
          <p:nvPr>
            <p:ph idx="1"/>
          </p:nvPr>
        </p:nvPicPr>
        <p:blipFill>
          <a:blip r:embed="rId2"/>
          <a:stretch>
            <a:fillRect/>
          </a:stretch>
        </p:blipFill>
        <p:spPr>
          <a:xfrm>
            <a:off x="762000" y="1219200"/>
            <a:ext cx="7543800" cy="4787900"/>
          </a:xfr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299147416-page-006.jpg"/>
          <p:cNvPicPr>
            <a:picLocks noGrp="1" noChangeAspect="1"/>
          </p:cNvPicPr>
          <p:nvPr>
            <p:ph idx="1"/>
          </p:nvPr>
        </p:nvPicPr>
        <p:blipFill>
          <a:blip r:embed="rId2"/>
          <a:stretch>
            <a:fillRect/>
          </a:stretch>
        </p:blipFill>
        <p:spPr>
          <a:xfrm>
            <a:off x="724304" y="1447800"/>
            <a:ext cx="7695391" cy="4559300"/>
          </a:xfrm>
        </p:spPr>
      </p:pic>
      <p:sp>
        <p:nvSpPr>
          <p:cNvPr id="3" name="Title 2"/>
          <p:cNvSpPr>
            <a:spLocks noGrp="1"/>
          </p:cNvSpPr>
          <p:nvPr>
            <p:ph type="title"/>
          </p:nvPr>
        </p:nvSpPr>
        <p:spPr/>
        <p:txBody>
          <a:bodyPr/>
          <a:lstStyle/>
          <a:p>
            <a:r>
              <a:rPr lang="en-IN" dirty="0"/>
              <a:t>Cont...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299147416-page-007.jpg"/>
          <p:cNvPicPr>
            <a:picLocks noGrp="1" noChangeAspect="1"/>
          </p:cNvPicPr>
          <p:nvPr>
            <p:ph idx="1"/>
          </p:nvPr>
        </p:nvPicPr>
        <p:blipFill>
          <a:blip r:embed="rId2"/>
          <a:stretch>
            <a:fillRect/>
          </a:stretch>
        </p:blipFill>
        <p:spPr>
          <a:xfrm>
            <a:off x="674494" y="1371600"/>
            <a:ext cx="7795012" cy="4635500"/>
          </a:xfrm>
        </p:spPr>
      </p:pic>
      <p:sp>
        <p:nvSpPr>
          <p:cNvPr id="3" name="Title 2"/>
          <p:cNvSpPr>
            <a:spLocks noGrp="1"/>
          </p:cNvSpPr>
          <p:nvPr>
            <p:ph type="title"/>
          </p:nvPr>
        </p:nvSpPr>
        <p:spPr/>
        <p:txBody>
          <a:bodyPr/>
          <a:lstStyle/>
          <a:p>
            <a:r>
              <a:rPr lang="en-IN" dirty="0"/>
              <a:t>Cont...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299147416-page-008.jpg"/>
          <p:cNvPicPr>
            <a:picLocks noGrp="1" noChangeAspect="1"/>
          </p:cNvPicPr>
          <p:nvPr>
            <p:ph idx="1"/>
          </p:nvPr>
        </p:nvPicPr>
        <p:blipFill>
          <a:blip r:embed="rId2"/>
          <a:stretch>
            <a:fillRect/>
          </a:stretch>
        </p:blipFill>
        <p:spPr>
          <a:xfrm>
            <a:off x="457200" y="1371600"/>
            <a:ext cx="8229600" cy="4350314"/>
          </a:xfrm>
        </p:spPr>
      </p:pic>
      <p:sp>
        <p:nvSpPr>
          <p:cNvPr id="3" name="Title 2"/>
          <p:cNvSpPr>
            <a:spLocks noGrp="1"/>
          </p:cNvSpPr>
          <p:nvPr>
            <p:ph type="title"/>
          </p:nvPr>
        </p:nvSpPr>
        <p:spPr>
          <a:xfrm>
            <a:off x="457200" y="274638"/>
            <a:ext cx="8229600" cy="1096962"/>
          </a:xfrm>
        </p:spPr>
        <p:txBody>
          <a:bodyPr>
            <a:normAutofit/>
          </a:bodyPr>
          <a:lstStyle/>
          <a:p>
            <a:r>
              <a:rPr lang="en-IN" dirty="0"/>
              <a:t>Cont...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IN" sz="2400" dirty="0">
                <a:latin typeface="Arial" pitchFamily="34" charset="0"/>
                <a:cs typeface="Arial" pitchFamily="34" charset="0"/>
              </a:rPr>
              <a:t>Using </a:t>
            </a:r>
            <a:r>
              <a:rPr lang="en-IN" sz="2400" dirty="0" err="1">
                <a:latin typeface="Arial" pitchFamily="34" charset="0"/>
                <a:cs typeface="Arial" pitchFamily="34" charset="0"/>
              </a:rPr>
              <a:t>hebb</a:t>
            </a:r>
            <a:r>
              <a:rPr lang="en-IN" sz="2400" dirty="0">
                <a:latin typeface="Arial" pitchFamily="34" charset="0"/>
                <a:cs typeface="Arial" pitchFamily="34" charset="0"/>
              </a:rPr>
              <a:t> rule, find the weights required to perform the following classification of the given input.</a:t>
            </a:r>
          </a:p>
          <a:p>
            <a:endParaRPr lang="en-IN" sz="2400" dirty="0">
              <a:latin typeface="Arial" pitchFamily="34" charset="0"/>
              <a:cs typeface="Arial" pitchFamily="34" charset="0"/>
            </a:endParaRPr>
          </a:p>
          <a:p>
            <a:endParaRPr lang="en-IN" sz="2400" dirty="0">
              <a:latin typeface="Arial" pitchFamily="34" charset="0"/>
              <a:cs typeface="Arial" pitchFamily="34" charset="0"/>
            </a:endParaRPr>
          </a:p>
          <a:p>
            <a:endParaRPr lang="en-IN" sz="2400" dirty="0">
              <a:latin typeface="Arial" pitchFamily="34" charset="0"/>
              <a:cs typeface="Arial" pitchFamily="34" charset="0"/>
            </a:endParaRPr>
          </a:p>
          <a:p>
            <a:pPr lvl="4">
              <a:buNone/>
            </a:pPr>
            <a:r>
              <a:rPr lang="en-IN" dirty="0">
                <a:latin typeface="Arial" pitchFamily="34" charset="0"/>
                <a:cs typeface="Arial" pitchFamily="34" charset="0"/>
              </a:rPr>
              <a:t>	(I)				    (O)</a:t>
            </a:r>
          </a:p>
          <a:p>
            <a:pPr lvl="4">
              <a:buNone/>
            </a:pPr>
            <a:r>
              <a:rPr lang="en-IN" sz="1500" dirty="0">
                <a:latin typeface="Arial" pitchFamily="34" charset="0"/>
                <a:cs typeface="Arial" pitchFamily="34" charset="0"/>
              </a:rPr>
              <a:t>	(I)				     (O)</a:t>
            </a:r>
          </a:p>
          <a:p>
            <a:r>
              <a:rPr lang="en-IN" sz="2400" dirty="0">
                <a:latin typeface="Arial" pitchFamily="34" charset="0"/>
                <a:cs typeface="Arial" pitchFamily="34" charset="0"/>
              </a:rPr>
              <a:t>+ symbol indicate the value 1 and empty squares indicates -1.</a:t>
            </a:r>
          </a:p>
          <a:p>
            <a:r>
              <a:rPr lang="en-IN" sz="2400" dirty="0">
                <a:latin typeface="Arial" pitchFamily="34" charset="0"/>
                <a:cs typeface="Arial" pitchFamily="34" charset="0"/>
              </a:rPr>
              <a:t>(I) belongs to the member of class while (O) doesn’t belong to member of class.  </a:t>
            </a:r>
          </a:p>
        </p:txBody>
      </p:sp>
      <p:sp>
        <p:nvSpPr>
          <p:cNvPr id="3" name="Title 2"/>
          <p:cNvSpPr>
            <a:spLocks noGrp="1"/>
          </p:cNvSpPr>
          <p:nvPr>
            <p:ph type="title"/>
          </p:nvPr>
        </p:nvSpPr>
        <p:spPr/>
        <p:txBody>
          <a:bodyPr/>
          <a:lstStyle/>
          <a:p>
            <a:pPr algn="ctr"/>
            <a:r>
              <a:rPr lang="en-IN" dirty="0"/>
              <a:t>Example of </a:t>
            </a:r>
            <a:r>
              <a:rPr lang="en-IN" dirty="0" err="1"/>
              <a:t>Hebb</a:t>
            </a:r>
            <a:r>
              <a:rPr lang="en-IN" dirty="0"/>
              <a:t> Learning</a:t>
            </a:r>
          </a:p>
        </p:txBody>
      </p:sp>
      <p:graphicFrame>
        <p:nvGraphicFramePr>
          <p:cNvPr id="4" name="Table 3"/>
          <p:cNvGraphicFramePr>
            <a:graphicFrameLocks noGrp="1"/>
          </p:cNvGraphicFramePr>
          <p:nvPr/>
        </p:nvGraphicFramePr>
        <p:xfrm>
          <a:off x="990600" y="2819400"/>
          <a:ext cx="2514600" cy="111252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70840">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extLst>
                  <a:ext uri="{0D108BD9-81ED-4DB2-BD59-A6C34878D82A}">
                    <a16:rowId xmlns:a16="http://schemas.microsoft.com/office/drawing/2014/main" val="10000"/>
                  </a:ext>
                </a:extLst>
              </a:tr>
              <a:tr h="370840">
                <a:tc>
                  <a:txBody>
                    <a:bodyPr/>
                    <a:lstStyle/>
                    <a:p>
                      <a:pPr algn="ctr"/>
                      <a:endParaRPr lang="en-IN" dirty="0"/>
                    </a:p>
                  </a:txBody>
                  <a:tcPr/>
                </a:tc>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0001"/>
                  </a:ext>
                </a:extLst>
              </a:tr>
              <a:tr h="370840">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4343400" y="2819400"/>
          <a:ext cx="2514600" cy="111252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70840">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extLst>
                  <a:ext uri="{0D108BD9-81ED-4DB2-BD59-A6C34878D82A}">
                    <a16:rowId xmlns:a16="http://schemas.microsoft.com/office/drawing/2014/main" val="10000"/>
                  </a:ext>
                </a:extLst>
              </a:tr>
              <a:tr h="370840">
                <a:tc>
                  <a:txBody>
                    <a:bodyPr/>
                    <a:lstStyle/>
                    <a:p>
                      <a:pPr algn="ctr"/>
                      <a:r>
                        <a:rPr lang="en-IN" dirty="0"/>
                        <a:t>+</a:t>
                      </a:r>
                    </a:p>
                  </a:txBody>
                  <a:tcPr/>
                </a:tc>
                <a:tc>
                  <a:txBody>
                    <a:bodyPr/>
                    <a:lstStyle/>
                    <a:p>
                      <a:pPr algn="ctr"/>
                      <a:endParaRPr lang="en-IN" dirty="0"/>
                    </a:p>
                  </a:txBody>
                  <a:tcPr/>
                </a:tc>
                <a:tc>
                  <a:txBody>
                    <a:bodyPr/>
                    <a:lstStyle/>
                    <a:p>
                      <a:pPr algn="ctr"/>
                      <a:r>
                        <a:rPr lang="en-IN" dirty="0"/>
                        <a:t>+</a:t>
                      </a:r>
                    </a:p>
                  </a:txBody>
                  <a:tcPr/>
                </a:tc>
                <a:extLst>
                  <a:ext uri="{0D108BD9-81ED-4DB2-BD59-A6C34878D82A}">
                    <a16:rowId xmlns:a16="http://schemas.microsoft.com/office/drawing/2014/main" val="10001"/>
                  </a:ext>
                </a:extLst>
              </a:tr>
              <a:tr h="370840">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2400" b="1" dirty="0">
                <a:latin typeface="Arial" pitchFamily="34" charset="0"/>
                <a:cs typeface="Arial" pitchFamily="34" charset="0"/>
              </a:rPr>
              <a:t>The output is </a:t>
            </a:r>
            <a:r>
              <a:rPr lang="en-IN" sz="2400" dirty="0">
                <a:latin typeface="Arial" pitchFamily="34" charset="0"/>
                <a:cs typeface="Arial" pitchFamily="34" charset="0"/>
              </a:rPr>
              <a:t>Y= f (y) Y=</a:t>
            </a:r>
            <a:r>
              <a:rPr lang="el-GR" sz="2400" dirty="0"/>
              <a:t> Φ</a:t>
            </a:r>
            <a:r>
              <a:rPr lang="en-IN" sz="2400" dirty="0"/>
              <a:t>(I)</a:t>
            </a:r>
            <a:endParaRPr lang="en-IN" sz="2400" dirty="0">
              <a:latin typeface="Arial" pitchFamily="34" charset="0"/>
              <a:cs typeface="Arial" pitchFamily="34" charset="0"/>
            </a:endParaRPr>
          </a:p>
          <a:p>
            <a:pPr algn="just"/>
            <a:r>
              <a:rPr lang="en-IN" sz="2400" b="1" dirty="0">
                <a:latin typeface="Arial" pitchFamily="34" charset="0"/>
                <a:cs typeface="Arial" pitchFamily="34" charset="0"/>
              </a:rPr>
              <a:t>The activation function is:</a:t>
            </a:r>
            <a:endParaRPr lang="en-IN" sz="2400" dirty="0">
              <a:latin typeface="Arial" pitchFamily="34" charset="0"/>
              <a:cs typeface="Arial" pitchFamily="34" charset="0"/>
            </a:endParaRPr>
          </a:p>
          <a:p>
            <a:pPr algn="just"/>
            <a:endParaRPr lang="en-IN" sz="2400" dirty="0">
              <a:latin typeface="Arial" pitchFamily="34" charset="0"/>
              <a:cs typeface="Arial" pitchFamily="34" charset="0"/>
            </a:endParaRPr>
          </a:p>
          <a:p>
            <a:pPr algn="just">
              <a:buNone/>
            </a:pPr>
            <a:endParaRPr lang="en-IN" sz="2400" dirty="0">
              <a:latin typeface="Arial" pitchFamily="34" charset="0"/>
              <a:cs typeface="Arial" pitchFamily="34" charset="0"/>
            </a:endParaRPr>
          </a:p>
          <a:p>
            <a:pPr algn="just"/>
            <a:r>
              <a:rPr lang="en-IN" sz="2400" dirty="0">
                <a:latin typeface="Arial" pitchFamily="34" charset="0"/>
                <a:cs typeface="Arial" pitchFamily="34" charset="0"/>
              </a:rPr>
              <a:t>The weight </a:t>
            </a:r>
            <a:r>
              <a:rPr lang="en-IN" sz="2400" dirty="0" err="1">
                <a:latin typeface="Arial" pitchFamily="34" charset="0"/>
                <a:cs typeface="Arial" pitchFamily="34" charset="0"/>
              </a:rPr>
              <a:t>updation</a:t>
            </a:r>
            <a:r>
              <a:rPr lang="en-IN" sz="2400" dirty="0">
                <a:latin typeface="Arial" pitchFamily="34" charset="0"/>
                <a:cs typeface="Arial" pitchFamily="34" charset="0"/>
              </a:rPr>
              <a:t> takes place to match the target output. The error is calculated based on the actual output and the desired output.</a:t>
            </a:r>
          </a:p>
          <a:p>
            <a:endParaRPr lang="en-IN" dirty="0"/>
          </a:p>
        </p:txBody>
      </p:sp>
      <p:sp>
        <p:nvSpPr>
          <p:cNvPr id="3" name="Title 2"/>
          <p:cNvSpPr>
            <a:spLocks noGrp="1"/>
          </p:cNvSpPr>
          <p:nvPr>
            <p:ph type="title"/>
          </p:nvPr>
        </p:nvSpPr>
        <p:spPr/>
        <p:txBody>
          <a:bodyPr/>
          <a:lstStyle/>
          <a:p>
            <a:r>
              <a:rPr lang="en-IN" dirty="0" err="1"/>
              <a:t>Perceptron</a:t>
            </a:r>
            <a:r>
              <a:rPr lang="en-IN" dirty="0"/>
              <a:t> Learning Rule</a:t>
            </a:r>
          </a:p>
        </p:txBody>
      </p:sp>
      <p:pic>
        <p:nvPicPr>
          <p:cNvPr id="4" name="Picture 3" descr="Activation-Function.png"/>
          <p:cNvPicPr>
            <a:picLocks noChangeAspect="1"/>
          </p:cNvPicPr>
          <p:nvPr/>
        </p:nvPicPr>
        <p:blipFill>
          <a:blip r:embed="rId2"/>
          <a:stretch>
            <a:fillRect/>
          </a:stretch>
        </p:blipFill>
        <p:spPr>
          <a:xfrm>
            <a:off x="1905000" y="2286000"/>
            <a:ext cx="4648200" cy="914400"/>
          </a:xfrm>
          <a:prstGeom prst="rect">
            <a:avLst/>
          </a:prstGeom>
        </p:spPr>
      </p:pic>
      <p:pic>
        <p:nvPicPr>
          <p:cNvPr id="5" name="Picture 4" descr="Learning_Rule.png"/>
          <p:cNvPicPr>
            <a:picLocks noChangeAspect="1"/>
          </p:cNvPicPr>
          <p:nvPr/>
        </p:nvPicPr>
        <p:blipFill>
          <a:blip r:embed="rId3"/>
          <a:stretch>
            <a:fillRect/>
          </a:stretch>
        </p:blipFill>
        <p:spPr>
          <a:xfrm>
            <a:off x="1295400" y="4419600"/>
            <a:ext cx="7162800" cy="1247657"/>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IN" sz="2400" dirty="0">
                <a:latin typeface="Arial" pitchFamily="34" charset="0"/>
                <a:cs typeface="Arial" pitchFamily="34" charset="0"/>
              </a:rPr>
              <a:t>We have discussed the </a:t>
            </a:r>
            <a:r>
              <a:rPr lang="en-IN" sz="2400" b="1" dirty="0" err="1">
                <a:latin typeface="Arial" pitchFamily="34" charset="0"/>
                <a:cs typeface="Arial" pitchFamily="34" charset="0"/>
              </a:rPr>
              <a:t>perceptron</a:t>
            </a:r>
            <a:r>
              <a:rPr lang="en-IN" sz="2400" dirty="0">
                <a:latin typeface="Arial" pitchFamily="34" charset="0"/>
                <a:cs typeface="Arial" pitchFamily="34" charset="0"/>
              </a:rPr>
              <a:t> algorithm which was invented in 1958 by Frank Rosenblatt, only capable of learning linearly separable patterns.</a:t>
            </a:r>
          </a:p>
          <a:p>
            <a:pPr algn="just"/>
            <a:r>
              <a:rPr lang="en-IN" sz="2400" dirty="0">
                <a:latin typeface="Arial" pitchFamily="34" charset="0"/>
                <a:cs typeface="Arial" pitchFamily="34" charset="0"/>
              </a:rPr>
              <a:t>After that we have also discussed about another model of Neural network leaning i.e. </a:t>
            </a:r>
            <a:r>
              <a:rPr lang="en-IN" sz="2400" dirty="0" err="1">
                <a:latin typeface="Arial" pitchFamily="34" charset="0"/>
                <a:cs typeface="Arial" pitchFamily="34" charset="0"/>
              </a:rPr>
              <a:t>Hebbian</a:t>
            </a:r>
            <a:r>
              <a:rPr lang="en-IN" sz="2400" dirty="0">
                <a:latin typeface="Arial" pitchFamily="34" charset="0"/>
                <a:cs typeface="Arial" pitchFamily="34" charset="0"/>
              </a:rPr>
              <a:t> learning which was invented in 1949, based on based on the self organized learning.</a:t>
            </a:r>
          </a:p>
          <a:p>
            <a:pPr algn="just"/>
            <a:r>
              <a:rPr lang="en-IN" sz="2400" dirty="0">
                <a:latin typeface="Arial" pitchFamily="34" charset="0"/>
                <a:cs typeface="Arial" pitchFamily="34" charset="0"/>
              </a:rPr>
              <a:t>Now we are going to discuss another model of Neural network which is given by Warren McCulloch and Walter Pitts in 1943.</a:t>
            </a:r>
          </a:p>
          <a:p>
            <a:pPr algn="just"/>
            <a:r>
              <a:rPr lang="en-IN" sz="2400" dirty="0">
                <a:latin typeface="Arial" pitchFamily="34" charset="0"/>
                <a:cs typeface="Arial" pitchFamily="34" charset="0"/>
              </a:rPr>
              <a:t>It is the first mathematical model for modelling biological neurons.</a:t>
            </a:r>
          </a:p>
        </p:txBody>
      </p:sp>
      <p:sp>
        <p:nvSpPr>
          <p:cNvPr id="3" name="Title 2"/>
          <p:cNvSpPr>
            <a:spLocks noGrp="1"/>
          </p:cNvSpPr>
          <p:nvPr>
            <p:ph type="title"/>
          </p:nvPr>
        </p:nvSpPr>
        <p:spPr/>
        <p:txBody>
          <a:bodyPr/>
          <a:lstStyle/>
          <a:p>
            <a:r>
              <a:rPr lang="en-IN" dirty="0"/>
              <a:t>Modelling Neurons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741680"/>
            <a:ext cx="505459" cy="137160"/>
            <a:chOff x="0" y="741680"/>
            <a:chExt cx="505459" cy="137160"/>
          </a:xfrm>
        </p:grpSpPr>
        <p:sp>
          <p:nvSpPr>
            <p:cNvPr id="3" name="object 3"/>
            <p:cNvSpPr/>
            <p:nvPr/>
          </p:nvSpPr>
          <p:spPr>
            <a:xfrm>
              <a:off x="0" y="741679"/>
              <a:ext cx="505459" cy="19050"/>
            </a:xfrm>
            <a:custGeom>
              <a:avLst/>
              <a:gdLst/>
              <a:ahLst/>
              <a:cxnLst/>
              <a:rect l="l" t="t" r="r" b="b"/>
              <a:pathLst>
                <a:path w="505459" h="19050">
                  <a:moveTo>
                    <a:pt x="504863" y="0"/>
                  </a:moveTo>
                  <a:lnTo>
                    <a:pt x="0" y="0"/>
                  </a:lnTo>
                  <a:lnTo>
                    <a:pt x="0" y="8890"/>
                  </a:lnTo>
                  <a:lnTo>
                    <a:pt x="0" y="19050"/>
                  </a:lnTo>
                  <a:lnTo>
                    <a:pt x="466559" y="19050"/>
                  </a:lnTo>
                  <a:lnTo>
                    <a:pt x="486994" y="8890"/>
                  </a:lnTo>
                  <a:lnTo>
                    <a:pt x="504863" y="0"/>
                  </a:lnTo>
                  <a:close/>
                </a:path>
              </a:pathLst>
            </a:custGeom>
            <a:solidFill>
              <a:srgbClr val="0099C3">
                <a:alpha val="45999"/>
              </a:srgbClr>
            </a:solidFill>
          </p:spPr>
          <p:txBody>
            <a:bodyPr wrap="square" lIns="0" tIns="0" rIns="0" bIns="0" rtlCol="0"/>
            <a:lstStyle/>
            <a:p>
              <a:endParaRPr/>
            </a:p>
          </p:txBody>
        </p:sp>
        <p:sp>
          <p:nvSpPr>
            <p:cNvPr id="4" name="object 4"/>
            <p:cNvSpPr/>
            <p:nvPr/>
          </p:nvSpPr>
          <p:spPr>
            <a:xfrm>
              <a:off x="0" y="759460"/>
              <a:ext cx="469265" cy="10160"/>
            </a:xfrm>
            <a:custGeom>
              <a:avLst/>
              <a:gdLst/>
              <a:ahLst/>
              <a:cxnLst/>
              <a:rect l="l" t="t" r="r" b="b"/>
              <a:pathLst>
                <a:path w="469265" h="10159">
                  <a:moveTo>
                    <a:pt x="469124" y="0"/>
                  </a:moveTo>
                  <a:lnTo>
                    <a:pt x="0" y="0"/>
                  </a:lnTo>
                  <a:lnTo>
                    <a:pt x="0" y="10160"/>
                  </a:lnTo>
                  <a:lnTo>
                    <a:pt x="448697" y="10160"/>
                  </a:lnTo>
                  <a:lnTo>
                    <a:pt x="469124" y="0"/>
                  </a:lnTo>
                  <a:close/>
                </a:path>
              </a:pathLst>
            </a:custGeom>
            <a:solidFill>
              <a:srgbClr val="0097C2">
                <a:alpha val="45999"/>
              </a:srgbClr>
            </a:solidFill>
          </p:spPr>
          <p:txBody>
            <a:bodyPr wrap="square" lIns="0" tIns="0" rIns="0" bIns="0" rtlCol="0"/>
            <a:lstStyle/>
            <a:p>
              <a:endParaRPr/>
            </a:p>
          </p:txBody>
        </p:sp>
        <p:sp>
          <p:nvSpPr>
            <p:cNvPr id="5" name="object 5"/>
            <p:cNvSpPr/>
            <p:nvPr/>
          </p:nvSpPr>
          <p:spPr>
            <a:xfrm>
              <a:off x="0" y="768350"/>
              <a:ext cx="451484" cy="10160"/>
            </a:xfrm>
            <a:custGeom>
              <a:avLst/>
              <a:gdLst/>
              <a:ahLst/>
              <a:cxnLst/>
              <a:rect l="l" t="t" r="r" b="b"/>
              <a:pathLst>
                <a:path w="451484" h="10159">
                  <a:moveTo>
                    <a:pt x="451251" y="0"/>
                  </a:moveTo>
                  <a:lnTo>
                    <a:pt x="0" y="0"/>
                  </a:lnTo>
                  <a:lnTo>
                    <a:pt x="0" y="10160"/>
                  </a:lnTo>
                  <a:lnTo>
                    <a:pt x="430824" y="10160"/>
                  </a:lnTo>
                  <a:lnTo>
                    <a:pt x="451251" y="0"/>
                  </a:lnTo>
                  <a:close/>
                </a:path>
              </a:pathLst>
            </a:custGeom>
            <a:solidFill>
              <a:srgbClr val="0096C2">
                <a:alpha val="45999"/>
              </a:srgbClr>
            </a:solidFill>
          </p:spPr>
          <p:txBody>
            <a:bodyPr wrap="square" lIns="0" tIns="0" rIns="0" bIns="0" rtlCol="0"/>
            <a:lstStyle/>
            <a:p>
              <a:endParaRPr/>
            </a:p>
          </p:txBody>
        </p:sp>
        <p:sp>
          <p:nvSpPr>
            <p:cNvPr id="6" name="object 6"/>
            <p:cNvSpPr/>
            <p:nvPr/>
          </p:nvSpPr>
          <p:spPr>
            <a:xfrm>
              <a:off x="0" y="778510"/>
              <a:ext cx="431165" cy="8890"/>
            </a:xfrm>
            <a:custGeom>
              <a:avLst/>
              <a:gdLst/>
              <a:ahLst/>
              <a:cxnLst/>
              <a:rect l="l" t="t" r="r" b="b"/>
              <a:pathLst>
                <a:path w="431165" h="8890">
                  <a:moveTo>
                    <a:pt x="430824" y="0"/>
                  </a:moveTo>
                  <a:lnTo>
                    <a:pt x="0" y="0"/>
                  </a:lnTo>
                  <a:lnTo>
                    <a:pt x="0" y="8889"/>
                  </a:lnTo>
                  <a:lnTo>
                    <a:pt x="412950" y="8889"/>
                  </a:lnTo>
                  <a:lnTo>
                    <a:pt x="430824" y="0"/>
                  </a:lnTo>
                  <a:close/>
                </a:path>
              </a:pathLst>
            </a:custGeom>
            <a:solidFill>
              <a:srgbClr val="0095C1">
                <a:alpha val="45999"/>
              </a:srgbClr>
            </a:solidFill>
          </p:spPr>
          <p:txBody>
            <a:bodyPr wrap="square" lIns="0" tIns="0" rIns="0" bIns="0" rtlCol="0"/>
            <a:lstStyle/>
            <a:p>
              <a:endParaRPr/>
            </a:p>
          </p:txBody>
        </p:sp>
        <p:sp>
          <p:nvSpPr>
            <p:cNvPr id="7" name="object 7"/>
            <p:cNvSpPr/>
            <p:nvPr/>
          </p:nvSpPr>
          <p:spPr>
            <a:xfrm>
              <a:off x="0" y="787400"/>
              <a:ext cx="413384" cy="10160"/>
            </a:xfrm>
            <a:custGeom>
              <a:avLst/>
              <a:gdLst/>
              <a:ahLst/>
              <a:cxnLst/>
              <a:rect l="l" t="t" r="r" b="b"/>
              <a:pathLst>
                <a:path w="413384" h="10159">
                  <a:moveTo>
                    <a:pt x="412950" y="0"/>
                  </a:moveTo>
                  <a:lnTo>
                    <a:pt x="0" y="0"/>
                  </a:lnTo>
                  <a:lnTo>
                    <a:pt x="0" y="10160"/>
                  </a:lnTo>
                  <a:lnTo>
                    <a:pt x="392523" y="10160"/>
                  </a:lnTo>
                  <a:lnTo>
                    <a:pt x="412950" y="0"/>
                  </a:lnTo>
                  <a:close/>
                </a:path>
              </a:pathLst>
            </a:custGeom>
            <a:solidFill>
              <a:srgbClr val="0094C0">
                <a:alpha val="45999"/>
              </a:srgbClr>
            </a:solidFill>
          </p:spPr>
          <p:txBody>
            <a:bodyPr wrap="square" lIns="0" tIns="0" rIns="0" bIns="0" rtlCol="0"/>
            <a:lstStyle/>
            <a:p>
              <a:endParaRPr/>
            </a:p>
          </p:txBody>
        </p:sp>
        <p:sp>
          <p:nvSpPr>
            <p:cNvPr id="8" name="object 8"/>
            <p:cNvSpPr/>
            <p:nvPr/>
          </p:nvSpPr>
          <p:spPr>
            <a:xfrm>
              <a:off x="0" y="796290"/>
              <a:ext cx="395605" cy="10160"/>
            </a:xfrm>
            <a:custGeom>
              <a:avLst/>
              <a:gdLst/>
              <a:ahLst/>
              <a:cxnLst/>
              <a:rect l="l" t="t" r="r" b="b"/>
              <a:pathLst>
                <a:path w="395605" h="10159">
                  <a:moveTo>
                    <a:pt x="395076" y="0"/>
                  </a:moveTo>
                  <a:lnTo>
                    <a:pt x="0" y="0"/>
                  </a:lnTo>
                  <a:lnTo>
                    <a:pt x="0" y="10160"/>
                  </a:lnTo>
                  <a:lnTo>
                    <a:pt x="374650" y="10160"/>
                  </a:lnTo>
                  <a:lnTo>
                    <a:pt x="395076" y="0"/>
                  </a:lnTo>
                  <a:close/>
                </a:path>
              </a:pathLst>
            </a:custGeom>
            <a:solidFill>
              <a:srgbClr val="0093C0">
                <a:alpha val="45999"/>
              </a:srgbClr>
            </a:solidFill>
          </p:spPr>
          <p:txBody>
            <a:bodyPr wrap="square" lIns="0" tIns="0" rIns="0" bIns="0" rtlCol="0"/>
            <a:lstStyle/>
            <a:p>
              <a:endParaRPr/>
            </a:p>
          </p:txBody>
        </p:sp>
        <p:sp>
          <p:nvSpPr>
            <p:cNvPr id="9" name="object 9"/>
            <p:cNvSpPr/>
            <p:nvPr/>
          </p:nvSpPr>
          <p:spPr>
            <a:xfrm>
              <a:off x="0" y="805179"/>
              <a:ext cx="375920" cy="10160"/>
            </a:xfrm>
            <a:custGeom>
              <a:avLst/>
              <a:gdLst/>
              <a:ahLst/>
              <a:cxnLst/>
              <a:rect l="l" t="t" r="r" b="b"/>
              <a:pathLst>
                <a:path w="375920" h="10159">
                  <a:moveTo>
                    <a:pt x="375920" y="0"/>
                  </a:moveTo>
                  <a:lnTo>
                    <a:pt x="0" y="0"/>
                  </a:lnTo>
                  <a:lnTo>
                    <a:pt x="0" y="1270"/>
                  </a:lnTo>
                  <a:lnTo>
                    <a:pt x="0" y="10160"/>
                  </a:lnTo>
                  <a:lnTo>
                    <a:pt x="366801" y="10160"/>
                  </a:lnTo>
                  <a:lnTo>
                    <a:pt x="366801" y="1270"/>
                  </a:lnTo>
                  <a:lnTo>
                    <a:pt x="375920" y="1270"/>
                  </a:lnTo>
                  <a:lnTo>
                    <a:pt x="375920" y="0"/>
                  </a:lnTo>
                  <a:close/>
                </a:path>
              </a:pathLst>
            </a:custGeom>
            <a:solidFill>
              <a:srgbClr val="0092BF">
                <a:alpha val="45999"/>
              </a:srgbClr>
            </a:solidFill>
          </p:spPr>
          <p:txBody>
            <a:bodyPr wrap="square" lIns="0" tIns="0" rIns="0" bIns="0" rtlCol="0"/>
            <a:lstStyle/>
            <a:p>
              <a:endParaRPr/>
            </a:p>
          </p:txBody>
        </p:sp>
        <p:sp>
          <p:nvSpPr>
            <p:cNvPr id="10" name="object 10"/>
            <p:cNvSpPr/>
            <p:nvPr/>
          </p:nvSpPr>
          <p:spPr>
            <a:xfrm>
              <a:off x="0" y="814070"/>
              <a:ext cx="361315" cy="10160"/>
            </a:xfrm>
            <a:custGeom>
              <a:avLst/>
              <a:gdLst/>
              <a:ahLst/>
              <a:cxnLst/>
              <a:rect l="l" t="t" r="r" b="b"/>
              <a:pathLst>
                <a:path w="361315" h="10159">
                  <a:moveTo>
                    <a:pt x="361212" y="0"/>
                  </a:moveTo>
                  <a:lnTo>
                    <a:pt x="0" y="0"/>
                  </a:lnTo>
                  <a:lnTo>
                    <a:pt x="0" y="10159"/>
                  </a:lnTo>
                  <a:lnTo>
                    <a:pt x="343296" y="10159"/>
                  </a:lnTo>
                  <a:lnTo>
                    <a:pt x="361212" y="0"/>
                  </a:lnTo>
                  <a:close/>
                </a:path>
              </a:pathLst>
            </a:custGeom>
            <a:solidFill>
              <a:srgbClr val="0091BE">
                <a:alpha val="45999"/>
              </a:srgbClr>
            </a:solidFill>
          </p:spPr>
          <p:txBody>
            <a:bodyPr wrap="square" lIns="0" tIns="0" rIns="0" bIns="0" rtlCol="0"/>
            <a:lstStyle/>
            <a:p>
              <a:endParaRPr/>
            </a:p>
          </p:txBody>
        </p:sp>
        <p:sp>
          <p:nvSpPr>
            <p:cNvPr id="11" name="object 11"/>
            <p:cNvSpPr/>
            <p:nvPr/>
          </p:nvSpPr>
          <p:spPr>
            <a:xfrm>
              <a:off x="0" y="824230"/>
              <a:ext cx="343535" cy="8890"/>
            </a:xfrm>
            <a:custGeom>
              <a:avLst/>
              <a:gdLst/>
              <a:ahLst/>
              <a:cxnLst/>
              <a:rect l="l" t="t" r="r" b="b"/>
              <a:pathLst>
                <a:path w="343535" h="8890">
                  <a:moveTo>
                    <a:pt x="343296" y="0"/>
                  </a:moveTo>
                  <a:lnTo>
                    <a:pt x="0" y="0"/>
                  </a:lnTo>
                  <a:lnTo>
                    <a:pt x="0" y="8890"/>
                  </a:lnTo>
                  <a:lnTo>
                    <a:pt x="327619" y="8890"/>
                  </a:lnTo>
                  <a:lnTo>
                    <a:pt x="343296" y="0"/>
                  </a:lnTo>
                  <a:close/>
                </a:path>
              </a:pathLst>
            </a:custGeom>
            <a:solidFill>
              <a:srgbClr val="0090BE">
                <a:alpha val="45999"/>
              </a:srgbClr>
            </a:solidFill>
          </p:spPr>
          <p:txBody>
            <a:bodyPr wrap="square" lIns="0" tIns="0" rIns="0" bIns="0" rtlCol="0"/>
            <a:lstStyle/>
            <a:p>
              <a:endParaRPr/>
            </a:p>
          </p:txBody>
        </p:sp>
        <p:sp>
          <p:nvSpPr>
            <p:cNvPr id="12" name="object 12"/>
            <p:cNvSpPr/>
            <p:nvPr/>
          </p:nvSpPr>
          <p:spPr>
            <a:xfrm>
              <a:off x="0" y="833120"/>
              <a:ext cx="327660" cy="10160"/>
            </a:xfrm>
            <a:custGeom>
              <a:avLst/>
              <a:gdLst/>
              <a:ahLst/>
              <a:cxnLst/>
              <a:rect l="l" t="t" r="r" b="b"/>
              <a:pathLst>
                <a:path w="327660" h="10159">
                  <a:moveTo>
                    <a:pt x="327619" y="0"/>
                  </a:moveTo>
                  <a:lnTo>
                    <a:pt x="0" y="0"/>
                  </a:lnTo>
                  <a:lnTo>
                    <a:pt x="0" y="10159"/>
                  </a:lnTo>
                  <a:lnTo>
                    <a:pt x="309702" y="10159"/>
                  </a:lnTo>
                  <a:lnTo>
                    <a:pt x="327619" y="0"/>
                  </a:lnTo>
                  <a:close/>
                </a:path>
              </a:pathLst>
            </a:custGeom>
            <a:solidFill>
              <a:srgbClr val="008FBD">
                <a:alpha val="45999"/>
              </a:srgbClr>
            </a:solidFill>
          </p:spPr>
          <p:txBody>
            <a:bodyPr wrap="square" lIns="0" tIns="0" rIns="0" bIns="0" rtlCol="0"/>
            <a:lstStyle/>
            <a:p>
              <a:endParaRPr/>
            </a:p>
          </p:txBody>
        </p:sp>
        <p:sp>
          <p:nvSpPr>
            <p:cNvPr id="13" name="object 13"/>
            <p:cNvSpPr/>
            <p:nvPr/>
          </p:nvSpPr>
          <p:spPr>
            <a:xfrm>
              <a:off x="0" y="842010"/>
              <a:ext cx="312420" cy="10160"/>
            </a:xfrm>
            <a:custGeom>
              <a:avLst/>
              <a:gdLst/>
              <a:ahLst/>
              <a:cxnLst/>
              <a:rect l="l" t="t" r="r" b="b"/>
              <a:pathLst>
                <a:path w="312420" h="10159">
                  <a:moveTo>
                    <a:pt x="311942" y="0"/>
                  </a:moveTo>
                  <a:lnTo>
                    <a:pt x="0" y="0"/>
                  </a:lnTo>
                  <a:lnTo>
                    <a:pt x="0" y="10160"/>
                  </a:lnTo>
                  <a:lnTo>
                    <a:pt x="294025" y="10160"/>
                  </a:lnTo>
                  <a:lnTo>
                    <a:pt x="311942" y="0"/>
                  </a:lnTo>
                  <a:close/>
                </a:path>
              </a:pathLst>
            </a:custGeom>
            <a:solidFill>
              <a:srgbClr val="008EBC">
                <a:alpha val="45999"/>
              </a:srgbClr>
            </a:solidFill>
          </p:spPr>
          <p:txBody>
            <a:bodyPr wrap="square" lIns="0" tIns="0" rIns="0" bIns="0" rtlCol="0"/>
            <a:lstStyle/>
            <a:p>
              <a:endParaRPr/>
            </a:p>
          </p:txBody>
        </p:sp>
        <p:sp>
          <p:nvSpPr>
            <p:cNvPr id="14" name="object 14"/>
            <p:cNvSpPr/>
            <p:nvPr/>
          </p:nvSpPr>
          <p:spPr>
            <a:xfrm>
              <a:off x="0" y="850900"/>
              <a:ext cx="296545" cy="10160"/>
            </a:xfrm>
            <a:custGeom>
              <a:avLst/>
              <a:gdLst/>
              <a:ahLst/>
              <a:cxnLst/>
              <a:rect l="l" t="t" r="r" b="b"/>
              <a:pathLst>
                <a:path w="296545" h="10159">
                  <a:moveTo>
                    <a:pt x="296265" y="0"/>
                  </a:moveTo>
                  <a:lnTo>
                    <a:pt x="0" y="0"/>
                  </a:lnTo>
                  <a:lnTo>
                    <a:pt x="0" y="10160"/>
                  </a:lnTo>
                  <a:lnTo>
                    <a:pt x="278348" y="10160"/>
                  </a:lnTo>
                  <a:lnTo>
                    <a:pt x="296265" y="0"/>
                  </a:lnTo>
                  <a:close/>
                </a:path>
              </a:pathLst>
            </a:custGeom>
            <a:solidFill>
              <a:srgbClr val="008DBC">
                <a:alpha val="45999"/>
              </a:srgbClr>
            </a:solidFill>
          </p:spPr>
          <p:txBody>
            <a:bodyPr wrap="square" lIns="0" tIns="0" rIns="0" bIns="0" rtlCol="0"/>
            <a:lstStyle/>
            <a:p>
              <a:endParaRPr/>
            </a:p>
          </p:txBody>
        </p:sp>
        <p:sp>
          <p:nvSpPr>
            <p:cNvPr id="15" name="object 15"/>
            <p:cNvSpPr/>
            <p:nvPr/>
          </p:nvSpPr>
          <p:spPr>
            <a:xfrm>
              <a:off x="0" y="859790"/>
              <a:ext cx="280670" cy="10160"/>
            </a:xfrm>
            <a:custGeom>
              <a:avLst/>
              <a:gdLst/>
              <a:ahLst/>
              <a:cxnLst/>
              <a:rect l="l" t="t" r="r" b="b"/>
              <a:pathLst>
                <a:path w="280670" h="10159">
                  <a:moveTo>
                    <a:pt x="280588" y="0"/>
                  </a:moveTo>
                  <a:lnTo>
                    <a:pt x="0" y="0"/>
                  </a:lnTo>
                  <a:lnTo>
                    <a:pt x="0" y="10160"/>
                  </a:lnTo>
                  <a:lnTo>
                    <a:pt x="262671" y="10160"/>
                  </a:lnTo>
                  <a:lnTo>
                    <a:pt x="280588" y="0"/>
                  </a:lnTo>
                  <a:close/>
                </a:path>
              </a:pathLst>
            </a:custGeom>
            <a:solidFill>
              <a:srgbClr val="008CBB">
                <a:alpha val="45999"/>
              </a:srgbClr>
            </a:solidFill>
          </p:spPr>
          <p:txBody>
            <a:bodyPr wrap="square" lIns="0" tIns="0" rIns="0" bIns="0" rtlCol="0"/>
            <a:lstStyle/>
            <a:p>
              <a:endParaRPr/>
            </a:p>
          </p:txBody>
        </p:sp>
        <p:sp>
          <p:nvSpPr>
            <p:cNvPr id="16" name="object 16"/>
            <p:cNvSpPr/>
            <p:nvPr/>
          </p:nvSpPr>
          <p:spPr>
            <a:xfrm>
              <a:off x="0" y="869950"/>
              <a:ext cx="262890" cy="8890"/>
            </a:xfrm>
            <a:custGeom>
              <a:avLst/>
              <a:gdLst/>
              <a:ahLst/>
              <a:cxnLst/>
              <a:rect l="l" t="t" r="r" b="b"/>
              <a:pathLst>
                <a:path w="262890" h="8890">
                  <a:moveTo>
                    <a:pt x="262671" y="0"/>
                  </a:moveTo>
                  <a:lnTo>
                    <a:pt x="0" y="0"/>
                  </a:lnTo>
                  <a:lnTo>
                    <a:pt x="0" y="8889"/>
                  </a:lnTo>
                  <a:lnTo>
                    <a:pt x="246994" y="8889"/>
                  </a:lnTo>
                  <a:lnTo>
                    <a:pt x="262671" y="0"/>
                  </a:lnTo>
                  <a:close/>
                </a:path>
              </a:pathLst>
            </a:custGeom>
            <a:solidFill>
              <a:srgbClr val="008BBB">
                <a:alpha val="45999"/>
              </a:srgbClr>
            </a:solidFill>
          </p:spPr>
          <p:txBody>
            <a:bodyPr wrap="square" lIns="0" tIns="0" rIns="0" bIns="0" rtlCol="0"/>
            <a:lstStyle/>
            <a:p>
              <a:endParaRPr/>
            </a:p>
          </p:txBody>
        </p:sp>
      </p:grpSp>
      <p:sp>
        <p:nvSpPr>
          <p:cNvPr id="17" name="object 17"/>
          <p:cNvSpPr txBox="1">
            <a:spLocks noGrp="1"/>
          </p:cNvSpPr>
          <p:nvPr>
            <p:ph type="title"/>
          </p:nvPr>
        </p:nvSpPr>
        <p:spPr>
          <a:xfrm>
            <a:off x="457200" y="838200"/>
            <a:ext cx="8153400" cy="643766"/>
          </a:xfrm>
          <a:prstGeom prst="rect">
            <a:avLst/>
          </a:prstGeom>
        </p:spPr>
        <p:txBody>
          <a:bodyPr vert="horz" wrap="square" lIns="0" tIns="12700" rIns="0" bIns="0" rtlCol="0">
            <a:spAutoFit/>
          </a:bodyPr>
          <a:lstStyle/>
          <a:p>
            <a:pPr marL="1547495" marR="5080" indent="-1535430">
              <a:lnSpc>
                <a:spcPct val="100000"/>
              </a:lnSpc>
            </a:pPr>
            <a:r>
              <a:rPr lang="en-IN" dirty="0"/>
              <a:t>Evolution of Neural Network</a:t>
            </a:r>
          </a:p>
        </p:txBody>
      </p:sp>
      <p:sp>
        <p:nvSpPr>
          <p:cNvPr id="19" name="object 19"/>
          <p:cNvSpPr txBox="1">
            <a:spLocks noGrp="1"/>
          </p:cNvSpPr>
          <p:nvPr>
            <p:ph type="sldNum" sz="quarter" idx="4294967295"/>
          </p:nvPr>
        </p:nvSpPr>
        <p:spPr>
          <a:xfrm>
            <a:off x="8478519" y="6540966"/>
            <a:ext cx="246379" cy="196215"/>
          </a:xfrm>
          <a:prstGeom prst="rect">
            <a:avLst/>
          </a:prstGeom>
        </p:spPr>
        <p:txBody>
          <a:bodyPr vert="horz" wrap="square" lIns="0" tIns="0" rIns="0" bIns="0" rtlCol="0">
            <a:spAutoFit/>
          </a:bodyPr>
          <a:lstStyle/>
          <a:p>
            <a:pPr marL="38100">
              <a:lnSpc>
                <a:spcPts val="1425"/>
              </a:lnSpc>
            </a:pPr>
            <a:fld id="{81D60167-4931-47E6-BA6A-407CBD079E47}" type="slidenum">
              <a:rPr dirty="0"/>
              <a:pPr marL="38100">
                <a:lnSpc>
                  <a:spcPts val="1425"/>
                </a:lnSpc>
              </a:pPr>
              <a:t>59</a:t>
            </a:fld>
            <a:endParaRPr dirty="0"/>
          </a:p>
        </p:txBody>
      </p:sp>
      <p:graphicFrame>
        <p:nvGraphicFramePr>
          <p:cNvPr id="18" name="object 18"/>
          <p:cNvGraphicFramePr>
            <a:graphicFrameLocks noGrp="1"/>
          </p:cNvGraphicFramePr>
          <p:nvPr/>
        </p:nvGraphicFramePr>
        <p:xfrm>
          <a:off x="457200" y="1600200"/>
          <a:ext cx="8228964" cy="4301484"/>
        </p:xfrm>
        <a:graphic>
          <a:graphicData uri="http://schemas.openxmlformats.org/drawingml/2006/table">
            <a:tbl>
              <a:tblPr firstRow="1" bandRow="1">
                <a:tableStyleId>{2D5ABB26-0587-4C30-8999-92F81FD0307C}</a:tableStyleId>
              </a:tblPr>
              <a:tblGrid>
                <a:gridCol w="2021205">
                  <a:extLst>
                    <a:ext uri="{9D8B030D-6E8A-4147-A177-3AD203B41FA5}">
                      <a16:colId xmlns:a16="http://schemas.microsoft.com/office/drawing/2014/main" val="20000"/>
                    </a:ext>
                  </a:extLst>
                </a:gridCol>
                <a:gridCol w="2047874">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102485">
                  <a:extLst>
                    <a:ext uri="{9D8B030D-6E8A-4147-A177-3AD203B41FA5}">
                      <a16:colId xmlns:a16="http://schemas.microsoft.com/office/drawing/2014/main" val="20003"/>
                    </a:ext>
                  </a:extLst>
                </a:gridCol>
              </a:tblGrid>
              <a:tr h="369570">
                <a:tc>
                  <a:txBody>
                    <a:bodyPr/>
                    <a:lstStyle/>
                    <a:p>
                      <a:pPr marL="90170">
                        <a:lnSpc>
                          <a:spcPct val="100000"/>
                        </a:lnSpc>
                        <a:spcBef>
                          <a:spcPts val="190"/>
                        </a:spcBef>
                      </a:pPr>
                      <a:r>
                        <a:rPr sz="1600" b="1" spc="-10" dirty="0">
                          <a:solidFill>
                            <a:srgbClr val="FFFFFF"/>
                          </a:solidFill>
                          <a:latin typeface="Times New Roman"/>
                          <a:cs typeface="Times New Roman"/>
                        </a:rPr>
                        <a:t>Year</a:t>
                      </a:r>
                      <a:endParaRPr sz="1600">
                        <a:latin typeface="Times New Roman"/>
                        <a:cs typeface="Times New Roman"/>
                      </a:endParaRPr>
                    </a:p>
                  </a:txBody>
                  <a:tcPr marL="0" marR="0" marT="24130" marB="0">
                    <a:solidFill>
                      <a:srgbClr val="0E6EC5"/>
                    </a:solidFill>
                  </a:tcPr>
                </a:tc>
                <a:tc>
                  <a:txBody>
                    <a:bodyPr/>
                    <a:lstStyle/>
                    <a:p>
                      <a:pPr marL="125730">
                        <a:lnSpc>
                          <a:spcPct val="100000"/>
                        </a:lnSpc>
                        <a:spcBef>
                          <a:spcPts val="290"/>
                        </a:spcBef>
                      </a:pPr>
                      <a:r>
                        <a:rPr sz="1600" b="1" spc="65" dirty="0">
                          <a:solidFill>
                            <a:srgbClr val="FFFFFF"/>
                          </a:solidFill>
                          <a:latin typeface="Times New Roman"/>
                          <a:cs typeface="Times New Roman"/>
                        </a:rPr>
                        <a:t>Neural</a:t>
                      </a:r>
                      <a:r>
                        <a:rPr sz="1600" b="1" spc="-25" dirty="0">
                          <a:solidFill>
                            <a:srgbClr val="FFFFFF"/>
                          </a:solidFill>
                          <a:latin typeface="Times New Roman"/>
                          <a:cs typeface="Times New Roman"/>
                        </a:rPr>
                        <a:t> </a:t>
                      </a:r>
                      <a:r>
                        <a:rPr sz="1600" b="1" spc="90" dirty="0">
                          <a:solidFill>
                            <a:srgbClr val="FFFFFF"/>
                          </a:solidFill>
                          <a:latin typeface="Times New Roman"/>
                          <a:cs typeface="Times New Roman"/>
                        </a:rPr>
                        <a:t>network</a:t>
                      </a:r>
                      <a:endParaRPr sz="1600">
                        <a:latin typeface="Times New Roman"/>
                        <a:cs typeface="Times New Roman"/>
                      </a:endParaRPr>
                    </a:p>
                  </a:txBody>
                  <a:tcPr marL="0" marR="0" marT="36830" marB="0">
                    <a:solidFill>
                      <a:srgbClr val="0E6EC5"/>
                    </a:solidFill>
                  </a:tcPr>
                </a:tc>
                <a:tc>
                  <a:txBody>
                    <a:bodyPr/>
                    <a:lstStyle/>
                    <a:p>
                      <a:pPr marL="135255">
                        <a:lnSpc>
                          <a:spcPct val="100000"/>
                        </a:lnSpc>
                        <a:spcBef>
                          <a:spcPts val="290"/>
                        </a:spcBef>
                      </a:pPr>
                      <a:r>
                        <a:rPr sz="1600" b="1" spc="95" dirty="0">
                          <a:solidFill>
                            <a:srgbClr val="FFFFFF"/>
                          </a:solidFill>
                          <a:latin typeface="Times New Roman"/>
                          <a:cs typeface="Times New Roman"/>
                        </a:rPr>
                        <a:t>Designer</a:t>
                      </a:r>
                      <a:endParaRPr sz="1600">
                        <a:latin typeface="Times New Roman"/>
                        <a:cs typeface="Times New Roman"/>
                      </a:endParaRPr>
                    </a:p>
                  </a:txBody>
                  <a:tcPr marL="0" marR="0" marT="36830" marB="0">
                    <a:solidFill>
                      <a:srgbClr val="0E6EC5"/>
                    </a:solidFill>
                  </a:tcPr>
                </a:tc>
                <a:tc>
                  <a:txBody>
                    <a:bodyPr/>
                    <a:lstStyle/>
                    <a:p>
                      <a:pPr marL="135255">
                        <a:lnSpc>
                          <a:spcPct val="100000"/>
                        </a:lnSpc>
                        <a:spcBef>
                          <a:spcPts val="290"/>
                        </a:spcBef>
                      </a:pPr>
                      <a:r>
                        <a:rPr sz="1600" b="1" spc="90" dirty="0">
                          <a:solidFill>
                            <a:srgbClr val="FFFFFF"/>
                          </a:solidFill>
                          <a:latin typeface="Times New Roman"/>
                          <a:cs typeface="Times New Roman"/>
                        </a:rPr>
                        <a:t>Description</a:t>
                      </a:r>
                      <a:endParaRPr sz="1600">
                        <a:latin typeface="Times New Roman"/>
                        <a:cs typeface="Times New Roman"/>
                      </a:endParaRPr>
                    </a:p>
                  </a:txBody>
                  <a:tcPr marL="0" marR="0" marT="36830" marB="0">
                    <a:solidFill>
                      <a:srgbClr val="0E6EC5"/>
                    </a:solidFill>
                  </a:tcPr>
                </a:tc>
                <a:extLst>
                  <a:ext uri="{0D108BD9-81ED-4DB2-BD59-A6C34878D82A}">
                    <a16:rowId xmlns:a16="http://schemas.microsoft.com/office/drawing/2014/main" val="10000"/>
                  </a:ext>
                </a:extLst>
              </a:tr>
              <a:tr h="313491">
                <a:tc>
                  <a:txBody>
                    <a:bodyPr/>
                    <a:lstStyle/>
                    <a:p>
                      <a:pPr marL="90170">
                        <a:lnSpc>
                          <a:spcPct val="100000"/>
                        </a:lnSpc>
                        <a:spcBef>
                          <a:spcPts val="290"/>
                        </a:spcBef>
                      </a:pPr>
                      <a:r>
                        <a:rPr sz="1600" spc="-70" dirty="0">
                          <a:latin typeface="Times New Roman"/>
                          <a:cs typeface="Times New Roman"/>
                        </a:rPr>
                        <a:t>1943</a:t>
                      </a:r>
                      <a:endParaRPr sz="1600">
                        <a:latin typeface="Times New Roman"/>
                        <a:cs typeface="Times New Roman"/>
                      </a:endParaRPr>
                    </a:p>
                  </a:txBody>
                  <a:tcPr marL="0" marR="0" marT="36830" marB="0">
                    <a:solidFill>
                      <a:srgbClr val="CCD4E9"/>
                    </a:solidFill>
                  </a:tcPr>
                </a:tc>
                <a:tc>
                  <a:txBody>
                    <a:bodyPr/>
                    <a:lstStyle/>
                    <a:p>
                      <a:pPr marL="125730">
                        <a:lnSpc>
                          <a:spcPct val="100000"/>
                        </a:lnSpc>
                        <a:spcBef>
                          <a:spcPts val="290"/>
                        </a:spcBef>
                      </a:pPr>
                      <a:r>
                        <a:rPr sz="1600" spc="30" dirty="0">
                          <a:latin typeface="Times New Roman"/>
                          <a:cs typeface="Times New Roman"/>
                        </a:rPr>
                        <a:t>McCulloch </a:t>
                      </a:r>
                      <a:r>
                        <a:rPr sz="1600" spc="90" dirty="0">
                          <a:latin typeface="Times New Roman"/>
                          <a:cs typeface="Times New Roman"/>
                        </a:rPr>
                        <a:t>and</a:t>
                      </a:r>
                      <a:r>
                        <a:rPr sz="1600" spc="-70" dirty="0">
                          <a:latin typeface="Times New Roman"/>
                          <a:cs typeface="Times New Roman"/>
                        </a:rPr>
                        <a:t> </a:t>
                      </a:r>
                      <a:r>
                        <a:rPr sz="1600" spc="60" dirty="0">
                          <a:latin typeface="Times New Roman"/>
                          <a:cs typeface="Times New Roman"/>
                        </a:rPr>
                        <a:t>Pitts</a:t>
                      </a:r>
                      <a:endParaRPr sz="1600">
                        <a:latin typeface="Times New Roman"/>
                        <a:cs typeface="Times New Roman"/>
                      </a:endParaRPr>
                    </a:p>
                  </a:txBody>
                  <a:tcPr marL="0" marR="0" marT="36830" marB="0">
                    <a:solidFill>
                      <a:srgbClr val="CCD4E9"/>
                    </a:solidFill>
                  </a:tcPr>
                </a:tc>
                <a:tc>
                  <a:txBody>
                    <a:bodyPr/>
                    <a:lstStyle/>
                    <a:p>
                      <a:pPr marL="135255">
                        <a:lnSpc>
                          <a:spcPct val="100000"/>
                        </a:lnSpc>
                        <a:spcBef>
                          <a:spcPts val="290"/>
                        </a:spcBef>
                      </a:pPr>
                      <a:r>
                        <a:rPr sz="1600" spc="30" dirty="0">
                          <a:latin typeface="Times New Roman"/>
                          <a:cs typeface="Times New Roman"/>
                        </a:rPr>
                        <a:t>McCulloch </a:t>
                      </a:r>
                      <a:r>
                        <a:rPr sz="1600" spc="90" dirty="0">
                          <a:latin typeface="Times New Roman"/>
                          <a:cs typeface="Times New Roman"/>
                        </a:rPr>
                        <a:t>and</a:t>
                      </a:r>
                      <a:r>
                        <a:rPr sz="1600" spc="-70" dirty="0">
                          <a:latin typeface="Times New Roman"/>
                          <a:cs typeface="Times New Roman"/>
                        </a:rPr>
                        <a:t> </a:t>
                      </a:r>
                      <a:r>
                        <a:rPr sz="1600" spc="60" dirty="0">
                          <a:latin typeface="Times New Roman"/>
                          <a:cs typeface="Times New Roman"/>
                        </a:rPr>
                        <a:t>Pitts</a:t>
                      </a:r>
                      <a:endParaRPr sz="1600">
                        <a:latin typeface="Times New Roman"/>
                        <a:cs typeface="Times New Roman"/>
                      </a:endParaRPr>
                    </a:p>
                  </a:txBody>
                  <a:tcPr marL="0" marR="0" marT="36830" marB="0">
                    <a:solidFill>
                      <a:srgbClr val="CCD4E9"/>
                    </a:solidFill>
                  </a:tcPr>
                </a:tc>
                <a:tc>
                  <a:txBody>
                    <a:bodyPr/>
                    <a:lstStyle/>
                    <a:p>
                      <a:pPr marL="135255">
                        <a:lnSpc>
                          <a:spcPct val="100000"/>
                        </a:lnSpc>
                        <a:spcBef>
                          <a:spcPts val="290"/>
                        </a:spcBef>
                      </a:pPr>
                      <a:r>
                        <a:rPr sz="1600" spc="65" dirty="0">
                          <a:latin typeface="Times New Roman"/>
                          <a:cs typeface="Times New Roman"/>
                        </a:rPr>
                        <a:t>Arrangement</a:t>
                      </a:r>
                      <a:r>
                        <a:rPr sz="1600" spc="-15" dirty="0">
                          <a:latin typeface="Times New Roman"/>
                          <a:cs typeface="Times New Roman"/>
                        </a:rPr>
                        <a:t> </a:t>
                      </a:r>
                      <a:r>
                        <a:rPr sz="1600" spc="10" dirty="0">
                          <a:latin typeface="Times New Roman"/>
                          <a:cs typeface="Times New Roman"/>
                        </a:rPr>
                        <a:t>of</a:t>
                      </a:r>
                      <a:endParaRPr sz="1600">
                        <a:latin typeface="Times New Roman"/>
                        <a:cs typeface="Times New Roman"/>
                      </a:endParaRPr>
                    </a:p>
                  </a:txBody>
                  <a:tcPr marL="0" marR="0" marT="36830" marB="0">
                    <a:solidFill>
                      <a:srgbClr val="CCD4E9"/>
                    </a:solidFill>
                  </a:tcPr>
                </a:tc>
                <a:extLst>
                  <a:ext uri="{0D108BD9-81ED-4DB2-BD59-A6C34878D82A}">
                    <a16:rowId xmlns:a16="http://schemas.microsoft.com/office/drawing/2014/main" val="10001"/>
                  </a:ext>
                </a:extLst>
              </a:tr>
              <a:tr h="248920">
                <a:tc>
                  <a:txBody>
                    <a:bodyPr/>
                    <a:lstStyle/>
                    <a:p>
                      <a:pPr>
                        <a:lnSpc>
                          <a:spcPct val="100000"/>
                        </a:lnSpc>
                      </a:pPr>
                      <a:endParaRPr sz="1500">
                        <a:latin typeface="Times New Roman"/>
                        <a:cs typeface="Times New Roman"/>
                      </a:endParaRPr>
                    </a:p>
                  </a:txBody>
                  <a:tcPr marL="0" marR="0" marT="0" marB="0">
                    <a:solidFill>
                      <a:srgbClr val="CCD4E9"/>
                    </a:solidFill>
                  </a:tcPr>
                </a:tc>
                <a:tc>
                  <a:txBody>
                    <a:bodyPr/>
                    <a:lstStyle/>
                    <a:p>
                      <a:pPr marL="125730">
                        <a:lnSpc>
                          <a:spcPts val="1700"/>
                        </a:lnSpc>
                      </a:pPr>
                      <a:r>
                        <a:rPr sz="1600" spc="90" dirty="0">
                          <a:latin typeface="Times New Roman"/>
                          <a:cs typeface="Times New Roman"/>
                        </a:rPr>
                        <a:t>neuron</a:t>
                      </a:r>
                      <a:endParaRPr sz="1600">
                        <a:latin typeface="Times New Roman"/>
                        <a:cs typeface="Times New Roman"/>
                      </a:endParaRPr>
                    </a:p>
                  </a:txBody>
                  <a:tcPr marL="0" marR="0" marT="0" marB="0">
                    <a:solidFill>
                      <a:srgbClr val="CCD4E9"/>
                    </a:solidFill>
                  </a:tcPr>
                </a:tc>
                <a:tc>
                  <a:txBody>
                    <a:bodyPr/>
                    <a:lstStyle/>
                    <a:p>
                      <a:pPr>
                        <a:lnSpc>
                          <a:spcPct val="100000"/>
                        </a:lnSpc>
                      </a:pPr>
                      <a:endParaRPr sz="1500">
                        <a:latin typeface="Times New Roman"/>
                        <a:cs typeface="Times New Roman"/>
                      </a:endParaRPr>
                    </a:p>
                  </a:txBody>
                  <a:tcPr marL="0" marR="0" marT="0" marB="0">
                    <a:solidFill>
                      <a:srgbClr val="CCD4E9"/>
                    </a:solidFill>
                  </a:tcPr>
                </a:tc>
                <a:tc>
                  <a:txBody>
                    <a:bodyPr/>
                    <a:lstStyle/>
                    <a:p>
                      <a:pPr marL="135255">
                        <a:lnSpc>
                          <a:spcPts val="1700"/>
                        </a:lnSpc>
                      </a:pPr>
                      <a:r>
                        <a:rPr sz="1600" spc="80" dirty="0">
                          <a:latin typeface="Times New Roman"/>
                          <a:cs typeface="Times New Roman"/>
                        </a:rPr>
                        <a:t>neurons</a:t>
                      </a:r>
                      <a:r>
                        <a:rPr sz="1600" spc="-5" dirty="0">
                          <a:latin typeface="Times New Roman"/>
                          <a:cs typeface="Times New Roman"/>
                        </a:rPr>
                        <a:t> </a:t>
                      </a:r>
                      <a:r>
                        <a:rPr sz="1600" spc="10" dirty="0">
                          <a:latin typeface="Times New Roman"/>
                          <a:cs typeface="Times New Roman"/>
                        </a:rPr>
                        <a:t>is</a:t>
                      </a:r>
                      <a:endParaRPr sz="1600">
                        <a:latin typeface="Times New Roman"/>
                        <a:cs typeface="Times New Roman"/>
                      </a:endParaRPr>
                    </a:p>
                  </a:txBody>
                  <a:tcPr marL="0" marR="0" marT="0" marB="0">
                    <a:solidFill>
                      <a:srgbClr val="CCD4E9"/>
                    </a:solidFill>
                  </a:tcPr>
                </a:tc>
                <a:extLst>
                  <a:ext uri="{0D108BD9-81ED-4DB2-BD59-A6C34878D82A}">
                    <a16:rowId xmlns:a16="http://schemas.microsoft.com/office/drawing/2014/main" val="10002"/>
                  </a:ext>
                </a:extLst>
              </a:tr>
              <a:tr h="248285">
                <a:tc>
                  <a:txBody>
                    <a:bodyPr/>
                    <a:lstStyle/>
                    <a:p>
                      <a:pPr>
                        <a:lnSpc>
                          <a:spcPct val="100000"/>
                        </a:lnSpc>
                      </a:pPr>
                      <a:endParaRPr sz="1500">
                        <a:latin typeface="Times New Roman"/>
                        <a:cs typeface="Times New Roman"/>
                      </a:endParaRPr>
                    </a:p>
                  </a:txBody>
                  <a:tcPr marL="0" marR="0" marT="0" marB="0">
                    <a:solidFill>
                      <a:srgbClr val="CCD4E9"/>
                    </a:solidFill>
                  </a:tcPr>
                </a:tc>
                <a:tc>
                  <a:txBody>
                    <a:bodyPr/>
                    <a:lstStyle/>
                    <a:p>
                      <a:pPr>
                        <a:lnSpc>
                          <a:spcPct val="100000"/>
                        </a:lnSpc>
                      </a:pPr>
                      <a:endParaRPr sz="1500">
                        <a:latin typeface="Times New Roman"/>
                        <a:cs typeface="Times New Roman"/>
                      </a:endParaRPr>
                    </a:p>
                  </a:txBody>
                  <a:tcPr marL="0" marR="0" marT="0" marB="0">
                    <a:solidFill>
                      <a:srgbClr val="CCD4E9"/>
                    </a:solidFill>
                  </a:tcPr>
                </a:tc>
                <a:tc>
                  <a:txBody>
                    <a:bodyPr/>
                    <a:lstStyle/>
                    <a:p>
                      <a:pPr>
                        <a:lnSpc>
                          <a:spcPct val="100000"/>
                        </a:lnSpc>
                      </a:pPr>
                      <a:endParaRPr sz="1500">
                        <a:latin typeface="Times New Roman"/>
                        <a:cs typeface="Times New Roman"/>
                      </a:endParaRPr>
                    </a:p>
                  </a:txBody>
                  <a:tcPr marL="0" marR="0" marT="0" marB="0">
                    <a:solidFill>
                      <a:srgbClr val="CCD4E9"/>
                    </a:solidFill>
                  </a:tcPr>
                </a:tc>
                <a:tc>
                  <a:txBody>
                    <a:bodyPr/>
                    <a:lstStyle/>
                    <a:p>
                      <a:pPr marL="135255">
                        <a:lnSpc>
                          <a:spcPts val="1700"/>
                        </a:lnSpc>
                      </a:pPr>
                      <a:r>
                        <a:rPr sz="1600" spc="70" dirty="0">
                          <a:latin typeface="Times New Roman"/>
                          <a:cs typeface="Times New Roman"/>
                        </a:rPr>
                        <a:t>combination </a:t>
                      </a:r>
                      <a:r>
                        <a:rPr sz="1600" spc="10" dirty="0">
                          <a:latin typeface="Times New Roman"/>
                          <a:cs typeface="Times New Roman"/>
                        </a:rPr>
                        <a:t>of</a:t>
                      </a:r>
                      <a:r>
                        <a:rPr sz="1600" spc="-130" dirty="0">
                          <a:latin typeface="Times New Roman"/>
                          <a:cs typeface="Times New Roman"/>
                        </a:rPr>
                        <a:t> </a:t>
                      </a:r>
                      <a:r>
                        <a:rPr sz="1600" spc="20" dirty="0">
                          <a:latin typeface="Times New Roman"/>
                          <a:cs typeface="Times New Roman"/>
                        </a:rPr>
                        <a:t>logic</a:t>
                      </a:r>
                      <a:endParaRPr sz="1600">
                        <a:latin typeface="Times New Roman"/>
                        <a:cs typeface="Times New Roman"/>
                      </a:endParaRPr>
                    </a:p>
                  </a:txBody>
                  <a:tcPr marL="0" marR="0" marT="0" marB="0">
                    <a:solidFill>
                      <a:srgbClr val="CCD4E9"/>
                    </a:solidFill>
                  </a:tcPr>
                </a:tc>
                <a:extLst>
                  <a:ext uri="{0D108BD9-81ED-4DB2-BD59-A6C34878D82A}">
                    <a16:rowId xmlns:a16="http://schemas.microsoft.com/office/drawing/2014/main" val="10003"/>
                  </a:ext>
                </a:extLst>
              </a:tr>
              <a:tr h="248284">
                <a:tc>
                  <a:txBody>
                    <a:bodyPr/>
                    <a:lstStyle/>
                    <a:p>
                      <a:pPr>
                        <a:lnSpc>
                          <a:spcPct val="100000"/>
                        </a:lnSpc>
                      </a:pPr>
                      <a:endParaRPr sz="1500">
                        <a:latin typeface="Times New Roman"/>
                        <a:cs typeface="Times New Roman"/>
                      </a:endParaRPr>
                    </a:p>
                  </a:txBody>
                  <a:tcPr marL="0" marR="0" marT="0" marB="0">
                    <a:solidFill>
                      <a:srgbClr val="CCD4E9"/>
                    </a:solidFill>
                  </a:tcPr>
                </a:tc>
                <a:tc>
                  <a:txBody>
                    <a:bodyPr/>
                    <a:lstStyle/>
                    <a:p>
                      <a:pPr>
                        <a:lnSpc>
                          <a:spcPct val="100000"/>
                        </a:lnSpc>
                      </a:pPr>
                      <a:endParaRPr sz="1500">
                        <a:latin typeface="Times New Roman"/>
                        <a:cs typeface="Times New Roman"/>
                      </a:endParaRPr>
                    </a:p>
                  </a:txBody>
                  <a:tcPr marL="0" marR="0" marT="0" marB="0">
                    <a:solidFill>
                      <a:srgbClr val="CCD4E9"/>
                    </a:solidFill>
                  </a:tcPr>
                </a:tc>
                <a:tc>
                  <a:txBody>
                    <a:bodyPr/>
                    <a:lstStyle/>
                    <a:p>
                      <a:pPr>
                        <a:lnSpc>
                          <a:spcPct val="100000"/>
                        </a:lnSpc>
                      </a:pPr>
                      <a:endParaRPr sz="1500">
                        <a:latin typeface="Times New Roman"/>
                        <a:cs typeface="Times New Roman"/>
                      </a:endParaRPr>
                    </a:p>
                  </a:txBody>
                  <a:tcPr marL="0" marR="0" marT="0" marB="0">
                    <a:solidFill>
                      <a:srgbClr val="CCD4E9"/>
                    </a:solidFill>
                  </a:tcPr>
                </a:tc>
                <a:tc>
                  <a:txBody>
                    <a:bodyPr/>
                    <a:lstStyle/>
                    <a:p>
                      <a:pPr marL="135255">
                        <a:lnSpc>
                          <a:spcPts val="1695"/>
                        </a:lnSpc>
                      </a:pPr>
                      <a:r>
                        <a:rPr sz="1600" spc="50" dirty="0">
                          <a:latin typeface="Times New Roman"/>
                          <a:cs typeface="Times New Roman"/>
                        </a:rPr>
                        <a:t>gate. </a:t>
                      </a:r>
                      <a:r>
                        <a:rPr sz="1600" spc="65" dirty="0">
                          <a:latin typeface="Times New Roman"/>
                          <a:cs typeface="Times New Roman"/>
                        </a:rPr>
                        <a:t>Unique</a:t>
                      </a:r>
                      <a:r>
                        <a:rPr sz="1600" spc="-100" dirty="0">
                          <a:latin typeface="Times New Roman"/>
                          <a:cs typeface="Times New Roman"/>
                        </a:rPr>
                        <a:t> </a:t>
                      </a:r>
                      <a:r>
                        <a:rPr sz="1600" spc="60" dirty="0">
                          <a:latin typeface="Times New Roman"/>
                          <a:cs typeface="Times New Roman"/>
                        </a:rPr>
                        <a:t>feature</a:t>
                      </a:r>
                      <a:endParaRPr sz="1600">
                        <a:latin typeface="Times New Roman"/>
                        <a:cs typeface="Times New Roman"/>
                      </a:endParaRPr>
                    </a:p>
                  </a:txBody>
                  <a:tcPr marL="0" marR="0" marT="0" marB="0">
                    <a:solidFill>
                      <a:srgbClr val="CCD4E9"/>
                    </a:solidFill>
                  </a:tcPr>
                </a:tc>
                <a:extLst>
                  <a:ext uri="{0D108BD9-81ED-4DB2-BD59-A6C34878D82A}">
                    <a16:rowId xmlns:a16="http://schemas.microsoft.com/office/drawing/2014/main" val="10004"/>
                  </a:ext>
                </a:extLst>
              </a:tr>
              <a:tr h="251658">
                <a:tc>
                  <a:txBody>
                    <a:bodyPr/>
                    <a:lstStyle/>
                    <a:p>
                      <a:pPr>
                        <a:lnSpc>
                          <a:spcPct val="100000"/>
                        </a:lnSpc>
                      </a:pPr>
                      <a:endParaRPr sz="1500">
                        <a:latin typeface="Times New Roman"/>
                        <a:cs typeface="Times New Roman"/>
                      </a:endParaRPr>
                    </a:p>
                  </a:txBody>
                  <a:tcPr marL="0" marR="0" marT="0" marB="0">
                    <a:solidFill>
                      <a:srgbClr val="CCD4E9"/>
                    </a:solidFill>
                  </a:tcPr>
                </a:tc>
                <a:tc>
                  <a:txBody>
                    <a:bodyPr/>
                    <a:lstStyle/>
                    <a:p>
                      <a:pPr>
                        <a:lnSpc>
                          <a:spcPct val="100000"/>
                        </a:lnSpc>
                      </a:pPr>
                      <a:endParaRPr sz="1500">
                        <a:latin typeface="Times New Roman"/>
                        <a:cs typeface="Times New Roman"/>
                      </a:endParaRPr>
                    </a:p>
                  </a:txBody>
                  <a:tcPr marL="0" marR="0" marT="0" marB="0">
                    <a:solidFill>
                      <a:srgbClr val="CCD4E9"/>
                    </a:solidFill>
                  </a:tcPr>
                </a:tc>
                <a:tc>
                  <a:txBody>
                    <a:bodyPr/>
                    <a:lstStyle/>
                    <a:p>
                      <a:pPr>
                        <a:lnSpc>
                          <a:spcPct val="100000"/>
                        </a:lnSpc>
                      </a:pPr>
                      <a:endParaRPr sz="1500">
                        <a:latin typeface="Times New Roman"/>
                        <a:cs typeface="Times New Roman"/>
                      </a:endParaRPr>
                    </a:p>
                  </a:txBody>
                  <a:tcPr marL="0" marR="0" marT="0" marB="0">
                    <a:solidFill>
                      <a:srgbClr val="CCD4E9"/>
                    </a:solidFill>
                  </a:tcPr>
                </a:tc>
                <a:tc>
                  <a:txBody>
                    <a:bodyPr/>
                    <a:lstStyle/>
                    <a:p>
                      <a:pPr marL="135255">
                        <a:lnSpc>
                          <a:spcPts val="1700"/>
                        </a:lnSpc>
                      </a:pPr>
                      <a:r>
                        <a:rPr sz="1600" spc="15" dirty="0">
                          <a:latin typeface="Times New Roman"/>
                          <a:cs typeface="Times New Roman"/>
                        </a:rPr>
                        <a:t>is </a:t>
                      </a:r>
                      <a:r>
                        <a:rPr sz="1600" spc="85" dirty="0">
                          <a:latin typeface="Times New Roman"/>
                          <a:cs typeface="Times New Roman"/>
                        </a:rPr>
                        <a:t>thresh</a:t>
                      </a:r>
                      <a:r>
                        <a:rPr sz="1600" spc="-55" dirty="0">
                          <a:latin typeface="Times New Roman"/>
                          <a:cs typeface="Times New Roman"/>
                        </a:rPr>
                        <a:t> </a:t>
                      </a:r>
                      <a:r>
                        <a:rPr sz="1600" spc="70" dirty="0">
                          <a:latin typeface="Times New Roman"/>
                          <a:cs typeface="Times New Roman"/>
                        </a:rPr>
                        <a:t>hold</a:t>
                      </a:r>
                      <a:endParaRPr sz="1600">
                        <a:latin typeface="Times New Roman"/>
                        <a:cs typeface="Times New Roman"/>
                      </a:endParaRPr>
                    </a:p>
                  </a:txBody>
                  <a:tcPr marL="0" marR="0" marT="0" marB="0">
                    <a:solidFill>
                      <a:srgbClr val="CCD4E9"/>
                    </a:solidFill>
                  </a:tcPr>
                </a:tc>
                <a:extLst>
                  <a:ext uri="{0D108BD9-81ED-4DB2-BD59-A6C34878D82A}">
                    <a16:rowId xmlns:a16="http://schemas.microsoft.com/office/drawing/2014/main" val="10005"/>
                  </a:ext>
                </a:extLst>
              </a:tr>
              <a:tr h="313491">
                <a:tc>
                  <a:txBody>
                    <a:bodyPr/>
                    <a:lstStyle/>
                    <a:p>
                      <a:pPr marL="90170">
                        <a:lnSpc>
                          <a:spcPct val="100000"/>
                        </a:lnSpc>
                        <a:spcBef>
                          <a:spcPts val="290"/>
                        </a:spcBef>
                      </a:pPr>
                      <a:r>
                        <a:rPr sz="1600" spc="-30" dirty="0">
                          <a:latin typeface="Times New Roman"/>
                          <a:cs typeface="Times New Roman"/>
                        </a:rPr>
                        <a:t>1949</a:t>
                      </a:r>
                      <a:endParaRPr sz="1600">
                        <a:latin typeface="Times New Roman"/>
                        <a:cs typeface="Times New Roman"/>
                      </a:endParaRPr>
                    </a:p>
                  </a:txBody>
                  <a:tcPr marL="0" marR="0" marT="36830" marB="0">
                    <a:solidFill>
                      <a:srgbClr val="E6EAF4"/>
                    </a:solidFill>
                  </a:tcPr>
                </a:tc>
                <a:tc>
                  <a:txBody>
                    <a:bodyPr/>
                    <a:lstStyle/>
                    <a:p>
                      <a:pPr marL="125730">
                        <a:lnSpc>
                          <a:spcPct val="100000"/>
                        </a:lnSpc>
                        <a:spcBef>
                          <a:spcPts val="290"/>
                        </a:spcBef>
                      </a:pPr>
                      <a:r>
                        <a:rPr sz="1600" spc="80" dirty="0">
                          <a:latin typeface="Times New Roman"/>
                          <a:cs typeface="Times New Roman"/>
                        </a:rPr>
                        <a:t>Hebb</a:t>
                      </a:r>
                      <a:r>
                        <a:rPr sz="1600" spc="-20" dirty="0">
                          <a:latin typeface="Times New Roman"/>
                          <a:cs typeface="Times New Roman"/>
                        </a:rPr>
                        <a:t> </a:t>
                      </a:r>
                      <a:r>
                        <a:rPr sz="1600" spc="65" dirty="0">
                          <a:latin typeface="Times New Roman"/>
                          <a:cs typeface="Times New Roman"/>
                        </a:rPr>
                        <a:t>network</a:t>
                      </a:r>
                      <a:endParaRPr sz="1600">
                        <a:latin typeface="Times New Roman"/>
                        <a:cs typeface="Times New Roman"/>
                      </a:endParaRPr>
                    </a:p>
                  </a:txBody>
                  <a:tcPr marL="0" marR="0" marT="36830" marB="0">
                    <a:solidFill>
                      <a:srgbClr val="E6EAF4"/>
                    </a:solidFill>
                  </a:tcPr>
                </a:tc>
                <a:tc>
                  <a:txBody>
                    <a:bodyPr/>
                    <a:lstStyle/>
                    <a:p>
                      <a:pPr marL="135255">
                        <a:lnSpc>
                          <a:spcPct val="100000"/>
                        </a:lnSpc>
                        <a:spcBef>
                          <a:spcPts val="290"/>
                        </a:spcBef>
                      </a:pPr>
                      <a:r>
                        <a:rPr sz="1600" spc="80" dirty="0">
                          <a:latin typeface="Times New Roman"/>
                          <a:cs typeface="Times New Roman"/>
                        </a:rPr>
                        <a:t>Hebb</a:t>
                      </a:r>
                      <a:endParaRPr sz="1600">
                        <a:latin typeface="Times New Roman"/>
                        <a:cs typeface="Times New Roman"/>
                      </a:endParaRPr>
                    </a:p>
                  </a:txBody>
                  <a:tcPr marL="0" marR="0" marT="36830" marB="0">
                    <a:solidFill>
                      <a:srgbClr val="E6EAF4"/>
                    </a:solidFill>
                  </a:tcPr>
                </a:tc>
                <a:tc>
                  <a:txBody>
                    <a:bodyPr/>
                    <a:lstStyle/>
                    <a:p>
                      <a:pPr marL="135255">
                        <a:lnSpc>
                          <a:spcPct val="100000"/>
                        </a:lnSpc>
                        <a:spcBef>
                          <a:spcPts val="290"/>
                        </a:spcBef>
                      </a:pPr>
                      <a:r>
                        <a:rPr sz="1600" spc="-20" dirty="0">
                          <a:latin typeface="Times New Roman"/>
                          <a:cs typeface="Times New Roman"/>
                        </a:rPr>
                        <a:t>If </a:t>
                      </a:r>
                      <a:r>
                        <a:rPr sz="1600" spc="60" dirty="0">
                          <a:latin typeface="Times New Roman"/>
                          <a:cs typeface="Times New Roman"/>
                        </a:rPr>
                        <a:t>two </a:t>
                      </a:r>
                      <a:r>
                        <a:rPr sz="1600" spc="80" dirty="0">
                          <a:latin typeface="Times New Roman"/>
                          <a:cs typeface="Times New Roman"/>
                        </a:rPr>
                        <a:t>neurons</a:t>
                      </a:r>
                      <a:r>
                        <a:rPr sz="1600" spc="-85" dirty="0">
                          <a:latin typeface="Times New Roman"/>
                          <a:cs typeface="Times New Roman"/>
                        </a:rPr>
                        <a:t> </a:t>
                      </a:r>
                      <a:r>
                        <a:rPr sz="1600" spc="60" dirty="0">
                          <a:latin typeface="Times New Roman"/>
                          <a:cs typeface="Times New Roman"/>
                        </a:rPr>
                        <a:t>are</a:t>
                      </a:r>
                      <a:endParaRPr sz="1600">
                        <a:latin typeface="Times New Roman"/>
                        <a:cs typeface="Times New Roman"/>
                      </a:endParaRPr>
                    </a:p>
                  </a:txBody>
                  <a:tcPr marL="0" marR="0" marT="36830" marB="0">
                    <a:solidFill>
                      <a:srgbClr val="E6EAF4"/>
                    </a:solidFill>
                  </a:tcPr>
                </a:tc>
                <a:extLst>
                  <a:ext uri="{0D108BD9-81ED-4DB2-BD59-A6C34878D82A}">
                    <a16:rowId xmlns:a16="http://schemas.microsoft.com/office/drawing/2014/main" val="10006"/>
                  </a:ext>
                </a:extLst>
              </a:tr>
              <a:tr h="248920">
                <a:tc>
                  <a:txBody>
                    <a:bodyPr/>
                    <a:lstStyle/>
                    <a:p>
                      <a:pPr>
                        <a:lnSpc>
                          <a:spcPct val="100000"/>
                        </a:lnSpc>
                      </a:pPr>
                      <a:endParaRPr sz="1500">
                        <a:latin typeface="Times New Roman"/>
                        <a:cs typeface="Times New Roman"/>
                      </a:endParaRPr>
                    </a:p>
                  </a:txBody>
                  <a:tcPr marL="0" marR="0" marT="0" marB="0">
                    <a:solidFill>
                      <a:srgbClr val="E6EAF4"/>
                    </a:solidFill>
                  </a:tcPr>
                </a:tc>
                <a:tc>
                  <a:txBody>
                    <a:bodyPr/>
                    <a:lstStyle/>
                    <a:p>
                      <a:pPr>
                        <a:lnSpc>
                          <a:spcPct val="100000"/>
                        </a:lnSpc>
                      </a:pPr>
                      <a:endParaRPr sz="1500">
                        <a:latin typeface="Times New Roman"/>
                        <a:cs typeface="Times New Roman"/>
                      </a:endParaRPr>
                    </a:p>
                  </a:txBody>
                  <a:tcPr marL="0" marR="0" marT="0" marB="0">
                    <a:solidFill>
                      <a:srgbClr val="E6EAF4"/>
                    </a:solidFill>
                  </a:tcPr>
                </a:tc>
                <a:tc>
                  <a:txBody>
                    <a:bodyPr/>
                    <a:lstStyle/>
                    <a:p>
                      <a:pPr>
                        <a:lnSpc>
                          <a:spcPct val="100000"/>
                        </a:lnSpc>
                      </a:pPr>
                      <a:endParaRPr sz="1500">
                        <a:latin typeface="Times New Roman"/>
                        <a:cs typeface="Times New Roman"/>
                      </a:endParaRPr>
                    </a:p>
                  </a:txBody>
                  <a:tcPr marL="0" marR="0" marT="0" marB="0">
                    <a:solidFill>
                      <a:srgbClr val="E6EAF4"/>
                    </a:solidFill>
                  </a:tcPr>
                </a:tc>
                <a:tc>
                  <a:txBody>
                    <a:bodyPr/>
                    <a:lstStyle/>
                    <a:p>
                      <a:pPr marL="135255">
                        <a:lnSpc>
                          <a:spcPts val="1700"/>
                        </a:lnSpc>
                      </a:pPr>
                      <a:r>
                        <a:rPr sz="1600" spc="30" dirty="0">
                          <a:latin typeface="Times New Roman"/>
                          <a:cs typeface="Times New Roman"/>
                        </a:rPr>
                        <a:t>active, </a:t>
                      </a:r>
                      <a:r>
                        <a:rPr sz="1600" spc="105" dirty="0">
                          <a:latin typeface="Times New Roman"/>
                          <a:cs typeface="Times New Roman"/>
                        </a:rPr>
                        <a:t>then</a:t>
                      </a:r>
                      <a:r>
                        <a:rPr sz="1600" spc="-65" dirty="0">
                          <a:latin typeface="Times New Roman"/>
                          <a:cs typeface="Times New Roman"/>
                        </a:rPr>
                        <a:t> </a:t>
                      </a:r>
                      <a:r>
                        <a:rPr sz="1600" spc="75" dirty="0">
                          <a:latin typeface="Times New Roman"/>
                          <a:cs typeface="Times New Roman"/>
                        </a:rPr>
                        <a:t>their</a:t>
                      </a:r>
                      <a:endParaRPr sz="1600">
                        <a:latin typeface="Times New Roman"/>
                        <a:cs typeface="Times New Roman"/>
                      </a:endParaRPr>
                    </a:p>
                  </a:txBody>
                  <a:tcPr marL="0" marR="0" marT="0" marB="0">
                    <a:solidFill>
                      <a:srgbClr val="E6EAF4"/>
                    </a:solidFill>
                  </a:tcPr>
                </a:tc>
                <a:extLst>
                  <a:ext uri="{0D108BD9-81ED-4DB2-BD59-A6C34878D82A}">
                    <a16:rowId xmlns:a16="http://schemas.microsoft.com/office/drawing/2014/main" val="10007"/>
                  </a:ext>
                </a:extLst>
              </a:tr>
              <a:tr h="248285">
                <a:tc>
                  <a:txBody>
                    <a:bodyPr/>
                    <a:lstStyle/>
                    <a:p>
                      <a:pPr>
                        <a:lnSpc>
                          <a:spcPct val="100000"/>
                        </a:lnSpc>
                      </a:pPr>
                      <a:endParaRPr sz="1500">
                        <a:latin typeface="Times New Roman"/>
                        <a:cs typeface="Times New Roman"/>
                      </a:endParaRPr>
                    </a:p>
                  </a:txBody>
                  <a:tcPr marL="0" marR="0" marT="0" marB="0">
                    <a:solidFill>
                      <a:srgbClr val="E6EAF4"/>
                    </a:solidFill>
                  </a:tcPr>
                </a:tc>
                <a:tc>
                  <a:txBody>
                    <a:bodyPr/>
                    <a:lstStyle/>
                    <a:p>
                      <a:pPr>
                        <a:lnSpc>
                          <a:spcPct val="100000"/>
                        </a:lnSpc>
                      </a:pPr>
                      <a:endParaRPr sz="1500">
                        <a:latin typeface="Times New Roman"/>
                        <a:cs typeface="Times New Roman"/>
                      </a:endParaRPr>
                    </a:p>
                  </a:txBody>
                  <a:tcPr marL="0" marR="0" marT="0" marB="0">
                    <a:solidFill>
                      <a:srgbClr val="E6EAF4"/>
                    </a:solidFill>
                  </a:tcPr>
                </a:tc>
                <a:tc>
                  <a:txBody>
                    <a:bodyPr/>
                    <a:lstStyle/>
                    <a:p>
                      <a:pPr>
                        <a:lnSpc>
                          <a:spcPct val="100000"/>
                        </a:lnSpc>
                      </a:pPr>
                      <a:endParaRPr sz="1500">
                        <a:latin typeface="Times New Roman"/>
                        <a:cs typeface="Times New Roman"/>
                      </a:endParaRPr>
                    </a:p>
                  </a:txBody>
                  <a:tcPr marL="0" marR="0" marT="0" marB="0">
                    <a:solidFill>
                      <a:srgbClr val="E6EAF4"/>
                    </a:solidFill>
                  </a:tcPr>
                </a:tc>
                <a:tc>
                  <a:txBody>
                    <a:bodyPr/>
                    <a:lstStyle/>
                    <a:p>
                      <a:pPr marL="135255">
                        <a:lnSpc>
                          <a:spcPts val="1700"/>
                        </a:lnSpc>
                      </a:pPr>
                      <a:r>
                        <a:rPr sz="1600" spc="70" dirty="0">
                          <a:latin typeface="Times New Roman"/>
                          <a:cs typeface="Times New Roman"/>
                        </a:rPr>
                        <a:t>connection</a:t>
                      </a:r>
                      <a:r>
                        <a:rPr sz="1600" spc="-35" dirty="0">
                          <a:latin typeface="Times New Roman"/>
                          <a:cs typeface="Times New Roman"/>
                        </a:rPr>
                        <a:t> </a:t>
                      </a:r>
                      <a:r>
                        <a:rPr sz="1600" spc="70" dirty="0">
                          <a:latin typeface="Times New Roman"/>
                          <a:cs typeface="Times New Roman"/>
                        </a:rPr>
                        <a:t>strengths</a:t>
                      </a:r>
                      <a:endParaRPr sz="1600">
                        <a:latin typeface="Times New Roman"/>
                        <a:cs typeface="Times New Roman"/>
                      </a:endParaRPr>
                    </a:p>
                  </a:txBody>
                  <a:tcPr marL="0" marR="0" marT="0" marB="0">
                    <a:solidFill>
                      <a:srgbClr val="E6EAF4"/>
                    </a:solidFill>
                  </a:tcPr>
                </a:tc>
                <a:extLst>
                  <a:ext uri="{0D108BD9-81ED-4DB2-BD59-A6C34878D82A}">
                    <a16:rowId xmlns:a16="http://schemas.microsoft.com/office/drawing/2014/main" val="10008"/>
                  </a:ext>
                </a:extLst>
              </a:tr>
              <a:tr h="257373">
                <a:tc>
                  <a:txBody>
                    <a:bodyPr/>
                    <a:lstStyle/>
                    <a:p>
                      <a:pPr>
                        <a:lnSpc>
                          <a:spcPct val="100000"/>
                        </a:lnSpc>
                      </a:pPr>
                      <a:endParaRPr sz="1500">
                        <a:latin typeface="Times New Roman"/>
                        <a:cs typeface="Times New Roman"/>
                      </a:endParaRPr>
                    </a:p>
                  </a:txBody>
                  <a:tcPr marL="0" marR="0" marT="0" marB="0">
                    <a:solidFill>
                      <a:srgbClr val="E6EAF4"/>
                    </a:solidFill>
                  </a:tcPr>
                </a:tc>
                <a:tc>
                  <a:txBody>
                    <a:bodyPr/>
                    <a:lstStyle/>
                    <a:p>
                      <a:pPr>
                        <a:lnSpc>
                          <a:spcPct val="100000"/>
                        </a:lnSpc>
                      </a:pPr>
                      <a:endParaRPr sz="1500">
                        <a:latin typeface="Times New Roman"/>
                        <a:cs typeface="Times New Roman"/>
                      </a:endParaRPr>
                    </a:p>
                  </a:txBody>
                  <a:tcPr marL="0" marR="0" marT="0" marB="0">
                    <a:solidFill>
                      <a:srgbClr val="E6EAF4"/>
                    </a:solidFill>
                  </a:tcPr>
                </a:tc>
                <a:tc>
                  <a:txBody>
                    <a:bodyPr/>
                    <a:lstStyle/>
                    <a:p>
                      <a:pPr>
                        <a:lnSpc>
                          <a:spcPct val="100000"/>
                        </a:lnSpc>
                      </a:pPr>
                      <a:endParaRPr sz="1500">
                        <a:latin typeface="Times New Roman"/>
                        <a:cs typeface="Times New Roman"/>
                      </a:endParaRPr>
                    </a:p>
                  </a:txBody>
                  <a:tcPr marL="0" marR="0" marT="0" marB="0">
                    <a:solidFill>
                      <a:srgbClr val="E6EAF4"/>
                    </a:solidFill>
                  </a:tcPr>
                </a:tc>
                <a:tc>
                  <a:txBody>
                    <a:bodyPr/>
                    <a:lstStyle/>
                    <a:p>
                      <a:pPr marL="135255">
                        <a:lnSpc>
                          <a:spcPts val="1695"/>
                        </a:lnSpc>
                      </a:pPr>
                      <a:r>
                        <a:rPr sz="1600" spc="65" dirty="0">
                          <a:latin typeface="Times New Roman"/>
                          <a:cs typeface="Times New Roman"/>
                        </a:rPr>
                        <a:t>should be</a:t>
                      </a:r>
                      <a:r>
                        <a:rPr sz="1600" spc="-95" dirty="0">
                          <a:latin typeface="Times New Roman"/>
                          <a:cs typeface="Times New Roman"/>
                        </a:rPr>
                        <a:t> </a:t>
                      </a:r>
                      <a:r>
                        <a:rPr sz="1600" spc="50" dirty="0">
                          <a:latin typeface="Times New Roman"/>
                          <a:cs typeface="Times New Roman"/>
                        </a:rPr>
                        <a:t>increased.</a:t>
                      </a:r>
                      <a:endParaRPr sz="1600">
                        <a:latin typeface="Times New Roman"/>
                        <a:cs typeface="Times New Roman"/>
                      </a:endParaRPr>
                    </a:p>
                  </a:txBody>
                  <a:tcPr marL="0" marR="0" marT="0" marB="0">
                    <a:solidFill>
                      <a:srgbClr val="E6EAF4"/>
                    </a:solidFill>
                  </a:tcPr>
                </a:tc>
                <a:extLst>
                  <a:ext uri="{0D108BD9-81ED-4DB2-BD59-A6C34878D82A}">
                    <a16:rowId xmlns:a16="http://schemas.microsoft.com/office/drawing/2014/main" val="10009"/>
                  </a:ext>
                </a:extLst>
              </a:tr>
              <a:tr h="313491">
                <a:tc>
                  <a:txBody>
                    <a:bodyPr/>
                    <a:lstStyle/>
                    <a:p>
                      <a:pPr marL="90170">
                        <a:lnSpc>
                          <a:spcPct val="100000"/>
                        </a:lnSpc>
                        <a:spcBef>
                          <a:spcPts val="290"/>
                        </a:spcBef>
                      </a:pPr>
                      <a:r>
                        <a:rPr sz="1600" spc="-50" dirty="0">
                          <a:latin typeface="Times New Roman"/>
                          <a:cs typeface="Times New Roman"/>
                        </a:rPr>
                        <a:t>1958,1959,1962,1988,1</a:t>
                      </a:r>
                      <a:endParaRPr sz="1600">
                        <a:latin typeface="Times New Roman"/>
                        <a:cs typeface="Times New Roman"/>
                      </a:endParaRPr>
                    </a:p>
                  </a:txBody>
                  <a:tcPr marL="0" marR="0" marT="36830" marB="0">
                    <a:solidFill>
                      <a:srgbClr val="CCD4E9"/>
                    </a:solidFill>
                  </a:tcPr>
                </a:tc>
                <a:tc>
                  <a:txBody>
                    <a:bodyPr/>
                    <a:lstStyle/>
                    <a:p>
                      <a:pPr marL="125730">
                        <a:lnSpc>
                          <a:spcPct val="100000"/>
                        </a:lnSpc>
                        <a:spcBef>
                          <a:spcPts val="290"/>
                        </a:spcBef>
                      </a:pPr>
                      <a:r>
                        <a:rPr sz="1600" spc="70" dirty="0">
                          <a:latin typeface="Times New Roman"/>
                          <a:cs typeface="Times New Roman"/>
                        </a:rPr>
                        <a:t>Perceptron</a:t>
                      </a:r>
                      <a:endParaRPr sz="1600">
                        <a:latin typeface="Times New Roman"/>
                        <a:cs typeface="Times New Roman"/>
                      </a:endParaRPr>
                    </a:p>
                  </a:txBody>
                  <a:tcPr marL="0" marR="0" marT="36830" marB="0">
                    <a:solidFill>
                      <a:srgbClr val="CCD4E9"/>
                    </a:solidFill>
                  </a:tcPr>
                </a:tc>
                <a:tc>
                  <a:txBody>
                    <a:bodyPr/>
                    <a:lstStyle/>
                    <a:p>
                      <a:pPr marL="135255">
                        <a:lnSpc>
                          <a:spcPct val="100000"/>
                        </a:lnSpc>
                        <a:spcBef>
                          <a:spcPts val="290"/>
                        </a:spcBef>
                      </a:pPr>
                      <a:r>
                        <a:rPr sz="1600" spc="55" dirty="0">
                          <a:latin typeface="Times New Roman"/>
                          <a:cs typeface="Times New Roman"/>
                        </a:rPr>
                        <a:t>Frank</a:t>
                      </a:r>
                      <a:r>
                        <a:rPr sz="1600" spc="-20" dirty="0">
                          <a:latin typeface="Times New Roman"/>
                          <a:cs typeface="Times New Roman"/>
                        </a:rPr>
                        <a:t> </a:t>
                      </a:r>
                      <a:r>
                        <a:rPr sz="1600" spc="50" dirty="0">
                          <a:latin typeface="Times New Roman"/>
                          <a:cs typeface="Times New Roman"/>
                        </a:rPr>
                        <a:t>Rosenblatt,</a:t>
                      </a:r>
                      <a:endParaRPr sz="1600">
                        <a:latin typeface="Times New Roman"/>
                        <a:cs typeface="Times New Roman"/>
                      </a:endParaRPr>
                    </a:p>
                  </a:txBody>
                  <a:tcPr marL="0" marR="0" marT="36830" marB="0">
                    <a:solidFill>
                      <a:srgbClr val="CCD4E9"/>
                    </a:solidFill>
                  </a:tcPr>
                </a:tc>
                <a:tc>
                  <a:txBody>
                    <a:bodyPr/>
                    <a:lstStyle/>
                    <a:p>
                      <a:pPr marL="135255">
                        <a:lnSpc>
                          <a:spcPct val="100000"/>
                        </a:lnSpc>
                        <a:spcBef>
                          <a:spcPts val="290"/>
                        </a:spcBef>
                      </a:pPr>
                      <a:r>
                        <a:rPr sz="1600" spc="65" dirty="0">
                          <a:latin typeface="Times New Roman"/>
                          <a:cs typeface="Times New Roman"/>
                        </a:rPr>
                        <a:t>Weights </a:t>
                      </a:r>
                      <a:r>
                        <a:rPr sz="1600" spc="60" dirty="0">
                          <a:latin typeface="Times New Roman"/>
                          <a:cs typeface="Times New Roman"/>
                        </a:rPr>
                        <a:t>are</a:t>
                      </a:r>
                      <a:r>
                        <a:rPr sz="1600" spc="-110" dirty="0">
                          <a:latin typeface="Times New Roman"/>
                          <a:cs typeface="Times New Roman"/>
                        </a:rPr>
                        <a:t> </a:t>
                      </a:r>
                      <a:r>
                        <a:rPr sz="1600" spc="65" dirty="0">
                          <a:latin typeface="Times New Roman"/>
                          <a:cs typeface="Times New Roman"/>
                        </a:rPr>
                        <a:t>adjusted</a:t>
                      </a:r>
                      <a:endParaRPr sz="1600">
                        <a:latin typeface="Times New Roman"/>
                        <a:cs typeface="Times New Roman"/>
                      </a:endParaRPr>
                    </a:p>
                  </a:txBody>
                  <a:tcPr marL="0" marR="0" marT="36830" marB="0">
                    <a:solidFill>
                      <a:srgbClr val="CCD4E9"/>
                    </a:solidFill>
                  </a:tcPr>
                </a:tc>
                <a:extLst>
                  <a:ext uri="{0D108BD9-81ED-4DB2-BD59-A6C34878D82A}">
                    <a16:rowId xmlns:a16="http://schemas.microsoft.com/office/drawing/2014/main" val="10010"/>
                  </a:ext>
                </a:extLst>
              </a:tr>
              <a:tr h="248285">
                <a:tc>
                  <a:txBody>
                    <a:bodyPr/>
                    <a:lstStyle/>
                    <a:p>
                      <a:pPr marL="90170">
                        <a:lnSpc>
                          <a:spcPts val="1700"/>
                        </a:lnSpc>
                      </a:pPr>
                      <a:r>
                        <a:rPr sz="1600" spc="65" dirty="0">
                          <a:latin typeface="Times New Roman"/>
                          <a:cs typeface="Times New Roman"/>
                        </a:rPr>
                        <a:t>960</a:t>
                      </a:r>
                      <a:endParaRPr sz="1600">
                        <a:latin typeface="Times New Roman"/>
                        <a:cs typeface="Times New Roman"/>
                      </a:endParaRPr>
                    </a:p>
                  </a:txBody>
                  <a:tcPr marL="0" marR="0" marT="0" marB="0">
                    <a:solidFill>
                      <a:srgbClr val="CCD4E9"/>
                    </a:solidFill>
                  </a:tcPr>
                </a:tc>
                <a:tc>
                  <a:txBody>
                    <a:bodyPr/>
                    <a:lstStyle/>
                    <a:p>
                      <a:pPr marL="125730">
                        <a:lnSpc>
                          <a:spcPts val="1700"/>
                        </a:lnSpc>
                      </a:pPr>
                      <a:r>
                        <a:rPr sz="1600" spc="35" dirty="0">
                          <a:latin typeface="Times New Roman"/>
                          <a:cs typeface="Times New Roman"/>
                        </a:rPr>
                        <a:t>Adaline</a:t>
                      </a:r>
                      <a:endParaRPr sz="1600">
                        <a:latin typeface="Times New Roman"/>
                        <a:cs typeface="Times New Roman"/>
                      </a:endParaRPr>
                    </a:p>
                  </a:txBody>
                  <a:tcPr marL="0" marR="0" marT="0" marB="0">
                    <a:solidFill>
                      <a:srgbClr val="CCD4E9"/>
                    </a:solidFill>
                  </a:tcPr>
                </a:tc>
                <a:tc>
                  <a:txBody>
                    <a:bodyPr/>
                    <a:lstStyle/>
                    <a:p>
                      <a:pPr marL="135255">
                        <a:lnSpc>
                          <a:spcPts val="1700"/>
                        </a:lnSpc>
                      </a:pPr>
                      <a:r>
                        <a:rPr sz="1600" dirty="0">
                          <a:latin typeface="Times New Roman"/>
                          <a:cs typeface="Times New Roman"/>
                        </a:rPr>
                        <a:t>Block, </a:t>
                      </a:r>
                      <a:r>
                        <a:rPr sz="1600" spc="30" dirty="0">
                          <a:latin typeface="Times New Roman"/>
                          <a:cs typeface="Times New Roman"/>
                        </a:rPr>
                        <a:t>Minsky</a:t>
                      </a:r>
                      <a:r>
                        <a:rPr sz="1600" spc="-40" dirty="0">
                          <a:latin typeface="Times New Roman"/>
                          <a:cs typeface="Times New Roman"/>
                        </a:rPr>
                        <a:t> </a:t>
                      </a:r>
                      <a:r>
                        <a:rPr sz="1600" spc="90" dirty="0">
                          <a:latin typeface="Times New Roman"/>
                          <a:cs typeface="Times New Roman"/>
                        </a:rPr>
                        <a:t>and</a:t>
                      </a:r>
                      <a:endParaRPr sz="1600">
                        <a:latin typeface="Times New Roman"/>
                        <a:cs typeface="Times New Roman"/>
                      </a:endParaRPr>
                    </a:p>
                  </a:txBody>
                  <a:tcPr marL="0" marR="0" marT="0" marB="0">
                    <a:solidFill>
                      <a:srgbClr val="CCD4E9"/>
                    </a:solidFill>
                  </a:tcPr>
                </a:tc>
                <a:tc>
                  <a:txBody>
                    <a:bodyPr/>
                    <a:lstStyle/>
                    <a:p>
                      <a:pPr marL="135255">
                        <a:lnSpc>
                          <a:spcPts val="1700"/>
                        </a:lnSpc>
                      </a:pPr>
                      <a:r>
                        <a:rPr sz="1600" spc="90" dirty="0">
                          <a:latin typeface="Times New Roman"/>
                          <a:cs typeface="Times New Roman"/>
                        </a:rPr>
                        <a:t>to </a:t>
                      </a:r>
                      <a:r>
                        <a:rPr sz="1600" spc="70" dirty="0">
                          <a:latin typeface="Times New Roman"/>
                          <a:cs typeface="Times New Roman"/>
                        </a:rPr>
                        <a:t>reduce</a:t>
                      </a:r>
                      <a:r>
                        <a:rPr sz="1600" spc="-120" dirty="0">
                          <a:latin typeface="Times New Roman"/>
                          <a:cs typeface="Times New Roman"/>
                        </a:rPr>
                        <a:t> </a:t>
                      </a:r>
                      <a:r>
                        <a:rPr sz="1600" spc="95" dirty="0">
                          <a:latin typeface="Times New Roman"/>
                          <a:cs typeface="Times New Roman"/>
                        </a:rPr>
                        <a:t>the</a:t>
                      </a:r>
                      <a:endParaRPr sz="1600">
                        <a:latin typeface="Times New Roman"/>
                        <a:cs typeface="Times New Roman"/>
                      </a:endParaRPr>
                    </a:p>
                  </a:txBody>
                  <a:tcPr marL="0" marR="0" marT="0" marB="0">
                    <a:solidFill>
                      <a:srgbClr val="CCD4E9"/>
                    </a:solidFill>
                  </a:tcPr>
                </a:tc>
                <a:extLst>
                  <a:ext uri="{0D108BD9-81ED-4DB2-BD59-A6C34878D82A}">
                    <a16:rowId xmlns:a16="http://schemas.microsoft.com/office/drawing/2014/main" val="10011"/>
                  </a:ext>
                </a:extLst>
              </a:tr>
              <a:tr h="248284">
                <a:tc>
                  <a:txBody>
                    <a:bodyPr/>
                    <a:lstStyle/>
                    <a:p>
                      <a:pPr>
                        <a:lnSpc>
                          <a:spcPct val="100000"/>
                        </a:lnSpc>
                      </a:pPr>
                      <a:endParaRPr sz="1500">
                        <a:latin typeface="Times New Roman"/>
                        <a:cs typeface="Times New Roman"/>
                      </a:endParaRPr>
                    </a:p>
                  </a:txBody>
                  <a:tcPr marL="0" marR="0" marT="0" marB="0">
                    <a:solidFill>
                      <a:srgbClr val="CCD4E9"/>
                    </a:solidFill>
                  </a:tcPr>
                </a:tc>
                <a:tc>
                  <a:txBody>
                    <a:bodyPr/>
                    <a:lstStyle/>
                    <a:p>
                      <a:pPr>
                        <a:lnSpc>
                          <a:spcPct val="100000"/>
                        </a:lnSpc>
                      </a:pPr>
                      <a:endParaRPr sz="1500">
                        <a:latin typeface="Times New Roman"/>
                        <a:cs typeface="Times New Roman"/>
                      </a:endParaRPr>
                    </a:p>
                  </a:txBody>
                  <a:tcPr marL="0" marR="0" marT="0" marB="0">
                    <a:solidFill>
                      <a:srgbClr val="CCD4E9"/>
                    </a:solidFill>
                  </a:tcPr>
                </a:tc>
                <a:tc>
                  <a:txBody>
                    <a:bodyPr/>
                    <a:lstStyle/>
                    <a:p>
                      <a:pPr marL="135255">
                        <a:lnSpc>
                          <a:spcPts val="1695"/>
                        </a:lnSpc>
                      </a:pPr>
                      <a:r>
                        <a:rPr sz="1600" spc="70" dirty="0">
                          <a:latin typeface="Times New Roman"/>
                          <a:cs typeface="Times New Roman"/>
                        </a:rPr>
                        <a:t>Papert </a:t>
                      </a:r>
                      <a:r>
                        <a:rPr sz="1600" spc="60" dirty="0">
                          <a:latin typeface="Times New Roman"/>
                          <a:cs typeface="Times New Roman"/>
                        </a:rPr>
                        <a:t>Widrow</a:t>
                      </a:r>
                      <a:r>
                        <a:rPr sz="1600" spc="-120" dirty="0">
                          <a:latin typeface="Times New Roman"/>
                          <a:cs typeface="Times New Roman"/>
                        </a:rPr>
                        <a:t> </a:t>
                      </a:r>
                      <a:r>
                        <a:rPr sz="1600" spc="95" dirty="0">
                          <a:latin typeface="Times New Roman"/>
                          <a:cs typeface="Times New Roman"/>
                        </a:rPr>
                        <a:t>and</a:t>
                      </a:r>
                      <a:endParaRPr sz="1600">
                        <a:latin typeface="Times New Roman"/>
                        <a:cs typeface="Times New Roman"/>
                      </a:endParaRPr>
                    </a:p>
                  </a:txBody>
                  <a:tcPr marL="0" marR="0" marT="0" marB="0">
                    <a:solidFill>
                      <a:srgbClr val="CCD4E9"/>
                    </a:solidFill>
                  </a:tcPr>
                </a:tc>
                <a:tc>
                  <a:txBody>
                    <a:bodyPr/>
                    <a:lstStyle/>
                    <a:p>
                      <a:pPr marL="135255">
                        <a:lnSpc>
                          <a:spcPts val="1695"/>
                        </a:lnSpc>
                      </a:pPr>
                      <a:r>
                        <a:rPr sz="1600" spc="35" dirty="0">
                          <a:latin typeface="Times New Roman"/>
                          <a:cs typeface="Times New Roman"/>
                        </a:rPr>
                        <a:t>difference</a:t>
                      </a:r>
                      <a:r>
                        <a:rPr sz="1600" spc="-10" dirty="0">
                          <a:latin typeface="Times New Roman"/>
                          <a:cs typeface="Times New Roman"/>
                        </a:rPr>
                        <a:t> </a:t>
                      </a:r>
                      <a:r>
                        <a:rPr sz="1600" spc="70" dirty="0">
                          <a:latin typeface="Times New Roman"/>
                          <a:cs typeface="Times New Roman"/>
                        </a:rPr>
                        <a:t>between</a:t>
                      </a:r>
                      <a:endParaRPr sz="1600">
                        <a:latin typeface="Times New Roman"/>
                        <a:cs typeface="Times New Roman"/>
                      </a:endParaRPr>
                    </a:p>
                  </a:txBody>
                  <a:tcPr marL="0" marR="0" marT="0" marB="0">
                    <a:solidFill>
                      <a:srgbClr val="CCD4E9"/>
                    </a:solidFill>
                  </a:tcPr>
                </a:tc>
                <a:extLst>
                  <a:ext uri="{0D108BD9-81ED-4DB2-BD59-A6C34878D82A}">
                    <a16:rowId xmlns:a16="http://schemas.microsoft.com/office/drawing/2014/main" val="10012"/>
                  </a:ext>
                </a:extLst>
              </a:tr>
              <a:tr h="248285">
                <a:tc>
                  <a:txBody>
                    <a:bodyPr/>
                    <a:lstStyle/>
                    <a:p>
                      <a:pPr>
                        <a:lnSpc>
                          <a:spcPct val="100000"/>
                        </a:lnSpc>
                      </a:pPr>
                      <a:endParaRPr sz="1500">
                        <a:latin typeface="Times New Roman"/>
                        <a:cs typeface="Times New Roman"/>
                      </a:endParaRPr>
                    </a:p>
                  </a:txBody>
                  <a:tcPr marL="0" marR="0" marT="0" marB="0">
                    <a:solidFill>
                      <a:srgbClr val="CCD4E9"/>
                    </a:solidFill>
                  </a:tcPr>
                </a:tc>
                <a:tc>
                  <a:txBody>
                    <a:bodyPr/>
                    <a:lstStyle/>
                    <a:p>
                      <a:pPr>
                        <a:lnSpc>
                          <a:spcPct val="100000"/>
                        </a:lnSpc>
                      </a:pPr>
                      <a:endParaRPr sz="1500">
                        <a:latin typeface="Times New Roman"/>
                        <a:cs typeface="Times New Roman"/>
                      </a:endParaRPr>
                    </a:p>
                  </a:txBody>
                  <a:tcPr marL="0" marR="0" marT="0" marB="0">
                    <a:solidFill>
                      <a:srgbClr val="CCD4E9"/>
                    </a:solidFill>
                  </a:tcPr>
                </a:tc>
                <a:tc>
                  <a:txBody>
                    <a:bodyPr/>
                    <a:lstStyle/>
                    <a:p>
                      <a:pPr marL="135255">
                        <a:lnSpc>
                          <a:spcPts val="1700"/>
                        </a:lnSpc>
                      </a:pPr>
                      <a:r>
                        <a:rPr sz="1600" spc="20" dirty="0">
                          <a:latin typeface="Times New Roman"/>
                          <a:cs typeface="Times New Roman"/>
                        </a:rPr>
                        <a:t>Hoff</a:t>
                      </a:r>
                      <a:endParaRPr sz="1600">
                        <a:latin typeface="Times New Roman"/>
                        <a:cs typeface="Times New Roman"/>
                      </a:endParaRPr>
                    </a:p>
                  </a:txBody>
                  <a:tcPr marL="0" marR="0" marT="0" marB="0">
                    <a:solidFill>
                      <a:srgbClr val="CCD4E9"/>
                    </a:solidFill>
                  </a:tcPr>
                </a:tc>
                <a:tc>
                  <a:txBody>
                    <a:bodyPr/>
                    <a:lstStyle/>
                    <a:p>
                      <a:pPr marL="135255">
                        <a:lnSpc>
                          <a:spcPts val="1700"/>
                        </a:lnSpc>
                      </a:pPr>
                      <a:r>
                        <a:rPr sz="1600" spc="95" dirty="0">
                          <a:latin typeface="Times New Roman"/>
                          <a:cs typeface="Times New Roman"/>
                        </a:rPr>
                        <a:t>the</a:t>
                      </a:r>
                      <a:r>
                        <a:rPr sz="1600" spc="-20" dirty="0">
                          <a:latin typeface="Times New Roman"/>
                          <a:cs typeface="Times New Roman"/>
                        </a:rPr>
                        <a:t> </a:t>
                      </a:r>
                      <a:r>
                        <a:rPr sz="1600" spc="95" dirty="0">
                          <a:latin typeface="Times New Roman"/>
                          <a:cs typeface="Times New Roman"/>
                        </a:rPr>
                        <a:t>net</a:t>
                      </a:r>
                      <a:r>
                        <a:rPr sz="1600" spc="-15" dirty="0">
                          <a:latin typeface="Times New Roman"/>
                          <a:cs typeface="Times New Roman"/>
                        </a:rPr>
                        <a:t> </a:t>
                      </a:r>
                      <a:r>
                        <a:rPr sz="1600" spc="85" dirty="0">
                          <a:latin typeface="Times New Roman"/>
                          <a:cs typeface="Times New Roman"/>
                        </a:rPr>
                        <a:t>input</a:t>
                      </a:r>
                      <a:r>
                        <a:rPr sz="1600" spc="-15" dirty="0">
                          <a:latin typeface="Times New Roman"/>
                          <a:cs typeface="Times New Roman"/>
                        </a:rPr>
                        <a:t> </a:t>
                      </a:r>
                      <a:r>
                        <a:rPr sz="1600" spc="90" dirty="0">
                          <a:latin typeface="Times New Roman"/>
                          <a:cs typeface="Times New Roman"/>
                        </a:rPr>
                        <a:t>to</a:t>
                      </a:r>
                      <a:r>
                        <a:rPr sz="1600" spc="-15" dirty="0">
                          <a:latin typeface="Times New Roman"/>
                          <a:cs typeface="Times New Roman"/>
                        </a:rPr>
                        <a:t> </a:t>
                      </a:r>
                      <a:r>
                        <a:rPr sz="1600" spc="95" dirty="0">
                          <a:latin typeface="Times New Roman"/>
                          <a:cs typeface="Times New Roman"/>
                        </a:rPr>
                        <a:t>the</a:t>
                      </a:r>
                      <a:endParaRPr sz="1600">
                        <a:latin typeface="Times New Roman"/>
                        <a:cs typeface="Times New Roman"/>
                      </a:endParaRPr>
                    </a:p>
                  </a:txBody>
                  <a:tcPr marL="0" marR="0" marT="0" marB="0">
                    <a:solidFill>
                      <a:srgbClr val="CCD4E9"/>
                    </a:solidFill>
                  </a:tcPr>
                </a:tc>
                <a:extLst>
                  <a:ext uri="{0D108BD9-81ED-4DB2-BD59-A6C34878D82A}">
                    <a16:rowId xmlns:a16="http://schemas.microsoft.com/office/drawing/2014/main" val="10013"/>
                  </a:ext>
                </a:extLst>
              </a:tr>
              <a:tr h="248284">
                <a:tc>
                  <a:txBody>
                    <a:bodyPr/>
                    <a:lstStyle/>
                    <a:p>
                      <a:pPr>
                        <a:lnSpc>
                          <a:spcPct val="100000"/>
                        </a:lnSpc>
                      </a:pPr>
                      <a:endParaRPr sz="1500">
                        <a:latin typeface="Times New Roman"/>
                        <a:cs typeface="Times New Roman"/>
                      </a:endParaRPr>
                    </a:p>
                  </a:txBody>
                  <a:tcPr marL="0" marR="0" marT="0" marB="0">
                    <a:solidFill>
                      <a:srgbClr val="CCD4E9"/>
                    </a:solidFill>
                  </a:tcPr>
                </a:tc>
                <a:tc>
                  <a:txBody>
                    <a:bodyPr/>
                    <a:lstStyle/>
                    <a:p>
                      <a:pPr>
                        <a:lnSpc>
                          <a:spcPct val="100000"/>
                        </a:lnSpc>
                      </a:pPr>
                      <a:endParaRPr sz="1500">
                        <a:latin typeface="Times New Roman"/>
                        <a:cs typeface="Times New Roman"/>
                      </a:endParaRPr>
                    </a:p>
                  </a:txBody>
                  <a:tcPr marL="0" marR="0" marT="0" marB="0">
                    <a:solidFill>
                      <a:srgbClr val="CCD4E9"/>
                    </a:solidFill>
                  </a:tcPr>
                </a:tc>
                <a:tc>
                  <a:txBody>
                    <a:bodyPr/>
                    <a:lstStyle/>
                    <a:p>
                      <a:pPr>
                        <a:lnSpc>
                          <a:spcPct val="100000"/>
                        </a:lnSpc>
                      </a:pPr>
                      <a:endParaRPr sz="1500">
                        <a:latin typeface="Times New Roman"/>
                        <a:cs typeface="Times New Roman"/>
                      </a:endParaRPr>
                    </a:p>
                  </a:txBody>
                  <a:tcPr marL="0" marR="0" marT="0" marB="0">
                    <a:solidFill>
                      <a:srgbClr val="CCD4E9"/>
                    </a:solidFill>
                  </a:tcPr>
                </a:tc>
                <a:tc>
                  <a:txBody>
                    <a:bodyPr/>
                    <a:lstStyle/>
                    <a:p>
                      <a:pPr marL="135255">
                        <a:lnSpc>
                          <a:spcPts val="1695"/>
                        </a:lnSpc>
                      </a:pPr>
                      <a:r>
                        <a:rPr sz="1600" spc="95" dirty="0">
                          <a:latin typeface="Times New Roman"/>
                          <a:cs typeface="Times New Roman"/>
                        </a:rPr>
                        <a:t>output </a:t>
                      </a:r>
                      <a:r>
                        <a:rPr sz="1600" spc="85" dirty="0">
                          <a:latin typeface="Times New Roman"/>
                          <a:cs typeface="Times New Roman"/>
                        </a:rPr>
                        <a:t>unit </a:t>
                      </a:r>
                      <a:r>
                        <a:rPr sz="1600" spc="90" dirty="0">
                          <a:latin typeface="Times New Roman"/>
                          <a:cs typeface="Times New Roman"/>
                        </a:rPr>
                        <a:t>and</a:t>
                      </a:r>
                      <a:r>
                        <a:rPr sz="1600" spc="-225" dirty="0">
                          <a:latin typeface="Times New Roman"/>
                          <a:cs typeface="Times New Roman"/>
                        </a:rPr>
                        <a:t> </a:t>
                      </a:r>
                      <a:r>
                        <a:rPr sz="1600" spc="95" dirty="0">
                          <a:latin typeface="Times New Roman"/>
                          <a:cs typeface="Times New Roman"/>
                        </a:rPr>
                        <a:t>the</a:t>
                      </a:r>
                      <a:endParaRPr sz="1600">
                        <a:latin typeface="Times New Roman"/>
                        <a:cs typeface="Times New Roman"/>
                      </a:endParaRPr>
                    </a:p>
                  </a:txBody>
                  <a:tcPr marL="0" marR="0" marT="0" marB="0">
                    <a:solidFill>
                      <a:srgbClr val="CCD4E9"/>
                    </a:solidFill>
                  </a:tcPr>
                </a:tc>
                <a:extLst>
                  <a:ext uri="{0D108BD9-81ED-4DB2-BD59-A6C34878D82A}">
                    <a16:rowId xmlns:a16="http://schemas.microsoft.com/office/drawing/2014/main" val="10014"/>
                  </a:ext>
                </a:extLst>
              </a:tr>
              <a:tr h="246578">
                <a:tc>
                  <a:txBody>
                    <a:bodyPr/>
                    <a:lstStyle/>
                    <a:p>
                      <a:pPr>
                        <a:lnSpc>
                          <a:spcPct val="100000"/>
                        </a:lnSpc>
                      </a:pPr>
                      <a:endParaRPr sz="1500">
                        <a:latin typeface="Times New Roman"/>
                        <a:cs typeface="Times New Roman"/>
                      </a:endParaRPr>
                    </a:p>
                  </a:txBody>
                  <a:tcPr marL="0" marR="0" marT="0" marB="0">
                    <a:solidFill>
                      <a:srgbClr val="CCD4E9"/>
                    </a:solidFill>
                  </a:tcPr>
                </a:tc>
                <a:tc>
                  <a:txBody>
                    <a:bodyPr/>
                    <a:lstStyle/>
                    <a:p>
                      <a:pPr>
                        <a:lnSpc>
                          <a:spcPct val="100000"/>
                        </a:lnSpc>
                      </a:pPr>
                      <a:endParaRPr sz="1500">
                        <a:latin typeface="Times New Roman"/>
                        <a:cs typeface="Times New Roman"/>
                      </a:endParaRPr>
                    </a:p>
                  </a:txBody>
                  <a:tcPr marL="0" marR="0" marT="0" marB="0">
                    <a:solidFill>
                      <a:srgbClr val="CCD4E9"/>
                    </a:solidFill>
                  </a:tcPr>
                </a:tc>
                <a:tc>
                  <a:txBody>
                    <a:bodyPr/>
                    <a:lstStyle/>
                    <a:p>
                      <a:pPr>
                        <a:lnSpc>
                          <a:spcPct val="100000"/>
                        </a:lnSpc>
                      </a:pPr>
                      <a:endParaRPr sz="1500">
                        <a:latin typeface="Times New Roman"/>
                        <a:cs typeface="Times New Roman"/>
                      </a:endParaRPr>
                    </a:p>
                  </a:txBody>
                  <a:tcPr marL="0" marR="0" marT="0" marB="0">
                    <a:solidFill>
                      <a:srgbClr val="CCD4E9"/>
                    </a:solidFill>
                  </a:tcPr>
                </a:tc>
                <a:tc>
                  <a:txBody>
                    <a:bodyPr/>
                    <a:lstStyle/>
                    <a:p>
                      <a:pPr marL="135255">
                        <a:lnSpc>
                          <a:spcPts val="1700"/>
                        </a:lnSpc>
                      </a:pPr>
                      <a:r>
                        <a:rPr sz="1600" spc="60" dirty="0">
                          <a:latin typeface="Times New Roman"/>
                          <a:cs typeface="Times New Roman"/>
                        </a:rPr>
                        <a:t>desired</a:t>
                      </a:r>
                      <a:r>
                        <a:rPr sz="1600" spc="-20" dirty="0">
                          <a:latin typeface="Times New Roman"/>
                          <a:cs typeface="Times New Roman"/>
                        </a:rPr>
                        <a:t> </a:t>
                      </a:r>
                      <a:r>
                        <a:rPr sz="1600" spc="95" dirty="0">
                          <a:latin typeface="Times New Roman"/>
                          <a:cs typeface="Times New Roman"/>
                        </a:rPr>
                        <a:t>output</a:t>
                      </a:r>
                      <a:endParaRPr sz="1600">
                        <a:latin typeface="Times New Roman"/>
                        <a:cs typeface="Times New Roman"/>
                      </a:endParaRPr>
                    </a:p>
                  </a:txBody>
                  <a:tcPr marL="0" marR="0" marT="0" marB="0">
                    <a:solidFill>
                      <a:srgbClr val="CCD4E9"/>
                    </a:solidFill>
                  </a:tcPr>
                </a:tc>
                <a:extLst>
                  <a:ext uri="{0D108BD9-81ED-4DB2-BD59-A6C34878D82A}">
                    <a16:rowId xmlns:a16="http://schemas.microsoft.com/office/drawing/2014/main" val="1001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altLang="en-US" sz="2400" dirty="0">
                <a:latin typeface="Times New Roman" panose="02020603050405020304" pitchFamily="18" charset="0"/>
                <a:cs typeface="Times New Roman" panose="02020603050405020304" pitchFamily="18" charset="0"/>
              </a:rPr>
              <a:t>The human brain is the command centre for the human nervous system. It receives input from the sensory organs and sends output to muscles. </a:t>
            </a:r>
          </a:p>
          <a:p>
            <a:pPr algn="just"/>
            <a:r>
              <a:rPr lang="en-US" altLang="en-US" sz="2400" dirty="0">
                <a:latin typeface="Times New Roman" panose="02020603050405020304" pitchFamily="18" charset="0"/>
                <a:cs typeface="Times New Roman" panose="02020603050405020304" pitchFamily="18" charset="0"/>
              </a:rPr>
              <a:t>Typically, a human brain consists of approximately 10</a:t>
            </a:r>
            <a:r>
              <a:rPr lang="en-US" altLang="en-US" sz="2400" baseline="28000" dirty="0">
                <a:latin typeface="Times New Roman" panose="02020603050405020304" pitchFamily="18" charset="0"/>
                <a:cs typeface="Times New Roman" panose="02020603050405020304" pitchFamily="18" charset="0"/>
              </a:rPr>
              <a:t>11  </a:t>
            </a:r>
            <a:r>
              <a:rPr lang="en-US" altLang="en-US" sz="2400" dirty="0">
                <a:latin typeface="Times New Roman" panose="02020603050405020304" pitchFamily="18" charset="0"/>
                <a:cs typeface="Times New Roman" panose="02020603050405020304" pitchFamily="18" charset="0"/>
              </a:rPr>
              <a:t>neurons communicating with each other with the help of </a:t>
            </a:r>
            <a:r>
              <a:rPr lang="en-US" altLang="en-US" sz="2400" b="1" dirty="0">
                <a:solidFill>
                  <a:srgbClr val="FF0000"/>
                </a:solidFill>
                <a:latin typeface="Times New Roman" panose="02020603050405020304" pitchFamily="18" charset="0"/>
                <a:cs typeface="Times New Roman" panose="02020603050405020304" pitchFamily="18" charset="0"/>
              </a:rPr>
              <a:t>electrical impulses transmission</a:t>
            </a:r>
            <a:r>
              <a:rPr lang="en-US" altLang="en-US" b="1" dirty="0">
                <a:solidFill>
                  <a:srgbClr val="FF0000"/>
                </a:solidFill>
                <a:latin typeface="Arial" panose="020B0604020202020204" pitchFamily="34" charset="0"/>
              </a:rPr>
              <a:t>.</a:t>
            </a:r>
          </a:p>
          <a:p>
            <a:pPr algn="just"/>
            <a:r>
              <a:rPr lang="en-US" altLang="en-US" sz="2400" dirty="0">
                <a:latin typeface="Times New Roman" panose="02020603050405020304" pitchFamily="18" charset="0"/>
                <a:cs typeface="Times New Roman" panose="02020603050405020304" pitchFamily="18" charset="0"/>
              </a:rPr>
              <a:t>An average brain weight about  1.5 kg and for neuron its 1.5*10-9 </a:t>
            </a:r>
            <a:r>
              <a:rPr lang="en-US" altLang="en-US" sz="2400" dirty="0" err="1">
                <a:latin typeface="Times New Roman" panose="02020603050405020304" pitchFamily="18" charset="0"/>
                <a:cs typeface="Times New Roman" panose="02020603050405020304" pitchFamily="18" charset="0"/>
              </a:rPr>
              <a:t>gms</a:t>
            </a:r>
            <a:r>
              <a:rPr lang="en-US" altLang="en-US" sz="2400" dirty="0">
                <a:latin typeface="Times New Roman" panose="02020603050405020304" pitchFamily="18" charset="0"/>
                <a:cs typeface="Times New Roman" panose="02020603050405020304" pitchFamily="18" charset="0"/>
              </a:rPr>
              <a:t>.</a:t>
            </a:r>
          </a:p>
          <a:p>
            <a:pPr algn="just"/>
            <a:r>
              <a:rPr lang="en-US" altLang="en-US" sz="2400" dirty="0">
                <a:latin typeface="Times New Roman" panose="02020603050405020304" pitchFamily="18" charset="0"/>
                <a:cs typeface="Times New Roman" panose="02020603050405020304" pitchFamily="18" charset="0"/>
              </a:rPr>
              <a:t>Only some neurons are performing input output operations while others are busy in transforming signal and storing information.</a:t>
            </a:r>
          </a:p>
          <a:p>
            <a:pPr algn="just"/>
            <a:endParaRPr lang="en-US" altLang="en-US" dirty="0">
              <a:latin typeface="Arial" panose="020B0604020202020204" pitchFamily="34" charset="0"/>
            </a:endParaRPr>
          </a:p>
          <a:p>
            <a:endParaRPr lang="en-IN" dirty="0"/>
          </a:p>
        </p:txBody>
      </p:sp>
      <p:sp>
        <p:nvSpPr>
          <p:cNvPr id="3" name="Title 2"/>
          <p:cNvSpPr>
            <a:spLocks noGrp="1"/>
          </p:cNvSpPr>
          <p:nvPr>
            <p:ph type="title"/>
          </p:nvPr>
        </p:nvSpPr>
        <p:spPr/>
        <p:txBody>
          <a:bodyPr/>
          <a:lstStyle/>
          <a:p>
            <a:r>
              <a:rPr lang="en-IN" dirty="0"/>
              <a:t>Human Brain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2400" dirty="0">
                <a:latin typeface="Arial" pitchFamily="34" charset="0"/>
                <a:cs typeface="Arial" pitchFamily="34" charset="0"/>
              </a:rPr>
              <a:t>Limitations of the </a:t>
            </a:r>
            <a:r>
              <a:rPr lang="en-IN" sz="2400" dirty="0" err="1">
                <a:latin typeface="Arial" pitchFamily="34" charset="0"/>
                <a:cs typeface="Arial" pitchFamily="34" charset="0"/>
              </a:rPr>
              <a:t>perceptron</a:t>
            </a:r>
            <a:r>
              <a:rPr lang="en-IN" sz="2400" dirty="0">
                <a:latin typeface="Arial" pitchFamily="34" charset="0"/>
                <a:cs typeface="Arial" pitchFamily="34" charset="0"/>
              </a:rPr>
              <a:t> :The prototype problem that is not linearly separable and thus cannot be solved by </a:t>
            </a:r>
            <a:r>
              <a:rPr lang="en-IN" sz="2400" dirty="0" err="1">
                <a:latin typeface="Arial" pitchFamily="34" charset="0"/>
                <a:cs typeface="Arial" pitchFamily="34" charset="0"/>
              </a:rPr>
              <a:t>perceptrons</a:t>
            </a:r>
            <a:r>
              <a:rPr lang="en-IN" sz="2400" dirty="0">
                <a:latin typeface="Arial" pitchFamily="34" charset="0"/>
                <a:cs typeface="Arial" pitchFamily="34" charset="0"/>
              </a:rPr>
              <a:t> is the exclusive-or function (XOR).</a:t>
            </a:r>
          </a:p>
          <a:p>
            <a:pPr algn="just"/>
            <a:endParaRPr lang="en-IN" sz="2400" dirty="0">
              <a:latin typeface="Arial" pitchFamily="34" charset="0"/>
              <a:cs typeface="Arial" pitchFamily="34" charset="0"/>
            </a:endParaRPr>
          </a:p>
        </p:txBody>
      </p:sp>
      <p:pic>
        <p:nvPicPr>
          <p:cNvPr id="4" name="Picture 3" descr="Untitled.jpg"/>
          <p:cNvPicPr>
            <a:picLocks noChangeAspect="1"/>
          </p:cNvPicPr>
          <p:nvPr/>
        </p:nvPicPr>
        <p:blipFill>
          <a:blip r:embed="rId2"/>
          <a:stretch>
            <a:fillRect/>
          </a:stretch>
        </p:blipFill>
        <p:spPr>
          <a:xfrm>
            <a:off x="1066800" y="2743200"/>
            <a:ext cx="7239000" cy="28956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C5432E-B2D7-8EF0-D7C5-BB5593369E35}"/>
              </a:ext>
            </a:extLst>
          </p:cNvPr>
          <p:cNvSpPr>
            <a:spLocks noGrp="1"/>
          </p:cNvSpPr>
          <p:nvPr>
            <p:ph idx="1"/>
          </p:nvPr>
        </p:nvSpPr>
        <p:spPr/>
        <p:txBody>
          <a:bodyPr>
            <a:normAutofit fontScale="70000" lnSpcReduction="20000"/>
          </a:bodyPr>
          <a:lstStyle/>
          <a:p>
            <a:pPr marL="312420" indent="-300355">
              <a:lnSpc>
                <a:spcPct val="100000"/>
              </a:lnSpc>
              <a:spcBef>
                <a:spcPts val="975"/>
              </a:spcBef>
              <a:buClr>
                <a:srgbClr val="90C126"/>
              </a:buClr>
              <a:buSzPct val="80000"/>
              <a:buFont typeface="Georgia"/>
              <a:buChar char="►"/>
              <a:tabLst>
                <a:tab pos="312420" algn="l"/>
                <a:tab pos="313055" algn="l"/>
              </a:tabLst>
            </a:pPr>
            <a:r>
              <a:rPr lang="en-US" dirty="0"/>
              <a:t>The</a:t>
            </a:r>
            <a:r>
              <a:rPr lang="en-US" spc="-15" dirty="0"/>
              <a:t> </a:t>
            </a:r>
            <a:r>
              <a:rPr lang="en-US" spc="-10" dirty="0"/>
              <a:t>McCulloch-Pitts</a:t>
            </a:r>
            <a:r>
              <a:rPr lang="en-US" spc="-5" dirty="0"/>
              <a:t> </a:t>
            </a:r>
            <a:r>
              <a:rPr lang="en-US" dirty="0"/>
              <a:t>neuron</a:t>
            </a:r>
            <a:r>
              <a:rPr lang="en-US" spc="-35" dirty="0"/>
              <a:t> </a:t>
            </a:r>
            <a:r>
              <a:rPr lang="en-US" dirty="0"/>
              <a:t>was</a:t>
            </a:r>
            <a:r>
              <a:rPr lang="en-US" spc="10" dirty="0"/>
              <a:t> </a:t>
            </a:r>
            <a:r>
              <a:rPr lang="en-US" dirty="0"/>
              <a:t>the</a:t>
            </a:r>
            <a:r>
              <a:rPr lang="en-US" spc="-25" dirty="0"/>
              <a:t> </a:t>
            </a:r>
            <a:r>
              <a:rPr lang="en-US" dirty="0"/>
              <a:t>earliest</a:t>
            </a:r>
            <a:r>
              <a:rPr lang="en-US" spc="-15" dirty="0"/>
              <a:t> </a:t>
            </a:r>
            <a:r>
              <a:rPr lang="en-US" dirty="0"/>
              <a:t>neural</a:t>
            </a:r>
            <a:r>
              <a:rPr lang="en-US" spc="-45" dirty="0"/>
              <a:t> </a:t>
            </a:r>
            <a:r>
              <a:rPr lang="en-US" dirty="0"/>
              <a:t>network</a:t>
            </a:r>
            <a:r>
              <a:rPr lang="en-US" spc="-25" dirty="0"/>
              <a:t> </a:t>
            </a:r>
            <a:r>
              <a:rPr lang="en-US" dirty="0"/>
              <a:t>discovered</a:t>
            </a:r>
            <a:r>
              <a:rPr lang="en-US" spc="-15" dirty="0"/>
              <a:t> </a:t>
            </a:r>
            <a:r>
              <a:rPr lang="en-US" dirty="0"/>
              <a:t>in</a:t>
            </a:r>
            <a:r>
              <a:rPr lang="en-US" spc="-10" dirty="0"/>
              <a:t> </a:t>
            </a:r>
            <a:r>
              <a:rPr lang="en-US" dirty="0"/>
              <a:t>1943.</a:t>
            </a:r>
          </a:p>
          <a:p>
            <a:pPr marL="312420" indent="-300355">
              <a:lnSpc>
                <a:spcPct val="100000"/>
              </a:lnSpc>
              <a:spcBef>
                <a:spcPts val="875"/>
              </a:spcBef>
              <a:buClr>
                <a:srgbClr val="90C126"/>
              </a:buClr>
              <a:buSzPct val="80000"/>
              <a:buFont typeface="Georgia"/>
              <a:buChar char="►"/>
              <a:tabLst>
                <a:tab pos="312420" algn="l"/>
                <a:tab pos="313055" algn="l"/>
              </a:tabLst>
            </a:pPr>
            <a:r>
              <a:rPr lang="en-US" dirty="0"/>
              <a:t>It</a:t>
            </a:r>
            <a:r>
              <a:rPr lang="en-US" spc="-25" dirty="0"/>
              <a:t> </a:t>
            </a:r>
            <a:r>
              <a:rPr lang="en-US" spc="-5" dirty="0"/>
              <a:t>is</a:t>
            </a:r>
            <a:r>
              <a:rPr lang="en-US" spc="20" dirty="0"/>
              <a:t> </a:t>
            </a:r>
            <a:r>
              <a:rPr lang="en-US" spc="-5" dirty="0"/>
              <a:t>usually</a:t>
            </a:r>
            <a:r>
              <a:rPr lang="en-US" spc="-30" dirty="0"/>
              <a:t> </a:t>
            </a:r>
            <a:r>
              <a:rPr lang="en-US" dirty="0"/>
              <a:t>called</a:t>
            </a:r>
            <a:r>
              <a:rPr lang="en-US" spc="-5" dirty="0"/>
              <a:t> as</a:t>
            </a:r>
            <a:r>
              <a:rPr lang="en-US" dirty="0"/>
              <a:t> </a:t>
            </a:r>
            <a:r>
              <a:rPr lang="en-US" i="1" spc="-5" dirty="0">
                <a:latin typeface="Trebuchet MS"/>
                <a:cs typeface="Trebuchet MS"/>
              </a:rPr>
              <a:t>M-P</a:t>
            </a:r>
            <a:r>
              <a:rPr lang="en-US" i="1" spc="-70" dirty="0">
                <a:latin typeface="Trebuchet MS"/>
                <a:cs typeface="Trebuchet MS"/>
              </a:rPr>
              <a:t> </a:t>
            </a:r>
            <a:r>
              <a:rPr lang="en-US" i="1" spc="-5" dirty="0">
                <a:latin typeface="Trebuchet MS"/>
                <a:cs typeface="Trebuchet MS"/>
              </a:rPr>
              <a:t>neuron</a:t>
            </a:r>
            <a:r>
              <a:rPr lang="en-US" spc="-5" dirty="0"/>
              <a:t>.</a:t>
            </a:r>
          </a:p>
          <a:p>
            <a:pPr marL="312420" indent="-300355">
              <a:lnSpc>
                <a:spcPct val="100000"/>
              </a:lnSpc>
              <a:spcBef>
                <a:spcPts val="890"/>
              </a:spcBef>
              <a:buClr>
                <a:srgbClr val="90C126"/>
              </a:buClr>
              <a:buSzPct val="80000"/>
              <a:buFont typeface="Georgia"/>
              <a:buChar char="►"/>
              <a:tabLst>
                <a:tab pos="312420" algn="l"/>
                <a:tab pos="313055" algn="l"/>
              </a:tabLst>
            </a:pPr>
            <a:r>
              <a:rPr lang="en-US" dirty="0"/>
              <a:t>The</a:t>
            </a:r>
            <a:r>
              <a:rPr lang="en-US" spc="-15" dirty="0"/>
              <a:t> </a:t>
            </a:r>
            <a:r>
              <a:rPr lang="en-US" dirty="0"/>
              <a:t>M-P</a:t>
            </a:r>
            <a:r>
              <a:rPr lang="en-US" spc="-45" dirty="0"/>
              <a:t> </a:t>
            </a:r>
            <a:r>
              <a:rPr lang="en-US" dirty="0"/>
              <a:t>neurons</a:t>
            </a:r>
            <a:r>
              <a:rPr lang="en-US" spc="-30" dirty="0"/>
              <a:t> </a:t>
            </a:r>
            <a:r>
              <a:rPr lang="en-US" dirty="0"/>
              <a:t>are</a:t>
            </a:r>
            <a:r>
              <a:rPr lang="en-US" spc="-10" dirty="0"/>
              <a:t> </a:t>
            </a:r>
            <a:r>
              <a:rPr lang="en-US" spc="-5" dirty="0"/>
              <a:t>connected</a:t>
            </a:r>
            <a:r>
              <a:rPr lang="en-US" spc="-30" dirty="0"/>
              <a:t> </a:t>
            </a:r>
            <a:r>
              <a:rPr lang="en-US" dirty="0"/>
              <a:t>by</a:t>
            </a:r>
            <a:r>
              <a:rPr lang="en-US" spc="-10" dirty="0"/>
              <a:t> </a:t>
            </a:r>
            <a:r>
              <a:rPr lang="en-US" dirty="0"/>
              <a:t>directed</a:t>
            </a:r>
            <a:r>
              <a:rPr lang="en-US" spc="-10" dirty="0"/>
              <a:t> </a:t>
            </a:r>
            <a:r>
              <a:rPr lang="en-US" dirty="0"/>
              <a:t>weighted</a:t>
            </a:r>
            <a:r>
              <a:rPr lang="en-US" spc="-30" dirty="0"/>
              <a:t> </a:t>
            </a:r>
            <a:r>
              <a:rPr lang="en-US" spc="-5" dirty="0"/>
              <a:t>paths.</a:t>
            </a:r>
          </a:p>
          <a:p>
            <a:pPr marL="312420" marR="5080" indent="-300355" algn="just">
              <a:lnSpc>
                <a:spcPct val="100000"/>
              </a:lnSpc>
              <a:spcBef>
                <a:spcPts val="875"/>
              </a:spcBef>
              <a:buClr>
                <a:srgbClr val="90C126"/>
              </a:buClr>
              <a:buSzPct val="80000"/>
              <a:buFont typeface="Georgia"/>
              <a:buChar char="►"/>
              <a:tabLst>
                <a:tab pos="313055" algn="l"/>
              </a:tabLst>
            </a:pPr>
            <a:r>
              <a:rPr lang="en-US" dirty="0"/>
              <a:t>The </a:t>
            </a:r>
            <a:r>
              <a:rPr lang="en-US" spc="-5" dirty="0"/>
              <a:t>activation </a:t>
            </a:r>
            <a:r>
              <a:rPr lang="en-US" dirty="0"/>
              <a:t>of a M-P </a:t>
            </a:r>
            <a:r>
              <a:rPr lang="en-US" spc="-5" dirty="0"/>
              <a:t>neuron is </a:t>
            </a:r>
            <a:r>
              <a:rPr lang="en-US" spc="-35" dirty="0"/>
              <a:t>binary, </a:t>
            </a:r>
            <a:r>
              <a:rPr lang="en-US" spc="-5" dirty="0"/>
              <a:t>that is, </a:t>
            </a:r>
            <a:r>
              <a:rPr lang="en-US" dirty="0"/>
              <a:t>at </a:t>
            </a:r>
            <a:r>
              <a:rPr lang="en-US" spc="-5" dirty="0"/>
              <a:t>any </a:t>
            </a:r>
            <a:r>
              <a:rPr lang="en-US" spc="-10" dirty="0"/>
              <a:t>time </a:t>
            </a:r>
            <a:r>
              <a:rPr lang="en-US" spc="-5" dirty="0"/>
              <a:t>step the </a:t>
            </a:r>
            <a:r>
              <a:rPr lang="en-US" spc="-10" dirty="0"/>
              <a:t>neuron </a:t>
            </a:r>
            <a:r>
              <a:rPr lang="en-US" spc="-5" dirty="0"/>
              <a:t>may fire </a:t>
            </a:r>
            <a:r>
              <a:rPr lang="en-US" dirty="0"/>
              <a:t> </a:t>
            </a:r>
            <a:r>
              <a:rPr lang="en-US" spc="-10" dirty="0"/>
              <a:t>or</a:t>
            </a:r>
            <a:r>
              <a:rPr lang="en-US" spc="-5" dirty="0"/>
              <a:t> </a:t>
            </a:r>
            <a:r>
              <a:rPr lang="en-US" dirty="0"/>
              <a:t>may</a:t>
            </a:r>
            <a:r>
              <a:rPr lang="en-US" spc="-10" dirty="0"/>
              <a:t> </a:t>
            </a:r>
            <a:r>
              <a:rPr lang="en-US" spc="-5" dirty="0"/>
              <a:t>not</a:t>
            </a:r>
            <a:r>
              <a:rPr lang="en-US" spc="-15" dirty="0"/>
              <a:t> </a:t>
            </a:r>
            <a:r>
              <a:rPr lang="en-US" dirty="0"/>
              <a:t>fire.</a:t>
            </a:r>
          </a:p>
          <a:p>
            <a:pPr marL="312420" marR="5715" indent="-300355" algn="just">
              <a:lnSpc>
                <a:spcPct val="100000"/>
              </a:lnSpc>
              <a:spcBef>
                <a:spcPts val="885"/>
              </a:spcBef>
              <a:buClr>
                <a:srgbClr val="90C126"/>
              </a:buClr>
              <a:buSzPct val="80000"/>
              <a:buFont typeface="Georgia"/>
              <a:buChar char="►"/>
              <a:tabLst>
                <a:tab pos="313055" algn="l"/>
              </a:tabLst>
            </a:pPr>
            <a:r>
              <a:rPr lang="en-US" dirty="0"/>
              <a:t>The </a:t>
            </a:r>
            <a:r>
              <a:rPr lang="en-US" spc="-5" dirty="0"/>
              <a:t>weights associated with the communication links may </a:t>
            </a:r>
            <a:r>
              <a:rPr lang="en-US" spc="-10" dirty="0"/>
              <a:t>be </a:t>
            </a:r>
            <a:r>
              <a:rPr lang="en-US" spc="-5" dirty="0"/>
              <a:t>excitatory (weight </a:t>
            </a:r>
            <a:r>
              <a:rPr lang="en-US" dirty="0"/>
              <a:t>is </a:t>
            </a:r>
            <a:r>
              <a:rPr lang="en-US" spc="5" dirty="0"/>
              <a:t> </a:t>
            </a:r>
            <a:r>
              <a:rPr lang="en-US" dirty="0"/>
              <a:t>positive)</a:t>
            </a:r>
            <a:r>
              <a:rPr lang="en-US" spc="-40" dirty="0"/>
              <a:t> </a:t>
            </a:r>
            <a:r>
              <a:rPr lang="en-US" dirty="0"/>
              <a:t>or inhibitory</a:t>
            </a:r>
            <a:r>
              <a:rPr lang="en-US" spc="-25" dirty="0"/>
              <a:t> </a:t>
            </a:r>
            <a:r>
              <a:rPr lang="en-US" dirty="0"/>
              <a:t>(weight</a:t>
            </a:r>
            <a:r>
              <a:rPr lang="en-US" spc="-15" dirty="0"/>
              <a:t> </a:t>
            </a:r>
            <a:r>
              <a:rPr lang="en-US" dirty="0"/>
              <a:t>is</a:t>
            </a:r>
            <a:r>
              <a:rPr lang="en-US" spc="-10" dirty="0"/>
              <a:t> </a:t>
            </a:r>
            <a:r>
              <a:rPr lang="en-US" dirty="0"/>
              <a:t>negative).</a:t>
            </a:r>
          </a:p>
          <a:p>
            <a:pPr marL="312420" marR="5080" indent="-300355" algn="just">
              <a:lnSpc>
                <a:spcPct val="100299"/>
              </a:lnSpc>
              <a:spcBef>
                <a:spcPts val="869"/>
              </a:spcBef>
              <a:buClr>
                <a:srgbClr val="90C126"/>
              </a:buClr>
              <a:buSzPct val="80000"/>
              <a:buFont typeface="Georgia"/>
              <a:buChar char="►"/>
              <a:tabLst>
                <a:tab pos="313055" algn="l"/>
              </a:tabLst>
            </a:pPr>
            <a:r>
              <a:rPr lang="en-US" dirty="0"/>
              <a:t>The </a:t>
            </a:r>
            <a:r>
              <a:rPr lang="en-US" spc="-5" dirty="0"/>
              <a:t>threshold plays </a:t>
            </a:r>
            <a:r>
              <a:rPr lang="en-US" dirty="0"/>
              <a:t>a </a:t>
            </a:r>
            <a:r>
              <a:rPr lang="en-US" spc="-5" dirty="0"/>
              <a:t>major role </a:t>
            </a:r>
            <a:r>
              <a:rPr lang="en-US" dirty="0"/>
              <a:t>in M-P </a:t>
            </a:r>
            <a:r>
              <a:rPr lang="en-US" spc="-5" dirty="0"/>
              <a:t>neuron. There </a:t>
            </a:r>
            <a:r>
              <a:rPr lang="en-US" dirty="0"/>
              <a:t>is a fixed </a:t>
            </a:r>
            <a:r>
              <a:rPr lang="en-US" spc="-5" dirty="0"/>
              <a:t>threshold for </a:t>
            </a:r>
            <a:r>
              <a:rPr lang="en-US" dirty="0"/>
              <a:t>each </a:t>
            </a:r>
            <a:r>
              <a:rPr lang="en-US" spc="5" dirty="0"/>
              <a:t> </a:t>
            </a:r>
            <a:r>
              <a:rPr lang="en-US" spc="-5" dirty="0"/>
              <a:t>neuron, and </a:t>
            </a:r>
            <a:r>
              <a:rPr lang="en-US" dirty="0"/>
              <a:t>if the </a:t>
            </a:r>
            <a:r>
              <a:rPr lang="en-US" spc="-5" dirty="0"/>
              <a:t>net input </a:t>
            </a:r>
            <a:r>
              <a:rPr lang="en-US" dirty="0"/>
              <a:t>to </a:t>
            </a:r>
            <a:r>
              <a:rPr lang="en-US" spc="-5" dirty="0"/>
              <a:t>the neuron </a:t>
            </a:r>
            <a:r>
              <a:rPr lang="en-US" dirty="0"/>
              <a:t>is greater </a:t>
            </a:r>
            <a:r>
              <a:rPr lang="en-US" spc="-5" dirty="0"/>
              <a:t>than the </a:t>
            </a:r>
            <a:r>
              <a:rPr lang="en-US" spc="-10" dirty="0"/>
              <a:t>threshold </a:t>
            </a:r>
            <a:r>
              <a:rPr lang="en-US" spc="-5" dirty="0"/>
              <a:t>then the </a:t>
            </a:r>
            <a:r>
              <a:rPr lang="en-US" dirty="0"/>
              <a:t> neuron</a:t>
            </a:r>
            <a:r>
              <a:rPr lang="en-US" spc="-40" dirty="0"/>
              <a:t> </a:t>
            </a:r>
            <a:r>
              <a:rPr lang="en-US" dirty="0"/>
              <a:t>fires.</a:t>
            </a:r>
          </a:p>
          <a:p>
            <a:pPr marL="312420" marR="5080" indent="-300355" algn="just">
              <a:lnSpc>
                <a:spcPct val="100600"/>
              </a:lnSpc>
              <a:spcBef>
                <a:spcPts val="865"/>
              </a:spcBef>
              <a:buClr>
                <a:srgbClr val="90C126"/>
              </a:buClr>
              <a:buSzPct val="80000"/>
              <a:buFont typeface="Georgia"/>
              <a:buChar char="►"/>
              <a:tabLst>
                <a:tab pos="313055" algn="l"/>
              </a:tabLst>
            </a:pPr>
            <a:r>
              <a:rPr lang="en-US" spc="-5" dirty="0"/>
              <a:t>Also, </a:t>
            </a:r>
            <a:r>
              <a:rPr lang="en-US" dirty="0"/>
              <a:t>it </a:t>
            </a:r>
            <a:r>
              <a:rPr lang="en-US" spc="-5" dirty="0"/>
              <a:t>should </a:t>
            </a:r>
            <a:r>
              <a:rPr lang="en-US" dirty="0"/>
              <a:t>be noted </a:t>
            </a:r>
            <a:r>
              <a:rPr lang="en-US" spc="-5" dirty="0"/>
              <a:t>that any nonzero inhibitory input would prevent the neuron </a:t>
            </a:r>
            <a:r>
              <a:rPr lang="en-US" dirty="0"/>
              <a:t> </a:t>
            </a:r>
            <a:r>
              <a:rPr lang="en-US" spc="-5" dirty="0"/>
              <a:t>from</a:t>
            </a:r>
            <a:r>
              <a:rPr lang="en-US" spc="-10" dirty="0"/>
              <a:t> </a:t>
            </a:r>
            <a:r>
              <a:rPr lang="en-US" dirty="0"/>
              <a:t>firing.</a:t>
            </a:r>
          </a:p>
          <a:p>
            <a:pPr marL="312420" indent="-300355" algn="just">
              <a:lnSpc>
                <a:spcPct val="100000"/>
              </a:lnSpc>
              <a:spcBef>
                <a:spcPts val="875"/>
              </a:spcBef>
              <a:buClr>
                <a:srgbClr val="90C126"/>
              </a:buClr>
              <a:buSzPct val="80000"/>
              <a:buFont typeface="Georgia"/>
              <a:buChar char="►"/>
              <a:tabLst>
                <a:tab pos="313055" algn="l"/>
              </a:tabLst>
            </a:pPr>
            <a:r>
              <a:rPr lang="en-US" dirty="0"/>
              <a:t>The</a:t>
            </a:r>
            <a:r>
              <a:rPr lang="en-US" spc="-15" dirty="0"/>
              <a:t> </a:t>
            </a:r>
            <a:r>
              <a:rPr lang="en-US" dirty="0"/>
              <a:t>M-P</a:t>
            </a:r>
            <a:r>
              <a:rPr lang="en-US" spc="-50" dirty="0"/>
              <a:t> </a:t>
            </a:r>
            <a:r>
              <a:rPr lang="en-US" dirty="0"/>
              <a:t>neurons</a:t>
            </a:r>
            <a:r>
              <a:rPr lang="en-US" spc="-30" dirty="0"/>
              <a:t> </a:t>
            </a:r>
            <a:r>
              <a:rPr lang="en-US" dirty="0"/>
              <a:t>are</a:t>
            </a:r>
            <a:r>
              <a:rPr lang="en-US" spc="-15" dirty="0"/>
              <a:t> </a:t>
            </a:r>
            <a:r>
              <a:rPr lang="en-US" spc="-5" dirty="0"/>
              <a:t>most</a:t>
            </a:r>
            <a:r>
              <a:rPr lang="en-US" spc="5" dirty="0"/>
              <a:t> </a:t>
            </a:r>
            <a:r>
              <a:rPr lang="en-US" dirty="0"/>
              <a:t>widely</a:t>
            </a:r>
            <a:r>
              <a:rPr lang="en-US" spc="-25" dirty="0"/>
              <a:t> </a:t>
            </a:r>
            <a:r>
              <a:rPr lang="en-US" dirty="0"/>
              <a:t>used</a:t>
            </a:r>
            <a:r>
              <a:rPr lang="en-US" spc="-15" dirty="0"/>
              <a:t> </a:t>
            </a:r>
            <a:r>
              <a:rPr lang="en-US" dirty="0"/>
              <a:t>in the</a:t>
            </a:r>
            <a:r>
              <a:rPr lang="en-US" spc="-30" dirty="0"/>
              <a:t> </a:t>
            </a:r>
            <a:r>
              <a:rPr lang="en-US" dirty="0"/>
              <a:t>case</a:t>
            </a:r>
            <a:r>
              <a:rPr lang="en-US" spc="-10" dirty="0"/>
              <a:t> of</a:t>
            </a:r>
            <a:r>
              <a:rPr lang="en-US" spc="15" dirty="0"/>
              <a:t> </a:t>
            </a:r>
            <a:r>
              <a:rPr lang="en-US" spc="-5" dirty="0"/>
              <a:t>logic</a:t>
            </a:r>
            <a:r>
              <a:rPr lang="en-US" spc="-15" dirty="0"/>
              <a:t> </a:t>
            </a:r>
            <a:r>
              <a:rPr lang="en-US" dirty="0"/>
              <a:t>functions.</a:t>
            </a:r>
          </a:p>
          <a:p>
            <a:endParaRPr lang="en-IN" dirty="0"/>
          </a:p>
        </p:txBody>
      </p:sp>
      <p:sp>
        <p:nvSpPr>
          <p:cNvPr id="3" name="Title 2">
            <a:extLst>
              <a:ext uri="{FF2B5EF4-FFF2-40B4-BE49-F238E27FC236}">
                <a16:creationId xmlns:a16="http://schemas.microsoft.com/office/drawing/2014/main" id="{4537B082-26A7-9572-CB92-C0AA0AB63614}"/>
              </a:ext>
            </a:extLst>
          </p:cNvPr>
          <p:cNvSpPr>
            <a:spLocks noGrp="1"/>
          </p:cNvSpPr>
          <p:nvPr>
            <p:ph type="title"/>
          </p:nvPr>
        </p:nvSpPr>
        <p:spPr/>
        <p:txBody>
          <a:bodyPr/>
          <a:lstStyle/>
          <a:p>
            <a:r>
              <a:rPr lang="en-IN" dirty="0"/>
              <a:t>McCulloch-Pitts Neuron</a:t>
            </a:r>
          </a:p>
        </p:txBody>
      </p:sp>
    </p:spTree>
    <p:extLst>
      <p:ext uri="{BB962C8B-B14F-4D97-AF65-F5344CB8AC3E}">
        <p14:creationId xmlns:p14="http://schemas.microsoft.com/office/powerpoint/2010/main" val="38584193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457200" y="685801"/>
            <a:ext cx="7162800" cy="643766"/>
          </a:xfrm>
          <a:prstGeom prst="rect">
            <a:avLst/>
          </a:prstGeom>
        </p:spPr>
        <p:txBody>
          <a:bodyPr vert="horz" wrap="square" lIns="0" tIns="12700" rIns="0" bIns="0" rtlCol="0">
            <a:spAutoFit/>
          </a:bodyPr>
          <a:lstStyle/>
          <a:p>
            <a:pPr marL="12700">
              <a:lnSpc>
                <a:spcPct val="100000"/>
              </a:lnSpc>
            </a:pPr>
            <a:r>
              <a:rPr lang="en-IN" dirty="0"/>
              <a:t>Cont...</a:t>
            </a:r>
          </a:p>
        </p:txBody>
      </p:sp>
      <p:sp>
        <p:nvSpPr>
          <p:cNvPr id="18" name="object 18"/>
          <p:cNvSpPr txBox="1"/>
          <p:nvPr/>
        </p:nvSpPr>
        <p:spPr>
          <a:xfrm>
            <a:off x="4549140" y="1295400"/>
            <a:ext cx="4184015" cy="4179606"/>
          </a:xfrm>
          <a:prstGeom prst="rect">
            <a:avLst/>
          </a:prstGeom>
        </p:spPr>
        <p:txBody>
          <a:bodyPr vert="horz" wrap="square" lIns="0" tIns="81280" rIns="0" bIns="0" rtlCol="0">
            <a:spAutoFit/>
          </a:bodyPr>
          <a:lstStyle/>
          <a:p>
            <a:pPr marL="463550" marR="132080" indent="-273050" algn="just">
              <a:lnSpc>
                <a:spcPct val="79500"/>
              </a:lnSpc>
              <a:spcBef>
                <a:spcPts val="640"/>
              </a:spcBef>
            </a:pPr>
            <a:r>
              <a:rPr sz="3150" spc="37" baseline="6613" dirty="0">
                <a:solidFill>
                  <a:srgbClr val="0ACFD8"/>
                </a:solidFill>
                <a:latin typeface="UnDotum"/>
                <a:cs typeface="UnDotum"/>
              </a:rPr>
              <a:t></a:t>
            </a:r>
            <a:r>
              <a:rPr sz="2200" spc="25" dirty="0">
                <a:latin typeface="Times New Roman"/>
                <a:cs typeface="Times New Roman"/>
              </a:rPr>
              <a:t>A </a:t>
            </a:r>
            <a:r>
              <a:rPr sz="2200" spc="-10" dirty="0">
                <a:latin typeface="Times New Roman"/>
                <a:cs typeface="Times New Roman"/>
              </a:rPr>
              <a:t>simple </a:t>
            </a:r>
            <a:r>
              <a:rPr sz="2200" spc="-5" dirty="0">
                <a:latin typeface="Times New Roman"/>
                <a:cs typeface="Times New Roman"/>
              </a:rPr>
              <a:t>M-P neuron </a:t>
            </a:r>
            <a:r>
              <a:rPr sz="2200" dirty="0">
                <a:latin typeface="Times New Roman"/>
                <a:cs typeface="Times New Roman"/>
              </a:rPr>
              <a:t>is </a:t>
            </a:r>
            <a:r>
              <a:rPr sz="2200" spc="-5" dirty="0">
                <a:latin typeface="Times New Roman"/>
                <a:cs typeface="Times New Roman"/>
              </a:rPr>
              <a:t>shown  in the</a:t>
            </a:r>
            <a:r>
              <a:rPr sz="2200" spc="5" dirty="0">
                <a:latin typeface="Times New Roman"/>
                <a:cs typeface="Times New Roman"/>
              </a:rPr>
              <a:t> </a:t>
            </a:r>
            <a:r>
              <a:rPr sz="2200" spc="-5" dirty="0">
                <a:latin typeface="Times New Roman"/>
                <a:cs typeface="Times New Roman"/>
              </a:rPr>
              <a:t>figure.</a:t>
            </a:r>
            <a:endParaRPr sz="2200">
              <a:latin typeface="Times New Roman"/>
              <a:cs typeface="Times New Roman"/>
            </a:endParaRPr>
          </a:p>
          <a:p>
            <a:pPr marL="463550" marR="132080" indent="-273050" algn="just">
              <a:lnSpc>
                <a:spcPct val="79900"/>
              </a:lnSpc>
              <a:spcBef>
                <a:spcPts val="550"/>
              </a:spcBef>
            </a:pPr>
            <a:r>
              <a:rPr sz="3150" spc="22" baseline="6613" dirty="0">
                <a:solidFill>
                  <a:srgbClr val="0ACFD8"/>
                </a:solidFill>
                <a:latin typeface="UnDotum"/>
                <a:cs typeface="UnDotum"/>
              </a:rPr>
              <a:t></a:t>
            </a:r>
            <a:r>
              <a:rPr sz="2200" spc="15" dirty="0">
                <a:latin typeface="Times New Roman"/>
                <a:cs typeface="Times New Roman"/>
              </a:rPr>
              <a:t>It </a:t>
            </a:r>
            <a:r>
              <a:rPr sz="2200" spc="-5" dirty="0">
                <a:latin typeface="Times New Roman"/>
                <a:cs typeface="Times New Roman"/>
              </a:rPr>
              <a:t>is excitatory with weight  (</a:t>
            </a:r>
            <a:r>
              <a:rPr sz="2200" i="1" spc="-5" dirty="0">
                <a:latin typeface="Times New Roman"/>
                <a:cs typeface="Times New Roman"/>
              </a:rPr>
              <a:t>w&gt;0) </a:t>
            </a:r>
            <a:r>
              <a:rPr sz="2200" dirty="0">
                <a:latin typeface="Times New Roman"/>
                <a:cs typeface="Times New Roman"/>
              </a:rPr>
              <a:t>/ inhibitory </a:t>
            </a:r>
            <a:r>
              <a:rPr sz="2200" spc="-5" dirty="0">
                <a:latin typeface="Times New Roman"/>
                <a:cs typeface="Times New Roman"/>
              </a:rPr>
              <a:t>with</a:t>
            </a:r>
            <a:r>
              <a:rPr sz="2200" spc="110" dirty="0">
                <a:latin typeface="Times New Roman"/>
                <a:cs typeface="Times New Roman"/>
              </a:rPr>
              <a:t> </a:t>
            </a:r>
            <a:r>
              <a:rPr sz="2200" spc="-5" dirty="0">
                <a:latin typeface="Times New Roman"/>
                <a:cs typeface="Times New Roman"/>
              </a:rPr>
              <a:t>weight</a:t>
            </a:r>
            <a:endParaRPr sz="2200">
              <a:latin typeface="Times New Roman"/>
              <a:cs typeface="Times New Roman"/>
            </a:endParaRPr>
          </a:p>
          <a:p>
            <a:pPr marL="463550" algn="just">
              <a:lnSpc>
                <a:spcPts val="2085"/>
              </a:lnSpc>
            </a:pPr>
            <a:r>
              <a:rPr sz="2200" dirty="0">
                <a:latin typeface="Times New Roman"/>
                <a:cs typeface="Times New Roman"/>
              </a:rPr>
              <a:t>–</a:t>
            </a:r>
            <a:r>
              <a:rPr sz="2200" i="1" dirty="0">
                <a:latin typeface="Times New Roman"/>
                <a:cs typeface="Times New Roman"/>
              </a:rPr>
              <a:t>p (p&lt;0)</a:t>
            </a:r>
            <a:r>
              <a:rPr sz="2200" dirty="0">
                <a:latin typeface="Times New Roman"/>
                <a:cs typeface="Times New Roman"/>
              </a:rPr>
              <a:t>.</a:t>
            </a:r>
            <a:endParaRPr sz="2200">
              <a:latin typeface="Times New Roman"/>
              <a:cs typeface="Times New Roman"/>
            </a:endParaRPr>
          </a:p>
          <a:p>
            <a:pPr marL="463550" marR="128270" indent="-273050" algn="just">
              <a:lnSpc>
                <a:spcPct val="85400"/>
              </a:lnSpc>
              <a:spcBef>
                <a:spcPts val="360"/>
              </a:spcBef>
            </a:pPr>
            <a:r>
              <a:rPr sz="3150" spc="22" baseline="2645" dirty="0">
                <a:solidFill>
                  <a:srgbClr val="0ACFD8"/>
                </a:solidFill>
                <a:latin typeface="UnDotum"/>
                <a:cs typeface="UnDotum"/>
              </a:rPr>
              <a:t></a:t>
            </a:r>
            <a:r>
              <a:rPr sz="2200" spc="15" dirty="0">
                <a:latin typeface="Times New Roman"/>
                <a:cs typeface="Times New Roman"/>
              </a:rPr>
              <a:t>In </a:t>
            </a:r>
            <a:r>
              <a:rPr sz="2200" dirty="0">
                <a:latin typeface="Times New Roman"/>
                <a:cs typeface="Times New Roman"/>
              </a:rPr>
              <a:t>the </a:t>
            </a:r>
            <a:r>
              <a:rPr sz="2200" spc="-5" dirty="0">
                <a:latin typeface="Times New Roman"/>
                <a:cs typeface="Times New Roman"/>
              </a:rPr>
              <a:t>Fig., </a:t>
            </a:r>
            <a:r>
              <a:rPr sz="2200" dirty="0">
                <a:latin typeface="Times New Roman"/>
                <a:cs typeface="Times New Roman"/>
              </a:rPr>
              <a:t>inputs </a:t>
            </a:r>
            <a:r>
              <a:rPr sz="2200" spc="-5" dirty="0">
                <a:latin typeface="Times New Roman"/>
                <a:cs typeface="Times New Roman"/>
              </a:rPr>
              <a:t>from </a:t>
            </a:r>
            <a:r>
              <a:rPr sz="2200" spc="-225" dirty="0">
                <a:latin typeface="Times New Roman"/>
                <a:cs typeface="Times New Roman"/>
              </a:rPr>
              <a:t>x</a:t>
            </a:r>
            <a:r>
              <a:rPr sz="1875" spc="-337" baseline="-24444" dirty="0">
                <a:latin typeface="Times New Roman"/>
                <a:cs typeface="Times New Roman"/>
              </a:rPr>
              <a:t>1 </a:t>
            </a:r>
            <a:r>
              <a:rPr sz="2200" spc="120" dirty="0">
                <a:latin typeface="Times New Roman"/>
                <a:cs typeface="Times New Roman"/>
              </a:rPr>
              <a:t>to </a:t>
            </a:r>
            <a:r>
              <a:rPr sz="2200" spc="-120" dirty="0">
                <a:latin typeface="Times New Roman"/>
                <a:cs typeface="Times New Roman"/>
              </a:rPr>
              <a:t>x</a:t>
            </a:r>
            <a:r>
              <a:rPr sz="1875" spc="-179" baseline="-24444" dirty="0">
                <a:latin typeface="Times New Roman"/>
                <a:cs typeface="Times New Roman"/>
              </a:rPr>
              <a:t>n  </a:t>
            </a:r>
            <a:r>
              <a:rPr sz="2200" spc="55" dirty="0">
                <a:latin typeface="Times New Roman"/>
                <a:cs typeface="Times New Roman"/>
              </a:rPr>
              <a:t>possess </a:t>
            </a:r>
            <a:r>
              <a:rPr sz="2200" spc="60" dirty="0">
                <a:latin typeface="Times New Roman"/>
                <a:cs typeface="Times New Roman"/>
              </a:rPr>
              <a:t>excitatory </a:t>
            </a:r>
            <a:r>
              <a:rPr sz="2200" spc="80" dirty="0">
                <a:latin typeface="Times New Roman"/>
                <a:cs typeface="Times New Roman"/>
              </a:rPr>
              <a:t>weighted  </a:t>
            </a:r>
            <a:r>
              <a:rPr sz="2200" spc="100" dirty="0">
                <a:latin typeface="Times New Roman"/>
                <a:cs typeface="Times New Roman"/>
              </a:rPr>
              <a:t>connection </a:t>
            </a:r>
            <a:r>
              <a:rPr sz="2200" spc="130" dirty="0">
                <a:latin typeface="Times New Roman"/>
                <a:cs typeface="Times New Roman"/>
              </a:rPr>
              <a:t>and </a:t>
            </a:r>
            <a:r>
              <a:rPr sz="2200" spc="-254" dirty="0">
                <a:latin typeface="Times New Roman"/>
                <a:cs typeface="Times New Roman"/>
              </a:rPr>
              <a:t>X</a:t>
            </a:r>
            <a:r>
              <a:rPr sz="1875" spc="-382" baseline="-24444" dirty="0">
                <a:latin typeface="Times New Roman"/>
                <a:cs typeface="Times New Roman"/>
              </a:rPr>
              <a:t>n+1 </a:t>
            </a:r>
            <a:r>
              <a:rPr sz="2200" spc="125" dirty="0">
                <a:latin typeface="Times New Roman"/>
                <a:cs typeface="Times New Roman"/>
              </a:rPr>
              <a:t>to </a:t>
            </a:r>
            <a:r>
              <a:rPr sz="2200" spc="-220" dirty="0">
                <a:latin typeface="Times New Roman"/>
                <a:cs typeface="Times New Roman"/>
              </a:rPr>
              <a:t>x</a:t>
            </a:r>
            <a:r>
              <a:rPr sz="1875" spc="-330" baseline="-24444" dirty="0">
                <a:latin typeface="Times New Roman"/>
                <a:cs typeface="Times New Roman"/>
              </a:rPr>
              <a:t>n+m</a:t>
            </a:r>
            <a:r>
              <a:rPr sz="1875" spc="-254" baseline="-24444" dirty="0">
                <a:latin typeface="Times New Roman"/>
                <a:cs typeface="Times New Roman"/>
              </a:rPr>
              <a:t> </a:t>
            </a:r>
            <a:r>
              <a:rPr sz="2200" spc="90" dirty="0">
                <a:latin typeface="Times New Roman"/>
                <a:cs typeface="Times New Roman"/>
              </a:rPr>
              <a:t>has</a:t>
            </a:r>
            <a:endParaRPr sz="2200">
              <a:latin typeface="Times New Roman"/>
              <a:cs typeface="Times New Roman"/>
            </a:endParaRPr>
          </a:p>
          <a:p>
            <a:pPr marL="463550" marR="131445" algn="just">
              <a:lnSpc>
                <a:spcPct val="79900"/>
              </a:lnSpc>
              <a:spcBef>
                <a:spcPts val="360"/>
              </a:spcBef>
              <a:tabLst>
                <a:tab pos="2931795" algn="l"/>
              </a:tabLst>
            </a:pPr>
            <a:r>
              <a:rPr sz="2200" spc="5" dirty="0">
                <a:latin typeface="Times New Roman"/>
                <a:cs typeface="Times New Roman"/>
              </a:rPr>
              <a:t>i</a:t>
            </a:r>
            <a:r>
              <a:rPr sz="2200" spc="185" dirty="0">
                <a:latin typeface="Times New Roman"/>
                <a:cs typeface="Times New Roman"/>
              </a:rPr>
              <a:t>n</a:t>
            </a:r>
            <a:r>
              <a:rPr sz="2200" spc="165" dirty="0">
                <a:latin typeface="Times New Roman"/>
                <a:cs typeface="Times New Roman"/>
              </a:rPr>
              <a:t>h</a:t>
            </a:r>
            <a:r>
              <a:rPr sz="2200" spc="5" dirty="0">
                <a:latin typeface="Times New Roman"/>
                <a:cs typeface="Times New Roman"/>
              </a:rPr>
              <a:t>i</a:t>
            </a:r>
            <a:r>
              <a:rPr sz="2200" spc="125" dirty="0">
                <a:latin typeface="Times New Roman"/>
                <a:cs typeface="Times New Roman"/>
              </a:rPr>
              <a:t>b</a:t>
            </a:r>
            <a:r>
              <a:rPr sz="2200" spc="5" dirty="0">
                <a:latin typeface="Times New Roman"/>
                <a:cs typeface="Times New Roman"/>
              </a:rPr>
              <a:t>i</a:t>
            </a:r>
            <a:r>
              <a:rPr sz="2200" spc="165" dirty="0">
                <a:latin typeface="Times New Roman"/>
                <a:cs typeface="Times New Roman"/>
              </a:rPr>
              <a:t>t</a:t>
            </a:r>
            <a:r>
              <a:rPr sz="2200" spc="90" dirty="0">
                <a:latin typeface="Times New Roman"/>
                <a:cs typeface="Times New Roman"/>
              </a:rPr>
              <a:t>or</a:t>
            </a:r>
            <a:r>
              <a:rPr sz="2200" spc="-45" dirty="0">
                <a:latin typeface="Times New Roman"/>
                <a:cs typeface="Times New Roman"/>
              </a:rPr>
              <a:t>y</a:t>
            </a:r>
            <a:r>
              <a:rPr sz="2200" dirty="0">
                <a:latin typeface="Times New Roman"/>
                <a:cs typeface="Times New Roman"/>
              </a:rPr>
              <a:t>	</a:t>
            </a:r>
            <a:r>
              <a:rPr sz="2200" spc="55" dirty="0">
                <a:latin typeface="Times New Roman"/>
                <a:cs typeface="Times New Roman"/>
              </a:rPr>
              <a:t>w</a:t>
            </a:r>
            <a:r>
              <a:rPr sz="2200" spc="35" dirty="0">
                <a:latin typeface="Times New Roman"/>
                <a:cs typeface="Times New Roman"/>
              </a:rPr>
              <a:t>e</a:t>
            </a:r>
            <a:r>
              <a:rPr sz="2200" spc="5" dirty="0">
                <a:latin typeface="Times New Roman"/>
                <a:cs typeface="Times New Roman"/>
              </a:rPr>
              <a:t>i</a:t>
            </a:r>
            <a:r>
              <a:rPr sz="2200" spc="15" dirty="0">
                <a:latin typeface="Times New Roman"/>
                <a:cs typeface="Times New Roman"/>
              </a:rPr>
              <a:t>g</a:t>
            </a:r>
            <a:r>
              <a:rPr sz="2200" spc="165" dirty="0">
                <a:latin typeface="Times New Roman"/>
                <a:cs typeface="Times New Roman"/>
              </a:rPr>
              <a:t>ht</a:t>
            </a:r>
            <a:r>
              <a:rPr sz="2200" spc="75" dirty="0">
                <a:latin typeface="Times New Roman"/>
                <a:cs typeface="Times New Roman"/>
              </a:rPr>
              <a:t>e</a:t>
            </a:r>
            <a:r>
              <a:rPr sz="2200" spc="95" dirty="0">
                <a:latin typeface="Times New Roman"/>
                <a:cs typeface="Times New Roman"/>
              </a:rPr>
              <a:t>d  </a:t>
            </a:r>
            <a:r>
              <a:rPr sz="2200" spc="90" dirty="0">
                <a:latin typeface="Times New Roman"/>
                <a:cs typeface="Times New Roman"/>
              </a:rPr>
              <a:t>interconnections.</a:t>
            </a:r>
            <a:endParaRPr sz="2200">
              <a:latin typeface="Times New Roman"/>
              <a:cs typeface="Times New Roman"/>
            </a:endParaRPr>
          </a:p>
          <a:p>
            <a:pPr marL="463550" marR="132715" indent="-273050" algn="just">
              <a:lnSpc>
                <a:spcPct val="79900"/>
              </a:lnSpc>
              <a:spcBef>
                <a:spcPts val="550"/>
              </a:spcBef>
            </a:pPr>
            <a:r>
              <a:rPr sz="3150" spc="52" baseline="6613" dirty="0">
                <a:solidFill>
                  <a:srgbClr val="0ACFD8"/>
                </a:solidFill>
                <a:latin typeface="UnDotum"/>
                <a:cs typeface="UnDotum"/>
              </a:rPr>
              <a:t></a:t>
            </a:r>
            <a:r>
              <a:rPr sz="2200" spc="35" dirty="0">
                <a:latin typeface="Times New Roman"/>
                <a:cs typeface="Times New Roman"/>
              </a:rPr>
              <a:t>Since </a:t>
            </a:r>
            <a:r>
              <a:rPr sz="2200" spc="135" dirty="0">
                <a:latin typeface="Times New Roman"/>
                <a:cs typeface="Times New Roman"/>
              </a:rPr>
              <a:t>the </a:t>
            </a:r>
            <a:r>
              <a:rPr sz="2200" spc="45" dirty="0">
                <a:latin typeface="Times New Roman"/>
                <a:cs typeface="Times New Roman"/>
              </a:rPr>
              <a:t>firing </a:t>
            </a:r>
            <a:r>
              <a:rPr sz="2200" spc="15" dirty="0">
                <a:latin typeface="Times New Roman"/>
                <a:cs typeface="Times New Roman"/>
              </a:rPr>
              <a:t>of </a:t>
            </a:r>
            <a:r>
              <a:rPr sz="2200" spc="125" dirty="0">
                <a:latin typeface="Times New Roman"/>
                <a:cs typeface="Times New Roman"/>
              </a:rPr>
              <a:t>neuron </a:t>
            </a:r>
            <a:r>
              <a:rPr sz="2200" spc="20" dirty="0">
                <a:latin typeface="Times New Roman"/>
                <a:cs typeface="Times New Roman"/>
              </a:rPr>
              <a:t>is  </a:t>
            </a:r>
            <a:r>
              <a:rPr sz="2200" spc="85" dirty="0">
                <a:latin typeface="Times New Roman"/>
                <a:cs typeface="Times New Roman"/>
              </a:rPr>
              <a:t>based </a:t>
            </a:r>
            <a:r>
              <a:rPr sz="2200" spc="125" dirty="0">
                <a:latin typeface="Times New Roman"/>
                <a:cs typeface="Times New Roman"/>
              </a:rPr>
              <a:t>on </a:t>
            </a:r>
            <a:r>
              <a:rPr sz="2200" spc="90" dirty="0">
                <a:latin typeface="Times New Roman"/>
                <a:cs typeface="Times New Roman"/>
              </a:rPr>
              <a:t>threshold,  </a:t>
            </a:r>
            <a:r>
              <a:rPr sz="2200" spc="70" dirty="0">
                <a:latin typeface="Times New Roman"/>
                <a:cs typeface="Times New Roman"/>
              </a:rPr>
              <a:t>activation </a:t>
            </a:r>
            <a:r>
              <a:rPr sz="2200" spc="90" dirty="0">
                <a:latin typeface="Times New Roman"/>
                <a:cs typeface="Times New Roman"/>
              </a:rPr>
              <a:t>function </a:t>
            </a:r>
            <a:r>
              <a:rPr sz="2200" spc="20" dirty="0">
                <a:latin typeface="Times New Roman"/>
                <a:cs typeface="Times New Roman"/>
              </a:rPr>
              <a:t>is </a:t>
            </a:r>
            <a:r>
              <a:rPr sz="2200" spc="80" dirty="0">
                <a:latin typeface="Times New Roman"/>
                <a:cs typeface="Times New Roman"/>
              </a:rPr>
              <a:t>defined  </a:t>
            </a:r>
            <a:r>
              <a:rPr sz="2200" spc="55" dirty="0">
                <a:latin typeface="Times New Roman"/>
                <a:cs typeface="Times New Roman"/>
              </a:rPr>
              <a:t>as</a:t>
            </a:r>
            <a:endParaRPr sz="2200">
              <a:latin typeface="Times New Roman"/>
              <a:cs typeface="Times New Roman"/>
            </a:endParaRPr>
          </a:p>
        </p:txBody>
      </p:sp>
      <p:sp>
        <p:nvSpPr>
          <p:cNvPr id="19" name="object 19"/>
          <p:cNvSpPr/>
          <p:nvPr/>
        </p:nvSpPr>
        <p:spPr>
          <a:xfrm>
            <a:off x="457200" y="1828800"/>
            <a:ext cx="4038600" cy="3733800"/>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5715000" y="5334000"/>
            <a:ext cx="2009140" cy="571500"/>
          </a:xfrm>
          <a:prstGeom prst="rect">
            <a:avLst/>
          </a:prstGeom>
          <a:blipFill>
            <a:blip r:embed="rId3" cstate="print"/>
            <a:stretch>
              <a:fillRect/>
            </a:stretch>
          </a:blipFill>
        </p:spPr>
        <p:txBody>
          <a:bodyPr wrap="square" lIns="0" tIns="0" rIns="0" bIns="0" rtlCol="0"/>
          <a:lstStyle/>
          <a:p>
            <a:endParaRPr/>
          </a:p>
        </p:txBody>
      </p:sp>
      <p:sp>
        <p:nvSpPr>
          <p:cNvPr id="21" name="object 21"/>
          <p:cNvSpPr txBox="1">
            <a:spLocks noGrp="1"/>
          </p:cNvSpPr>
          <p:nvPr>
            <p:ph type="sldNum" sz="quarter" idx="4294967295"/>
          </p:nvPr>
        </p:nvSpPr>
        <p:spPr>
          <a:xfrm>
            <a:off x="8478519" y="6540966"/>
            <a:ext cx="246379" cy="196215"/>
          </a:xfrm>
          <a:prstGeom prst="rect">
            <a:avLst/>
          </a:prstGeom>
        </p:spPr>
        <p:txBody>
          <a:bodyPr vert="horz" wrap="square" lIns="0" tIns="0" rIns="0" bIns="0" rtlCol="0">
            <a:spAutoFit/>
          </a:bodyPr>
          <a:lstStyle/>
          <a:p>
            <a:pPr marL="38100">
              <a:lnSpc>
                <a:spcPts val="1425"/>
              </a:lnSpc>
            </a:pPr>
            <a:fld id="{81D60167-4931-47E6-BA6A-407CBD079E47}" type="slidenum">
              <a:rPr dirty="0"/>
              <a:pPr marL="38100">
                <a:lnSpc>
                  <a:spcPts val="1425"/>
                </a:lnSpc>
              </a:pPr>
              <a:t>62</a:t>
            </a:fld>
            <a:endParaRP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2400" dirty="0">
                <a:latin typeface="Arial" pitchFamily="34" charset="0"/>
                <a:cs typeface="Arial" pitchFamily="34" charset="0"/>
              </a:rPr>
              <a:t>If inhibitory weights are used than threshold with activation function should satisfy the following condition: </a:t>
            </a:r>
            <a:r>
              <a:rPr lang="el-GR" sz="2400" b="1" dirty="0">
                <a:latin typeface="Arial" pitchFamily="34" charset="0"/>
                <a:cs typeface="Arial" pitchFamily="34" charset="0"/>
              </a:rPr>
              <a:t>Θ</a:t>
            </a:r>
            <a:r>
              <a:rPr lang="el-GR" sz="2400" dirty="0">
                <a:latin typeface="Arial" pitchFamily="34" charset="0"/>
                <a:cs typeface="Arial" pitchFamily="34" charset="0"/>
              </a:rPr>
              <a:t> &gt; </a:t>
            </a:r>
            <a:r>
              <a:rPr lang="en-IN" sz="2400" b="1" dirty="0" err="1">
                <a:latin typeface="Arial" pitchFamily="34" charset="0"/>
                <a:cs typeface="Arial" pitchFamily="34" charset="0"/>
              </a:rPr>
              <a:t>nw</a:t>
            </a:r>
            <a:r>
              <a:rPr lang="en-IN" sz="2400" b="1" dirty="0">
                <a:latin typeface="Arial" pitchFamily="34" charset="0"/>
                <a:cs typeface="Arial" pitchFamily="34" charset="0"/>
              </a:rPr>
              <a:t> – p</a:t>
            </a:r>
            <a:r>
              <a:rPr lang="en-IN" sz="2400" dirty="0">
                <a:latin typeface="Arial" pitchFamily="34" charset="0"/>
                <a:cs typeface="Arial" pitchFamily="34" charset="0"/>
              </a:rPr>
              <a:t> where n is the no. of input, w is number of excitatory weights and p is number of inhibitory weights.</a:t>
            </a:r>
          </a:p>
          <a:p>
            <a:pPr algn="just"/>
            <a:r>
              <a:rPr lang="en-IN" sz="2400" dirty="0">
                <a:latin typeface="Arial" pitchFamily="34" charset="0"/>
                <a:cs typeface="Arial" pitchFamily="34" charset="0"/>
              </a:rPr>
              <a:t>The prototype problem that is not linearly separable and thus cannot be solved by single layer </a:t>
            </a:r>
            <a:r>
              <a:rPr lang="en-IN" sz="2400" dirty="0" err="1">
                <a:latin typeface="Arial" pitchFamily="34" charset="0"/>
                <a:cs typeface="Arial" pitchFamily="34" charset="0"/>
              </a:rPr>
              <a:t>perceptrons</a:t>
            </a:r>
            <a:r>
              <a:rPr lang="en-IN" sz="2400" dirty="0">
                <a:latin typeface="Arial" pitchFamily="34" charset="0"/>
                <a:cs typeface="Arial" pitchFamily="34" charset="0"/>
              </a:rPr>
              <a:t> is the exclusive-or function (XOR).</a:t>
            </a:r>
          </a:p>
          <a:p>
            <a:pPr algn="just"/>
            <a:r>
              <a:rPr lang="en-IN" sz="2400" dirty="0">
                <a:latin typeface="Arial" pitchFamily="34" charset="0"/>
                <a:cs typeface="Arial" pitchFamily="34" charset="0"/>
              </a:rPr>
              <a:t>Now we are going to solve Ex-OR problem using McCulloch Pitts Model.</a:t>
            </a:r>
          </a:p>
          <a:p>
            <a:pPr algn="just"/>
            <a:endParaRPr lang="en-IN" sz="2400" dirty="0">
              <a:latin typeface="Arial" pitchFamily="34" charset="0"/>
              <a:cs typeface="Arial" pitchFamily="34" charset="0"/>
            </a:endParaRPr>
          </a:p>
          <a:p>
            <a:pPr algn="just"/>
            <a:endParaRPr lang="en-IN" sz="2400" dirty="0">
              <a:latin typeface="Arial" pitchFamily="34" charset="0"/>
              <a:cs typeface="Arial" pitchFamily="34" charset="0"/>
            </a:endParaRPr>
          </a:p>
          <a:p>
            <a:pPr algn="just"/>
            <a:endParaRPr lang="en-IN" sz="2400" dirty="0">
              <a:latin typeface="Arial" pitchFamily="34" charset="0"/>
              <a:cs typeface="Arial" pitchFamily="34" charset="0"/>
            </a:endParaRPr>
          </a:p>
        </p:txBody>
      </p:sp>
      <p:sp>
        <p:nvSpPr>
          <p:cNvPr id="3" name="Title 2"/>
          <p:cNvSpPr>
            <a:spLocks noGrp="1"/>
          </p:cNvSpPr>
          <p:nvPr>
            <p:ph type="title"/>
          </p:nvPr>
        </p:nvSpPr>
        <p:spPr/>
        <p:txBody>
          <a:bodyPr/>
          <a:lstStyle/>
          <a:p>
            <a:r>
              <a:rPr lang="en-IN" dirty="0"/>
              <a:t>Cont...</a:t>
            </a:r>
          </a:p>
        </p:txBody>
      </p:sp>
      <p:pic>
        <p:nvPicPr>
          <p:cNvPr id="6" name="Content Placeholder 3" descr="Untitled.jpg"/>
          <p:cNvPicPr>
            <a:picLocks noChangeAspect="1"/>
          </p:cNvPicPr>
          <p:nvPr/>
        </p:nvPicPr>
        <p:blipFill>
          <a:blip r:embed="rId2"/>
          <a:stretch>
            <a:fillRect/>
          </a:stretch>
        </p:blipFill>
        <p:spPr>
          <a:xfrm>
            <a:off x="1828800" y="5105400"/>
            <a:ext cx="6172200" cy="129540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sz="2600" b="1" dirty="0">
                <a:latin typeface="Arial" pitchFamily="34" charset="0"/>
                <a:cs typeface="Arial" pitchFamily="34" charset="0"/>
              </a:rPr>
              <a:t>Associative memory</a:t>
            </a:r>
            <a:r>
              <a:rPr lang="en-US" sz="2600" dirty="0">
                <a:latin typeface="Arial" pitchFamily="34" charset="0"/>
                <a:cs typeface="Arial" pitchFamily="34" charset="0"/>
              </a:rPr>
              <a:t> is defined as the ability to learn and remember the relationship between  unrelated items. for example, remembering the name of someone or the aroma of a particular perfume.</a:t>
            </a:r>
            <a:endParaRPr lang="en-IN" sz="2600" dirty="0">
              <a:latin typeface="Arial" pitchFamily="34" charset="0"/>
              <a:cs typeface="Arial" pitchFamily="34" charset="0"/>
            </a:endParaRPr>
          </a:p>
          <a:p>
            <a:pPr algn="just"/>
            <a:r>
              <a:rPr lang="en-IN" sz="2600" dirty="0">
                <a:latin typeface="Arial" pitchFamily="34" charset="0"/>
                <a:cs typeface="Arial" pitchFamily="34" charset="0"/>
              </a:rPr>
              <a:t>This can be considered as simplified model of human brain which can associate similar patterns. Like faces with names, letters with sounds etc.</a:t>
            </a:r>
          </a:p>
          <a:p>
            <a:pPr algn="just"/>
            <a:r>
              <a:rPr lang="en-IN" sz="2600" dirty="0">
                <a:latin typeface="Arial" pitchFamily="34" charset="0"/>
                <a:cs typeface="Arial" pitchFamily="34" charset="0"/>
              </a:rPr>
              <a:t>An Associative memory is a storehouse of associated patterns which are encoded in some form. When the storehouse is triggered with a pattern, the associated pair is recalled as output.</a:t>
            </a:r>
          </a:p>
          <a:p>
            <a:pPr algn="just"/>
            <a:endParaRPr lang="en-IN" sz="2400" dirty="0">
              <a:latin typeface="Arial" pitchFamily="34" charset="0"/>
              <a:cs typeface="Arial" pitchFamily="34" charset="0"/>
            </a:endParaRPr>
          </a:p>
          <a:p>
            <a:pPr>
              <a:buNone/>
            </a:pPr>
            <a:r>
              <a:rPr lang="en-IN" sz="2400" dirty="0">
                <a:latin typeface="Arial" pitchFamily="34" charset="0"/>
                <a:cs typeface="Arial" pitchFamily="34" charset="0"/>
              </a:rPr>
              <a:t>	</a:t>
            </a:r>
          </a:p>
        </p:txBody>
      </p:sp>
      <p:sp>
        <p:nvSpPr>
          <p:cNvPr id="3" name="Title 2"/>
          <p:cNvSpPr>
            <a:spLocks noGrp="1"/>
          </p:cNvSpPr>
          <p:nvPr>
            <p:ph type="title"/>
          </p:nvPr>
        </p:nvSpPr>
        <p:spPr/>
        <p:txBody>
          <a:bodyPr>
            <a:noAutofit/>
          </a:bodyPr>
          <a:lstStyle/>
          <a:p>
            <a:br>
              <a:rPr lang="en-IN" sz="4000" b="0" dirty="0"/>
            </a:br>
            <a:r>
              <a:rPr lang="en-IN" sz="4000" b="0" dirty="0"/>
              <a:t>Associate Memory Network</a:t>
            </a:r>
            <a:br>
              <a:rPr lang="en-IN" sz="4000" b="0" dirty="0"/>
            </a:br>
            <a:endParaRPr lang="en-IN" sz="40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2400" b="1" dirty="0">
                <a:latin typeface="Arial" pitchFamily="34" charset="0"/>
                <a:cs typeface="Arial" pitchFamily="34" charset="0"/>
              </a:rPr>
              <a:t>Associative memories </a:t>
            </a:r>
            <a:r>
              <a:rPr lang="en-US" sz="2400" dirty="0">
                <a:latin typeface="Arial" pitchFamily="34" charset="0"/>
                <a:cs typeface="Arial" pitchFamily="34" charset="0"/>
              </a:rPr>
              <a:t>are neural networks (NNs) for modeling the learning and retrieval of memories in the brain. The retrieved memory and its query are typically represented by binary, bipolar, or real vectors describing patterns of neural activity.</a:t>
            </a:r>
          </a:p>
          <a:p>
            <a:pPr algn="just"/>
            <a:endParaRPr lang="en-US" sz="2400" dirty="0">
              <a:latin typeface="Arial" pitchFamily="34" charset="0"/>
              <a:cs typeface="Arial" pitchFamily="34" charset="0"/>
            </a:endParaRPr>
          </a:p>
          <a:p>
            <a:endParaRPr lang="en-IN" dirty="0"/>
          </a:p>
        </p:txBody>
      </p:sp>
      <p:sp>
        <p:nvSpPr>
          <p:cNvPr id="3" name="Title 2"/>
          <p:cNvSpPr>
            <a:spLocks noGrp="1"/>
          </p:cNvSpPr>
          <p:nvPr>
            <p:ph type="title"/>
          </p:nvPr>
        </p:nvSpPr>
        <p:spPr/>
        <p:txBody>
          <a:bodyPr/>
          <a:lstStyle/>
          <a:p>
            <a:r>
              <a:rPr lang="en-IN" dirty="0"/>
              <a:t>Cont...</a:t>
            </a:r>
          </a:p>
        </p:txBody>
      </p:sp>
      <p:pic>
        <p:nvPicPr>
          <p:cNvPr id="4" name="Picture 3" descr="associate-memory-network4.png"/>
          <p:cNvPicPr>
            <a:picLocks noChangeAspect="1"/>
          </p:cNvPicPr>
          <p:nvPr/>
        </p:nvPicPr>
        <p:blipFill>
          <a:blip r:embed="rId2"/>
          <a:stretch>
            <a:fillRect/>
          </a:stretch>
        </p:blipFill>
        <p:spPr>
          <a:xfrm>
            <a:off x="838200" y="3429000"/>
            <a:ext cx="7162800" cy="266700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b="1" dirty="0">
                <a:latin typeface="Arial" pitchFamily="34" charset="0"/>
                <a:cs typeface="Arial" pitchFamily="34" charset="0"/>
              </a:rPr>
              <a:t>Learning</a:t>
            </a:r>
            <a:r>
              <a:rPr lang="en-US" sz="2400" dirty="0">
                <a:latin typeface="Arial" pitchFamily="34" charset="0"/>
                <a:cs typeface="Arial" pitchFamily="34" charset="0"/>
              </a:rPr>
              <a:t> is the process of forming associations between related patterns.</a:t>
            </a:r>
          </a:p>
          <a:p>
            <a:pPr algn="just"/>
            <a:r>
              <a:rPr lang="en-US" sz="2400" dirty="0">
                <a:latin typeface="Arial" pitchFamily="34" charset="0"/>
                <a:cs typeface="Arial" pitchFamily="34" charset="0"/>
              </a:rPr>
              <a:t>The patterns we associate together may be of the </a:t>
            </a:r>
            <a:r>
              <a:rPr lang="en-US" sz="2400" b="1" dirty="0">
                <a:latin typeface="Arial" pitchFamily="34" charset="0"/>
                <a:cs typeface="Arial" pitchFamily="34" charset="0"/>
              </a:rPr>
              <a:t>same</a:t>
            </a:r>
            <a:r>
              <a:rPr lang="en-US" sz="2400" dirty="0">
                <a:latin typeface="Arial" pitchFamily="34" charset="0"/>
                <a:cs typeface="Arial" pitchFamily="34" charset="0"/>
              </a:rPr>
              <a:t> type or of </a:t>
            </a:r>
            <a:r>
              <a:rPr lang="en-US" sz="2400" b="1" dirty="0">
                <a:latin typeface="Arial" pitchFamily="34" charset="0"/>
                <a:cs typeface="Arial" pitchFamily="34" charset="0"/>
              </a:rPr>
              <a:t>different</a:t>
            </a:r>
            <a:r>
              <a:rPr lang="en-US" sz="2400" dirty="0">
                <a:latin typeface="Arial" pitchFamily="34" charset="0"/>
                <a:cs typeface="Arial" pitchFamily="34" charset="0"/>
              </a:rPr>
              <a:t> types.</a:t>
            </a:r>
          </a:p>
          <a:p>
            <a:pPr algn="just"/>
            <a:r>
              <a:rPr lang="en-US" sz="2400" dirty="0">
                <a:latin typeface="Arial" pitchFamily="34" charset="0"/>
                <a:cs typeface="Arial" pitchFamily="34" charset="0"/>
              </a:rPr>
              <a:t>Each association is an input-output vector pair, </a:t>
            </a:r>
            <a:r>
              <a:rPr lang="en-US" sz="2400" b="1" dirty="0">
                <a:latin typeface="Arial" pitchFamily="34" charset="0"/>
                <a:cs typeface="Arial" pitchFamily="34" charset="0"/>
              </a:rPr>
              <a:t>s:t.</a:t>
            </a:r>
          </a:p>
          <a:p>
            <a:pPr algn="just"/>
            <a:r>
              <a:rPr lang="en-US" sz="2400" dirty="0">
                <a:latin typeface="Arial" pitchFamily="34" charset="0"/>
                <a:cs typeface="Arial" pitchFamily="34" charset="0"/>
              </a:rPr>
              <a:t>If each vector t is the </a:t>
            </a:r>
            <a:r>
              <a:rPr lang="en-US" sz="2400" b="1" dirty="0">
                <a:latin typeface="Arial" pitchFamily="34" charset="0"/>
                <a:cs typeface="Arial" pitchFamily="34" charset="0"/>
              </a:rPr>
              <a:t>same</a:t>
            </a:r>
            <a:r>
              <a:rPr lang="en-US" sz="2400" dirty="0">
                <a:latin typeface="Arial" pitchFamily="34" charset="0"/>
                <a:cs typeface="Arial" pitchFamily="34" charset="0"/>
              </a:rPr>
              <a:t> as the vector s with which it is associated, then the net is called an </a:t>
            </a:r>
            <a:r>
              <a:rPr lang="en-US" sz="2400" b="1" dirty="0" err="1">
                <a:latin typeface="Arial" pitchFamily="34" charset="0"/>
                <a:cs typeface="Arial" pitchFamily="34" charset="0"/>
              </a:rPr>
              <a:t>autoassociative</a:t>
            </a:r>
            <a:r>
              <a:rPr lang="en-US" sz="2400" dirty="0">
                <a:latin typeface="Arial" pitchFamily="34" charset="0"/>
                <a:cs typeface="Arial" pitchFamily="34" charset="0"/>
              </a:rPr>
              <a:t> memory. </a:t>
            </a:r>
          </a:p>
          <a:p>
            <a:pPr algn="just"/>
            <a:r>
              <a:rPr lang="en-US" sz="2400" dirty="0">
                <a:latin typeface="Arial" pitchFamily="34" charset="0"/>
                <a:cs typeface="Arial" pitchFamily="34" charset="0"/>
              </a:rPr>
              <a:t>If the </a:t>
            </a:r>
            <a:r>
              <a:rPr lang="en-US" sz="2400" dirty="0" err="1">
                <a:latin typeface="Arial" pitchFamily="34" charset="0"/>
                <a:cs typeface="Arial" pitchFamily="34" charset="0"/>
              </a:rPr>
              <a:t>t's</a:t>
            </a:r>
            <a:r>
              <a:rPr lang="en-US" sz="2400" dirty="0">
                <a:latin typeface="Arial" pitchFamily="34" charset="0"/>
                <a:cs typeface="Arial" pitchFamily="34" charset="0"/>
              </a:rPr>
              <a:t> are </a:t>
            </a:r>
            <a:r>
              <a:rPr lang="en-US" sz="2400" b="1" dirty="0">
                <a:latin typeface="Arial" pitchFamily="34" charset="0"/>
                <a:cs typeface="Arial" pitchFamily="34" charset="0"/>
              </a:rPr>
              <a:t>different</a:t>
            </a:r>
            <a:r>
              <a:rPr lang="en-US" sz="2400" dirty="0">
                <a:latin typeface="Arial" pitchFamily="34" charset="0"/>
                <a:cs typeface="Arial" pitchFamily="34" charset="0"/>
              </a:rPr>
              <a:t> from the </a:t>
            </a:r>
            <a:r>
              <a:rPr lang="en-US" sz="2400" dirty="0" err="1">
                <a:latin typeface="Arial" pitchFamily="34" charset="0"/>
                <a:cs typeface="Arial" pitchFamily="34" charset="0"/>
              </a:rPr>
              <a:t>s's</a:t>
            </a:r>
            <a:r>
              <a:rPr lang="en-US" sz="2400" dirty="0">
                <a:latin typeface="Arial" pitchFamily="34" charset="0"/>
                <a:cs typeface="Arial" pitchFamily="34" charset="0"/>
              </a:rPr>
              <a:t>, the net is called a </a:t>
            </a:r>
            <a:r>
              <a:rPr lang="en-US" sz="2400" b="1" dirty="0" err="1">
                <a:latin typeface="Arial" pitchFamily="34" charset="0"/>
                <a:cs typeface="Arial" pitchFamily="34" charset="0"/>
              </a:rPr>
              <a:t>heteroassociative</a:t>
            </a:r>
            <a:r>
              <a:rPr lang="en-US" sz="2400" dirty="0">
                <a:latin typeface="Arial" pitchFamily="34" charset="0"/>
                <a:cs typeface="Arial" pitchFamily="34" charset="0"/>
              </a:rPr>
              <a:t> memory.</a:t>
            </a:r>
          </a:p>
          <a:p>
            <a:endParaRPr lang="en-I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2400" dirty="0">
                <a:latin typeface="Arial" pitchFamily="34" charset="0"/>
                <a:cs typeface="Arial" pitchFamily="34" charset="0"/>
              </a:rPr>
              <a:t>Associative memory is content addressable memory </a:t>
            </a:r>
          </a:p>
          <a:p>
            <a:pPr algn="just"/>
            <a:r>
              <a:rPr lang="en-IN" sz="2400" dirty="0">
                <a:latin typeface="Arial" pitchFamily="34" charset="0"/>
                <a:cs typeface="Arial" pitchFamily="34" charset="0"/>
              </a:rPr>
              <a:t>The words are accessed based on the content of the key vector </a:t>
            </a:r>
          </a:p>
          <a:p>
            <a:pPr algn="just"/>
            <a:r>
              <a:rPr lang="en-IN" sz="2400" dirty="0">
                <a:latin typeface="Arial" pitchFamily="34" charset="0"/>
                <a:cs typeface="Arial" pitchFamily="34" charset="0"/>
              </a:rPr>
              <a:t>When the network is excited by a portion of the stored date, the efficient response of </a:t>
            </a:r>
            <a:r>
              <a:rPr lang="en-IN" sz="2400" dirty="0" err="1">
                <a:latin typeface="Arial" pitchFamily="34" charset="0"/>
                <a:cs typeface="Arial" pitchFamily="34" charset="0"/>
              </a:rPr>
              <a:t>autoassociative</a:t>
            </a:r>
            <a:r>
              <a:rPr lang="en-IN" sz="2400" dirty="0">
                <a:latin typeface="Arial" pitchFamily="34" charset="0"/>
                <a:cs typeface="Arial" pitchFamily="34" charset="0"/>
              </a:rPr>
              <a:t> memory is the completed x (</a:t>
            </a:r>
            <a:r>
              <a:rPr lang="en-IN" sz="2400" dirty="0" err="1">
                <a:latin typeface="Arial" pitchFamily="34" charset="0"/>
                <a:cs typeface="Arial" pitchFamily="34" charset="0"/>
              </a:rPr>
              <a:t>i</a:t>
            </a:r>
            <a:r>
              <a:rPr lang="en-IN" sz="2400" dirty="0">
                <a:latin typeface="Arial" pitchFamily="34" charset="0"/>
                <a:cs typeface="Arial" pitchFamily="34" charset="0"/>
              </a:rPr>
              <a:t>) vector </a:t>
            </a:r>
          </a:p>
          <a:p>
            <a:pPr algn="just"/>
            <a:r>
              <a:rPr lang="en-IN" sz="2400" dirty="0">
                <a:latin typeface="Arial" pitchFamily="34" charset="0"/>
                <a:cs typeface="Arial" pitchFamily="34" charset="0"/>
              </a:rPr>
              <a:t>In </a:t>
            </a:r>
            <a:r>
              <a:rPr lang="en-IN" sz="2400" dirty="0" err="1">
                <a:latin typeface="Arial" pitchFamily="34" charset="0"/>
                <a:cs typeface="Arial" pitchFamily="34" charset="0"/>
              </a:rPr>
              <a:t>hetroassociative</a:t>
            </a:r>
            <a:r>
              <a:rPr lang="en-IN" sz="2400" dirty="0">
                <a:latin typeface="Arial" pitchFamily="34" charset="0"/>
                <a:cs typeface="Arial" pitchFamily="34" charset="0"/>
              </a:rPr>
              <a:t> memory the content of x (</a:t>
            </a:r>
            <a:r>
              <a:rPr lang="en-IN" sz="2400" dirty="0" err="1">
                <a:latin typeface="Arial" pitchFamily="34" charset="0"/>
                <a:cs typeface="Arial" pitchFamily="34" charset="0"/>
              </a:rPr>
              <a:t>i</a:t>
            </a:r>
            <a:r>
              <a:rPr lang="en-IN" sz="2400" dirty="0">
                <a:latin typeface="Arial" pitchFamily="34" charset="0"/>
                <a:cs typeface="Arial" pitchFamily="34" charset="0"/>
              </a:rPr>
              <a:t>) provides the stored vector v (</a:t>
            </a:r>
            <a:r>
              <a:rPr lang="en-IN" sz="2400" dirty="0" err="1">
                <a:latin typeface="Arial" pitchFamily="34" charset="0"/>
                <a:cs typeface="Arial" pitchFamily="34" charset="0"/>
              </a:rPr>
              <a:t>i</a:t>
            </a:r>
            <a:r>
              <a:rPr lang="en-IN" sz="2400" dirty="0">
                <a:latin typeface="Arial" pitchFamily="34" charset="0"/>
                <a:cs typeface="Arial" pitchFamily="34" charset="0"/>
              </a:rPr>
              <a:t>) </a:t>
            </a:r>
          </a:p>
          <a:p>
            <a:pPr algn="just"/>
            <a:r>
              <a:rPr lang="en-IN" sz="2400" dirty="0">
                <a:latin typeface="Arial" pitchFamily="34" charset="0"/>
                <a:cs typeface="Arial" pitchFamily="34" charset="0"/>
              </a:rPr>
              <a:t>There is no storage for prototype x (</a:t>
            </a:r>
            <a:r>
              <a:rPr lang="en-IN" sz="2400" dirty="0" err="1">
                <a:latin typeface="Arial" pitchFamily="34" charset="0"/>
                <a:cs typeface="Arial" pitchFamily="34" charset="0"/>
              </a:rPr>
              <a:t>i</a:t>
            </a:r>
            <a:r>
              <a:rPr lang="en-IN" sz="2400" dirty="0">
                <a:latin typeface="Arial" pitchFamily="34" charset="0"/>
                <a:cs typeface="Arial" pitchFamily="34" charset="0"/>
              </a:rPr>
              <a:t>) or v (</a:t>
            </a:r>
            <a:r>
              <a:rPr lang="en-IN" sz="2400" dirty="0" err="1">
                <a:latin typeface="Arial" pitchFamily="34" charset="0"/>
                <a:cs typeface="Arial" pitchFamily="34" charset="0"/>
              </a:rPr>
              <a:t>i</a:t>
            </a:r>
            <a:r>
              <a:rPr lang="en-IN" sz="2400" dirty="0">
                <a:latin typeface="Arial" pitchFamily="34" charset="0"/>
                <a:cs typeface="Arial" pitchFamily="34" charset="0"/>
              </a:rPr>
              <a:t>) at any location of network</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sz="2400" dirty="0">
                <a:latin typeface="Arial" pitchFamily="34" charset="0"/>
                <a:cs typeface="Arial" pitchFamily="34" charset="0"/>
              </a:rPr>
              <a:t>The entire mapping is distributed in the network. </a:t>
            </a:r>
            <a:endParaRPr lang="en-IN" sz="2400">
              <a:latin typeface="Arial" pitchFamily="34" charset="0"/>
              <a:cs typeface="Arial" pitchFamily="34" charset="0"/>
            </a:endParaRPr>
          </a:p>
          <a:p>
            <a:pPr algn="just"/>
            <a:r>
              <a:rPr lang="en-IN" sz="2400">
                <a:latin typeface="Arial" pitchFamily="34" charset="0"/>
                <a:cs typeface="Arial" pitchFamily="34" charset="0"/>
              </a:rPr>
              <a:t>The </a:t>
            </a:r>
            <a:r>
              <a:rPr lang="en-IN" sz="2400" dirty="0">
                <a:latin typeface="Arial" pitchFamily="34" charset="0"/>
                <a:cs typeface="Arial" pitchFamily="34" charset="0"/>
              </a:rPr>
              <a:t>mapping is implemented through dense connections, feedback or/and a nonlinear thresholding operation</a:t>
            </a:r>
            <a:endParaRPr lang="en-US" sz="2400" dirty="0">
              <a:latin typeface="Arial" pitchFamily="34" charset="0"/>
              <a:cs typeface="Arial" pitchFamily="34" charset="0"/>
            </a:endParaRPr>
          </a:p>
          <a:p>
            <a:pPr algn="just"/>
            <a:r>
              <a:rPr lang="en-US" sz="2400" dirty="0">
                <a:latin typeface="Arial" pitchFamily="34" charset="0"/>
                <a:cs typeface="Arial" pitchFamily="34" charset="0"/>
              </a:rPr>
              <a:t>In each of these cases, the net not only learns the specific pattern pairs that were used for training, but also is able to recall the desired response pattern when given an input stimulus that is similar, but not identical, to the training input.</a:t>
            </a:r>
          </a:p>
          <a:p>
            <a:pPr algn="just"/>
            <a:endParaRPr lang="en-US" sz="2400" dirty="0">
              <a:latin typeface="Arial" pitchFamily="34" charset="0"/>
              <a:cs typeface="Arial" pitchFamily="34" charset="0"/>
            </a:endParaRPr>
          </a:p>
          <a:p>
            <a:endParaRPr lang="en-I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Rectangle 5"/>
          <p:cNvSpPr>
            <a:spLocks noGrp="1" noChangeArrowheads="1"/>
          </p:cNvSpPr>
          <p:nvPr>
            <p:ph type="body" sz="half" idx="1"/>
          </p:nvPr>
        </p:nvSpPr>
        <p:spPr>
          <a:xfrm>
            <a:off x="457200" y="1143000"/>
            <a:ext cx="8001000" cy="4913313"/>
          </a:xfrm>
        </p:spPr>
        <p:txBody>
          <a:bodyPr rtlCol="0">
            <a:normAutofit/>
          </a:bodyPr>
          <a:lstStyle/>
          <a:p>
            <a:pPr marL="457200" indent="-457200" algn="just" fontAlgn="auto">
              <a:lnSpc>
                <a:spcPct val="110000"/>
              </a:lnSpc>
              <a:spcBef>
                <a:spcPts val="0"/>
              </a:spcBef>
              <a:spcAft>
                <a:spcPts val="0"/>
              </a:spcAft>
              <a:buFont typeface="Wingdings" pitchFamily="2" charset="2"/>
              <a:buChar char="Ø"/>
              <a:tabLst>
                <a:tab pos="457200" algn="l"/>
              </a:tabLst>
              <a:defRPr/>
            </a:pPr>
            <a:r>
              <a:rPr lang="en-US" sz="2000" b="1" dirty="0">
                <a:solidFill>
                  <a:schemeClr val="accent6">
                    <a:lumMod val="50000"/>
                  </a:schemeClr>
                </a:solidFill>
                <a:latin typeface="Tahoma" pitchFamily="34" charset="0"/>
                <a:ea typeface="+mj-ea"/>
                <a:cs typeface="Tahoma" pitchFamily="34" charset="0"/>
              </a:rPr>
              <a:t>Algorithm (bipolar or binary patterns):</a:t>
            </a:r>
          </a:p>
          <a:p>
            <a:pPr marL="457200" indent="-457200" algn="just" fontAlgn="auto">
              <a:lnSpc>
                <a:spcPct val="110000"/>
              </a:lnSpc>
              <a:spcBef>
                <a:spcPts val="0"/>
              </a:spcBef>
              <a:spcAft>
                <a:spcPts val="0"/>
              </a:spcAft>
              <a:buFont typeface="Wingdings" pitchFamily="2" charset="2"/>
              <a:buChar char="Ø"/>
              <a:tabLst>
                <a:tab pos="457200" algn="l"/>
              </a:tabLst>
              <a:defRPr/>
            </a:pPr>
            <a:endParaRPr lang="en-US" sz="2000" b="1" dirty="0">
              <a:solidFill>
                <a:schemeClr val="accent6">
                  <a:lumMod val="50000"/>
                </a:schemeClr>
              </a:solidFill>
              <a:latin typeface="Tahoma" pitchFamily="34" charset="0"/>
              <a:ea typeface="+mj-ea"/>
              <a:cs typeface="Tahoma" pitchFamily="34" charset="0"/>
            </a:endParaRPr>
          </a:p>
          <a:p>
            <a:pPr marL="914400" lvl="1" indent="-457200" algn="just">
              <a:lnSpc>
                <a:spcPct val="120000"/>
              </a:lnSpc>
              <a:spcBef>
                <a:spcPct val="0"/>
              </a:spcBef>
              <a:buFont typeface="Arial" pitchFamily="34" charset="0"/>
              <a:buChar char="•"/>
              <a:defRPr/>
            </a:pPr>
            <a:r>
              <a:rPr lang="en-US" sz="2000" dirty="0">
                <a:solidFill>
                  <a:schemeClr val="accent6">
                    <a:lumMod val="50000"/>
                  </a:schemeClr>
                </a:solidFill>
                <a:latin typeface="Tahoma" pitchFamily="34" charset="0"/>
                <a:ea typeface="+mj-ea"/>
                <a:cs typeface="Tahoma" pitchFamily="34" charset="0"/>
              </a:rPr>
              <a:t>For each training samples s:t:</a:t>
            </a:r>
          </a:p>
          <a:p>
            <a:pPr marL="914400" lvl="1" indent="-457200" algn="just">
              <a:lnSpc>
                <a:spcPct val="120000"/>
              </a:lnSpc>
              <a:spcBef>
                <a:spcPct val="0"/>
              </a:spcBef>
              <a:buFont typeface="Arial" pitchFamily="34" charset="0"/>
              <a:buChar char="•"/>
              <a:defRPr/>
            </a:pPr>
            <a:r>
              <a:rPr lang="en-US" sz="2000" dirty="0">
                <a:solidFill>
                  <a:schemeClr val="accent6">
                    <a:lumMod val="50000"/>
                  </a:schemeClr>
                </a:solidFill>
                <a:latin typeface="Tahoma" pitchFamily="34" charset="0"/>
                <a:ea typeface="+mj-ea"/>
                <a:cs typeface="Tahoma" pitchFamily="34" charset="0"/>
              </a:rPr>
              <a:t>                                    are ON (binary) or have the same sign (bipolar).</a:t>
            </a:r>
          </a:p>
          <a:p>
            <a:pPr marL="914400" lvl="1" indent="-457200" algn="just">
              <a:lnSpc>
                <a:spcPct val="120000"/>
              </a:lnSpc>
              <a:spcBef>
                <a:spcPct val="0"/>
              </a:spcBef>
              <a:buFont typeface="Arial" pitchFamily="34" charset="0"/>
              <a:buChar char="•"/>
              <a:defRPr/>
            </a:pPr>
            <a:endParaRPr lang="en-US" sz="2000" dirty="0">
              <a:solidFill>
                <a:schemeClr val="accent6">
                  <a:lumMod val="50000"/>
                </a:schemeClr>
              </a:solidFill>
              <a:latin typeface="Tahoma" pitchFamily="34" charset="0"/>
              <a:ea typeface="+mj-ea"/>
              <a:cs typeface="Tahoma" pitchFamily="34" charset="0"/>
            </a:endParaRPr>
          </a:p>
          <a:p>
            <a:pPr marL="914400" lvl="1" indent="-457200" algn="just">
              <a:lnSpc>
                <a:spcPct val="120000"/>
              </a:lnSpc>
              <a:spcBef>
                <a:spcPct val="0"/>
              </a:spcBef>
              <a:buFont typeface="Arial" pitchFamily="34" charset="0"/>
              <a:buChar char="•"/>
              <a:defRPr/>
            </a:pPr>
            <a:endParaRPr lang="en-US" sz="2000" dirty="0">
              <a:solidFill>
                <a:schemeClr val="accent6">
                  <a:lumMod val="50000"/>
                </a:schemeClr>
              </a:solidFill>
              <a:latin typeface="Tahoma" pitchFamily="34" charset="0"/>
              <a:ea typeface="+mj-ea"/>
              <a:cs typeface="Tahoma" pitchFamily="34" charset="0"/>
            </a:endParaRPr>
          </a:p>
          <a:p>
            <a:pPr marL="914400" lvl="1" indent="-457200" algn="just">
              <a:lnSpc>
                <a:spcPct val="120000"/>
              </a:lnSpc>
              <a:spcBef>
                <a:spcPct val="0"/>
              </a:spcBef>
              <a:buFont typeface="Arial" pitchFamily="34" charset="0"/>
              <a:buChar char="•"/>
              <a:defRPr/>
            </a:pPr>
            <a:endParaRPr lang="en-US" sz="2000" dirty="0">
              <a:solidFill>
                <a:schemeClr val="accent6">
                  <a:lumMod val="50000"/>
                </a:schemeClr>
              </a:solidFill>
              <a:latin typeface="Tahoma" pitchFamily="34" charset="0"/>
              <a:ea typeface="+mj-ea"/>
              <a:cs typeface="Tahoma" pitchFamily="34" charset="0"/>
            </a:endParaRPr>
          </a:p>
          <a:p>
            <a:pPr marL="914400" lvl="1" indent="-457200" algn="just">
              <a:lnSpc>
                <a:spcPct val="120000"/>
              </a:lnSpc>
              <a:spcBef>
                <a:spcPct val="0"/>
              </a:spcBef>
              <a:buFont typeface="Arial" pitchFamily="34" charset="0"/>
              <a:buChar char="•"/>
              <a:defRPr/>
            </a:pPr>
            <a:endParaRPr lang="en-US" sz="2000" dirty="0">
              <a:solidFill>
                <a:schemeClr val="accent6">
                  <a:lumMod val="50000"/>
                </a:schemeClr>
              </a:solidFill>
              <a:latin typeface="Tahoma" pitchFamily="34" charset="0"/>
              <a:ea typeface="+mj-ea"/>
              <a:cs typeface="Tahoma" pitchFamily="34" charset="0"/>
            </a:endParaRPr>
          </a:p>
          <a:p>
            <a:pPr marL="914400" lvl="1" indent="-457200" algn="just">
              <a:lnSpc>
                <a:spcPct val="120000"/>
              </a:lnSpc>
              <a:spcBef>
                <a:spcPct val="0"/>
              </a:spcBef>
              <a:buFont typeface="Arial" pitchFamily="34" charset="0"/>
              <a:buChar char="•"/>
              <a:tabLst>
                <a:tab pos="685800" algn="l"/>
              </a:tabLst>
              <a:defRPr/>
            </a:pPr>
            <a:r>
              <a:rPr lang="en-US" sz="2000" dirty="0">
                <a:solidFill>
                  <a:schemeClr val="accent6">
                    <a:lumMod val="50000"/>
                  </a:schemeClr>
                </a:solidFill>
                <a:latin typeface="Tahoma" pitchFamily="34" charset="0"/>
                <a:ea typeface="+mj-ea"/>
                <a:cs typeface="Tahoma" pitchFamily="34" charset="0"/>
              </a:rPr>
              <a:t>Instead of obtaining W by iterative updates, it can be computed from  the training set by calculating the outer product of s and t.</a:t>
            </a:r>
          </a:p>
        </p:txBody>
      </p:sp>
      <p:graphicFrame>
        <p:nvGraphicFramePr>
          <p:cNvPr id="1026" name="Object 6"/>
          <p:cNvGraphicFramePr>
            <a:graphicFrameLocks noGrp="1" noChangeAspect="1"/>
          </p:cNvGraphicFramePr>
          <p:nvPr>
            <p:ph sz="quarter" idx="2"/>
          </p:nvPr>
        </p:nvGraphicFramePr>
        <p:xfrm>
          <a:off x="4829175" y="1905000"/>
          <a:ext cx="1114425" cy="365125"/>
        </p:xfrm>
        <a:graphic>
          <a:graphicData uri="http://schemas.openxmlformats.org/presentationml/2006/ole">
            <mc:AlternateContent xmlns:mc="http://schemas.openxmlformats.org/markup-compatibility/2006">
              <mc:Choice xmlns:v="urn:schemas-microsoft-com:vml" Requires="v">
                <p:oleObj name="Equation" r:id="rId2" imgW="736560" imgH="241200" progId="Equation.3">
                  <p:embed/>
                </p:oleObj>
              </mc:Choice>
              <mc:Fallback>
                <p:oleObj name="Equation" r:id="rId2" imgW="736560" imgH="2412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9175" y="1905000"/>
                        <a:ext cx="1114425"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9"/>
          <p:cNvGraphicFramePr>
            <a:graphicFrameLocks noGrp="1" noChangeAspect="1"/>
          </p:cNvGraphicFramePr>
          <p:nvPr>
            <p:ph sz="quarter" idx="3"/>
          </p:nvPr>
        </p:nvGraphicFramePr>
        <p:xfrm>
          <a:off x="1470025" y="2286000"/>
          <a:ext cx="2797175" cy="365125"/>
        </p:xfrm>
        <a:graphic>
          <a:graphicData uri="http://schemas.openxmlformats.org/presentationml/2006/ole">
            <mc:AlternateContent xmlns:mc="http://schemas.openxmlformats.org/markup-compatibility/2006">
              <mc:Choice xmlns:v="urn:schemas-microsoft-com:vml" Requires="v">
                <p:oleObj name="Equation" r:id="rId4" imgW="1841400" imgH="241200" progId="Equation.3">
                  <p:embed/>
                </p:oleObj>
              </mc:Choice>
              <mc:Fallback>
                <p:oleObj name="Equation" r:id="rId4" imgW="1841400" imgH="2412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0025" y="2286000"/>
                        <a:ext cx="2797175"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2" name="Text Box 4"/>
          <p:cNvSpPr txBox="1">
            <a:spLocks noChangeArrowheads="1"/>
          </p:cNvSpPr>
          <p:nvPr/>
        </p:nvSpPr>
        <p:spPr bwMode="auto">
          <a:xfrm>
            <a:off x="457200" y="457200"/>
            <a:ext cx="7715250" cy="523220"/>
          </a:xfrm>
          <a:prstGeom prst="rect">
            <a:avLst/>
          </a:prstGeom>
          <a:noFill/>
          <a:ln w="9525">
            <a:noFill/>
            <a:miter lim="800000"/>
            <a:headEnd/>
            <a:tailEnd/>
          </a:ln>
        </p:spPr>
        <p:txBody>
          <a:bodyPr>
            <a:spAutoFit/>
          </a:bodyPr>
          <a:lstStyle/>
          <a:p>
            <a:pPr algn="just" eaLnBrk="1" hangingPunct="1">
              <a:spcBef>
                <a:spcPct val="50000"/>
              </a:spcBef>
              <a:defRPr/>
            </a:pPr>
            <a:r>
              <a:rPr lang="en-US" sz="2800" b="1" dirty="0">
                <a:latin typeface="+mj-lt"/>
                <a:ea typeface="+mj-ea"/>
                <a:cs typeface="Tahoma" pitchFamily="34" charset="0"/>
              </a:rPr>
              <a:t>HEBB RULE FOR PATTERN ASSOCIATION</a:t>
            </a:r>
          </a:p>
        </p:txBody>
      </p:sp>
      <p:graphicFrame>
        <p:nvGraphicFramePr>
          <p:cNvPr id="1028" name="Object 12"/>
          <p:cNvGraphicFramePr>
            <a:graphicFrameLocks noChangeAspect="1"/>
          </p:cNvGraphicFramePr>
          <p:nvPr/>
        </p:nvGraphicFramePr>
        <p:xfrm>
          <a:off x="1733550" y="3429000"/>
          <a:ext cx="3390900" cy="649288"/>
        </p:xfrm>
        <a:graphic>
          <a:graphicData uri="http://schemas.openxmlformats.org/presentationml/2006/ole">
            <mc:AlternateContent xmlns:mc="http://schemas.openxmlformats.org/markup-compatibility/2006">
              <mc:Choice xmlns:v="urn:schemas-microsoft-com:vml" Requires="v">
                <p:oleObj name="Equation" r:id="rId6" imgW="2260440" imgH="431640" progId="Equation.3">
                  <p:embed/>
                </p:oleObj>
              </mc:Choice>
              <mc:Fallback>
                <p:oleObj name="Equation" r:id="rId6" imgW="2260440" imgH="43164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3550" y="3429000"/>
                        <a:ext cx="3390900"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13"/>
          <p:cNvGraphicFramePr>
            <a:graphicFrameLocks noChangeAspect="1"/>
          </p:cNvGraphicFramePr>
          <p:nvPr/>
        </p:nvGraphicFramePr>
        <p:xfrm>
          <a:off x="1581150" y="3063875"/>
          <a:ext cx="5429250" cy="365125"/>
        </p:xfrm>
        <a:graphic>
          <a:graphicData uri="http://schemas.openxmlformats.org/presentationml/2006/ole">
            <mc:AlternateContent xmlns:mc="http://schemas.openxmlformats.org/markup-compatibility/2006">
              <mc:Choice xmlns:v="urn:schemas-microsoft-com:vml" Requires="v">
                <p:oleObj name="Equation" r:id="rId8" imgW="3429000" imgH="241200" progId="Equation.3">
                  <p:embed/>
                </p:oleObj>
              </mc:Choice>
              <mc:Fallback>
                <p:oleObj name="Equation" r:id="rId8" imgW="3429000" imgH="2412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1150" y="3063875"/>
                        <a:ext cx="5429250"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Neuron Architecture</a:t>
            </a:r>
          </a:p>
        </p:txBody>
      </p:sp>
      <p:pic>
        <p:nvPicPr>
          <p:cNvPr id="15362" name="Picture 2" descr="Schematic Diagram"/>
          <p:cNvPicPr>
            <a:picLocks noGrp="1" noChangeAspect="1" noChangeArrowheads="1"/>
          </p:cNvPicPr>
          <p:nvPr>
            <p:ph idx="1"/>
          </p:nvPr>
        </p:nvPicPr>
        <p:blipFill>
          <a:blip r:embed="rId2"/>
          <a:srcRect/>
          <a:stretch>
            <a:fillRect/>
          </a:stretch>
        </p:blipFill>
        <p:spPr bwMode="auto">
          <a:xfrm>
            <a:off x="1143000" y="1295400"/>
            <a:ext cx="7239001" cy="4648200"/>
          </a:xfrm>
          <a:prstGeom prst="rect">
            <a:avLst/>
          </a:prstGeom>
          <a:no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050" name="Object 6"/>
          <p:cNvGraphicFramePr>
            <a:graphicFrameLocks noGrp="1" noChangeAspect="1"/>
          </p:cNvGraphicFramePr>
          <p:nvPr>
            <p:ph sz="half" idx="1"/>
          </p:nvPr>
        </p:nvGraphicFramePr>
        <p:xfrm>
          <a:off x="1335088" y="2398713"/>
          <a:ext cx="6472237" cy="1487487"/>
        </p:xfrm>
        <a:graphic>
          <a:graphicData uri="http://schemas.openxmlformats.org/presentationml/2006/ole">
            <mc:AlternateContent xmlns:mc="http://schemas.openxmlformats.org/markup-compatibility/2006">
              <mc:Choice xmlns:v="urn:schemas-microsoft-com:vml" Requires="v">
                <p:oleObj name="Equation" r:id="rId3" imgW="4089240" imgH="939600" progId="Equation.3">
                  <p:embed/>
                </p:oleObj>
              </mc:Choice>
              <mc:Fallback>
                <p:oleObj name="Equation" r:id="rId3" imgW="4089240" imgH="939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5088" y="2398713"/>
                        <a:ext cx="6472237" cy="1487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9"/>
          <p:cNvGraphicFramePr>
            <a:graphicFrameLocks noGrp="1" noChangeAspect="1"/>
          </p:cNvGraphicFramePr>
          <p:nvPr>
            <p:ph sz="half" idx="2"/>
          </p:nvPr>
        </p:nvGraphicFramePr>
        <p:xfrm>
          <a:off x="3413125" y="4419600"/>
          <a:ext cx="2316163" cy="730250"/>
        </p:xfrm>
        <a:graphic>
          <a:graphicData uri="http://schemas.openxmlformats.org/presentationml/2006/ole">
            <mc:AlternateContent xmlns:mc="http://schemas.openxmlformats.org/markup-compatibility/2006">
              <mc:Choice xmlns:v="urn:schemas-microsoft-com:vml" Requires="v">
                <p:oleObj name="Equation" r:id="rId5" imgW="1409400" imgH="444240" progId="Equation.3">
                  <p:embed/>
                </p:oleObj>
              </mc:Choice>
              <mc:Fallback>
                <p:oleObj name="Equation" r:id="rId5" imgW="1409400" imgH="44424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3125" y="4419600"/>
                        <a:ext cx="2316163"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4" name="Text Box 4"/>
          <p:cNvSpPr txBox="1">
            <a:spLocks noChangeArrowheads="1"/>
          </p:cNvSpPr>
          <p:nvPr/>
        </p:nvSpPr>
        <p:spPr bwMode="auto">
          <a:xfrm>
            <a:off x="457200" y="319088"/>
            <a:ext cx="8229600" cy="492125"/>
          </a:xfrm>
          <a:prstGeom prst="rect">
            <a:avLst/>
          </a:prstGeom>
          <a:noFill/>
          <a:ln w="9525">
            <a:noFill/>
            <a:miter lim="800000"/>
            <a:headEnd/>
            <a:tailEnd/>
          </a:ln>
        </p:spPr>
        <p:txBody>
          <a:bodyPr>
            <a:spAutoFit/>
          </a:bodyPr>
          <a:lstStyle/>
          <a:p>
            <a:pPr eaLnBrk="1" hangingPunct="1">
              <a:spcBef>
                <a:spcPct val="50000"/>
              </a:spcBef>
              <a:defRPr/>
            </a:pPr>
            <a:r>
              <a:rPr lang="en-US" sz="2600" b="1" dirty="0">
                <a:latin typeface="Tahoma" pitchFamily="34" charset="0"/>
                <a:ea typeface="+mj-ea"/>
                <a:cs typeface="Tahoma" pitchFamily="34" charset="0"/>
              </a:rPr>
              <a:t>OUTER PRODUCT FOR PATTERN ASSOCIATION</a:t>
            </a:r>
          </a:p>
        </p:txBody>
      </p:sp>
      <p:sp>
        <p:nvSpPr>
          <p:cNvPr id="2055" name="Rectangle 5"/>
          <p:cNvSpPr>
            <a:spLocks noChangeArrowheads="1"/>
          </p:cNvSpPr>
          <p:nvPr/>
        </p:nvSpPr>
        <p:spPr bwMode="auto">
          <a:xfrm>
            <a:off x="457200" y="1143000"/>
            <a:ext cx="8229600" cy="1016000"/>
          </a:xfrm>
          <a:prstGeom prst="rect">
            <a:avLst/>
          </a:prstGeom>
          <a:noFill/>
          <a:ln w="9525">
            <a:noFill/>
            <a:miter lim="800000"/>
            <a:headEnd/>
            <a:tailEnd/>
          </a:ln>
        </p:spPr>
        <p:txBody>
          <a:bodyPr>
            <a:spAutoFit/>
          </a:bodyPr>
          <a:lstStyle/>
          <a:p>
            <a:pPr>
              <a:defRPr/>
            </a:pPr>
            <a:r>
              <a:rPr lang="en-US" sz="2000" dirty="0">
                <a:solidFill>
                  <a:schemeClr val="accent6">
                    <a:lumMod val="50000"/>
                  </a:schemeClr>
                </a:solidFill>
                <a:latin typeface="Tahoma" pitchFamily="34" charset="0"/>
                <a:ea typeface="+mj-ea"/>
                <a:cs typeface="Tahoma" pitchFamily="34" charset="0"/>
              </a:rPr>
              <a:t>Let </a:t>
            </a:r>
            <a:r>
              <a:rPr lang="en-US" sz="2000" b="1" i="1" dirty="0">
                <a:solidFill>
                  <a:schemeClr val="accent6">
                    <a:lumMod val="50000"/>
                  </a:schemeClr>
                </a:solidFill>
                <a:latin typeface="Tahoma" pitchFamily="34" charset="0"/>
                <a:ea typeface="+mj-ea"/>
                <a:cs typeface="Tahoma" pitchFamily="34" charset="0"/>
              </a:rPr>
              <a:t>s </a:t>
            </a:r>
            <a:r>
              <a:rPr lang="en-US" sz="2000" dirty="0">
                <a:solidFill>
                  <a:schemeClr val="accent6">
                    <a:lumMod val="50000"/>
                  </a:schemeClr>
                </a:solidFill>
                <a:latin typeface="Tahoma" pitchFamily="34" charset="0"/>
                <a:ea typeface="+mj-ea"/>
                <a:cs typeface="Tahoma" pitchFamily="34" charset="0"/>
              </a:rPr>
              <a:t>and </a:t>
            </a:r>
            <a:r>
              <a:rPr lang="en-US" sz="2000" b="1" i="1" dirty="0">
                <a:solidFill>
                  <a:schemeClr val="accent6">
                    <a:lumMod val="50000"/>
                  </a:schemeClr>
                </a:solidFill>
                <a:latin typeface="Tahoma" pitchFamily="34" charset="0"/>
                <a:ea typeface="+mj-ea"/>
                <a:cs typeface="Tahoma" pitchFamily="34" charset="0"/>
              </a:rPr>
              <a:t>t </a:t>
            </a:r>
            <a:r>
              <a:rPr lang="en-US" sz="2000" dirty="0">
                <a:solidFill>
                  <a:schemeClr val="accent6">
                    <a:lumMod val="50000"/>
                  </a:schemeClr>
                </a:solidFill>
                <a:latin typeface="Tahoma" pitchFamily="34" charset="0"/>
                <a:ea typeface="+mj-ea"/>
                <a:cs typeface="Tahoma" pitchFamily="34" charset="0"/>
              </a:rPr>
              <a:t>be row vectors.</a:t>
            </a:r>
          </a:p>
          <a:p>
            <a:pPr>
              <a:defRPr/>
            </a:pPr>
            <a:endParaRPr lang="en-US" sz="2000" dirty="0"/>
          </a:p>
          <a:p>
            <a:pPr>
              <a:defRPr/>
            </a:pPr>
            <a:r>
              <a:rPr lang="en-US" sz="2000" dirty="0">
                <a:solidFill>
                  <a:schemeClr val="accent6">
                    <a:lumMod val="50000"/>
                  </a:schemeClr>
                </a:solidFill>
                <a:latin typeface="Tahoma" pitchFamily="34" charset="0"/>
                <a:ea typeface="+mj-ea"/>
                <a:cs typeface="Tahoma" pitchFamily="34" charset="0"/>
              </a:rPr>
              <a:t>Then for a particular training pair </a:t>
            </a:r>
            <a:r>
              <a:rPr lang="en-US" sz="2000" b="1" i="1" dirty="0">
                <a:solidFill>
                  <a:schemeClr val="accent6">
                    <a:lumMod val="50000"/>
                  </a:schemeClr>
                </a:solidFill>
                <a:latin typeface="Tahoma" pitchFamily="34" charset="0"/>
                <a:ea typeface="+mj-ea"/>
                <a:cs typeface="Tahoma" pitchFamily="34" charset="0"/>
              </a:rPr>
              <a:t>s:t</a:t>
            </a:r>
          </a:p>
        </p:txBody>
      </p:sp>
      <p:sp>
        <p:nvSpPr>
          <p:cNvPr id="2056" name="Text Box 8"/>
          <p:cNvSpPr txBox="1">
            <a:spLocks noChangeArrowheads="1"/>
          </p:cNvSpPr>
          <p:nvPr/>
        </p:nvSpPr>
        <p:spPr bwMode="auto">
          <a:xfrm>
            <a:off x="457200" y="4114800"/>
            <a:ext cx="1447800" cy="396875"/>
          </a:xfrm>
          <a:prstGeom prst="rect">
            <a:avLst/>
          </a:prstGeom>
          <a:noFill/>
          <a:ln w="9525">
            <a:noFill/>
            <a:miter lim="800000"/>
            <a:headEnd/>
            <a:tailEnd/>
          </a:ln>
        </p:spPr>
        <p:txBody>
          <a:bodyPr>
            <a:spAutoFit/>
          </a:bodyPr>
          <a:lstStyle/>
          <a:p>
            <a:pPr>
              <a:spcBef>
                <a:spcPct val="50000"/>
              </a:spcBef>
              <a:defRPr/>
            </a:pPr>
            <a:r>
              <a:rPr lang="en-US" sz="2000" dirty="0">
                <a:solidFill>
                  <a:schemeClr val="accent6">
                    <a:lumMod val="50000"/>
                  </a:schemeClr>
                </a:solidFill>
                <a:latin typeface="Tahoma" pitchFamily="34" charset="0"/>
                <a:ea typeface="+mj-ea"/>
                <a:cs typeface="Tahoma" pitchFamily="34" charset="0"/>
              </a:rPr>
              <a:t>and</a:t>
            </a:r>
          </a:p>
        </p:txBody>
      </p:sp>
    </p:spTree>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Rectangle 5"/>
          <p:cNvSpPr>
            <a:spLocks noGrp="1" noChangeArrowheads="1"/>
          </p:cNvSpPr>
          <p:nvPr>
            <p:ph type="body" sz="half" idx="1"/>
          </p:nvPr>
        </p:nvSpPr>
        <p:spPr>
          <a:xfrm>
            <a:off x="457200" y="1143000"/>
            <a:ext cx="8229600" cy="5181600"/>
          </a:xfrm>
        </p:spPr>
        <p:txBody>
          <a:bodyPr rtlCol="0">
            <a:noAutofit/>
          </a:bodyPr>
          <a:lstStyle/>
          <a:p>
            <a:pPr marL="914400" indent="-457200" fontAlgn="auto">
              <a:lnSpc>
                <a:spcPct val="130000"/>
              </a:lnSpc>
              <a:spcAft>
                <a:spcPts val="0"/>
              </a:spcAft>
              <a:buFont typeface="Arial" pitchFamily="34" charset="0"/>
              <a:buChar char="•"/>
              <a:defRPr/>
            </a:pPr>
            <a:r>
              <a:rPr lang="en-US" sz="2000" dirty="0">
                <a:solidFill>
                  <a:schemeClr val="accent6">
                    <a:lumMod val="50000"/>
                  </a:schemeClr>
                </a:solidFill>
                <a:latin typeface="Tahoma" pitchFamily="34" charset="0"/>
                <a:ea typeface="+mj-ea"/>
                <a:cs typeface="Tahoma" pitchFamily="34" charset="0"/>
              </a:rPr>
              <a:t>Binary pattern pairs </a:t>
            </a:r>
            <a:r>
              <a:rPr lang="en-US" sz="2000" i="1" dirty="0">
                <a:solidFill>
                  <a:schemeClr val="accent6">
                    <a:lumMod val="50000"/>
                  </a:schemeClr>
                </a:solidFill>
                <a:latin typeface="Tahoma" pitchFamily="34" charset="0"/>
                <a:ea typeface="+mj-ea"/>
                <a:cs typeface="Tahoma" pitchFamily="34" charset="0"/>
              </a:rPr>
              <a:t>s:t </a:t>
            </a:r>
            <a:r>
              <a:rPr lang="en-US" sz="2000" dirty="0">
                <a:solidFill>
                  <a:schemeClr val="accent6">
                    <a:lumMod val="50000"/>
                  </a:schemeClr>
                </a:solidFill>
                <a:latin typeface="Tahoma" pitchFamily="34" charset="0"/>
                <a:ea typeface="+mj-ea"/>
                <a:cs typeface="Tahoma" pitchFamily="34" charset="0"/>
              </a:rPr>
              <a:t>with |</a:t>
            </a:r>
            <a:r>
              <a:rPr lang="en-US" sz="2000" i="1" dirty="0">
                <a:solidFill>
                  <a:schemeClr val="accent6">
                    <a:lumMod val="50000"/>
                  </a:schemeClr>
                </a:solidFill>
                <a:latin typeface="Tahoma" pitchFamily="34" charset="0"/>
                <a:ea typeface="+mj-ea"/>
                <a:cs typeface="Tahoma" pitchFamily="34" charset="0"/>
              </a:rPr>
              <a:t>s</a:t>
            </a:r>
            <a:r>
              <a:rPr lang="en-US" sz="2000" dirty="0">
                <a:solidFill>
                  <a:schemeClr val="accent6">
                    <a:lumMod val="50000"/>
                  </a:schemeClr>
                </a:solidFill>
                <a:latin typeface="Tahoma" pitchFamily="34" charset="0"/>
                <a:ea typeface="+mj-ea"/>
                <a:cs typeface="Tahoma" pitchFamily="34" charset="0"/>
              </a:rPr>
              <a:t>| = 4 and |</a:t>
            </a:r>
            <a:r>
              <a:rPr lang="en-US" sz="2000" i="1" dirty="0">
                <a:solidFill>
                  <a:schemeClr val="accent6">
                    <a:lumMod val="50000"/>
                  </a:schemeClr>
                </a:solidFill>
                <a:latin typeface="Tahoma" pitchFamily="34" charset="0"/>
                <a:ea typeface="+mj-ea"/>
                <a:cs typeface="Tahoma" pitchFamily="34" charset="0"/>
              </a:rPr>
              <a:t>t</a:t>
            </a:r>
            <a:r>
              <a:rPr lang="en-US" sz="2000" dirty="0">
                <a:solidFill>
                  <a:schemeClr val="accent6">
                    <a:lumMod val="50000"/>
                  </a:schemeClr>
                </a:solidFill>
                <a:latin typeface="Tahoma" pitchFamily="34" charset="0"/>
                <a:ea typeface="+mj-ea"/>
                <a:cs typeface="Tahoma" pitchFamily="34" charset="0"/>
              </a:rPr>
              <a:t>| = 2.</a:t>
            </a:r>
          </a:p>
          <a:p>
            <a:pPr marL="914400" indent="-457200" fontAlgn="auto">
              <a:lnSpc>
                <a:spcPct val="130000"/>
              </a:lnSpc>
              <a:spcAft>
                <a:spcPts val="0"/>
              </a:spcAft>
              <a:buFont typeface="Arial" pitchFamily="34" charset="0"/>
              <a:buChar char="•"/>
              <a:defRPr/>
            </a:pPr>
            <a:r>
              <a:rPr lang="en-US" sz="2000" dirty="0">
                <a:solidFill>
                  <a:schemeClr val="accent6">
                    <a:lumMod val="50000"/>
                  </a:schemeClr>
                </a:solidFill>
                <a:latin typeface="Tahoma" pitchFamily="34" charset="0"/>
                <a:ea typeface="+mj-ea"/>
                <a:cs typeface="Tahoma" pitchFamily="34" charset="0"/>
              </a:rPr>
              <a:t>Total weighted input to output units:</a:t>
            </a:r>
          </a:p>
          <a:p>
            <a:pPr marL="914400" indent="-457200" fontAlgn="auto">
              <a:lnSpc>
                <a:spcPct val="130000"/>
              </a:lnSpc>
              <a:spcAft>
                <a:spcPts val="0"/>
              </a:spcAft>
              <a:buFont typeface="Arial" pitchFamily="34" charset="0"/>
              <a:buChar char="•"/>
              <a:defRPr/>
            </a:pPr>
            <a:r>
              <a:rPr lang="en-US" sz="2000" dirty="0">
                <a:solidFill>
                  <a:schemeClr val="accent6">
                    <a:lumMod val="50000"/>
                  </a:schemeClr>
                </a:solidFill>
                <a:latin typeface="Tahoma" pitchFamily="34" charset="0"/>
                <a:ea typeface="+mj-ea"/>
                <a:cs typeface="Tahoma" pitchFamily="34" charset="0"/>
              </a:rPr>
              <a:t>Activation function: threshold</a:t>
            </a:r>
          </a:p>
          <a:p>
            <a:pPr marL="914400" indent="-457200" fontAlgn="auto">
              <a:lnSpc>
                <a:spcPct val="130000"/>
              </a:lnSpc>
              <a:spcAft>
                <a:spcPts val="0"/>
              </a:spcAft>
              <a:buFont typeface="Arial" pitchFamily="34" charset="0"/>
              <a:buChar char="•"/>
              <a:defRPr/>
            </a:pPr>
            <a:endParaRPr lang="en-US" sz="900" dirty="0">
              <a:solidFill>
                <a:schemeClr val="accent6">
                  <a:lumMod val="50000"/>
                </a:schemeClr>
              </a:solidFill>
              <a:latin typeface="Tahoma" pitchFamily="34" charset="0"/>
              <a:ea typeface="+mj-ea"/>
              <a:cs typeface="Tahoma" pitchFamily="34" charset="0"/>
            </a:endParaRPr>
          </a:p>
          <a:p>
            <a:pPr marL="914400" indent="-457200" fontAlgn="auto">
              <a:lnSpc>
                <a:spcPct val="130000"/>
              </a:lnSpc>
              <a:spcAft>
                <a:spcPts val="0"/>
              </a:spcAft>
              <a:buFont typeface="Arial" pitchFamily="34" charset="0"/>
              <a:buChar char="•"/>
              <a:defRPr/>
            </a:pPr>
            <a:r>
              <a:rPr lang="en-US" sz="2000" dirty="0">
                <a:solidFill>
                  <a:schemeClr val="accent6">
                    <a:lumMod val="50000"/>
                  </a:schemeClr>
                </a:solidFill>
                <a:latin typeface="Tahoma" pitchFamily="34" charset="0"/>
                <a:ea typeface="+mj-ea"/>
                <a:cs typeface="Tahoma" pitchFamily="34" charset="0"/>
              </a:rPr>
              <a:t>Weights are computed by Hebbian rule (sum of outer products of all training pairs)</a:t>
            </a:r>
          </a:p>
          <a:p>
            <a:pPr marL="914400" indent="-457200" fontAlgn="auto">
              <a:lnSpc>
                <a:spcPct val="130000"/>
              </a:lnSpc>
              <a:spcAft>
                <a:spcPts val="0"/>
              </a:spcAft>
              <a:buFont typeface="Arial" pitchFamily="34" charset="0"/>
              <a:buChar char="•"/>
              <a:defRPr/>
            </a:pPr>
            <a:r>
              <a:rPr lang="en-US" sz="2000" dirty="0">
                <a:solidFill>
                  <a:schemeClr val="accent6">
                    <a:lumMod val="50000"/>
                  </a:schemeClr>
                </a:solidFill>
                <a:latin typeface="Tahoma" pitchFamily="34" charset="0"/>
                <a:ea typeface="+mj-ea"/>
                <a:cs typeface="Tahoma" pitchFamily="34" charset="0"/>
              </a:rPr>
              <a:t>Training samples:</a:t>
            </a:r>
          </a:p>
          <a:p>
            <a:pPr lvl="2" fontAlgn="auto">
              <a:lnSpc>
                <a:spcPct val="130000"/>
              </a:lnSpc>
              <a:spcAft>
                <a:spcPts val="0"/>
              </a:spcAft>
              <a:buFontTx/>
              <a:buNone/>
              <a:defRPr/>
            </a:pPr>
            <a:r>
              <a:rPr lang="en-US" sz="2000" dirty="0">
                <a:solidFill>
                  <a:schemeClr val="accent6">
                    <a:lumMod val="50000"/>
                  </a:schemeClr>
                </a:solidFill>
                <a:latin typeface="Tahoma" pitchFamily="34" charset="0"/>
                <a:ea typeface="+mj-ea"/>
                <a:cs typeface="Tahoma" pitchFamily="34" charset="0"/>
              </a:rPr>
              <a:t>	                  s(p)                      t(p)</a:t>
            </a:r>
          </a:p>
          <a:p>
            <a:pPr lvl="2" fontAlgn="auto">
              <a:lnSpc>
                <a:spcPct val="130000"/>
              </a:lnSpc>
              <a:spcAft>
                <a:spcPts val="0"/>
              </a:spcAft>
              <a:buFontTx/>
              <a:buNone/>
              <a:defRPr/>
            </a:pPr>
            <a:r>
              <a:rPr lang="en-US" sz="2000" dirty="0">
                <a:solidFill>
                  <a:schemeClr val="accent6">
                    <a:lumMod val="50000"/>
                  </a:schemeClr>
                </a:solidFill>
                <a:latin typeface="Tahoma" pitchFamily="34" charset="0"/>
                <a:ea typeface="+mj-ea"/>
                <a:cs typeface="Tahoma" pitchFamily="34" charset="0"/>
              </a:rPr>
              <a:t>  p=1         (1 0 0 0)                 (1, 0)</a:t>
            </a:r>
          </a:p>
          <a:p>
            <a:pPr lvl="2" fontAlgn="auto">
              <a:lnSpc>
                <a:spcPct val="130000"/>
              </a:lnSpc>
              <a:spcAft>
                <a:spcPts val="0"/>
              </a:spcAft>
              <a:buFontTx/>
              <a:buNone/>
              <a:defRPr/>
            </a:pPr>
            <a:r>
              <a:rPr lang="en-US" sz="2000" dirty="0">
                <a:solidFill>
                  <a:schemeClr val="accent6">
                    <a:lumMod val="50000"/>
                  </a:schemeClr>
                </a:solidFill>
                <a:latin typeface="Tahoma" pitchFamily="34" charset="0"/>
                <a:ea typeface="+mj-ea"/>
                <a:cs typeface="Tahoma" pitchFamily="34" charset="0"/>
              </a:rPr>
              <a:t>  p=2         (1 1 0 0)                 (1, 0)</a:t>
            </a:r>
          </a:p>
          <a:p>
            <a:pPr lvl="2" fontAlgn="auto">
              <a:lnSpc>
                <a:spcPct val="130000"/>
              </a:lnSpc>
              <a:spcAft>
                <a:spcPts val="0"/>
              </a:spcAft>
              <a:buFontTx/>
              <a:buNone/>
              <a:defRPr/>
            </a:pPr>
            <a:r>
              <a:rPr lang="en-US" sz="2000" dirty="0">
                <a:solidFill>
                  <a:schemeClr val="accent6">
                    <a:lumMod val="50000"/>
                  </a:schemeClr>
                </a:solidFill>
                <a:latin typeface="Tahoma" pitchFamily="34" charset="0"/>
                <a:ea typeface="+mj-ea"/>
                <a:cs typeface="Tahoma" pitchFamily="34" charset="0"/>
              </a:rPr>
              <a:t>  p=3         (0 0 0 1)                 (0, 1)</a:t>
            </a:r>
          </a:p>
          <a:p>
            <a:pPr lvl="2" fontAlgn="auto">
              <a:lnSpc>
                <a:spcPct val="130000"/>
              </a:lnSpc>
              <a:spcAft>
                <a:spcPts val="0"/>
              </a:spcAft>
              <a:buFontTx/>
              <a:buNone/>
              <a:defRPr/>
            </a:pPr>
            <a:r>
              <a:rPr lang="en-US" sz="2000" dirty="0">
                <a:solidFill>
                  <a:schemeClr val="accent6">
                    <a:lumMod val="50000"/>
                  </a:schemeClr>
                </a:solidFill>
                <a:latin typeface="Tahoma" pitchFamily="34" charset="0"/>
                <a:ea typeface="+mj-ea"/>
                <a:cs typeface="Tahoma" pitchFamily="34" charset="0"/>
              </a:rPr>
              <a:t>  p=4         (0 0 1 1)                 (0, 1)</a:t>
            </a:r>
          </a:p>
          <a:p>
            <a:pPr lvl="2" fontAlgn="auto">
              <a:lnSpc>
                <a:spcPct val="130000"/>
              </a:lnSpc>
              <a:spcBef>
                <a:spcPct val="0"/>
              </a:spcBef>
              <a:spcAft>
                <a:spcPts val="0"/>
              </a:spcAft>
              <a:buFontTx/>
              <a:buNone/>
              <a:defRPr/>
            </a:pPr>
            <a:r>
              <a:rPr lang="en-US" sz="2000" dirty="0">
                <a:solidFill>
                  <a:schemeClr val="accent6">
                    <a:lumMod val="50000"/>
                  </a:schemeClr>
                </a:solidFill>
                <a:latin typeface="Tahoma" pitchFamily="34" charset="0"/>
                <a:ea typeface="+mj-ea"/>
                <a:cs typeface="Tahoma" pitchFamily="34" charset="0"/>
              </a:rPr>
              <a:t>                      </a:t>
            </a:r>
          </a:p>
        </p:txBody>
      </p:sp>
      <p:graphicFrame>
        <p:nvGraphicFramePr>
          <p:cNvPr id="3074" name="Object 6"/>
          <p:cNvGraphicFramePr>
            <a:graphicFrameLocks noGrp="1" noChangeAspect="1"/>
          </p:cNvGraphicFramePr>
          <p:nvPr>
            <p:ph sz="quarter" idx="2"/>
          </p:nvPr>
        </p:nvGraphicFramePr>
        <p:xfrm>
          <a:off x="5661025" y="1697038"/>
          <a:ext cx="1654175" cy="512762"/>
        </p:xfrm>
        <a:graphic>
          <a:graphicData uri="http://schemas.openxmlformats.org/presentationml/2006/ole">
            <mc:AlternateContent xmlns:mc="http://schemas.openxmlformats.org/markup-compatibility/2006">
              <mc:Choice xmlns:v="urn:schemas-microsoft-com:vml" Requires="v">
                <p:oleObj name="Equation" r:id="rId2" imgW="1104840" imgH="342720" progId="Equation.3">
                  <p:embed/>
                </p:oleObj>
              </mc:Choice>
              <mc:Fallback>
                <p:oleObj name="Equation" r:id="rId2" imgW="1104840" imgH="34272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1025" y="1697038"/>
                        <a:ext cx="1654175"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9"/>
          <p:cNvGraphicFramePr>
            <a:graphicFrameLocks noGrp="1" noChangeAspect="1"/>
          </p:cNvGraphicFramePr>
          <p:nvPr>
            <p:ph sz="quarter" idx="3"/>
          </p:nvPr>
        </p:nvGraphicFramePr>
        <p:xfrm>
          <a:off x="4918075" y="2057400"/>
          <a:ext cx="2778125" cy="723900"/>
        </p:xfrm>
        <a:graphic>
          <a:graphicData uri="http://schemas.openxmlformats.org/presentationml/2006/ole">
            <mc:AlternateContent xmlns:mc="http://schemas.openxmlformats.org/markup-compatibility/2006">
              <mc:Choice xmlns:v="urn:schemas-microsoft-com:vml" Requires="v">
                <p:oleObj name="Equation" r:id="rId4" imgW="1854000" imgH="482400" progId="Equation.3">
                  <p:embed/>
                </p:oleObj>
              </mc:Choice>
              <mc:Fallback>
                <p:oleObj name="Equation" r:id="rId4" imgW="1854000" imgH="4824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8075" y="2057400"/>
                        <a:ext cx="2778125"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Text Box 4"/>
          <p:cNvSpPr txBox="1">
            <a:spLocks noChangeArrowheads="1"/>
          </p:cNvSpPr>
          <p:nvPr/>
        </p:nvSpPr>
        <p:spPr bwMode="auto">
          <a:xfrm>
            <a:off x="457200" y="457200"/>
            <a:ext cx="8153400" cy="492125"/>
          </a:xfrm>
          <a:prstGeom prst="rect">
            <a:avLst/>
          </a:prstGeom>
          <a:noFill/>
          <a:ln w="9525">
            <a:noFill/>
            <a:miter lim="800000"/>
            <a:headEnd/>
            <a:tailEnd/>
          </a:ln>
        </p:spPr>
        <p:txBody>
          <a:bodyPr>
            <a:spAutoFit/>
          </a:bodyPr>
          <a:lstStyle/>
          <a:p>
            <a:pPr eaLnBrk="1" hangingPunct="1">
              <a:spcBef>
                <a:spcPct val="50000"/>
              </a:spcBef>
              <a:defRPr/>
            </a:pPr>
            <a:r>
              <a:rPr lang="en-US" sz="2600" b="1" dirty="0">
                <a:latin typeface="Tahoma" pitchFamily="34" charset="0"/>
                <a:ea typeface="+mj-ea"/>
                <a:cs typeface="Tahoma" pitchFamily="34" charset="0"/>
              </a:rPr>
              <a:t>HETERO-ASSOCIATIVE MEMORY NETWORK</a:t>
            </a:r>
          </a:p>
        </p:txBody>
      </p:sp>
      <p:graphicFrame>
        <p:nvGraphicFramePr>
          <p:cNvPr id="3076" name="Object 12"/>
          <p:cNvGraphicFramePr>
            <a:graphicFrameLocks noChangeAspect="1"/>
          </p:cNvGraphicFramePr>
          <p:nvPr/>
        </p:nvGraphicFramePr>
        <p:xfrm>
          <a:off x="4038600" y="3429000"/>
          <a:ext cx="1865313" cy="666750"/>
        </p:xfrm>
        <a:graphic>
          <a:graphicData uri="http://schemas.openxmlformats.org/presentationml/2006/ole">
            <mc:AlternateContent xmlns:mc="http://schemas.openxmlformats.org/markup-compatibility/2006">
              <mc:Choice xmlns:v="urn:schemas-microsoft-com:vml" Requires="v">
                <p:oleObj name="Equation" r:id="rId6" imgW="1244520" imgH="444240" progId="Equation.3">
                  <p:embed/>
                </p:oleObj>
              </mc:Choice>
              <mc:Fallback>
                <p:oleObj name="Equation" r:id="rId6" imgW="1244520" imgH="44424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3429000"/>
                        <a:ext cx="1865313"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 Box 13"/>
          <p:cNvSpPr txBox="1">
            <a:spLocks noChangeArrowheads="1"/>
          </p:cNvSpPr>
          <p:nvPr/>
        </p:nvSpPr>
        <p:spPr bwMode="auto">
          <a:xfrm>
            <a:off x="1447800" y="6858000"/>
            <a:ext cx="4953000" cy="396875"/>
          </a:xfrm>
          <a:prstGeom prst="rect">
            <a:avLst/>
          </a:prstGeom>
          <a:noFill/>
          <a:ln w="9525">
            <a:noFill/>
            <a:miter lim="800000"/>
            <a:headEnd/>
            <a:tailEnd/>
          </a:ln>
        </p:spPr>
        <p:txBody>
          <a:bodyPr>
            <a:spAutoFit/>
          </a:bodyPr>
          <a:lstStyle/>
          <a:p>
            <a:pPr lvl="2" eaLnBrk="1" hangingPunct="1"/>
            <a:endParaRPr lang="en-US" sz="2000">
              <a:latin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5"/>
          <p:cNvGraphicFramePr>
            <a:graphicFrameLocks noGrp="1" noChangeAspect="1"/>
          </p:cNvGraphicFramePr>
          <p:nvPr>
            <p:ph sz="quarter" idx="1"/>
          </p:nvPr>
        </p:nvGraphicFramePr>
        <p:xfrm>
          <a:off x="1219200" y="1371600"/>
          <a:ext cx="2897188" cy="1371600"/>
        </p:xfrm>
        <a:graphic>
          <a:graphicData uri="http://schemas.openxmlformats.org/presentationml/2006/ole">
            <mc:AlternateContent xmlns:mc="http://schemas.openxmlformats.org/markup-compatibility/2006">
              <mc:Choice xmlns:v="urn:schemas-microsoft-com:vml" Requires="v">
                <p:oleObj name="Equation" r:id="rId2" imgW="1930320" imgH="914400" progId="Equation.3">
                  <p:embed/>
                </p:oleObj>
              </mc:Choice>
              <mc:Fallback>
                <p:oleObj name="Equation" r:id="rId2" imgW="1930320" imgH="9144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371600"/>
                        <a:ext cx="2897188"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7"/>
          <p:cNvGraphicFramePr>
            <a:graphicFrameLocks noGrp="1" noChangeAspect="1"/>
          </p:cNvGraphicFramePr>
          <p:nvPr>
            <p:ph sz="quarter" idx="2"/>
          </p:nvPr>
        </p:nvGraphicFramePr>
        <p:xfrm>
          <a:off x="4572000" y="1371600"/>
          <a:ext cx="2989263" cy="1371600"/>
        </p:xfrm>
        <a:graphic>
          <a:graphicData uri="http://schemas.openxmlformats.org/presentationml/2006/ole">
            <mc:AlternateContent xmlns:mc="http://schemas.openxmlformats.org/markup-compatibility/2006">
              <mc:Choice xmlns:v="urn:schemas-microsoft-com:vml" Requires="v">
                <p:oleObj name="Equation" r:id="rId4" imgW="1993680" imgH="914400" progId="Equation.3">
                  <p:embed/>
                </p:oleObj>
              </mc:Choice>
              <mc:Fallback>
                <p:oleObj name="Equation" r:id="rId4" imgW="1993680" imgH="9144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371600"/>
                        <a:ext cx="2989263"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10"/>
          <p:cNvGraphicFramePr>
            <a:graphicFrameLocks noGrp="1" noChangeAspect="1"/>
          </p:cNvGraphicFramePr>
          <p:nvPr>
            <p:ph sz="quarter" idx="3"/>
          </p:nvPr>
        </p:nvGraphicFramePr>
        <p:xfrm>
          <a:off x="1143000" y="2895600"/>
          <a:ext cx="2952750" cy="1371600"/>
        </p:xfrm>
        <a:graphic>
          <a:graphicData uri="http://schemas.openxmlformats.org/presentationml/2006/ole">
            <mc:AlternateContent xmlns:mc="http://schemas.openxmlformats.org/markup-compatibility/2006">
              <mc:Choice xmlns:v="urn:schemas-microsoft-com:vml" Requires="v">
                <p:oleObj name="Equation" r:id="rId6" imgW="1968480" imgH="914400" progId="Equation.3">
                  <p:embed/>
                </p:oleObj>
              </mc:Choice>
              <mc:Fallback>
                <p:oleObj name="Equation" r:id="rId6" imgW="1968480" imgH="9144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2895600"/>
                        <a:ext cx="2952750"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13"/>
          <p:cNvGraphicFramePr>
            <a:graphicFrameLocks noGrp="1" noChangeAspect="1"/>
          </p:cNvGraphicFramePr>
          <p:nvPr>
            <p:ph sz="quarter" idx="4"/>
          </p:nvPr>
        </p:nvGraphicFramePr>
        <p:xfrm>
          <a:off x="4630738" y="2895600"/>
          <a:ext cx="2989262" cy="1371600"/>
        </p:xfrm>
        <a:graphic>
          <a:graphicData uri="http://schemas.openxmlformats.org/presentationml/2006/ole">
            <mc:AlternateContent xmlns:mc="http://schemas.openxmlformats.org/markup-compatibility/2006">
              <mc:Choice xmlns:v="urn:schemas-microsoft-com:vml" Requires="v">
                <p:oleObj name="Equation" r:id="rId8" imgW="1993680" imgH="914400" progId="Equation.3">
                  <p:embed/>
                </p:oleObj>
              </mc:Choice>
              <mc:Fallback>
                <p:oleObj name="Equation" r:id="rId8" imgW="1993680" imgH="9144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30738" y="2895600"/>
                        <a:ext cx="2989262"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5" name="Text Box 4"/>
          <p:cNvSpPr txBox="1">
            <a:spLocks noChangeArrowheads="1"/>
          </p:cNvSpPr>
          <p:nvPr/>
        </p:nvSpPr>
        <p:spPr bwMode="auto">
          <a:xfrm>
            <a:off x="381000" y="533400"/>
            <a:ext cx="8382000" cy="492125"/>
          </a:xfrm>
          <a:prstGeom prst="rect">
            <a:avLst/>
          </a:prstGeom>
          <a:noFill/>
          <a:ln w="9525">
            <a:noFill/>
            <a:miter lim="800000"/>
            <a:headEnd/>
            <a:tailEnd/>
          </a:ln>
        </p:spPr>
        <p:txBody>
          <a:bodyPr>
            <a:spAutoFit/>
          </a:bodyPr>
          <a:lstStyle/>
          <a:p>
            <a:pPr eaLnBrk="1" hangingPunct="1">
              <a:spcBef>
                <a:spcPct val="50000"/>
              </a:spcBef>
              <a:defRPr/>
            </a:pPr>
            <a:r>
              <a:rPr lang="en-US" sz="2600" b="1" dirty="0">
                <a:latin typeface="Tahoma" pitchFamily="34" charset="0"/>
                <a:ea typeface="+mj-ea"/>
                <a:cs typeface="Tahoma" pitchFamily="34" charset="0"/>
              </a:rPr>
              <a:t>COMPUTING THE WEIGHTS</a:t>
            </a:r>
          </a:p>
        </p:txBody>
      </p:sp>
      <p:graphicFrame>
        <p:nvGraphicFramePr>
          <p:cNvPr id="4102" name="Object 16"/>
          <p:cNvGraphicFramePr>
            <a:graphicFrameLocks noChangeAspect="1"/>
          </p:cNvGraphicFramePr>
          <p:nvPr/>
        </p:nvGraphicFramePr>
        <p:xfrm>
          <a:off x="3697288" y="4343400"/>
          <a:ext cx="1636712" cy="1374775"/>
        </p:xfrm>
        <a:graphic>
          <a:graphicData uri="http://schemas.openxmlformats.org/presentationml/2006/ole">
            <mc:AlternateContent xmlns:mc="http://schemas.openxmlformats.org/markup-compatibility/2006">
              <mc:Choice xmlns:v="urn:schemas-microsoft-com:vml" Requires="v">
                <p:oleObj name="Equation" r:id="rId10" imgW="774360" imgH="914400" progId="Equation.3">
                  <p:embed/>
                </p:oleObj>
              </mc:Choice>
              <mc:Fallback>
                <p:oleObj name="Equation" r:id="rId10" imgW="774360" imgH="914400"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97288" y="4343400"/>
                        <a:ext cx="1636712" cy="1374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7"/>
          <p:cNvGraphicFramePr>
            <a:graphicFrameLocks noGrp="1" noChangeAspect="1"/>
          </p:cNvGraphicFramePr>
          <p:nvPr>
            <p:ph sz="half" idx="1"/>
          </p:nvPr>
        </p:nvGraphicFramePr>
        <p:xfrm>
          <a:off x="685800" y="1143000"/>
          <a:ext cx="2705100" cy="2076450"/>
        </p:xfrm>
        <a:graphic>
          <a:graphicData uri="http://schemas.openxmlformats.org/presentationml/2006/ole">
            <mc:AlternateContent xmlns:mc="http://schemas.openxmlformats.org/markup-compatibility/2006">
              <mc:Choice xmlns:v="urn:schemas-microsoft-com:vml" Requires="v">
                <p:oleObj name="Equation" r:id="rId2" imgW="1803240" imgH="1384200" progId="Equation.3">
                  <p:embed/>
                </p:oleObj>
              </mc:Choice>
              <mc:Fallback>
                <p:oleObj name="Equation" r:id="rId2" imgW="1803240" imgH="138420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143000"/>
                        <a:ext cx="2705100" cy="207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9"/>
          <p:cNvGraphicFramePr>
            <a:graphicFrameLocks noGrp="1" noChangeAspect="1"/>
          </p:cNvGraphicFramePr>
          <p:nvPr>
            <p:ph sz="quarter" idx="2"/>
          </p:nvPr>
        </p:nvGraphicFramePr>
        <p:xfrm>
          <a:off x="4876800" y="1066800"/>
          <a:ext cx="2587625" cy="2073275"/>
        </p:xfrm>
        <a:graphic>
          <a:graphicData uri="http://schemas.openxmlformats.org/presentationml/2006/ole">
            <mc:AlternateContent xmlns:mc="http://schemas.openxmlformats.org/markup-compatibility/2006">
              <mc:Choice xmlns:v="urn:schemas-microsoft-com:vml" Requires="v">
                <p:oleObj name="Equation" r:id="rId4" imgW="1726920" imgH="1384200" progId="Equation.3">
                  <p:embed/>
                </p:oleObj>
              </mc:Choice>
              <mc:Fallback>
                <p:oleObj name="Equation" r:id="rId4" imgW="1726920" imgH="13842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1066800"/>
                        <a:ext cx="2587625" cy="207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12"/>
          <p:cNvGraphicFramePr>
            <a:graphicFrameLocks noGrp="1" noChangeAspect="1"/>
          </p:cNvGraphicFramePr>
          <p:nvPr>
            <p:ph sz="quarter" idx="3"/>
          </p:nvPr>
        </p:nvGraphicFramePr>
        <p:xfrm>
          <a:off x="685800" y="3429000"/>
          <a:ext cx="3354388" cy="2078038"/>
        </p:xfrm>
        <a:graphic>
          <a:graphicData uri="http://schemas.openxmlformats.org/presentationml/2006/ole">
            <mc:AlternateContent xmlns:mc="http://schemas.openxmlformats.org/markup-compatibility/2006">
              <mc:Choice xmlns:v="urn:schemas-microsoft-com:vml" Requires="v">
                <p:oleObj name="Equation" r:id="rId6" imgW="2234880" imgH="1384200" progId="Equation.3">
                  <p:embed/>
                </p:oleObj>
              </mc:Choice>
              <mc:Fallback>
                <p:oleObj name="Equation" r:id="rId6" imgW="2234880" imgH="13842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3429000"/>
                        <a:ext cx="3354388" cy="2078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7" name="Text Box 4"/>
          <p:cNvSpPr txBox="1">
            <a:spLocks noChangeArrowheads="1"/>
          </p:cNvSpPr>
          <p:nvPr/>
        </p:nvSpPr>
        <p:spPr bwMode="auto">
          <a:xfrm>
            <a:off x="328613" y="457200"/>
            <a:ext cx="8382000" cy="492125"/>
          </a:xfrm>
          <a:prstGeom prst="rect">
            <a:avLst/>
          </a:prstGeom>
          <a:noFill/>
          <a:ln w="9525">
            <a:noFill/>
            <a:miter lim="800000"/>
            <a:headEnd/>
            <a:tailEnd/>
          </a:ln>
        </p:spPr>
        <p:txBody>
          <a:bodyPr>
            <a:spAutoFit/>
          </a:bodyPr>
          <a:lstStyle/>
          <a:p>
            <a:pPr eaLnBrk="1" hangingPunct="1">
              <a:spcBef>
                <a:spcPct val="50000"/>
              </a:spcBef>
              <a:defRPr/>
            </a:pPr>
            <a:r>
              <a:rPr lang="en-US" sz="2600" b="1" dirty="0">
                <a:latin typeface="Tahoma" pitchFamily="34" charset="0"/>
                <a:ea typeface="+mj-ea"/>
                <a:cs typeface="Tahoma" pitchFamily="34" charset="0"/>
              </a:rPr>
              <a:t>TEST/ RECALL THE NETWORK</a:t>
            </a:r>
          </a:p>
        </p:txBody>
      </p:sp>
      <p:sp>
        <p:nvSpPr>
          <p:cNvPr id="5126" name="Text Box 15"/>
          <p:cNvSpPr txBox="1">
            <a:spLocks noChangeArrowheads="1"/>
          </p:cNvSpPr>
          <p:nvPr/>
        </p:nvSpPr>
        <p:spPr bwMode="auto">
          <a:xfrm>
            <a:off x="4572000" y="3429000"/>
            <a:ext cx="4089400" cy="1751249"/>
          </a:xfrm>
          <a:prstGeom prst="rect">
            <a:avLst/>
          </a:prstGeom>
          <a:noFill/>
          <a:ln w="9525">
            <a:noFill/>
            <a:miter lim="800000"/>
            <a:headEnd/>
            <a:tailEnd/>
          </a:ln>
        </p:spPr>
        <p:txBody>
          <a:bodyPr>
            <a:spAutoFit/>
          </a:bodyPr>
          <a:lstStyle/>
          <a:p>
            <a:pPr eaLnBrk="1" hangingPunct="1">
              <a:lnSpc>
                <a:spcPct val="90000"/>
              </a:lnSpc>
              <a:spcBef>
                <a:spcPct val="20000"/>
              </a:spcBef>
            </a:pPr>
            <a:r>
              <a:rPr lang="en-US" sz="2200" dirty="0">
                <a:latin typeface="Times New Roman" pitchFamily="18" charset="0"/>
              </a:rPr>
              <a:t>(1 0 0 0), (1 1 0 0)  class (1, 0)</a:t>
            </a:r>
          </a:p>
          <a:p>
            <a:pPr eaLnBrk="1" hangingPunct="1">
              <a:lnSpc>
                <a:spcPct val="90000"/>
              </a:lnSpc>
              <a:spcBef>
                <a:spcPct val="20000"/>
              </a:spcBef>
            </a:pPr>
            <a:r>
              <a:rPr lang="en-US" sz="2200" dirty="0">
                <a:latin typeface="Times New Roman" pitchFamily="18" charset="0"/>
              </a:rPr>
              <a:t>(0 0 0 1), (0 0 1 1)  class (0, 1)</a:t>
            </a:r>
          </a:p>
          <a:p>
            <a:pPr eaLnBrk="1" hangingPunct="1">
              <a:lnSpc>
                <a:spcPct val="90000"/>
              </a:lnSpc>
              <a:spcBef>
                <a:spcPct val="20000"/>
              </a:spcBef>
            </a:pPr>
            <a:r>
              <a:rPr lang="en-US" sz="2200" dirty="0">
                <a:latin typeface="Times New Roman" pitchFamily="18" charset="0"/>
              </a:rPr>
              <a:t>(0 1 1 0) is not sufficiently similar to any class so it provides different </a:t>
            </a:r>
            <a:r>
              <a:rPr lang="en-US" sz="2200">
                <a:latin typeface="Times New Roman" pitchFamily="18" charset="0"/>
              </a:rPr>
              <a:t>output class.</a:t>
            </a:r>
            <a:endParaRPr lang="en-US" sz="2200" dirty="0">
              <a:latin typeface="Times New Roman"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Rectangle 5"/>
          <p:cNvSpPr>
            <a:spLocks noGrp="1" noChangeArrowheads="1"/>
          </p:cNvSpPr>
          <p:nvPr>
            <p:ph type="body" sz="half" idx="1"/>
          </p:nvPr>
        </p:nvSpPr>
        <p:spPr>
          <a:xfrm>
            <a:off x="457200" y="1143000"/>
            <a:ext cx="8229600" cy="1828800"/>
          </a:xfrm>
        </p:spPr>
        <p:txBody>
          <a:bodyPr rtlCol="0">
            <a:noAutofit/>
          </a:bodyPr>
          <a:lstStyle/>
          <a:p>
            <a:pPr marL="914400" indent="-457200" algn="just" fontAlgn="auto">
              <a:lnSpc>
                <a:spcPct val="120000"/>
              </a:lnSpc>
              <a:spcBef>
                <a:spcPts val="0"/>
              </a:spcBef>
              <a:spcAft>
                <a:spcPts val="0"/>
              </a:spcAft>
              <a:buFont typeface="Arial" pitchFamily="34" charset="0"/>
              <a:buChar char="•"/>
              <a:defRPr/>
            </a:pPr>
            <a:r>
              <a:rPr lang="en-US" sz="2000" dirty="0">
                <a:solidFill>
                  <a:schemeClr val="accent6">
                    <a:lumMod val="50000"/>
                  </a:schemeClr>
                </a:solidFill>
                <a:latin typeface="Tahoma" pitchFamily="34" charset="0"/>
                <a:ea typeface="+mj-ea"/>
                <a:cs typeface="Tahoma" pitchFamily="34" charset="0"/>
              </a:rPr>
              <a:t>Same as hetero-associative nets, except </a:t>
            </a:r>
            <a:r>
              <a:rPr lang="en-US" sz="2000" i="1" dirty="0">
                <a:solidFill>
                  <a:schemeClr val="accent6">
                    <a:lumMod val="50000"/>
                  </a:schemeClr>
                </a:solidFill>
                <a:latin typeface="Tahoma" pitchFamily="34" charset="0"/>
                <a:ea typeface="+mj-ea"/>
                <a:cs typeface="Tahoma" pitchFamily="34" charset="0"/>
              </a:rPr>
              <a:t>t</a:t>
            </a:r>
            <a:r>
              <a:rPr lang="en-US" sz="2000" dirty="0">
                <a:solidFill>
                  <a:schemeClr val="accent6">
                    <a:lumMod val="50000"/>
                  </a:schemeClr>
                </a:solidFill>
                <a:latin typeface="Tahoma" pitchFamily="34" charset="0"/>
                <a:ea typeface="+mj-ea"/>
                <a:cs typeface="Tahoma" pitchFamily="34" charset="0"/>
              </a:rPr>
              <a:t>(</a:t>
            </a:r>
            <a:r>
              <a:rPr lang="en-US" sz="2000" i="1" dirty="0">
                <a:solidFill>
                  <a:schemeClr val="accent6">
                    <a:lumMod val="50000"/>
                  </a:schemeClr>
                </a:solidFill>
                <a:latin typeface="Tahoma" pitchFamily="34" charset="0"/>
                <a:ea typeface="+mj-ea"/>
                <a:cs typeface="Tahoma" pitchFamily="34" charset="0"/>
              </a:rPr>
              <a:t>p</a:t>
            </a:r>
            <a:r>
              <a:rPr lang="en-US" sz="2000" dirty="0">
                <a:solidFill>
                  <a:schemeClr val="accent6">
                    <a:lumMod val="50000"/>
                  </a:schemeClr>
                </a:solidFill>
                <a:latin typeface="Tahoma" pitchFamily="34" charset="0"/>
                <a:ea typeface="+mj-ea"/>
                <a:cs typeface="Tahoma" pitchFamily="34" charset="0"/>
              </a:rPr>
              <a:t>) =</a:t>
            </a:r>
            <a:r>
              <a:rPr lang="en-US" sz="2000" i="1" dirty="0">
                <a:solidFill>
                  <a:schemeClr val="accent6">
                    <a:lumMod val="50000"/>
                  </a:schemeClr>
                </a:solidFill>
                <a:latin typeface="Tahoma" pitchFamily="34" charset="0"/>
                <a:ea typeface="+mj-ea"/>
                <a:cs typeface="Tahoma" pitchFamily="34" charset="0"/>
              </a:rPr>
              <a:t>s</a:t>
            </a:r>
            <a:r>
              <a:rPr lang="en-US" sz="2000" dirty="0">
                <a:solidFill>
                  <a:schemeClr val="accent6">
                    <a:lumMod val="50000"/>
                  </a:schemeClr>
                </a:solidFill>
                <a:latin typeface="Tahoma" pitchFamily="34" charset="0"/>
                <a:ea typeface="+mj-ea"/>
                <a:cs typeface="Tahoma" pitchFamily="34" charset="0"/>
              </a:rPr>
              <a:t> (</a:t>
            </a:r>
            <a:r>
              <a:rPr lang="en-US" sz="2000" i="1" dirty="0">
                <a:solidFill>
                  <a:schemeClr val="accent6">
                    <a:lumMod val="50000"/>
                  </a:schemeClr>
                </a:solidFill>
                <a:latin typeface="Tahoma" pitchFamily="34" charset="0"/>
                <a:ea typeface="+mj-ea"/>
                <a:cs typeface="Tahoma" pitchFamily="34" charset="0"/>
              </a:rPr>
              <a:t>p</a:t>
            </a:r>
            <a:r>
              <a:rPr lang="en-US" sz="2000" dirty="0">
                <a:solidFill>
                  <a:schemeClr val="accent6">
                    <a:lumMod val="50000"/>
                  </a:schemeClr>
                </a:solidFill>
                <a:latin typeface="Tahoma" pitchFamily="34" charset="0"/>
                <a:ea typeface="+mj-ea"/>
                <a:cs typeface="Tahoma" pitchFamily="34" charset="0"/>
              </a:rPr>
              <a:t>).</a:t>
            </a:r>
          </a:p>
          <a:p>
            <a:pPr marL="914400" indent="-457200" algn="just" fontAlgn="auto">
              <a:lnSpc>
                <a:spcPct val="120000"/>
              </a:lnSpc>
              <a:spcBef>
                <a:spcPts val="0"/>
              </a:spcBef>
              <a:spcAft>
                <a:spcPts val="0"/>
              </a:spcAft>
              <a:buFont typeface="Arial" pitchFamily="34" charset="0"/>
              <a:buChar char="•"/>
              <a:defRPr/>
            </a:pPr>
            <a:r>
              <a:rPr lang="en-US" sz="2000" dirty="0">
                <a:solidFill>
                  <a:schemeClr val="accent6">
                    <a:lumMod val="50000"/>
                  </a:schemeClr>
                </a:solidFill>
                <a:latin typeface="Tahoma" pitchFamily="34" charset="0"/>
                <a:ea typeface="+mj-ea"/>
                <a:cs typeface="Tahoma" pitchFamily="34" charset="0"/>
              </a:rPr>
              <a:t>Used to recall a pattern by a its noisy or incomplete version. (pattern completion/pattern recovery)</a:t>
            </a:r>
          </a:p>
          <a:p>
            <a:pPr marL="914400" indent="-457200" algn="just" fontAlgn="auto">
              <a:lnSpc>
                <a:spcPct val="120000"/>
              </a:lnSpc>
              <a:spcBef>
                <a:spcPts val="0"/>
              </a:spcBef>
              <a:spcAft>
                <a:spcPts val="0"/>
              </a:spcAft>
              <a:buFont typeface="Arial" pitchFamily="34" charset="0"/>
              <a:buChar char="•"/>
              <a:defRPr/>
            </a:pPr>
            <a:r>
              <a:rPr lang="en-US" sz="2000" dirty="0">
                <a:solidFill>
                  <a:schemeClr val="accent6">
                    <a:lumMod val="50000"/>
                  </a:schemeClr>
                </a:solidFill>
                <a:latin typeface="Tahoma" pitchFamily="34" charset="0"/>
                <a:ea typeface="+mj-ea"/>
                <a:cs typeface="Tahoma" pitchFamily="34" charset="0"/>
              </a:rPr>
              <a:t>A single pattern </a:t>
            </a:r>
            <a:r>
              <a:rPr lang="en-US" sz="2000" i="1" dirty="0">
                <a:solidFill>
                  <a:schemeClr val="accent6">
                    <a:lumMod val="50000"/>
                  </a:schemeClr>
                </a:solidFill>
                <a:latin typeface="Tahoma" pitchFamily="34" charset="0"/>
                <a:ea typeface="+mj-ea"/>
                <a:cs typeface="Tahoma" pitchFamily="34" charset="0"/>
              </a:rPr>
              <a:t>s </a:t>
            </a:r>
            <a:r>
              <a:rPr lang="en-US" sz="2000" dirty="0">
                <a:solidFill>
                  <a:schemeClr val="accent6">
                    <a:lumMod val="50000"/>
                  </a:schemeClr>
                </a:solidFill>
                <a:latin typeface="Tahoma" pitchFamily="34" charset="0"/>
                <a:ea typeface="+mj-ea"/>
                <a:cs typeface="Tahoma" pitchFamily="34" charset="0"/>
              </a:rPr>
              <a:t>= (1, 1, 1, -1) is stored (weights computed by Hebbian rule or outer product rule.</a:t>
            </a:r>
          </a:p>
        </p:txBody>
      </p:sp>
      <p:graphicFrame>
        <p:nvGraphicFramePr>
          <p:cNvPr id="6146" name="Object 6"/>
          <p:cNvGraphicFramePr>
            <a:graphicFrameLocks noGrp="1" noChangeAspect="1"/>
          </p:cNvGraphicFramePr>
          <p:nvPr>
            <p:ph sz="quarter" idx="2"/>
          </p:nvPr>
        </p:nvGraphicFramePr>
        <p:xfrm>
          <a:off x="3438525" y="3321050"/>
          <a:ext cx="2276475" cy="1250950"/>
        </p:xfrm>
        <a:graphic>
          <a:graphicData uri="http://schemas.openxmlformats.org/presentationml/2006/ole">
            <mc:AlternateContent xmlns:mc="http://schemas.openxmlformats.org/markup-compatibility/2006">
              <mc:Choice xmlns:v="urn:schemas-microsoft-com:vml" Requires="v">
                <p:oleObj name="Equation" r:id="rId2" imgW="1523880" imgH="838080" progId="Equation.3">
                  <p:embed/>
                </p:oleObj>
              </mc:Choice>
              <mc:Fallback>
                <p:oleObj name="Equation" r:id="rId2" imgW="1523880" imgH="83808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8525" y="3321050"/>
                        <a:ext cx="2276475" cy="1250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9"/>
          <p:cNvGraphicFramePr>
            <a:graphicFrameLocks noGrp="1" noChangeAspect="1"/>
          </p:cNvGraphicFramePr>
          <p:nvPr>
            <p:ph sz="quarter" idx="3"/>
          </p:nvPr>
        </p:nvGraphicFramePr>
        <p:xfrm>
          <a:off x="1525588" y="4648200"/>
          <a:ext cx="5722937" cy="1335088"/>
        </p:xfrm>
        <a:graphic>
          <a:graphicData uri="http://schemas.openxmlformats.org/presentationml/2006/ole">
            <mc:AlternateContent xmlns:mc="http://schemas.openxmlformats.org/markup-compatibility/2006">
              <mc:Choice xmlns:v="urn:schemas-microsoft-com:vml" Requires="v">
                <p:oleObj name="Equation" r:id="rId4" imgW="3809880" imgH="888840" progId="Equation.3">
                  <p:embed/>
                </p:oleObj>
              </mc:Choice>
              <mc:Fallback>
                <p:oleObj name="Equation" r:id="rId4" imgW="3809880" imgH="88884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5588" y="4648200"/>
                        <a:ext cx="5722937" cy="1335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0" name="Text Box 4"/>
          <p:cNvSpPr txBox="1">
            <a:spLocks noChangeArrowheads="1"/>
          </p:cNvSpPr>
          <p:nvPr/>
        </p:nvSpPr>
        <p:spPr bwMode="auto">
          <a:xfrm>
            <a:off x="357188" y="457200"/>
            <a:ext cx="8382000" cy="492125"/>
          </a:xfrm>
          <a:prstGeom prst="rect">
            <a:avLst/>
          </a:prstGeom>
          <a:noFill/>
          <a:ln w="9525">
            <a:noFill/>
            <a:miter lim="800000"/>
            <a:headEnd/>
            <a:tailEnd/>
          </a:ln>
        </p:spPr>
        <p:txBody>
          <a:bodyPr>
            <a:spAutoFit/>
          </a:bodyPr>
          <a:lstStyle/>
          <a:p>
            <a:pPr eaLnBrk="1" hangingPunct="1">
              <a:spcBef>
                <a:spcPct val="50000"/>
              </a:spcBef>
              <a:defRPr/>
            </a:pPr>
            <a:r>
              <a:rPr lang="en-US" sz="2600" b="1" dirty="0">
                <a:latin typeface="Tahoma" pitchFamily="34" charset="0"/>
                <a:ea typeface="+mj-ea"/>
                <a:cs typeface="Tahoma" pitchFamily="34" charset="0"/>
              </a:rPr>
              <a:t>AUTO-ASSOCIATIVE MEMORY NETWORK</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Arial" pitchFamily="34" charset="0"/>
                <a:cs typeface="Arial" pitchFamily="34" charset="0"/>
              </a:rPr>
              <a:t>ADALINE Neural Network</a:t>
            </a:r>
          </a:p>
        </p:txBody>
      </p:sp>
      <p:sp>
        <p:nvSpPr>
          <p:cNvPr id="5" name="Content Placeholder 4"/>
          <p:cNvSpPr>
            <a:spLocks noGrp="1"/>
          </p:cNvSpPr>
          <p:nvPr>
            <p:ph idx="1"/>
          </p:nvPr>
        </p:nvSpPr>
        <p:spPr/>
        <p:txBody>
          <a:bodyPr>
            <a:normAutofit lnSpcReduction="10000"/>
          </a:bodyPr>
          <a:lstStyle/>
          <a:p>
            <a:pPr algn="just">
              <a:lnSpc>
                <a:spcPct val="120000"/>
              </a:lnSpc>
            </a:pPr>
            <a:r>
              <a:rPr lang="en-IN" sz="2400" dirty="0">
                <a:latin typeface="Arial" pitchFamily="34" charset="0"/>
                <a:cs typeface="Arial" pitchFamily="34" charset="0"/>
              </a:rPr>
              <a:t>ADALINE which stands for Adaptive Linear Neuron, developed by </a:t>
            </a:r>
            <a:r>
              <a:rPr lang="en-IN" sz="2400" dirty="0" err="1">
                <a:latin typeface="Arial" pitchFamily="34" charset="0"/>
                <a:cs typeface="Arial" pitchFamily="34" charset="0"/>
              </a:rPr>
              <a:t>Widrow</a:t>
            </a:r>
            <a:r>
              <a:rPr lang="en-IN" sz="2400" dirty="0">
                <a:latin typeface="Arial" pitchFamily="34" charset="0"/>
                <a:cs typeface="Arial" pitchFamily="34" charset="0"/>
              </a:rPr>
              <a:t> and Hoff in 1960. ADALINE is a network having a single linear </a:t>
            </a:r>
            <a:r>
              <a:rPr lang="en-IN" sz="2400" dirty="0" err="1">
                <a:latin typeface="Arial" pitchFamily="34" charset="0"/>
                <a:cs typeface="Arial" pitchFamily="34" charset="0"/>
              </a:rPr>
              <a:t>unit.Some</a:t>
            </a:r>
            <a:r>
              <a:rPr lang="en-IN" sz="2400" dirty="0">
                <a:latin typeface="Arial" pitchFamily="34" charset="0"/>
                <a:cs typeface="Arial" pitchFamily="34" charset="0"/>
              </a:rPr>
              <a:t> important points about ADALINE are as follows −</a:t>
            </a:r>
          </a:p>
          <a:p>
            <a:pPr algn="just">
              <a:lnSpc>
                <a:spcPct val="120000"/>
              </a:lnSpc>
            </a:pPr>
            <a:r>
              <a:rPr lang="en-IN" sz="2400" dirty="0">
                <a:latin typeface="Arial" pitchFamily="34" charset="0"/>
                <a:cs typeface="Arial" pitchFamily="34" charset="0"/>
              </a:rPr>
              <a:t>It uses bipolar activation function.</a:t>
            </a:r>
          </a:p>
          <a:p>
            <a:pPr algn="just">
              <a:lnSpc>
                <a:spcPct val="120000"/>
              </a:lnSpc>
            </a:pPr>
            <a:r>
              <a:rPr lang="en-IN" sz="2400" dirty="0">
                <a:latin typeface="Arial" pitchFamily="34" charset="0"/>
                <a:cs typeface="Arial" pitchFamily="34" charset="0"/>
              </a:rPr>
              <a:t>It uses delta rule for training to minimize the Mean-Squared Error (MSE) between the actual output and the target output.</a:t>
            </a:r>
          </a:p>
          <a:p>
            <a:pPr algn="just">
              <a:lnSpc>
                <a:spcPct val="120000"/>
              </a:lnSpc>
            </a:pPr>
            <a:r>
              <a:rPr lang="en-IN" sz="2400" dirty="0">
                <a:latin typeface="Arial" pitchFamily="34" charset="0"/>
                <a:cs typeface="Arial" pitchFamily="34" charset="0"/>
              </a:rPr>
              <a:t>The weights and the bias are adjustable.</a:t>
            </a:r>
          </a:p>
          <a:p>
            <a:pPr algn="just">
              <a:lnSpc>
                <a:spcPct val="120000"/>
              </a:lnSpc>
            </a:pPr>
            <a:r>
              <a:rPr lang="en-IN" sz="2400" dirty="0">
                <a:latin typeface="Arial" pitchFamily="34" charset="0"/>
                <a:cs typeface="Arial" pitchFamily="34" charset="0"/>
              </a:rPr>
              <a:t>Use of supervised Learning</a:t>
            </a:r>
          </a:p>
          <a:p>
            <a:endParaRPr lang="en-I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Arial" pitchFamily="34" charset="0"/>
                <a:cs typeface="Arial" pitchFamily="34" charset="0"/>
              </a:rPr>
              <a:t>Cont..</a:t>
            </a:r>
          </a:p>
        </p:txBody>
      </p:sp>
      <p:sp>
        <p:nvSpPr>
          <p:cNvPr id="5" name="Content Placeholder 4"/>
          <p:cNvSpPr>
            <a:spLocks noGrp="1"/>
          </p:cNvSpPr>
          <p:nvPr>
            <p:ph idx="1"/>
          </p:nvPr>
        </p:nvSpPr>
        <p:spPr/>
        <p:txBody>
          <a:bodyPr>
            <a:normAutofit/>
          </a:bodyPr>
          <a:lstStyle/>
          <a:p>
            <a:pPr algn="just"/>
            <a:r>
              <a:rPr lang="en-IN" sz="2400" dirty="0">
                <a:latin typeface="Arial" pitchFamily="34" charset="0"/>
                <a:cs typeface="Arial" pitchFamily="34" charset="0"/>
              </a:rPr>
              <a:t>In ADALINE, the weights are updated based on a linear activation function.</a:t>
            </a:r>
            <a:r>
              <a:rPr lang="el-GR" sz="2400" dirty="0">
                <a:latin typeface="Arial" pitchFamily="34" charset="0"/>
                <a:cs typeface="Arial" pitchFamily="34" charset="0"/>
              </a:rPr>
              <a:t> φ(</a:t>
            </a:r>
            <a:r>
              <a:rPr lang="en-IN" sz="2400" dirty="0" err="1">
                <a:latin typeface="Arial" pitchFamily="34" charset="0"/>
                <a:cs typeface="Arial" pitchFamily="34" charset="0"/>
              </a:rPr>
              <a:t>wTx</a:t>
            </a:r>
            <a:r>
              <a:rPr lang="en-IN" sz="2400" dirty="0">
                <a:latin typeface="Arial" pitchFamily="34" charset="0"/>
                <a:cs typeface="Arial" pitchFamily="34" charset="0"/>
              </a:rPr>
              <a:t>) = </a:t>
            </a:r>
            <a:r>
              <a:rPr lang="en-IN" sz="2400" dirty="0" err="1">
                <a:latin typeface="Arial" pitchFamily="34" charset="0"/>
                <a:cs typeface="Arial" pitchFamily="34" charset="0"/>
              </a:rPr>
              <a:t>wTx</a:t>
            </a:r>
            <a:endParaRPr lang="en-IN" sz="2400" dirty="0">
              <a:latin typeface="Arial" pitchFamily="34" charset="0"/>
              <a:cs typeface="Arial" pitchFamily="34" charset="0"/>
            </a:endParaRPr>
          </a:p>
          <a:p>
            <a:pPr algn="just"/>
            <a:endParaRPr lang="en-IN" sz="2400" dirty="0">
              <a:latin typeface="Arial" pitchFamily="34" charset="0"/>
              <a:cs typeface="Arial" pitchFamily="34" charset="0"/>
            </a:endParaRPr>
          </a:p>
          <a:p>
            <a:pPr algn="just"/>
            <a:endParaRPr lang="en-IN" sz="2400" dirty="0">
              <a:latin typeface="Arial" pitchFamily="34" charset="0"/>
              <a:cs typeface="Arial" pitchFamily="34" charset="0"/>
            </a:endParaRPr>
          </a:p>
          <a:p>
            <a:pPr algn="just"/>
            <a:endParaRPr lang="en-IN" sz="2400" dirty="0">
              <a:latin typeface="Arial" pitchFamily="34" charset="0"/>
              <a:cs typeface="Arial" pitchFamily="34" charset="0"/>
            </a:endParaRPr>
          </a:p>
          <a:p>
            <a:pPr algn="just"/>
            <a:endParaRPr lang="en-IN" sz="2400" dirty="0">
              <a:latin typeface="Arial" pitchFamily="34" charset="0"/>
              <a:cs typeface="Arial" pitchFamily="34" charset="0"/>
            </a:endParaRPr>
          </a:p>
          <a:p>
            <a:pPr algn="just"/>
            <a:endParaRPr lang="en-IN" sz="2400" dirty="0">
              <a:latin typeface="Arial" pitchFamily="34" charset="0"/>
              <a:cs typeface="Arial" pitchFamily="34" charset="0"/>
            </a:endParaRPr>
          </a:p>
          <a:p>
            <a:pPr algn="just"/>
            <a:endParaRPr lang="en-IN" sz="2400" dirty="0">
              <a:latin typeface="Arial" pitchFamily="34" charset="0"/>
              <a:cs typeface="Arial" pitchFamily="34" charset="0"/>
            </a:endParaRPr>
          </a:p>
          <a:p>
            <a:pPr algn="just"/>
            <a:endParaRPr lang="en-IN" sz="2400" dirty="0">
              <a:latin typeface="Arial" pitchFamily="34" charset="0"/>
              <a:cs typeface="Arial" pitchFamily="34" charset="0"/>
            </a:endParaRPr>
          </a:p>
          <a:p>
            <a:pPr algn="just"/>
            <a:r>
              <a:rPr lang="en-IN" sz="2400" dirty="0">
                <a:latin typeface="Arial" pitchFamily="34" charset="0"/>
                <a:cs typeface="Arial" pitchFamily="34" charset="0"/>
              </a:rPr>
              <a:t>The learning algorithm used by ADALINE is known as least mean square or Delta Rule.</a:t>
            </a:r>
          </a:p>
        </p:txBody>
      </p:sp>
      <p:pic>
        <p:nvPicPr>
          <p:cNvPr id="6" name="Picture 5" descr="architecture_adaptive_linear.jpg"/>
          <p:cNvPicPr>
            <a:picLocks noChangeAspect="1"/>
          </p:cNvPicPr>
          <p:nvPr/>
        </p:nvPicPr>
        <p:blipFill>
          <a:blip r:embed="rId2"/>
          <a:stretch>
            <a:fillRect/>
          </a:stretch>
        </p:blipFill>
        <p:spPr>
          <a:xfrm>
            <a:off x="1219200" y="2362200"/>
            <a:ext cx="6383483" cy="289560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sz="2400" dirty="0">
                <a:latin typeface="Arial" pitchFamily="34" charset="0"/>
                <a:cs typeface="Arial" pitchFamily="34" charset="0"/>
              </a:rPr>
              <a:t>Error can be calculated as mean square error E=(t-y</a:t>
            </a:r>
            <a:r>
              <a:rPr lang="en-IN" sz="2400" baseline="-25000" dirty="0">
                <a:latin typeface="Arial" pitchFamily="34" charset="0"/>
                <a:cs typeface="Arial" pitchFamily="34" charset="0"/>
              </a:rPr>
              <a:t>in</a:t>
            </a:r>
            <a:r>
              <a:rPr lang="en-IN" sz="2400" dirty="0">
                <a:latin typeface="Arial" pitchFamily="34" charset="0"/>
                <a:cs typeface="Arial" pitchFamily="34" charset="0"/>
              </a:rPr>
              <a:t>)</a:t>
            </a:r>
            <a:r>
              <a:rPr lang="en-IN" sz="2400" baseline="30000" dirty="0">
                <a:latin typeface="Arial" pitchFamily="34" charset="0"/>
                <a:cs typeface="Arial" pitchFamily="34" charset="0"/>
              </a:rPr>
              <a:t>2 </a:t>
            </a:r>
            <a:endParaRPr lang="en-IN" dirty="0"/>
          </a:p>
          <a:p>
            <a:pPr>
              <a:buNone/>
            </a:pPr>
            <a:endParaRPr lang="en-IN" dirty="0"/>
          </a:p>
          <a:p>
            <a:endParaRPr lang="en-IN" dirty="0"/>
          </a:p>
          <a:p>
            <a:endParaRPr lang="en-IN" dirty="0"/>
          </a:p>
          <a:p>
            <a:endParaRPr lang="en-IN" sz="2400" dirty="0">
              <a:latin typeface="Arial" pitchFamily="34" charset="0"/>
              <a:cs typeface="Arial" pitchFamily="34" charset="0"/>
            </a:endParaRPr>
          </a:p>
          <a:p>
            <a:endParaRPr lang="en-IN" dirty="0"/>
          </a:p>
        </p:txBody>
      </p:sp>
      <p:sp>
        <p:nvSpPr>
          <p:cNvPr id="3" name="Title 2"/>
          <p:cNvSpPr>
            <a:spLocks noGrp="1"/>
          </p:cNvSpPr>
          <p:nvPr>
            <p:ph type="title"/>
          </p:nvPr>
        </p:nvSpPr>
        <p:spPr/>
        <p:txBody>
          <a:bodyPr/>
          <a:lstStyle/>
          <a:p>
            <a:r>
              <a:rPr lang="en-IN" dirty="0">
                <a:latin typeface="Arial" pitchFamily="34" charset="0"/>
                <a:cs typeface="Arial" pitchFamily="34" charset="0"/>
              </a:rPr>
              <a:t>Cont...</a:t>
            </a:r>
          </a:p>
        </p:txBody>
      </p:sp>
      <p:pic>
        <p:nvPicPr>
          <p:cNvPr id="6" name="Picture 5" descr="adaline.jpg"/>
          <p:cNvPicPr>
            <a:picLocks noChangeAspect="1"/>
          </p:cNvPicPr>
          <p:nvPr/>
        </p:nvPicPr>
        <p:blipFill>
          <a:blip r:embed="rId2"/>
          <a:stretch>
            <a:fillRect/>
          </a:stretch>
        </p:blipFill>
        <p:spPr>
          <a:xfrm>
            <a:off x="914400" y="2286000"/>
            <a:ext cx="7391400" cy="373380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IN" sz="2400" dirty="0">
                <a:latin typeface="Arial" pitchFamily="34" charset="0"/>
                <a:cs typeface="Arial" pitchFamily="34" charset="0"/>
              </a:rPr>
              <a:t>One important thing is that the error is calculated on the net input not on the actual output.</a:t>
            </a:r>
          </a:p>
          <a:p>
            <a:endParaRPr lang="en-IN" dirty="0"/>
          </a:p>
          <a:p>
            <a:endParaRPr lang="en-IN" dirty="0"/>
          </a:p>
          <a:p>
            <a:endParaRPr lang="en-IN" dirty="0"/>
          </a:p>
          <a:p>
            <a:endParaRPr lang="en-IN" dirty="0"/>
          </a:p>
          <a:p>
            <a:endParaRPr lang="en-IN" dirty="0"/>
          </a:p>
          <a:p>
            <a:endParaRPr lang="en-IN" dirty="0"/>
          </a:p>
          <a:p>
            <a:endParaRPr lang="en-IN" dirty="0"/>
          </a:p>
          <a:p>
            <a:pPr algn="just"/>
            <a:r>
              <a:rPr lang="en-IN" sz="2400" dirty="0">
                <a:latin typeface="Arial" pitchFamily="34" charset="0"/>
                <a:cs typeface="Arial" pitchFamily="34" charset="0"/>
              </a:rPr>
              <a:t>Application: Widely used in all high speed modems and telephone switching system to cancel the echo in long distance communication circuits.</a:t>
            </a:r>
          </a:p>
          <a:p>
            <a:endParaRPr lang="en-IN" dirty="0"/>
          </a:p>
          <a:p>
            <a:endParaRPr lang="en-IN" dirty="0"/>
          </a:p>
        </p:txBody>
      </p:sp>
      <p:sp>
        <p:nvSpPr>
          <p:cNvPr id="3" name="Title 2"/>
          <p:cNvSpPr>
            <a:spLocks noGrp="1"/>
          </p:cNvSpPr>
          <p:nvPr>
            <p:ph type="title"/>
          </p:nvPr>
        </p:nvSpPr>
        <p:spPr/>
        <p:txBody>
          <a:bodyPr/>
          <a:lstStyle/>
          <a:p>
            <a:r>
              <a:rPr lang="en-IN" dirty="0"/>
              <a:t>Algorithm</a:t>
            </a:r>
          </a:p>
        </p:txBody>
      </p:sp>
      <p:pic>
        <p:nvPicPr>
          <p:cNvPr id="4" name="Picture 3" descr="Algo.jpg"/>
          <p:cNvPicPr>
            <a:picLocks noChangeAspect="1"/>
          </p:cNvPicPr>
          <p:nvPr/>
        </p:nvPicPr>
        <p:blipFill>
          <a:blip r:embed="rId2"/>
          <a:stretch>
            <a:fillRect/>
          </a:stretch>
        </p:blipFill>
        <p:spPr>
          <a:xfrm>
            <a:off x="1295400" y="2133600"/>
            <a:ext cx="6857999" cy="281940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2400" dirty="0">
                <a:latin typeface="Arial" pitchFamily="34" charset="0"/>
                <a:cs typeface="Arial" pitchFamily="34" charset="0"/>
              </a:rPr>
              <a:t>Use </a:t>
            </a:r>
            <a:r>
              <a:rPr lang="en-IN" sz="2400" dirty="0" err="1">
                <a:latin typeface="Arial" pitchFamily="34" charset="0"/>
                <a:cs typeface="Arial" pitchFamily="34" charset="0"/>
              </a:rPr>
              <a:t>Adaline</a:t>
            </a:r>
            <a:r>
              <a:rPr lang="en-IN" sz="2400" dirty="0">
                <a:latin typeface="Arial" pitchFamily="34" charset="0"/>
                <a:cs typeface="Arial" pitchFamily="34" charset="0"/>
              </a:rPr>
              <a:t> network to train ANDNOT function with bipolar inputs and targets. Perform 2 Epochs of training.</a:t>
            </a:r>
          </a:p>
          <a:p>
            <a:pPr algn="just"/>
            <a:r>
              <a:rPr lang="en-IN" sz="2400" dirty="0">
                <a:latin typeface="Arial" pitchFamily="34" charset="0"/>
                <a:cs typeface="Arial" pitchFamily="34" charset="0"/>
              </a:rPr>
              <a:t>Consider w1=w2=b=0.2 and </a:t>
            </a:r>
            <a:r>
              <a:rPr lang="el-GR" sz="2400" dirty="0">
                <a:latin typeface="Arial" pitchFamily="34" charset="0"/>
                <a:cs typeface="Arial" pitchFamily="34" charset="0"/>
              </a:rPr>
              <a:t>α</a:t>
            </a:r>
            <a:r>
              <a:rPr lang="en-IN" sz="2400" dirty="0">
                <a:latin typeface="Arial" pitchFamily="34" charset="0"/>
                <a:cs typeface="Arial" pitchFamily="34" charset="0"/>
              </a:rPr>
              <a:t>=0.2</a:t>
            </a:r>
          </a:p>
          <a:p>
            <a:pPr algn="just"/>
            <a:endParaRPr lang="en-IN" sz="2400" dirty="0">
              <a:latin typeface="Arial" pitchFamily="34" charset="0"/>
              <a:cs typeface="Arial" pitchFamily="34" charset="0"/>
            </a:endParaRPr>
          </a:p>
        </p:txBody>
      </p:sp>
      <p:pic>
        <p:nvPicPr>
          <p:cNvPr id="4" name="Picture 3" descr="solution to andnot.jpg"/>
          <p:cNvPicPr>
            <a:picLocks noChangeAspect="1"/>
          </p:cNvPicPr>
          <p:nvPr/>
        </p:nvPicPr>
        <p:blipFill>
          <a:blip r:embed="rId2"/>
          <a:stretch>
            <a:fillRect/>
          </a:stretch>
        </p:blipFill>
        <p:spPr>
          <a:xfrm>
            <a:off x="838200" y="2743200"/>
            <a:ext cx="7543800" cy="3581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Cont...</a:t>
            </a:r>
          </a:p>
        </p:txBody>
      </p:sp>
      <p:sp>
        <p:nvSpPr>
          <p:cNvPr id="4" name="Content Placeholder 3"/>
          <p:cNvSpPr txBox="1">
            <a:spLocks noGrp="1"/>
          </p:cNvSpPr>
          <p:nvPr>
            <p:ph idx="1"/>
          </p:nvPr>
        </p:nvSpPr>
        <p:spPr>
          <a:xfrm>
            <a:off x="457200" y="1481328"/>
            <a:ext cx="8229600" cy="4406334"/>
          </a:xfrm>
          <a:prstGeom prst="rect">
            <a:avLst/>
          </a:prstGeom>
          <a:noFill/>
        </p:spPr>
        <p:txBody>
          <a:bodyPr wrap="square" rtlCol="0">
            <a:spAutoFit/>
          </a:bodyPr>
          <a:lstStyle/>
          <a:p>
            <a:pPr marL="285750" indent="-285750" algn="just">
              <a:buFont typeface="Arial" panose="020B0604020202020204" pitchFamily="34" charset="0"/>
              <a:buChar char="•"/>
            </a:pPr>
            <a:r>
              <a:rPr lang="en-US" sz="2000" b="1" dirty="0"/>
              <a:t>Soma:</a:t>
            </a:r>
            <a:r>
              <a:rPr lang="en-US" sz="2000" spc="-5" dirty="0">
                <a:latin typeface="Latin Modern Math"/>
                <a:cs typeface="Latin Modern Math"/>
              </a:rPr>
              <a:t> </a:t>
            </a:r>
            <a:r>
              <a:rPr lang="en-US" altLang="en-US" sz="2000" dirty="0"/>
              <a:t>It is also called a cell body, and contains the nucleus of cell which controls the entire neuron. It processes the information.</a:t>
            </a:r>
          </a:p>
          <a:p>
            <a:pPr marL="285750" indent="-285750" algn="just">
              <a:buFont typeface="Arial" panose="020B0604020202020204" pitchFamily="34" charset="0"/>
              <a:buChar char="•"/>
            </a:pPr>
            <a:r>
              <a:rPr lang="en-US" sz="2000" b="1" dirty="0"/>
              <a:t>Dendrite</a:t>
            </a:r>
            <a:r>
              <a:rPr lang="en-US" sz="2000" dirty="0"/>
              <a:t>: Attached to Soma, A bush of very thin fiber, irregular in shape, </a:t>
            </a:r>
            <a:r>
              <a:rPr lang="en-US" sz="2000" spc="-10" dirty="0"/>
              <a:t>receives</a:t>
            </a:r>
            <a:r>
              <a:rPr lang="en-US" sz="2000" spc="-114" dirty="0"/>
              <a:t> </a:t>
            </a:r>
            <a:r>
              <a:rPr lang="en-US" sz="2000" spc="-5" dirty="0"/>
              <a:t>signals</a:t>
            </a:r>
            <a:r>
              <a:rPr lang="en-US" sz="2000" spc="-114" dirty="0"/>
              <a:t> </a:t>
            </a:r>
            <a:r>
              <a:rPr lang="en-US" sz="2000" spc="-10" dirty="0"/>
              <a:t>from</a:t>
            </a:r>
            <a:r>
              <a:rPr lang="en-US" sz="2000" spc="-110" dirty="0"/>
              <a:t> </a:t>
            </a:r>
            <a:r>
              <a:rPr lang="en-US" sz="2000" spc="-5" dirty="0"/>
              <a:t>other  neurons. All inputs from other neurons can only receive through Dendrite.(Looks like a branch of tree in winter)</a:t>
            </a:r>
          </a:p>
          <a:p>
            <a:pPr marL="285750" indent="-285750" algn="just">
              <a:buFont typeface="Arial" panose="020B0604020202020204" pitchFamily="34" charset="0"/>
              <a:buChar char="•"/>
            </a:pPr>
            <a:r>
              <a:rPr lang="en-US" altLang="en-US" sz="2000" b="1" dirty="0">
                <a:latin typeface="Arial" panose="020B0604020202020204" pitchFamily="34" charset="0"/>
              </a:rPr>
              <a:t>Axon </a:t>
            </a:r>
            <a:r>
              <a:rPr lang="en-US" altLang="en-US" sz="2000" dirty="0">
                <a:latin typeface="Arial" panose="020B0604020202020204" pitchFamily="34" charset="0"/>
              </a:rPr>
              <a:t>: </a:t>
            </a:r>
            <a:r>
              <a:rPr lang="en-US" altLang="en-US" sz="2000" dirty="0"/>
              <a:t>A long cylindrical fiber or just </a:t>
            </a:r>
            <a:r>
              <a:rPr lang="en-IN" sz="2000" dirty="0"/>
              <a:t>like a cable through which neurons send the information.</a:t>
            </a:r>
            <a:endParaRPr lang="en-US" sz="2000" spc="-5" dirty="0"/>
          </a:p>
          <a:p>
            <a:pPr marL="285750" indent="-285750" algn="just">
              <a:buFont typeface="Arial" panose="020B0604020202020204" pitchFamily="34" charset="0"/>
              <a:buChar char="•"/>
            </a:pPr>
            <a:r>
              <a:rPr lang="en-US" sz="2000" b="1" dirty="0"/>
              <a:t>synapse:</a:t>
            </a:r>
            <a:r>
              <a:rPr lang="en-US" sz="2000" b="1" spc="-10" dirty="0">
                <a:latin typeface="LM Roman 10"/>
                <a:cs typeface="LM Roman 10"/>
              </a:rPr>
              <a:t> </a:t>
            </a:r>
            <a:r>
              <a:rPr lang="en-US" altLang="en-US" sz="2000" dirty="0"/>
              <a:t>It is a junction where axon makes contact with the dendrites of neighboring dendrites. i.e. point of connection to  other neurons</a:t>
            </a:r>
          </a:p>
          <a:p>
            <a:endParaRPr lang="en-US" altLang="en-US" dirty="0">
              <a:latin typeface="Arial" panose="020B0604020202020204"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2400" dirty="0">
                <a:latin typeface="Arial" pitchFamily="34" charset="0"/>
                <a:cs typeface="Arial" pitchFamily="34" charset="0"/>
              </a:rPr>
              <a:t>MADALINE stands for Many ADALINE created by combining many ADALINE networks.</a:t>
            </a:r>
          </a:p>
        </p:txBody>
      </p:sp>
      <p:sp>
        <p:nvSpPr>
          <p:cNvPr id="3" name="Title 2"/>
          <p:cNvSpPr>
            <a:spLocks noGrp="1"/>
          </p:cNvSpPr>
          <p:nvPr>
            <p:ph type="title"/>
          </p:nvPr>
        </p:nvSpPr>
        <p:spPr/>
        <p:txBody>
          <a:bodyPr>
            <a:normAutofit/>
          </a:bodyPr>
          <a:lstStyle/>
          <a:p>
            <a:r>
              <a:rPr lang="en-IN" sz="4000" dirty="0">
                <a:latin typeface="Arial" pitchFamily="34" charset="0"/>
                <a:cs typeface="Arial" pitchFamily="34" charset="0"/>
              </a:rPr>
              <a:t>MADALINE Network</a:t>
            </a:r>
          </a:p>
        </p:txBody>
      </p:sp>
      <p:pic>
        <p:nvPicPr>
          <p:cNvPr id="4" name="Picture 3" descr="20200910_125319.jpg"/>
          <p:cNvPicPr>
            <a:picLocks noChangeAspect="1"/>
          </p:cNvPicPr>
          <p:nvPr/>
        </p:nvPicPr>
        <p:blipFill>
          <a:blip r:embed="rId2" cstate="print"/>
          <a:stretch>
            <a:fillRect/>
          </a:stretch>
        </p:blipFill>
        <p:spPr>
          <a:xfrm>
            <a:off x="1143000" y="2362200"/>
            <a:ext cx="7315200" cy="365760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a:t>A1=[1 0 0 0 0 1]   B1=[1 1 0 0 0]</a:t>
            </a:r>
          </a:p>
          <a:p>
            <a:r>
              <a:rPr lang="en-IN" dirty="0"/>
              <a:t>A2=[0 1 1 0 0 0 ]  B2=[1 0 1 0 0 ]</a:t>
            </a:r>
          </a:p>
          <a:p>
            <a:r>
              <a:rPr lang="en-IN" dirty="0"/>
              <a:t>A3=[ 0 0 1 0 1 1 ] B3= [0 1 1 1 0]</a:t>
            </a:r>
          </a:p>
          <a:p>
            <a:pPr>
              <a:buNone/>
            </a:pPr>
            <a:r>
              <a:rPr lang="en-IN" dirty="0"/>
              <a:t>A1,A2 AND A3 ARE INPUTS AND B1 B2 B3 ARE THE OUTPUTS RESPECTIVELY</a:t>
            </a:r>
          </a:p>
          <a:p>
            <a:pPr>
              <a:buNone/>
            </a:pPr>
            <a:r>
              <a:rPr lang="en-IN" dirty="0"/>
              <a:t>CHANGE THE INPUT OUTPUT TO BIPOLAR</a:t>
            </a:r>
          </a:p>
          <a:p>
            <a:pPr>
              <a:buNone/>
            </a:pPr>
            <a:r>
              <a:rPr lang="en-IN" dirty="0"/>
              <a:t>AS X1 AND Y1</a:t>
            </a:r>
          </a:p>
          <a:p>
            <a:pPr>
              <a:buNone/>
            </a:pPr>
            <a:r>
              <a:rPr lang="en-IN" dirty="0"/>
              <a:t>(</a:t>
            </a:r>
            <a:r>
              <a:rPr lang="en-IN" dirty="0" err="1"/>
              <a:t>i</a:t>
            </a:r>
            <a:r>
              <a:rPr lang="en-IN" dirty="0"/>
              <a:t>)Find the final weight matrix</a:t>
            </a:r>
          </a:p>
          <a:p>
            <a:pPr>
              <a:buNone/>
            </a:pPr>
            <a:r>
              <a:rPr lang="en-IN" dirty="0"/>
              <a:t>(ii)Check the network for the pattern </a:t>
            </a:r>
          </a:p>
          <a:p>
            <a:pPr>
              <a:buNone/>
            </a:pPr>
            <a:r>
              <a:rPr lang="en-IN" dirty="0"/>
              <a:t>		[0 0 1 0 1 1]</a:t>
            </a:r>
          </a:p>
          <a:p>
            <a:pPr>
              <a:buNone/>
            </a:pPr>
            <a:r>
              <a:rPr lang="en-IN" dirty="0"/>
              <a:t>(iii) Predict the output for the pattern [ 1 1 1 0 0 0 ]</a:t>
            </a:r>
          </a:p>
          <a:p>
            <a:pPr>
              <a:buNone/>
            </a:pPr>
            <a:endParaRPr lang="en-IN" dirty="0"/>
          </a:p>
          <a:p>
            <a:pPr>
              <a:buNone/>
            </a:pPr>
            <a:endParaRPr lang="en-IN" dirty="0"/>
          </a:p>
        </p:txBody>
      </p:sp>
      <p:sp>
        <p:nvSpPr>
          <p:cNvPr id="3" name="Title 2"/>
          <p:cNvSpPr>
            <a:spLocks noGrp="1"/>
          </p:cNvSpPr>
          <p:nvPr>
            <p:ph type="title"/>
          </p:nvPr>
        </p:nvSpPr>
        <p:spPr/>
        <p:txBody>
          <a:bodyPr/>
          <a:lstStyle/>
          <a:p>
            <a:r>
              <a:rPr lang="en-IN" dirty="0"/>
              <a:t>Associative memory Numerical</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1 1 -3 – 1 1</a:t>
            </a:r>
          </a:p>
          <a:p>
            <a:r>
              <a:rPr lang="en-IN" dirty="0"/>
              <a:t>1 -3 1 -1 1 </a:t>
            </a:r>
          </a:p>
          <a:p>
            <a:r>
              <a:rPr lang="en-IN" dirty="0"/>
              <a:t>-1 -1 3 1 -1</a:t>
            </a:r>
          </a:p>
          <a:p>
            <a:r>
              <a:rPr lang="en-IN" dirty="0"/>
              <a:t> -1 -1 -1 1 3</a:t>
            </a:r>
          </a:p>
          <a:p>
            <a:r>
              <a:rPr lang="en-IN" dirty="0"/>
              <a:t>-3 1 1 3 1 </a:t>
            </a:r>
          </a:p>
          <a:p>
            <a:r>
              <a:rPr lang="en-IN" dirty="0"/>
              <a:t>-1  3 -1 1 -1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87338">
              <a:lnSpc>
                <a:spcPct val="103000"/>
              </a:lnSpc>
              <a:spcBef>
                <a:spcPct val="0"/>
              </a:spcBef>
            </a:pPr>
            <a:endParaRPr lang="en-US" altLang="en-US" sz="2800" dirty="0">
              <a:latin typeface="Arial" panose="020B0604020202020204" pitchFamily="34" charset="0"/>
              <a:cs typeface="Arial" panose="020B0604020202020204" pitchFamily="34" charset="0"/>
            </a:endParaRPr>
          </a:p>
          <a:p>
            <a:endParaRPr lang="en-US" dirty="0"/>
          </a:p>
        </p:txBody>
      </p:sp>
      <p:sp>
        <p:nvSpPr>
          <p:cNvPr id="3" name="Title 2"/>
          <p:cNvSpPr>
            <a:spLocks noGrp="1"/>
          </p:cNvSpPr>
          <p:nvPr>
            <p:ph type="title"/>
          </p:nvPr>
        </p:nvSpPr>
        <p:spPr/>
        <p:txBody>
          <a:bodyPr/>
          <a:lstStyle/>
          <a:p>
            <a:r>
              <a:rPr lang="en-US" sz="4400" spc="20" dirty="0">
                <a:latin typeface="Times New Roman" panose="02020603050405020304" pitchFamily="18" charset="0"/>
                <a:cs typeface="Times New Roman" panose="02020603050405020304" pitchFamily="18" charset="0"/>
              </a:rPr>
              <a:t>A</a:t>
            </a:r>
            <a:r>
              <a:rPr lang="en-US" sz="4400" spc="35" dirty="0">
                <a:latin typeface="Times New Roman" panose="02020603050405020304" pitchFamily="18" charset="0"/>
                <a:cs typeface="Times New Roman" panose="02020603050405020304" pitchFamily="18" charset="0"/>
              </a:rPr>
              <a:t>r</a:t>
            </a:r>
            <a:r>
              <a:rPr lang="en-US" sz="4400" spc="10" dirty="0">
                <a:latin typeface="Times New Roman" panose="02020603050405020304" pitchFamily="18" charset="0"/>
                <a:cs typeface="Times New Roman" panose="02020603050405020304" pitchFamily="18" charset="0"/>
              </a:rPr>
              <a:t>tificial</a:t>
            </a:r>
            <a:r>
              <a:rPr lang="en-US" sz="4400" spc="5" dirty="0">
                <a:latin typeface="Times New Roman" panose="02020603050405020304" pitchFamily="18" charset="0"/>
                <a:cs typeface="Times New Roman" panose="02020603050405020304" pitchFamily="18" charset="0"/>
              </a:rPr>
              <a:t> </a:t>
            </a:r>
            <a:r>
              <a:rPr lang="en-US" sz="4400" spc="10" dirty="0">
                <a:latin typeface="Times New Roman" panose="02020603050405020304" pitchFamily="18" charset="0"/>
                <a:cs typeface="Times New Roman" panose="02020603050405020304" pitchFamily="18" charset="0"/>
              </a:rPr>
              <a:t>neuron</a:t>
            </a:r>
            <a:endParaRPr lang="en-US" dirty="0"/>
          </a:p>
        </p:txBody>
      </p:sp>
      <p:pic>
        <p:nvPicPr>
          <p:cNvPr id="7" name="Picture 3" descr="D:\sumathi1\neuralandfuzzy\neural nwt\Neural Networks_files\report.artn.jpg"/>
          <p:cNvPicPr>
            <a:picLocks noChangeAspect="1" noChangeArrowheads="1"/>
          </p:cNvPicPr>
          <p:nvPr/>
        </p:nvPicPr>
        <p:blipFill>
          <a:blip r:embed="rId2" r:link="rId3"/>
          <a:srcRect/>
          <a:stretch>
            <a:fillRect/>
          </a:stretch>
        </p:blipFill>
        <p:spPr bwMode="auto">
          <a:xfrm>
            <a:off x="609600" y="1600200"/>
            <a:ext cx="8305800" cy="41910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2003</TotalTime>
  <Words>5041</Words>
  <Application>Microsoft Office PowerPoint</Application>
  <PresentationFormat>On-screen Show (4:3)</PresentationFormat>
  <Paragraphs>445</Paragraphs>
  <Slides>82</Slides>
  <Notes>0</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82</vt:i4>
      </vt:variant>
    </vt:vector>
  </HeadingPairs>
  <TitlesOfParts>
    <vt:vector size="99" baseType="lpstr">
      <vt:lpstr>Arial</vt:lpstr>
      <vt:lpstr>Calibri</vt:lpstr>
      <vt:lpstr>Courier New</vt:lpstr>
      <vt:lpstr>Georgia</vt:lpstr>
      <vt:lpstr>Latin Modern Math</vt:lpstr>
      <vt:lpstr>LM Roman 10</vt:lpstr>
      <vt:lpstr>Lucida Sans Unicode</vt:lpstr>
      <vt:lpstr>Tahoma</vt:lpstr>
      <vt:lpstr>Times New Roman</vt:lpstr>
      <vt:lpstr>Trebuchet MS</vt:lpstr>
      <vt:lpstr>UnDotum</vt:lpstr>
      <vt:lpstr>Verdana</vt:lpstr>
      <vt:lpstr>Wingdings</vt:lpstr>
      <vt:lpstr>Wingdings 2</vt:lpstr>
      <vt:lpstr>Wingdings 3</vt:lpstr>
      <vt:lpstr>Concourse</vt:lpstr>
      <vt:lpstr>Equation</vt:lpstr>
      <vt:lpstr>Application of Soft Computing</vt:lpstr>
      <vt:lpstr>Neural Network </vt:lpstr>
      <vt:lpstr>WHY ANN? </vt:lpstr>
      <vt:lpstr>Other Advantages</vt:lpstr>
      <vt:lpstr>Biological Neuron</vt:lpstr>
      <vt:lpstr>Human Brain</vt:lpstr>
      <vt:lpstr>Neuron Architecture</vt:lpstr>
      <vt:lpstr>Cont...</vt:lpstr>
      <vt:lpstr>Artificial neuron</vt:lpstr>
      <vt:lpstr>Neuron and its working</vt:lpstr>
      <vt:lpstr>Cont...</vt:lpstr>
      <vt:lpstr>Mathematical Model of ANN </vt:lpstr>
      <vt:lpstr>Cont...</vt:lpstr>
      <vt:lpstr>PowerPoint Presentation</vt:lpstr>
      <vt:lpstr>PowerPoint Presentation</vt:lpstr>
      <vt:lpstr>ARTIFICIAL NEURAL NETWORK </vt:lpstr>
      <vt:lpstr>Activation Functions</vt:lpstr>
      <vt:lpstr>Analogy between BNN and ANN</vt:lpstr>
      <vt:lpstr>PowerPoint Presentation</vt:lpstr>
      <vt:lpstr>PowerPoint Presentation</vt:lpstr>
      <vt:lpstr>PowerPoint Presentation</vt:lpstr>
      <vt:lpstr>Comparison between ANN and BNN </vt:lpstr>
      <vt:lpstr>Characteristics of ANN</vt:lpstr>
      <vt:lpstr>Cont…</vt:lpstr>
      <vt:lpstr>Types of Neural Networks</vt:lpstr>
      <vt:lpstr>Neural Network architectures</vt:lpstr>
      <vt:lpstr> Feedforward Network </vt:lpstr>
      <vt:lpstr>Single layer feed forward network</vt:lpstr>
      <vt:lpstr>Multi layer feed forward network</vt:lpstr>
      <vt:lpstr> Recurrent networks architecture </vt:lpstr>
      <vt:lpstr>Recurrent network</vt:lpstr>
      <vt:lpstr>Perceptron </vt:lpstr>
      <vt:lpstr>Bias in Neural Network</vt:lpstr>
      <vt:lpstr>  </vt:lpstr>
      <vt:lpstr>PowerPoint Presentation</vt:lpstr>
      <vt:lpstr>PowerPoint Presentation</vt:lpstr>
      <vt:lpstr>Linearly Separable Problems</vt:lpstr>
      <vt:lpstr>PowerPoint Presentation</vt:lpstr>
      <vt:lpstr>Learning in ANN</vt:lpstr>
      <vt:lpstr>Types of Learning in ANN</vt:lpstr>
      <vt:lpstr> Supervised Learning </vt:lpstr>
      <vt:lpstr>Supervised Learning</vt:lpstr>
      <vt:lpstr> Unsupervised Learning </vt:lpstr>
      <vt:lpstr>Unsupervised learning</vt:lpstr>
      <vt:lpstr> Reinforcement Learning </vt:lpstr>
      <vt:lpstr>Reinforcement Learning</vt:lpstr>
      <vt:lpstr>Example of Reinforcement Learning </vt:lpstr>
      <vt:lpstr>Learning Rule</vt:lpstr>
      <vt:lpstr>Hebbian Learning Rule</vt:lpstr>
      <vt:lpstr>Cont...</vt:lpstr>
      <vt:lpstr>Algorithm</vt:lpstr>
      <vt:lpstr>Implementation</vt:lpstr>
      <vt:lpstr>Cont...</vt:lpstr>
      <vt:lpstr>Cont...</vt:lpstr>
      <vt:lpstr>Cont...</vt:lpstr>
      <vt:lpstr>Example of Hebb Learning</vt:lpstr>
      <vt:lpstr>Perceptron Learning Rule</vt:lpstr>
      <vt:lpstr>Modelling Neurons</vt:lpstr>
      <vt:lpstr>Evolution of Neural Network</vt:lpstr>
      <vt:lpstr>PowerPoint Presentation</vt:lpstr>
      <vt:lpstr>McCulloch-Pitts Neuron</vt:lpstr>
      <vt:lpstr>Cont...</vt:lpstr>
      <vt:lpstr>Cont...</vt:lpstr>
      <vt:lpstr> Associate Memory Network </vt:lpstr>
      <vt:lpstr>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ADALINE Neural Network</vt:lpstr>
      <vt:lpstr>Cont..</vt:lpstr>
      <vt:lpstr>Cont...</vt:lpstr>
      <vt:lpstr>Algorithm</vt:lpstr>
      <vt:lpstr>PowerPoint Presentation</vt:lpstr>
      <vt:lpstr>MADALINE Network</vt:lpstr>
      <vt:lpstr>Associative memory Numerical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ECGNCSEDT03</dc:creator>
  <cp:lastModifiedBy>SHREYA .</cp:lastModifiedBy>
  <cp:revision>508</cp:revision>
  <dcterms:created xsi:type="dcterms:W3CDTF">2020-07-22T06:16:06Z</dcterms:created>
  <dcterms:modified xsi:type="dcterms:W3CDTF">2023-10-08T12:21:25Z</dcterms:modified>
</cp:coreProperties>
</file>