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4" r:id="rId5"/>
    <p:sldId id="265" r:id="rId6"/>
    <p:sldId id="266" r:id="rId7"/>
    <p:sldId id="261" r:id="rId8"/>
    <p:sldId id="262" r:id="rId9"/>
    <p:sldId id="263" r:id="rId10"/>
    <p:sldId id="267" r:id="rId11"/>
    <p:sldId id="268" r:id="rId12"/>
    <p:sldId id="269" r:id="rId13"/>
    <p:sldId id="272" r:id="rId14"/>
    <p:sldId id="271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04B0-F37A-473A-B4F7-A6F70343227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595CF-577B-4C96-9249-6CEDC345E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595CF-577B-4C96-9249-6CEDC345EF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7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4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8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CE3F0-197D-445D-843F-189533F322E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5761-802E-4E5C-942C-BE0A8A5E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uevq-kZdI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PERCEPTRON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Unit-2</a:t>
            </a:r>
          </a:p>
        </p:txBody>
      </p:sp>
    </p:spTree>
    <p:extLst>
      <p:ext uri="{BB962C8B-B14F-4D97-AF65-F5344CB8AC3E}">
        <p14:creationId xmlns:p14="http://schemas.microsoft.com/office/powerpoint/2010/main" val="265783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878" y="1"/>
            <a:ext cx="10515600" cy="984738"/>
          </a:xfrm>
        </p:spPr>
        <p:txBody>
          <a:bodyPr/>
          <a:lstStyle/>
          <a:p>
            <a:r>
              <a:rPr lang="en-US" dirty="0"/>
              <a:t>Architecture of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9"/>
            <a:ext cx="10515600" cy="5192224"/>
          </a:xfrm>
        </p:spPr>
        <p:txBody>
          <a:bodyPr/>
          <a:lstStyle/>
          <a:p>
            <a:r>
              <a:rPr lang="en-US" dirty="0"/>
              <a:t>The goal of the perceptron net is to classify the input pattern as a member or not a member to a particular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76" y="1856936"/>
            <a:ext cx="7699012" cy="48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4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866631"/>
            <a:ext cx="4062341" cy="2818263"/>
          </a:xfrm>
        </p:spPr>
        <p:txBody>
          <a:bodyPr/>
          <a:lstStyle/>
          <a:p>
            <a:r>
              <a:rPr lang="en-US" dirty="0"/>
              <a:t>Flowchart for Training Process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55" y="13645"/>
            <a:ext cx="762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5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1582" y="146761"/>
            <a:ext cx="11668835" cy="535627"/>
          </a:xfrm>
        </p:spPr>
        <p:txBody>
          <a:bodyPr>
            <a:normAutofit fontScale="90000"/>
          </a:bodyPr>
          <a:lstStyle/>
          <a:p>
            <a:r>
              <a:rPr lang="en-US" dirty="0"/>
              <a:t>Perceptron Training Algorithm for Single Output Classes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1" y="709684"/>
            <a:ext cx="11543731" cy="60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6761"/>
            <a:ext cx="12192000" cy="535627"/>
          </a:xfrm>
        </p:spPr>
        <p:txBody>
          <a:bodyPr>
            <a:normAutofit fontScale="90000"/>
          </a:bodyPr>
          <a:lstStyle/>
          <a:p>
            <a:r>
              <a:rPr lang="en-US" dirty="0"/>
              <a:t>Perceptron Training Algorithm for Multiple Output Classes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" y="661987"/>
            <a:ext cx="11996382" cy="61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3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2888"/>
            <a:ext cx="10515600" cy="166687"/>
          </a:xfrm>
        </p:spPr>
        <p:txBody>
          <a:bodyPr>
            <a:normAutofit fontScale="90000"/>
          </a:bodyPr>
          <a:lstStyle/>
          <a:p>
            <a:r>
              <a:rPr lang="en-US" dirty="0"/>
              <a:t>Perceptron Network Testing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7" y="746007"/>
            <a:ext cx="11618297" cy="4098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35" y="4987261"/>
            <a:ext cx="11236444" cy="16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8" y="0"/>
            <a:ext cx="10515600" cy="61414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3" y="500346"/>
            <a:ext cx="11624695" cy="62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8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6" y="338931"/>
            <a:ext cx="11696132" cy="60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9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" y="146757"/>
            <a:ext cx="11464120" cy="3134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3" y="3199475"/>
            <a:ext cx="6121803" cy="3576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826" y="3388801"/>
            <a:ext cx="5322627" cy="2452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98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3" y="146642"/>
            <a:ext cx="11873482" cy="65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8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Perceptron?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artificial Neuron that computes its weighted input and uses a threshold activation function.</a:t>
            </a:r>
          </a:p>
          <a:p>
            <a:r>
              <a:rPr lang="en-US" dirty="0"/>
              <a:t>It is also called a TLU (Threshold Logic Unit)</a:t>
            </a:r>
          </a:p>
          <a:p>
            <a:r>
              <a:rPr lang="en-US" dirty="0"/>
              <a:t>It effectively separates the input space into two categories by the hyperplane     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r>
              <a:rPr lang="en-US" dirty="0"/>
              <a:t> + b</a:t>
            </a:r>
            <a:r>
              <a:rPr lang="en-US" baseline="-25000" dirty="0"/>
              <a:t>i</a:t>
            </a:r>
            <a:r>
              <a:rPr lang="en-US" dirty="0"/>
              <a:t> = 0</a:t>
            </a:r>
          </a:p>
          <a:p>
            <a:r>
              <a:rPr lang="en-US" dirty="0"/>
              <a:t>Thus, the perceptron is an algorithm for binary linear                                                </a:t>
            </a:r>
          </a:p>
          <a:p>
            <a:pPr marL="0" indent="0">
              <a:buNone/>
            </a:pPr>
            <a:r>
              <a:rPr lang="en-US" dirty="0"/>
              <a:t>Classifiers.</a:t>
            </a:r>
          </a:p>
          <a:p>
            <a:r>
              <a:rPr lang="en-US" dirty="0"/>
              <a:t>Simplest kind of feed forward neural network.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271" y="3770967"/>
            <a:ext cx="181952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60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15" y="255752"/>
            <a:ext cx="11026752" cy="64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0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Find the weights using perceptron network for ANDNOT function when all the inputs are presented only one time. Use bipolar inputs and targets.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weights required to perform the following classification using perceptron network. The vectors (1, 1,1,1) and (- 1, 1 - 1, - 1) are belonging to the class (so have target value 1), vectors (1, 1, 1, - 1) and (1, - 1, - 1, 1) are not belonging to the class (so have target value  - 1). Assume learning rate as 1 and initial weights as 0.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1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36" y="2561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Classify the two-dimensional input pattern shown in Figure 6 using perceptron network. The symbol “*’’indicates the data representation to be +1and “   ”indicates data to be –1. The patterns are I-F. For pattern I, the target is +1, and for F, the target is –1.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47916" y="1201002"/>
            <a:ext cx="122830" cy="1364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5" y="2409914"/>
            <a:ext cx="5663820" cy="31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XOR and why it is not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5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336105"/>
            <a:ext cx="10809027" cy="60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9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259307"/>
            <a:ext cx="11095630" cy="59176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perceptron network with its three units is shown in Figure 3-1. </a:t>
            </a:r>
          </a:p>
          <a:p>
            <a:r>
              <a:rPr lang="en-US" dirty="0"/>
              <a:t>As shown in Figure 3-1, a sensory unit can be a two-dimensional matrix of 400 photodetectors upon which a lighted picture with geometric black and white pattern impinges. </a:t>
            </a:r>
          </a:p>
          <a:p>
            <a:r>
              <a:rPr lang="en-US" dirty="0"/>
              <a:t>These detectors provide a binary (0) electrical signal if the input signal is found to exceed a certain value of threshold. </a:t>
            </a:r>
          </a:p>
          <a:p>
            <a:r>
              <a:rPr lang="en-US" dirty="0"/>
              <a:t>Also, these detectors are connected randomly with the </a:t>
            </a:r>
            <a:r>
              <a:rPr lang="en-US" dirty="0" err="1"/>
              <a:t>associator</a:t>
            </a:r>
            <a:r>
              <a:rPr lang="en-US" dirty="0"/>
              <a:t> unit. </a:t>
            </a:r>
          </a:p>
          <a:p>
            <a:r>
              <a:rPr lang="en-US" dirty="0"/>
              <a:t>The </a:t>
            </a:r>
            <a:r>
              <a:rPr lang="en-US" dirty="0" err="1"/>
              <a:t>associator</a:t>
            </a:r>
            <a:r>
              <a:rPr lang="en-US" dirty="0"/>
              <a:t> unit is found to consist of a set of </a:t>
            </a:r>
            <a:r>
              <a:rPr lang="en-US" dirty="0" err="1"/>
              <a:t>subcircuits</a:t>
            </a:r>
            <a:r>
              <a:rPr lang="en-US" dirty="0"/>
              <a:t> called feature predicates. </a:t>
            </a:r>
          </a:p>
          <a:p>
            <a:r>
              <a:rPr lang="en-US" dirty="0"/>
              <a:t>The feature predicates are hard-wired to detect the specific feature of a pattern and are equivalent to the feature detectors. For a particular feature, each predicate is examined with a few or all of the responses of the sensory unit. It can be found that the results from the predicate units are also binary (0 or 1). </a:t>
            </a:r>
          </a:p>
          <a:p>
            <a:r>
              <a:rPr lang="en-US" dirty="0"/>
              <a:t>The last unit, i.e. response unit, contains the pattern-recognizers or </a:t>
            </a:r>
            <a:r>
              <a:rPr lang="en-US" dirty="0" err="1"/>
              <a:t>perceptrons</a:t>
            </a:r>
            <a:r>
              <a:rPr lang="en-US" dirty="0"/>
              <a:t>. </a:t>
            </a:r>
          </a:p>
          <a:p>
            <a:r>
              <a:rPr lang="en-US" dirty="0"/>
              <a:t>The weights present in the input layers are all fixed, while the weights on the response unit are trainable.</a:t>
            </a:r>
          </a:p>
        </p:txBody>
      </p:sp>
    </p:spTree>
    <p:extLst>
      <p:ext uri="{BB962C8B-B14F-4D97-AF65-F5344CB8AC3E}">
        <p14:creationId xmlns:p14="http://schemas.microsoft.com/office/powerpoint/2010/main" val="421585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1957 Frank Rosenblatt invented the perceptron.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Suevq-kZdI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18680" y="3112117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52835"/>
            <a:ext cx="10903424" cy="63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9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24" y="0"/>
            <a:ext cx="10515600" cy="627797"/>
          </a:xfrm>
        </p:spPr>
        <p:txBody>
          <a:bodyPr>
            <a:normAutofit fontScale="90000"/>
          </a:bodyPr>
          <a:lstStyle/>
          <a:p>
            <a:r>
              <a:rPr lang="en-US" dirty="0"/>
              <a:t>Key Points to be noted: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24" y="627797"/>
            <a:ext cx="11622206" cy="5658348"/>
          </a:xfrm>
        </p:spPr>
        <p:txBody>
          <a:bodyPr>
            <a:normAutofit/>
          </a:bodyPr>
          <a:lstStyle/>
          <a:p>
            <a:r>
              <a:rPr lang="en-US" dirty="0"/>
              <a:t>The perceptron network consists of three units, namely, sensory unit (input unit), </a:t>
            </a:r>
            <a:r>
              <a:rPr lang="en-US" dirty="0" err="1"/>
              <a:t>associator</a:t>
            </a:r>
            <a:r>
              <a:rPr lang="en-US" dirty="0"/>
              <a:t> unit (hidden unit), response unit (output unit).</a:t>
            </a:r>
          </a:p>
          <a:p>
            <a:r>
              <a:rPr lang="en-US" dirty="0"/>
              <a:t>The sensory units are connected to </a:t>
            </a:r>
            <a:r>
              <a:rPr lang="en-US" dirty="0" err="1"/>
              <a:t>associator</a:t>
            </a:r>
            <a:r>
              <a:rPr lang="en-US" dirty="0"/>
              <a:t> units with fixed weights having values 1, 0 or -1, which are assigned at random. </a:t>
            </a:r>
          </a:p>
          <a:p>
            <a:r>
              <a:rPr lang="en-US" dirty="0"/>
              <a:t>The binary activation function is used in sensory unit and </a:t>
            </a:r>
            <a:r>
              <a:rPr lang="en-US" dirty="0" err="1"/>
              <a:t>associator</a:t>
            </a:r>
            <a:r>
              <a:rPr lang="en-US" dirty="0"/>
              <a:t> unit. </a:t>
            </a:r>
          </a:p>
          <a:p>
            <a:r>
              <a:rPr lang="en-US" dirty="0"/>
              <a:t>The response unit has an activation of 1, 0 or -1. The binary step with fixed threshold </a:t>
            </a:r>
            <a:r>
              <a:rPr lang="en-US" i="1" dirty="0"/>
              <a:t>q  is used as activation for </a:t>
            </a:r>
            <a:r>
              <a:rPr lang="en-US" dirty="0" err="1"/>
              <a:t>associator</a:t>
            </a:r>
            <a:r>
              <a:rPr lang="en-US" dirty="0"/>
              <a:t>. The output signals that are sent from the </a:t>
            </a:r>
            <a:r>
              <a:rPr lang="en-US" dirty="0" err="1"/>
              <a:t>associator</a:t>
            </a:r>
            <a:r>
              <a:rPr lang="en-US" dirty="0"/>
              <a:t> unit to the response unit are only binary. </a:t>
            </a:r>
          </a:p>
          <a:p>
            <a:r>
              <a:rPr lang="en-US" dirty="0"/>
              <a:t>The output of the perceptron network is given by   y=f(y</a:t>
            </a:r>
            <a:r>
              <a:rPr lang="en-US" baseline="-25000" dirty="0"/>
              <a:t>in</a:t>
            </a:r>
            <a:r>
              <a:rPr lang="en-US" dirty="0"/>
              <a:t>) where f(y</a:t>
            </a:r>
            <a:r>
              <a:rPr lang="en-US" baseline="-25000" dirty="0"/>
              <a:t>in</a:t>
            </a:r>
            <a:r>
              <a:rPr lang="en-US" dirty="0"/>
              <a:t>) is activation function defined as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10" y="5068290"/>
            <a:ext cx="5567149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3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58" y="0"/>
            <a:ext cx="10515600" cy="682388"/>
          </a:xfrm>
        </p:spPr>
        <p:txBody>
          <a:bodyPr>
            <a:normAutofit fontScale="90000"/>
          </a:bodyPr>
          <a:lstStyle/>
          <a:p>
            <a:r>
              <a:rPr lang="en-US" dirty="0"/>
              <a:t>Key Points to be noted: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682388"/>
            <a:ext cx="11723427" cy="6059606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The perceptron learning rule is used in the weight </a:t>
            </a:r>
            <a:r>
              <a:rPr lang="en-US" sz="3100" dirty="0" err="1"/>
              <a:t>updation</a:t>
            </a:r>
            <a:r>
              <a:rPr lang="en-US" sz="3100" dirty="0"/>
              <a:t> between the </a:t>
            </a:r>
            <a:r>
              <a:rPr lang="en-US" sz="3100" dirty="0" err="1"/>
              <a:t>associator</a:t>
            </a:r>
            <a:r>
              <a:rPr lang="en-US" sz="3100" dirty="0"/>
              <a:t> unit and the response unit. For each training input, the net will calculate the response and it will determine whether or not an error has occurred. </a:t>
            </a:r>
          </a:p>
          <a:p>
            <a:r>
              <a:rPr lang="en-US" sz="3100" dirty="0"/>
              <a:t>The error calculation is based on the comparison of the values of targets with those of the calculated outputs. </a:t>
            </a:r>
          </a:p>
          <a:p>
            <a:r>
              <a:rPr lang="en-US" sz="3100" dirty="0"/>
              <a:t>The weights on the connections from the units that send the nonzero signal will get adjusted suitably. </a:t>
            </a:r>
          </a:p>
          <a:p>
            <a:r>
              <a:rPr lang="en-US" sz="3100" dirty="0"/>
              <a:t>The weights will be adjusted on the basis of the learning rule if an error has occurred for a particular training pattern, i.e.,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r>
              <a:rPr lang="en-US" sz="3100" dirty="0"/>
              <a:t>If no error occurs, there is no weight </a:t>
            </a:r>
            <a:r>
              <a:rPr lang="en-US" sz="3100" dirty="0" err="1"/>
              <a:t>updation</a:t>
            </a:r>
            <a:r>
              <a:rPr lang="en-US" sz="3100" dirty="0"/>
              <a:t> and hence the training process may be stopped.</a:t>
            </a:r>
          </a:p>
          <a:p>
            <a:r>
              <a:rPr lang="en-US" sz="3100" dirty="0"/>
              <a:t> In the above equations, the target value “ t ’’ is +1  or -1 and </a:t>
            </a:r>
            <a:r>
              <a:rPr lang="en-US" sz="3100" i="1" dirty="0"/>
              <a:t>a  is the learning rate. In general, these learning rules begin with an initial guess at the </a:t>
            </a:r>
            <a:r>
              <a:rPr lang="en-US" sz="3100" dirty="0"/>
              <a:t>weight values and then successive adjustments are made on the basis of the evaluation of an objective function.</a:t>
            </a:r>
          </a:p>
          <a:p>
            <a:r>
              <a:rPr lang="en-US" sz="3100" dirty="0"/>
              <a:t> Eventually, the learning rules reach a near-optimal or optimal solution in a finite number of steps.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	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28" y="3190824"/>
            <a:ext cx="4813187" cy="10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6979"/>
          </a:xfrm>
        </p:spPr>
        <p:txBody>
          <a:bodyPr/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676207"/>
            <a:ext cx="120872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6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876</Words>
  <Application>Microsoft Office PowerPoint</Application>
  <PresentationFormat>Widescreen</PresentationFormat>
  <Paragraphs>53</Paragraphs>
  <Slides>23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PERCEPTRON MODEL</vt:lpstr>
      <vt:lpstr>What is a Perceptron?</vt:lpstr>
      <vt:lpstr>PowerPoint Presentation</vt:lpstr>
      <vt:lpstr>PowerPoint Presentation</vt:lpstr>
      <vt:lpstr>HISTORY</vt:lpstr>
      <vt:lpstr>PowerPoint Presentation</vt:lpstr>
      <vt:lpstr>Key Points to be noted:</vt:lpstr>
      <vt:lpstr>Key Points to be noted: (continue)</vt:lpstr>
      <vt:lpstr>Perceptron Learning Rule</vt:lpstr>
      <vt:lpstr>Architecture of Perceptron</vt:lpstr>
      <vt:lpstr>Flowchart for Training Process</vt:lpstr>
      <vt:lpstr>Perceptron Training Algorithm for Single Output Classes</vt:lpstr>
      <vt:lpstr>PowerPoint Presentation</vt:lpstr>
      <vt:lpstr>Perceptron Training Algorithm for Multiple Output Classes</vt:lpstr>
      <vt:lpstr>Perceptron Network Testing Algorithm</vt:lpstr>
      <vt:lpstr>EXAMPLES</vt:lpstr>
      <vt:lpstr>PowerPoint Presentation</vt:lpstr>
      <vt:lpstr>PowerPoint Presentation</vt:lpstr>
      <vt:lpstr>PowerPoint Presentation</vt:lpstr>
      <vt:lpstr>PowerPoint Presentation</vt:lpstr>
      <vt:lpstr>Practice Questions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Sapna Jain</dc:creator>
  <cp:lastModifiedBy>SHREYA .</cp:lastModifiedBy>
  <cp:revision>22</cp:revision>
  <dcterms:created xsi:type="dcterms:W3CDTF">2022-07-20T04:19:18Z</dcterms:created>
  <dcterms:modified xsi:type="dcterms:W3CDTF">2023-10-03T08:59:57Z</dcterms:modified>
</cp:coreProperties>
</file>