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66" r:id="rId15"/>
    <p:sldId id="267" r:id="rId16"/>
    <p:sldId id="269" r:id="rId17"/>
    <p:sldId id="275" r:id="rId18"/>
    <p:sldId id="277" r:id="rId19"/>
    <p:sldId id="273" r:id="rId20"/>
    <p:sldId id="278" r:id="rId21"/>
    <p:sldId id="27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0A899-7C2D-468B-A639-FB596E3DD447}" v="8" dt="2023-11-24T13:12:2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Gupta" userId="S::jyoti.21b1541099@abes.ac.in::9ff727f4-632f-4415-85e2-0a481e76260b" providerId="AD" clId="Web-{21A0A899-7C2D-468B-A639-FB596E3DD447}"/>
    <pc:docChg chg="modSld">
      <pc:chgData name="Jyoti Gupta" userId="S::jyoti.21b1541099@abes.ac.in::9ff727f4-632f-4415-85e2-0a481e76260b" providerId="AD" clId="Web-{21A0A899-7C2D-468B-A639-FB596E3DD447}" dt="2023-11-24T13:12:28.299" v="7" actId="1076"/>
      <pc:docMkLst>
        <pc:docMk/>
      </pc:docMkLst>
      <pc:sldChg chg="modSp">
        <pc:chgData name="Jyoti Gupta" userId="S::jyoti.21b1541099@abes.ac.in::9ff727f4-632f-4415-85e2-0a481e76260b" providerId="AD" clId="Web-{21A0A899-7C2D-468B-A639-FB596E3DD447}" dt="2023-11-24T13:10:35.858" v="5" actId="20577"/>
        <pc:sldMkLst>
          <pc:docMk/>
          <pc:sldMk cId="915019628" sldId="260"/>
        </pc:sldMkLst>
        <pc:spChg chg="mod">
          <ac:chgData name="Jyoti Gupta" userId="S::jyoti.21b1541099@abes.ac.in::9ff727f4-632f-4415-85e2-0a481e76260b" providerId="AD" clId="Web-{21A0A899-7C2D-468B-A639-FB596E3DD447}" dt="2023-11-24T13:10:35.858" v="5" actId="20577"/>
          <ac:spMkLst>
            <pc:docMk/>
            <pc:sldMk cId="915019628" sldId="260"/>
            <ac:spMk id="7" creationId="{157DA98A-27E5-F0B1-005D-5113277FDC90}"/>
          </ac:spMkLst>
        </pc:spChg>
      </pc:sldChg>
      <pc:sldChg chg="modSp">
        <pc:chgData name="Jyoti Gupta" userId="S::jyoti.21b1541099@abes.ac.in::9ff727f4-632f-4415-85e2-0a481e76260b" providerId="AD" clId="Web-{21A0A899-7C2D-468B-A639-FB596E3DD447}" dt="2023-11-24T13:12:28.299" v="7" actId="1076"/>
        <pc:sldMkLst>
          <pc:docMk/>
          <pc:sldMk cId="2640437425" sldId="268"/>
        </pc:sldMkLst>
        <pc:picChg chg="mod">
          <ac:chgData name="Jyoti Gupta" userId="S::jyoti.21b1541099@abes.ac.in::9ff727f4-632f-4415-85e2-0a481e76260b" providerId="AD" clId="Web-{21A0A899-7C2D-468B-A639-FB596E3DD447}" dt="2023-11-24T13:12:28.299" v="7" actId="1076"/>
          <ac:picMkLst>
            <pc:docMk/>
            <pc:sldMk cId="2640437425" sldId="268"/>
            <ac:picMk id="9" creationId="{E275822E-9888-7A0B-C013-D933A9D686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9EA7-9F40-82DB-9535-7FEA9C774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363D2-C1D6-ECE7-EF6C-362DBB57C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3A6-7407-F7A4-C304-C1D85F7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0F73-574A-64B2-5695-FB9D1DF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C28F-BEF5-7538-DF40-2F466DD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3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B244-B413-5419-59C8-95DB3F9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6FCBA-9CA8-659C-B06A-58D8D346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B8B3-7E0E-C9C9-6410-45371E46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EFCB-45A0-17B8-BA2E-AC8C062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EABA-545B-2152-8112-4014B911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4F64C-1698-9CAC-8864-F6216191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CE981-A2B7-D290-15CC-42D96CD6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DEEF-B004-6780-7C46-F05F8775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D928-D376-3A50-9552-3D7D2F13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324F-6AB6-F0FB-DD96-EE562C8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FFE0-38A4-3DED-806C-D1993B81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0475-2FF8-4AEE-B9FA-9020091A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A03D-E8ED-32C3-1CAB-94783730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99CE-464F-1184-3008-F472476F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4B12-A131-F871-0BA2-9F3C966B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13AC-9D4F-FA92-3BDA-64BA055D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836A-6986-ADCA-230E-F502A72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7F68-AA50-A308-7841-7CE32C02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704C-3C26-1987-A8E8-9B60E50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F155-C471-3C2C-F7C4-F8CE6577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9BB2-170A-F037-741A-D0244FC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E9F6-F6F1-1C27-0A95-D3F582CE7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AF5EB-5001-57EE-2A97-D3A01BB71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2269-096A-CA6D-B6A5-9B2D4AF1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4CCF-3778-BFBB-D74A-F1D094A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BAD81-A510-83D2-87A4-779FCB0B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7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431C-3BB3-FA51-9EA4-D2D7F070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389C-6623-7D03-590E-210DA674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56D31-1E7E-EDA6-B0E8-638405E0D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CB878-BFE1-EA2B-16DD-5E0E3F2CE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8E448-7306-72C1-7F78-F537CDAB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0106F-3FC6-1BF1-7DAA-EC3D4CE9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F395B-607C-54E0-2AFD-8B09566A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EDE82-73D3-695C-A6E4-73526C0D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44B3-45EE-B2CC-2AB4-4345BA68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ACE0-18C3-03E3-27EB-49A498D3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F9F44-FD6C-36C9-E112-44EBE4AE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C79B0-C6FB-D394-F450-D6D78956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EAB4B-59FF-1B6B-224B-8B19B479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E478F-5317-43F8-4E69-EE611AD8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B5A5-8318-DFEC-6452-FBB06AA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83BC-8326-7470-EC75-7F9753EC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9B5F-9689-9A5D-3D9E-69AF7F69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E4C3-3E86-3933-61E6-65E04AFA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82E4-6A07-5F67-E920-20CCFE14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2678-467A-313E-22EF-5B8F373B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5E51D-085F-02C1-6A8F-81E0BF44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39F4-48D0-F211-A123-F58CFFE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C53AE-61AA-0F2C-76B4-DACEBB32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C25C-A79D-4559-F792-8154BE5D7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89E4-BB53-62C4-21E7-5C25C9B2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FCAA-E094-0B25-33C7-93D284B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AA2C-6B8F-BFE5-142D-068BF70A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37B54-1141-4FD9-0206-CD189139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60E1-DAA0-B9CB-2349-40D6B421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9E7E-6A0F-39C8-ED1F-04969A262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0C93-C1D1-4295-AAC6-DDFC1CEB072E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D5A4-6ABD-F765-BA64-07F6326D7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89C2-74AB-652D-4591-6B97F6564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8BB8-D7FE-42D4-904E-E582681F7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3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ucks.com/what-is-crisp-s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crucks.com/max-min-composition-for-crisp-rel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B49C-92DB-E58B-8150-A6D8688CB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Fuzzy and Crisp Relation</a:t>
            </a:r>
          </a:p>
        </p:txBody>
      </p:sp>
    </p:spTree>
    <p:extLst>
      <p:ext uri="{BB962C8B-B14F-4D97-AF65-F5344CB8AC3E}">
        <p14:creationId xmlns:p14="http://schemas.microsoft.com/office/powerpoint/2010/main" val="275815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7B2CDA-FAAF-473A-854C-72605D331781}"/>
              </a:ext>
            </a:extLst>
          </p:cNvPr>
          <p:cNvSpPr txBox="1"/>
          <p:nvPr/>
        </p:nvSpPr>
        <p:spPr>
          <a:xfrm>
            <a:off x="123631" y="778277"/>
            <a:ext cx="113950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Let us see how to fill the cells of composition matrix T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max(min(1, 0),min(0, 0),min(1, 0),min(0, 0))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max(0,0,0,0) = 0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Similarly,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max(min(1, 1),min(0, 0),min(1, 1),min(0, 0)) = max(1, 0, 1, 0) = 1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max(min(0, 0),min(0, 0),min(0, 0),min(1, 0)) = max(0, 0, 0, 0) = 0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max(min(0, 1),min(0, 0),min(0, 1),min(1, 0)) = max(0, 0, 0, 0) = 0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max(min(0, 0),min(0, 0),min(0, 0),min(0, 0)) = max(0, 0, 0, 0) = 0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max(min(0, 1),min(0, 0),min(0, 1),min(0, 0)) = max(0, 0, 0, 0) =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F92AE-AF1E-643F-EDAF-8F19161C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54" y="4186651"/>
            <a:ext cx="2923591" cy="2204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914B9-8924-013D-2D31-B5DBA292F919}"/>
              </a:ext>
            </a:extLst>
          </p:cNvPr>
          <p:cNvSpPr txBox="1"/>
          <p:nvPr/>
        </p:nvSpPr>
        <p:spPr>
          <a:xfrm>
            <a:off x="123631" y="364059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ranklin Gothic Book" panose="020B0503020102020204" pitchFamily="34" charset="0"/>
              </a:rPr>
              <a:t>Thus, the composition of relation R and S would be,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5F43B-4AF4-E189-D3BD-A784F27C1025}"/>
              </a:ext>
            </a:extLst>
          </p:cNvPr>
          <p:cNvSpPr txBox="1"/>
          <p:nvPr/>
        </p:nvSpPr>
        <p:spPr>
          <a:xfrm>
            <a:off x="-17107" y="14336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Explanation: Step by Step</a:t>
            </a:r>
          </a:p>
        </p:txBody>
      </p:sp>
    </p:spTree>
    <p:extLst>
      <p:ext uri="{BB962C8B-B14F-4D97-AF65-F5344CB8AC3E}">
        <p14:creationId xmlns:p14="http://schemas.microsoft.com/office/powerpoint/2010/main" val="97787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78C8-74A4-BDCC-8874-A2D24C30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6" y="225080"/>
            <a:ext cx="10515600" cy="1325563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Practice Examples</a:t>
            </a:r>
            <a:br>
              <a:rPr lang="en-IN" b="1" i="0" dirty="0">
                <a:effectLst/>
                <a:latin typeface="Franklin Gothic Book" panose="020B0503020102020204" pitchFamily="34" charset="0"/>
              </a:rPr>
            </a:b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D896-F82F-0D41-34A2-95A32153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6" y="1007707"/>
            <a:ext cx="10515600" cy="158620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IN" b="0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Given X={1, 3, 5}, Y={1, 3, 5},</a:t>
            </a:r>
          </a:p>
          <a:p>
            <a:pPr algn="l" fontAlgn="base"/>
            <a:r>
              <a:rPr lang="en-IN" b="0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R = { (x, y) | y = x + 2 } = { (1, 3), (3, 5) }</a:t>
            </a:r>
          </a:p>
          <a:p>
            <a:pPr algn="l" fontAlgn="base"/>
            <a:r>
              <a:rPr lang="en-IN" b="0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S = { (x, y) | x &lt; y } = { (1, 3), (1, 5), (3, 5) }</a:t>
            </a:r>
          </a:p>
          <a:p>
            <a:pPr algn="l" fontAlgn="base"/>
            <a:r>
              <a:rPr lang="en-IN" b="0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Find Max-Min composition of relations R and S</a:t>
            </a:r>
          </a:p>
          <a:p>
            <a:pPr marL="0" indent="0">
              <a:buNone/>
            </a:pP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5DB1B-A0DB-B8AB-29C9-B47B059ED6FB}"/>
              </a:ext>
            </a:extLst>
          </p:cNvPr>
          <p:cNvSpPr txBox="1"/>
          <p:nvPr/>
        </p:nvSpPr>
        <p:spPr>
          <a:xfrm>
            <a:off x="324238" y="2914872"/>
            <a:ext cx="7961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0" i="0" dirty="0">
                <a:effectLst/>
                <a:latin typeface="Franklin Gothic Book" panose="020B0503020102020204" pitchFamily="34" charset="0"/>
              </a:rPr>
              <a:t>X×Y={(1, 1), (1, 3), (1, 5),(3, 1), (3, 3), (3, 5),(5, 1), (5, 3), (5, 5)}</a:t>
            </a:r>
          </a:p>
          <a:p>
            <a:pPr algn="l" fontAlgn="base"/>
            <a:r>
              <a:rPr lang="es-ES" b="0" i="0" dirty="0">
                <a:effectLst/>
                <a:latin typeface="Franklin Gothic Book" panose="020B0503020102020204" pitchFamily="34" charset="0"/>
              </a:rPr>
              <a:t>R = { (x, y) | y = x + 2 } = { (1, 3), (3, 5) }</a:t>
            </a:r>
          </a:p>
          <a:p>
            <a:pPr algn="l" fontAlgn="base"/>
            <a:r>
              <a:rPr lang="es-ES" b="0" i="0" dirty="0">
                <a:effectLst/>
                <a:latin typeface="Franklin Gothic Book" panose="020B0503020102020204" pitchFamily="34" charset="0"/>
              </a:rPr>
              <a:t>S = { (x, y) | x &lt; y } = { (1, 3), (1, 5), (3, 5)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5B00F-2DA4-A439-AEAF-49EF60F0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8" y="4044196"/>
            <a:ext cx="9574764" cy="23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3E1-3CDC-E76A-7052-FA4FD5D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5" y="178513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Solution</a:t>
            </a:r>
            <a:endParaRPr lang="en-IN" sz="36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B87E-FE7B-14CD-26F7-41B00677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" y="816225"/>
            <a:ext cx="6911939" cy="304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41343-53EA-A1E1-FD9F-4BCF0B14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5" y="4058816"/>
            <a:ext cx="3368332" cy="38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EA128-FB47-CB7F-8E07-F8E2B11C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721" y="434489"/>
            <a:ext cx="4834843" cy="5690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F9406-D6D1-1ECD-C210-2CD3A769F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15" y="4447470"/>
            <a:ext cx="4427604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6110-E5D9-A5A6-B546-4054DFD9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"/>
            <a:ext cx="10515600" cy="84908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Fuzzy Relation</a:t>
            </a:r>
            <a:endParaRPr lang="en-IN" sz="32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8A50-4E98-859B-5B1D-326EA76F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2" y="849087"/>
            <a:ext cx="10515600" cy="565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Defines mapping of variable from one fuzzy set to another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666666"/>
              </a:solidFill>
              <a:effectLst/>
              <a:latin typeface="Roboto Condensed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5892D-4712-D251-B6E2-FAD7E060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408899"/>
            <a:ext cx="10890380" cy="202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B087E-E6ED-93D5-8FC4-B150252B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02" y="3429000"/>
            <a:ext cx="6960636" cy="32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6DDA-F9D5-FCE0-48D1-808413E3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489"/>
            <a:ext cx="10515600" cy="866515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Fuzzy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673A-A77B-126E-5C3D-3AF6FEF6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051184"/>
            <a:ext cx="11870094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Franklin Gothic Book" panose="020B0503020102020204" pitchFamily="34" charset="0"/>
              </a:rPr>
              <a:t>Let </a:t>
            </a:r>
            <a:r>
              <a:rPr lang="en-US" sz="2400" b="0" i="0" u="sng" dirty="0">
                <a:effectLst/>
                <a:latin typeface="Franklin Gothic Book" panose="020B0503020102020204" pitchFamily="34" charset="0"/>
              </a:rPr>
              <a:t>A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be a fuzzy set on universe X and </a:t>
            </a:r>
            <a:r>
              <a:rPr lang="en-US" sz="2400" b="0" i="0" u="sng" dirty="0">
                <a:effectLst/>
                <a:latin typeface="Franklin Gothic Book" panose="020B0503020102020204" pitchFamily="34" charset="0"/>
              </a:rPr>
              <a:t>B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be a fuzzy set on universe Y, then the Cartesian product between fuzzy sets </a:t>
            </a:r>
            <a:r>
              <a:rPr lang="en-US" sz="2400" b="0" i="0" u="sng" dirty="0">
                <a:effectLst/>
                <a:latin typeface="Franklin Gothic Book" panose="020B0503020102020204" pitchFamily="34" charset="0"/>
              </a:rPr>
              <a:t>A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and </a:t>
            </a:r>
            <a:r>
              <a:rPr lang="en-US" sz="2400" b="0" i="0" u="sng" dirty="0">
                <a:effectLst/>
                <a:latin typeface="Franklin Gothic Book" panose="020B0503020102020204" pitchFamily="34" charset="0"/>
              </a:rPr>
              <a:t>B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will result in a fuzzy relation </a:t>
            </a:r>
            <a:r>
              <a:rPr lang="en-US" sz="2400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which is contained with the full Cartesian product space or it is subset of cartesian product of fuzzy subsets. Formally, we can define fuzzy relation as,</a:t>
            </a:r>
          </a:p>
          <a:p>
            <a:pPr algn="ctr" fontAlgn="base"/>
            <a:r>
              <a:rPr lang="pt-BR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pt-BR" b="0" i="0" dirty="0">
                <a:effectLst/>
                <a:latin typeface="Franklin Gothic Book" panose="020B0503020102020204" pitchFamily="34" charset="0"/>
              </a:rPr>
              <a:t> = </a:t>
            </a:r>
            <a:r>
              <a:rPr lang="pt-BR" b="0" i="0" u="sng" dirty="0">
                <a:effectLst/>
                <a:latin typeface="Franklin Gothic Book" panose="020B0503020102020204" pitchFamily="34" charset="0"/>
              </a:rPr>
              <a:t>A</a:t>
            </a:r>
            <a:r>
              <a:rPr lang="pt-BR" b="0" i="0" dirty="0">
                <a:effectLst/>
                <a:latin typeface="Franklin Gothic Book" panose="020B0503020102020204" pitchFamily="34" charset="0"/>
              </a:rPr>
              <a:t> x </a:t>
            </a:r>
            <a:r>
              <a:rPr lang="pt-BR" b="0" i="0" u="sng" dirty="0">
                <a:effectLst/>
                <a:latin typeface="Franklin Gothic Book" panose="020B0503020102020204" pitchFamily="34" charset="0"/>
              </a:rPr>
              <a:t>B</a:t>
            </a:r>
            <a:endParaRPr lang="pt-BR" b="0" i="0" dirty="0">
              <a:effectLst/>
              <a:latin typeface="Franklin Gothic Book" panose="020B0503020102020204" pitchFamily="34" charset="0"/>
            </a:endParaRPr>
          </a:p>
          <a:p>
            <a:pPr marL="0" indent="0" algn="ctr" fontAlgn="base">
              <a:buNone/>
            </a:pPr>
            <a:r>
              <a:rPr lang="pt-BR" b="0" i="0" dirty="0">
                <a:effectLst/>
                <a:latin typeface="Franklin Gothic Book" panose="020B0503020102020204" pitchFamily="34" charset="0"/>
              </a:rPr>
              <a:t>and</a:t>
            </a:r>
          </a:p>
          <a:p>
            <a:pPr algn="ctr" fontAlgn="base"/>
            <a:r>
              <a:rPr lang="pt-BR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pt-BR" b="0" i="0" dirty="0">
                <a:effectLst/>
                <a:latin typeface="Franklin Gothic Book" panose="020B0503020102020204" pitchFamily="34" charset="0"/>
              </a:rPr>
              <a:t> ⊂ (X x Y)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  <a:latin typeface="Franklin Gothic Book" panose="020B0503020102020204" pitchFamily="34" charset="0"/>
              </a:rPr>
              <a:t>where the relation </a:t>
            </a:r>
            <a:r>
              <a:rPr lang="en-US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 has membership function,</a:t>
            </a:r>
          </a:p>
          <a:p>
            <a:pPr marL="0" indent="0" algn="ctr" fontAlgn="base">
              <a:buNone/>
            </a:pPr>
            <a:r>
              <a:rPr lang="en-US" sz="3200" b="1" i="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μ</a:t>
            </a:r>
            <a:r>
              <a:rPr lang="en-US" sz="3200" b="1" i="0" u="sng" baseline="-2500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R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(x, y) = </a:t>
            </a:r>
            <a:r>
              <a:rPr lang="en-US" sz="3200" b="1" i="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μ</a:t>
            </a:r>
            <a:r>
              <a:rPr lang="en-US" sz="3200" b="1" i="0" u="sng" baseline="-2500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A</a:t>
            </a:r>
            <a:r>
              <a:rPr lang="en-US" sz="3200" b="1" i="0" baseline="-2500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 x </a:t>
            </a:r>
            <a:r>
              <a:rPr lang="en-US" sz="3200" b="1" i="0" u="sng" baseline="-2500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B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(x, y) = min( </a:t>
            </a:r>
            <a:r>
              <a:rPr lang="en-US" sz="3200" b="1" i="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μ</a:t>
            </a:r>
            <a:r>
              <a:rPr lang="en-US" sz="3200" b="1" i="0" u="sng" baseline="-2500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A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(x), </a:t>
            </a:r>
            <a:r>
              <a:rPr lang="en-US" sz="3200" b="1" i="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μ</a:t>
            </a:r>
            <a:r>
              <a:rPr lang="en-US" sz="3200" b="1" i="0" u="sng" baseline="-25000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B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(y) )</a:t>
            </a:r>
          </a:p>
          <a:p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6799A-B06F-C4D3-4FDA-6336A57B41C0}"/>
              </a:ext>
            </a:extLst>
          </p:cNvPr>
          <p:cNvSpPr txBox="1"/>
          <p:nvPr/>
        </p:nvSpPr>
        <p:spPr>
          <a:xfrm>
            <a:off x="2211304" y="5544886"/>
            <a:ext cx="6400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Given 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A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 = { (a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, 0.2), (a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2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, 0.7), (a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3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, 0.4) } and 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B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 = { (b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, 0.5), (b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2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, 0.6)}, find the relation over 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A</a:t>
            </a:r>
            <a:r>
              <a:rPr 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 x 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B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E6FD0-298B-EC5E-CC84-BE221D30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07" y="5184327"/>
            <a:ext cx="237764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251-1DCA-34E9-3D09-A061E788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402"/>
            <a:ext cx="10515600" cy="795771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Operation on Fuzzy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240B-8F93-C708-805D-FC2F43D1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27" y="1098866"/>
            <a:ext cx="11730134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Franklin Gothic Book" panose="020B0503020102020204" pitchFamily="34" charset="0"/>
              </a:rPr>
              <a:t>Let R and S be fuzzy relation on </a:t>
            </a:r>
            <a:r>
              <a:rPr lang="en-IN" dirty="0" err="1">
                <a:latin typeface="Franklin Gothic Book" panose="020B0503020102020204" pitchFamily="34" charset="0"/>
              </a:rPr>
              <a:t>cartesion</a:t>
            </a:r>
            <a:r>
              <a:rPr lang="en-IN" dirty="0">
                <a:latin typeface="Franklin Gothic Book" panose="020B0503020102020204" pitchFamily="34" charset="0"/>
              </a:rPr>
              <a:t> space X </a:t>
            </a:r>
            <a:r>
              <a:rPr lang="en-IN" dirty="0" err="1">
                <a:latin typeface="Franklin Gothic Book" panose="020B0503020102020204" pitchFamily="34" charset="0"/>
              </a:rPr>
              <a:t>xY</a:t>
            </a:r>
            <a:r>
              <a:rPr lang="en-IN" dirty="0">
                <a:latin typeface="Franklin Gothic Book" panose="020B0503020102020204" pitchFamily="34" charset="0"/>
              </a:rPr>
              <a:t>. Then following </a:t>
            </a:r>
            <a:r>
              <a:rPr lang="en-IN" dirty="0" err="1">
                <a:latin typeface="Franklin Gothic Book" panose="020B0503020102020204" pitchFamily="34" charset="0"/>
              </a:rPr>
              <a:t>operationsapply</a:t>
            </a:r>
            <a:r>
              <a:rPr lang="en-IN" dirty="0">
                <a:latin typeface="Franklin Gothic Book" panose="020B0503020102020204" pitchFamily="34" charset="0"/>
              </a:rPr>
              <a:t> for the membership value for various set operations</a:t>
            </a:r>
          </a:p>
          <a:p>
            <a:r>
              <a:rPr lang="en-IN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Union</a:t>
            </a:r>
            <a:r>
              <a:rPr lang="en-IN" dirty="0">
                <a:latin typeface="Franklin Gothic Book" panose="020B0503020102020204" pitchFamily="34" charset="0"/>
              </a:rPr>
              <a:t> </a:t>
            </a:r>
          </a:p>
          <a:p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Intersection</a:t>
            </a:r>
          </a:p>
          <a:p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Complement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AD213-7459-0F41-FD75-9367D66F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77" y="2403370"/>
            <a:ext cx="5439177" cy="55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B5CAC-6D44-DD54-4B8A-88CC520D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77" y="3541005"/>
            <a:ext cx="5439176" cy="554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C6BBF-A6D3-3BCD-D36B-7CF345C1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06" y="4678640"/>
            <a:ext cx="310922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FF77-9D20-0F1B-0CB0-F6256F0C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06515"/>
            <a:ext cx="10515600" cy="50262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Example</a:t>
            </a:r>
            <a:endParaRPr lang="en-IN" sz="32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ABF7D-A3A7-CA02-742E-FC270ECD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48" y="568658"/>
            <a:ext cx="5890770" cy="1120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073B6-1B27-3E92-E5B7-15A37D9AB94B}"/>
              </a:ext>
            </a:extLst>
          </p:cNvPr>
          <p:cNvSpPr txBox="1"/>
          <p:nvPr/>
        </p:nvSpPr>
        <p:spPr>
          <a:xfrm>
            <a:off x="119743" y="1539100"/>
            <a:ext cx="215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UNION</a:t>
            </a:r>
            <a:endParaRPr lang="en-IN" b="1" u="sng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37681-A92E-D315-BF9C-27A0951B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2" y="1998692"/>
            <a:ext cx="2514818" cy="89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38127-AB21-9445-7471-04B620C0777A}"/>
              </a:ext>
            </a:extLst>
          </p:cNvPr>
          <p:cNvSpPr txBox="1"/>
          <p:nvPr/>
        </p:nvSpPr>
        <p:spPr>
          <a:xfrm>
            <a:off x="4095750" y="15678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INTERSECTION</a:t>
            </a:r>
            <a:endParaRPr lang="en-IN" sz="2000" b="1" u="sng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B9870-9577-50C5-F746-4BC4A17A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00" y="2006313"/>
            <a:ext cx="2629128" cy="891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223BE4-2E52-22C1-C301-4F7CF9881A81}"/>
              </a:ext>
            </a:extLst>
          </p:cNvPr>
          <p:cNvSpPr txBox="1"/>
          <p:nvPr/>
        </p:nvSpPr>
        <p:spPr>
          <a:xfrm>
            <a:off x="8066721" y="1488840"/>
            <a:ext cx="212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COMPLEMENT</a:t>
            </a:r>
            <a:endParaRPr lang="en-IN" sz="2000" b="1" u="sng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A019A4-71AF-5162-839E-62C544394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52" y="1907825"/>
            <a:ext cx="2446232" cy="853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D80ED-3E56-5BE5-5782-0DD3850FBFDE}"/>
              </a:ext>
            </a:extLst>
          </p:cNvPr>
          <p:cNvSpPr txBox="1"/>
          <p:nvPr/>
        </p:nvSpPr>
        <p:spPr>
          <a:xfrm>
            <a:off x="46653" y="2897930"/>
            <a:ext cx="41256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= { (a, b),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A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B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 }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b))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max(0.8, 0.4) = 0.8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max(0.1, 0.0) = 0.1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max(0.1, 0.9) = 0.9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max(0.7, 0.6) = 0.7.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………………….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∪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max(0.8, 0.5) = 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D9110F-04A6-68B2-800D-3535506AEA2F}"/>
              </a:ext>
            </a:extLst>
          </p:cNvPr>
          <p:cNvSpPr txBox="1"/>
          <p:nvPr/>
        </p:nvSpPr>
        <p:spPr>
          <a:xfrm>
            <a:off x="4095750" y="2878837"/>
            <a:ext cx="39239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u="sng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= { (a, b),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A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B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 }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(a, b) )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min(0.8, 0.4) = 0.4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max(0.1, 0.0) = 0.0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max(0.1, 0.9) = 0.1</a:t>
            </a: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max(0.7, 0.6) = 0.6</a:t>
            </a:r>
          </a:p>
          <a:p>
            <a:pPr algn="l" fontAlgn="base"/>
            <a:r>
              <a:rPr lang="en-IN" dirty="0">
                <a:latin typeface="Franklin Gothic Book" panose="020B0503020102020204" pitchFamily="34" charset="0"/>
              </a:rPr>
              <a:t>…………………..</a:t>
            </a:r>
            <a:endParaRPr lang="en-IN" b="0" i="0" dirty="0">
              <a:effectLst/>
              <a:latin typeface="Franklin Gothic Book" panose="020B0503020102020204" pitchFamily="34" charset="0"/>
            </a:endParaRPr>
          </a:p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 ∩ 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μ</a:t>
            </a:r>
            <a:r>
              <a:rPr lang="en-IN" b="0" i="0" u="sng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 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 ) )</a:t>
            </a:r>
          </a:p>
          <a:p>
            <a:pPr algn="l" fontAlgn="base"/>
            <a:r>
              <a:rPr lang="en-IN" b="0" i="0" dirty="0">
                <a:effectLst/>
                <a:latin typeface="Franklin Gothic Book" panose="020B0503020102020204" pitchFamily="34" charset="0"/>
              </a:rPr>
              <a:t>= max(0.8, 0.5) = 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43FC7-D9C7-9AB3-4704-9147A0F76E54}"/>
              </a:ext>
            </a:extLst>
          </p:cNvPr>
          <p:cNvSpPr txBox="1"/>
          <p:nvPr/>
        </p:nvSpPr>
        <p:spPr>
          <a:xfrm>
            <a:off x="8221446" y="2897930"/>
            <a:ext cx="32633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0" i="0" u="sng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 = { (a, b),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(a, b) }</a:t>
            </a:r>
          </a:p>
          <a:p>
            <a:pPr algn="l" fontAlgn="base"/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(a, b) = 1 –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(a, b)</a:t>
            </a:r>
          </a:p>
          <a:p>
            <a:pPr algn="l" fontAlgn="base"/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0.8 = 0.2</a:t>
            </a:r>
          </a:p>
          <a:p>
            <a:pPr algn="l" fontAlgn="base"/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0.1 = 0.9</a:t>
            </a:r>
          </a:p>
          <a:p>
            <a:pPr algn="l" fontAlgn="base"/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0.1 = 0.9</a:t>
            </a:r>
          </a:p>
          <a:p>
            <a:pPr algn="l" fontAlgn="base"/>
            <a:r>
              <a:rPr lang="es-ES" b="0" i="0" dirty="0">
                <a:effectLst/>
                <a:latin typeface="Franklin Gothic Book" panose="020B0503020102020204" pitchFamily="34" charset="0"/>
              </a:rPr>
              <a:t>……………..</a:t>
            </a:r>
          </a:p>
          <a:p>
            <a:pPr algn="l" fontAlgn="base"/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</a:t>
            </a:r>
            <a:r>
              <a:rPr lang="es-ES" b="0" i="0" dirty="0" err="1">
                <a:effectLst/>
                <a:latin typeface="Franklin Gothic Book" panose="020B0503020102020204" pitchFamily="34" charset="0"/>
              </a:rPr>
              <a:t>μ</a:t>
            </a:r>
            <a:r>
              <a:rPr lang="es-ES" b="0" i="0" u="sng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s-ES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s-ES" b="0" i="0" dirty="0">
                <a:effectLst/>
                <a:latin typeface="Franklin Gothic Book" panose="020B0503020102020204" pitchFamily="34" charset="0"/>
              </a:rPr>
              <a:t>) = 1 – 0.8 = 0.2</a:t>
            </a:r>
          </a:p>
        </p:txBody>
      </p:sp>
    </p:spTree>
    <p:extLst>
      <p:ext uri="{BB962C8B-B14F-4D97-AF65-F5344CB8AC3E}">
        <p14:creationId xmlns:p14="http://schemas.microsoft.com/office/powerpoint/2010/main" val="69752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39A2-38E4-E416-3770-8EA490DD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" y="201841"/>
            <a:ext cx="10515600" cy="120893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Composition in Fuzzy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1CF60-639F-C818-0C66-D4AC371A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8" y="3545631"/>
            <a:ext cx="11343810" cy="324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A2CE3-922A-15CE-A361-3DCFF89F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53" y="1527404"/>
            <a:ext cx="5742255" cy="17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827-0B86-D77F-2996-6EED6DB7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304961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Example</a:t>
            </a:r>
            <a:r>
              <a:rPr lang="en-IN" dirty="0"/>
              <a:t> </a:t>
            </a:r>
            <a:r>
              <a:rPr lang="en-IN" sz="4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11420-C0CB-EB60-FB97-A609880B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7" y="1313283"/>
            <a:ext cx="11646160" cy="49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3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90F864-2A14-08AC-2FA0-95DD68B0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9" y="597507"/>
            <a:ext cx="11619823" cy="56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9055-F806-A374-D1C7-60D792D3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FE7B-E2D1-9A19-BB6E-F7DB32EA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Crisp Relations</a:t>
            </a:r>
          </a:p>
          <a:p>
            <a:r>
              <a:rPr lang="en-IN" dirty="0"/>
              <a:t>Operation on Crisp Relations</a:t>
            </a:r>
          </a:p>
          <a:p>
            <a:r>
              <a:rPr lang="en-IN" dirty="0"/>
              <a:t>Example on Crisp Relations</a:t>
            </a:r>
          </a:p>
          <a:p>
            <a:r>
              <a:rPr lang="en-IN" dirty="0"/>
              <a:t>Fuzzy Relations</a:t>
            </a:r>
          </a:p>
          <a:p>
            <a:r>
              <a:rPr lang="en-IN" dirty="0"/>
              <a:t>Operations on Fuzzy Relations</a:t>
            </a:r>
          </a:p>
          <a:p>
            <a:r>
              <a:rPr lang="en-IN" dirty="0"/>
              <a:t>Examples on Fuzzy Relations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441-2B4D-6816-89CB-09D2F217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11750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Crisp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9C96-9D06-7C0C-335B-3ADA3C10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253331"/>
            <a:ext cx="11691256" cy="435133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Franklin Gothic Book" panose="020B0503020102020204" pitchFamily="34" charset="0"/>
              </a:rPr>
              <a:t>Crisp relation is defined over the cartesian product of two </a:t>
            </a:r>
            <a:r>
              <a:rPr lang="en-US" b="0" i="0" u="none" strike="noStrike" dirty="0">
                <a:effectLst/>
                <a:latin typeface="Franklin Gothic Book" panose="020B05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crisp sets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. Suppose, A and B are two crisp sets. Then Cartesian product denoted as A×B is a collection of </a:t>
            </a:r>
            <a:r>
              <a:rPr lang="en-US" b="1" i="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</a:rPr>
              <a:t>order pairs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, such that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Franklin Gothic Book" panose="020B0503020102020204" pitchFamily="34" charset="0"/>
              </a:rPr>
              <a:t>                         </a:t>
            </a:r>
            <a:r>
              <a:rPr lang="en-US" b="1" i="0" dirty="0">
                <a:solidFill>
                  <a:srgbClr val="00B0F0"/>
                </a:solidFill>
                <a:effectLst/>
                <a:latin typeface="Franklin Gothic Book" panose="020B0503020102020204" pitchFamily="34" charset="0"/>
              </a:rPr>
              <a:t>A × B = { (a, b)  |  a ∈ A and b ∈ B }</a:t>
            </a:r>
            <a:endParaRPr lang="en-US" b="1" dirty="0">
              <a:solidFill>
                <a:srgbClr val="00B0F0"/>
              </a:solidFill>
              <a:latin typeface="Franklin Gothic Book" panose="020B0503020102020204" pitchFamily="34" charset="0"/>
            </a:endParaRPr>
          </a:p>
          <a:p>
            <a:pPr marL="0" indent="0" algn="just" fontAlgn="base">
              <a:buNone/>
            </a:pPr>
            <a:endParaRPr lang="en-US" b="1" i="0" dirty="0">
              <a:effectLst/>
              <a:latin typeface="Franklin Gothic Book" panose="020B0503020102020204" pitchFamily="34" charset="0"/>
            </a:endParaRPr>
          </a:p>
          <a:p>
            <a:pPr marL="0" indent="0" algn="just" fontAlgn="base">
              <a:buNone/>
            </a:pPr>
            <a:r>
              <a:rPr lang="en-US" b="1" i="0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Note:</a:t>
            </a:r>
          </a:p>
          <a:p>
            <a:pPr algn="just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A × B ≠ B × A    when </a:t>
            </a:r>
            <a:r>
              <a:rPr lang="en-US" dirty="0">
                <a:latin typeface="Franklin Gothic Book" panose="020B0503020102020204" pitchFamily="34" charset="0"/>
              </a:rPr>
              <a:t>A ≠ B and A, B are non-empty</a:t>
            </a:r>
            <a:endParaRPr lang="en-US" b="0" i="0" dirty="0">
              <a:effectLst/>
              <a:latin typeface="Franklin Gothic Book" panose="020B0503020102020204" pitchFamily="34" charset="0"/>
            </a:endParaRPr>
          </a:p>
          <a:p>
            <a:pPr algn="just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|A × B| = |A| × |B|</a:t>
            </a:r>
          </a:p>
          <a:p>
            <a:pPr algn="just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A × B provides a mapping from  a ∈ A to b ∈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9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455A-9946-DA0C-391F-231D1295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2" y="257054"/>
            <a:ext cx="10515600" cy="791871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70C0"/>
                </a:solidFill>
                <a:latin typeface="Franklin Gothic Book" panose="020B0503020102020204" pitchFamily="34" charset="0"/>
                <a:ea typeface="+mn-ea"/>
                <a:cs typeface="+mn-cs"/>
              </a:rPr>
              <a:t>Example of Crisp 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DF06-4FAA-20D0-FB37-7D5BE561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2" y="3947537"/>
            <a:ext cx="6195597" cy="222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82253-EC5C-13AA-6D7A-49715B6FAA31}"/>
              </a:ext>
            </a:extLst>
          </p:cNvPr>
          <p:cNvSpPr txBox="1"/>
          <p:nvPr/>
        </p:nvSpPr>
        <p:spPr>
          <a:xfrm>
            <a:off x="0" y="3301682"/>
            <a:ext cx="423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Matrix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42A1A-D56D-6840-4C24-B942A980F341}"/>
              </a:ext>
            </a:extLst>
          </p:cNvPr>
          <p:cNvSpPr txBox="1"/>
          <p:nvPr/>
        </p:nvSpPr>
        <p:spPr>
          <a:xfrm>
            <a:off x="6876662" y="4459988"/>
            <a:ext cx="363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0 means ordered pair is not present in relation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1 means ordered pair is part of relation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9E8B0-A3DB-56D1-EE5C-9138F29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1" y="963140"/>
            <a:ext cx="7544454" cy="669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884D45-BC44-5C43-5E57-F3750BC6D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" y="1641711"/>
            <a:ext cx="7544454" cy="624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5DF78-6826-BDAD-D30D-A0CA24D5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09" y="2266605"/>
            <a:ext cx="7575556" cy="662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5C9ECB-F21E-E659-E361-786B53C3B60B}"/>
              </a:ext>
            </a:extLst>
          </p:cNvPr>
          <p:cNvSpPr txBox="1"/>
          <p:nvPr/>
        </p:nvSpPr>
        <p:spPr>
          <a:xfrm>
            <a:off x="6876662" y="4090656"/>
            <a:ext cx="112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buNone/>
            </a:pPr>
            <a:r>
              <a:rPr lang="en-US" b="1" i="0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1280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E18D-AD05-1731-4580-08EC9F38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85207"/>
            <a:ext cx="10515600" cy="7918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Operations on Crisp 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7DA98A-27E5-F0B1-005D-5113277F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" y="877077"/>
            <a:ext cx="11950439" cy="58618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b="0" i="0" dirty="0">
                <a:effectLst/>
                <a:latin typeface="Franklin Gothic Book" panose="020B0503020102020204" pitchFamily="34" charset="0"/>
              </a:rPr>
              <a:t>Suppose, R(x, y) and S(x, y) are the two relations defined over two crisp sets, where x ∈ A and y ∈ B</a:t>
            </a:r>
          </a:p>
          <a:p>
            <a:pPr marL="0" indent="0" algn="just">
              <a:buNone/>
            </a:pPr>
            <a:r>
              <a:rPr lang="en-US" sz="36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Union</a:t>
            </a:r>
          </a:p>
          <a:p>
            <a:pPr marL="0" indent="0" algn="just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                    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R ∪ S =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baseline="-25000" dirty="0">
                <a:effectLst/>
                <a:latin typeface="Franklin Gothic Book" panose="020B0503020102020204" pitchFamily="34" charset="0"/>
              </a:rPr>
              <a:t> ∪ S 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 =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max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y),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S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 )</a:t>
            </a:r>
          </a:p>
          <a:p>
            <a:pPr marL="0" indent="0" algn="just">
              <a:buNone/>
            </a:pPr>
            <a:r>
              <a:rPr lang="es-ES" sz="3600" b="1" u="sng" dirty="0" err="1">
                <a:solidFill>
                  <a:srgbClr val="0070C0"/>
                </a:solidFill>
                <a:latin typeface="Franklin Gothic Book"/>
              </a:rPr>
              <a:t>Intersection</a:t>
            </a:r>
            <a:endParaRPr lang="es-ES" sz="3600" b="1" u="sng" dirty="0" err="1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r>
              <a:rPr lang="es-ES" sz="3600" dirty="0">
                <a:latin typeface="Franklin Gothic Book" panose="020B0503020102020204" pitchFamily="34" charset="0"/>
              </a:rPr>
              <a:t>                    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R ∩ S =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baseline="-25000" dirty="0">
                <a:effectLst/>
                <a:latin typeface="Franklin Gothic Book" panose="020B0503020102020204" pitchFamily="34" charset="0"/>
              </a:rPr>
              <a:t> ∩ S 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 = min(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y),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S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 )</a:t>
            </a:r>
          </a:p>
          <a:p>
            <a:pPr marL="0" indent="0" algn="just">
              <a:buNone/>
            </a:pPr>
            <a:r>
              <a:rPr lang="en-IN" sz="36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Complement </a:t>
            </a:r>
          </a:p>
          <a:p>
            <a:pPr marL="0" indent="0" algn="just">
              <a:buNone/>
            </a:pPr>
            <a:r>
              <a:rPr lang="es-ES" sz="3600" dirty="0">
                <a:latin typeface="Franklin Gothic Book" panose="020B0503020102020204" pitchFamily="34" charset="0"/>
              </a:rPr>
              <a:t>                    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 =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 (x, y)= 1 – </a:t>
            </a:r>
            <a:r>
              <a:rPr lang="es-ES" sz="3600" b="1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s-ES" sz="3600" b="1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s-ES" sz="3600" b="1" i="0" dirty="0">
                <a:effectLst/>
                <a:latin typeface="Franklin Gothic Book" panose="020B0503020102020204" pitchFamily="34" charset="0"/>
              </a:rPr>
              <a:t>(x, y)</a:t>
            </a:r>
          </a:p>
          <a:p>
            <a:pPr marL="0" indent="0" algn="just">
              <a:buNone/>
            </a:pPr>
            <a:r>
              <a:rPr lang="en-IN" sz="3600" b="1" u="sng" dirty="0">
                <a:solidFill>
                  <a:srgbClr val="0070C0"/>
                </a:solidFill>
                <a:latin typeface="Franklin Gothic Book" panose="020B0503020102020204" pitchFamily="34" charset="0"/>
              </a:rPr>
              <a:t>Cardinality of crisp set:</a:t>
            </a:r>
          </a:p>
          <a:p>
            <a:pPr marL="0" indent="0" algn="just">
              <a:buNone/>
            </a:pPr>
            <a:r>
              <a:rPr lang="en-US" sz="3100" b="0" i="0" dirty="0">
                <a:effectLst/>
                <a:latin typeface="Franklin Gothic Book" panose="020B0503020102020204" pitchFamily="34" charset="0"/>
              </a:rPr>
              <a:t>Cardinality defines the </a:t>
            </a:r>
            <a:r>
              <a:rPr lang="en-US" sz="3100" b="0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number of elements</a:t>
            </a:r>
            <a:r>
              <a:rPr lang="en-US" sz="3100" b="0" i="0" dirty="0">
                <a:effectLst/>
                <a:latin typeface="Franklin Gothic Book" panose="020B0503020102020204" pitchFamily="34" charset="0"/>
              </a:rPr>
              <a:t> in the given set. Let A and B be the crisp sets with cardinality n and m, respectively</a:t>
            </a:r>
            <a:r>
              <a:rPr lang="en-US" sz="3100" b="0" i="0" dirty="0">
                <a:solidFill>
                  <a:srgbClr val="00B0F0"/>
                </a:solidFill>
                <a:effectLst/>
                <a:latin typeface="Franklin Gothic Book" panose="020B0503020102020204" pitchFamily="34" charset="0"/>
              </a:rPr>
              <a:t>. The cardinality of crisp relation defined over Cartesian product A×B will be </a:t>
            </a:r>
            <a:r>
              <a:rPr lang="en-US" sz="3100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n × m</a:t>
            </a:r>
            <a:endParaRPr lang="en-IN" sz="3100" b="1" i="0" dirty="0">
              <a:solidFill>
                <a:srgbClr val="0070C0"/>
              </a:solidFill>
              <a:effectLst/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s-ES" b="0" i="0" dirty="0">
              <a:effectLst/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IN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D68-8866-9391-1EDD-75F2E161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13199"/>
            <a:ext cx="10515600" cy="83852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Example</a:t>
            </a:r>
            <a:endParaRPr lang="en-IN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D187E-17A4-18B6-1BFF-42633D40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5" y="757061"/>
            <a:ext cx="5692633" cy="164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25F85-7139-C423-F100-B8A9CA482F60}"/>
              </a:ext>
            </a:extLst>
          </p:cNvPr>
          <p:cNvSpPr txBox="1"/>
          <p:nvPr/>
        </p:nvSpPr>
        <p:spPr>
          <a:xfrm>
            <a:off x="0" y="2505670"/>
            <a:ext cx="4245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Union of crisp relation: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R ∪ S =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baseline="-25000" dirty="0">
                <a:effectLst/>
                <a:latin typeface="Franklin Gothic Book" panose="020B0503020102020204" pitchFamily="34" charset="0"/>
              </a:rPr>
              <a:t> ∪ S 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 = max(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y),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S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5822E-9888-7A0B-C013-D933A9D6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7" y="3246963"/>
            <a:ext cx="1943268" cy="1303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645EDE-AA83-4BFF-6C8A-EF9773E0924F}"/>
              </a:ext>
            </a:extLst>
          </p:cNvPr>
          <p:cNvSpPr txBox="1"/>
          <p:nvPr/>
        </p:nvSpPr>
        <p:spPr>
          <a:xfrm>
            <a:off x="4245430" y="2505669"/>
            <a:ext cx="4176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Intersection of crisp relation: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R ∩ S =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baseline="-25000" dirty="0">
                <a:effectLst/>
                <a:latin typeface="Franklin Gothic Book" panose="020B0503020102020204" pitchFamily="34" charset="0"/>
              </a:rPr>
              <a:t> ∩ S 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 = min(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y),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S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0C013-5E07-D9C2-A0F1-C9065618E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37" y="3224100"/>
            <a:ext cx="2103302" cy="1348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4D490-7D25-DA94-5FF9-6E3D93B0DE7F}"/>
              </a:ext>
            </a:extLst>
          </p:cNvPr>
          <p:cNvSpPr txBox="1"/>
          <p:nvPr/>
        </p:nvSpPr>
        <p:spPr>
          <a:xfrm>
            <a:off x="8908933" y="2527053"/>
            <a:ext cx="3283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Complement of crisp </a:t>
            </a:r>
            <a:r>
              <a:rPr lang="en-US" b="1" i="0" u="sng" dirty="0" err="1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realtion</a:t>
            </a:r>
            <a:r>
              <a:rPr lang="en-US" b="1" i="0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:</a:t>
            </a:r>
          </a:p>
          <a:p>
            <a:pPr algn="l" fontAlgn="base"/>
            <a:r>
              <a:rPr lang="en-US" b="0" i="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baseline="3000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 =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c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 (x, y)= 1 –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χ</a:t>
            </a:r>
            <a:r>
              <a:rPr lang="en-US" b="0" i="0" baseline="-25000" dirty="0" err="1">
                <a:effectLst/>
                <a:latin typeface="Franklin Gothic Book" panose="020B0503020102020204" pitchFamily="34" charset="0"/>
              </a:rPr>
              <a:t>R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(x, y)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38EA0C-C06B-97ED-8447-3C893349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423" y="3245296"/>
            <a:ext cx="1684166" cy="1501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C0FEEB-D3AD-FF36-07A3-B56B25C8CC40}"/>
              </a:ext>
            </a:extLst>
          </p:cNvPr>
          <p:cNvSpPr txBox="1"/>
          <p:nvPr/>
        </p:nvSpPr>
        <p:spPr>
          <a:xfrm>
            <a:off x="-1" y="4746566"/>
            <a:ext cx="62888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Cardinality of Crisp Set 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A = (1, 2) and B = {3, 4, 5}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Here, n = |A| = 2 and m = |B| =3, So, </a:t>
            </a:r>
            <a:r>
              <a:rPr lang="en-US" b="0" i="0" dirty="0" err="1">
                <a:effectLst/>
                <a:latin typeface="Franklin Gothic Book" panose="020B0503020102020204" pitchFamily="34" charset="0"/>
              </a:rPr>
              <a:t>n×m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=6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The cartesian product of both the set,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A × B={ (1, 3), (1, 4), (1, 5),(2, 3), (2, 4), (2, 5) }</a:t>
            </a:r>
          </a:p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Cardinality of cartesian product is, | A × B | = 6 = n × m</a:t>
            </a:r>
          </a:p>
        </p:txBody>
      </p:sp>
    </p:spTree>
    <p:extLst>
      <p:ext uri="{BB962C8B-B14F-4D97-AF65-F5344CB8AC3E}">
        <p14:creationId xmlns:p14="http://schemas.microsoft.com/office/powerpoint/2010/main" val="264043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49A9-B6DD-28E4-61E6-43E3FBCA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234498"/>
            <a:ext cx="10515600" cy="80120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B36E3-EF00-84AC-5A04-A1C78E83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5" y="1176689"/>
            <a:ext cx="835224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E84-7D3D-7FB7-1307-16962AA5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Composition of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F8DE-DDBC-721D-7EAD-355CBFB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007706"/>
            <a:ext cx="11672595" cy="5169257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Franklin Gothic Book" panose="020B0503020102020204" pitchFamily="34" charset="0"/>
              </a:rPr>
              <a:t>Given R is a relation on X,Y and S is another relation on Y,Z. Composition of relation R and S is denoted as R ∘ S. Mathematically, it is defined as,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Franklin Gothic Book" panose="020B0503020102020204" pitchFamily="34" charset="0"/>
            </a:endParaRPr>
          </a:p>
          <a:p>
            <a:pPr marL="0" indent="0" algn="ctr" fontAlgn="base">
              <a:buNone/>
            </a:pPr>
            <a:r>
              <a:rPr lang="en-US" sz="3200" b="1" i="0" dirty="0">
                <a:effectLst/>
                <a:latin typeface="Franklin Gothic Book" panose="020B0503020102020204" pitchFamily="34" charset="0"/>
              </a:rPr>
              <a:t>R ∘ S = {(x, z) | (x, y) ∈ R, and (y, z) ∈ S, ∀y ∈ Y}</a:t>
            </a:r>
          </a:p>
          <a:p>
            <a:pPr marL="0" indent="0">
              <a:buNone/>
            </a:pPr>
            <a:r>
              <a:rPr lang="en-IN" dirty="0">
                <a:latin typeface="Franklin Gothic Book" panose="020B0503020102020204" pitchFamily="34" charset="0"/>
              </a:rPr>
              <a:t>A common form of the composition relation is the max-min composition.</a:t>
            </a:r>
          </a:p>
          <a:p>
            <a:pPr marL="0" indent="0" algn="l" fontAlgn="base">
              <a:buNone/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Max–min composition</a:t>
            </a:r>
            <a:endParaRPr lang="en-US" b="1" i="0" u="none" strike="noStrike" dirty="0">
              <a:solidFill>
                <a:srgbClr val="0070C0"/>
              </a:solidFill>
              <a:effectLst/>
              <a:latin typeface="Franklin Gothic Book" panose="020B0503020102020204" pitchFamily="34" charset="0"/>
            </a:endParaRPr>
          </a:p>
          <a:p>
            <a:pPr marL="0" indent="0" algn="l" fontAlgn="base">
              <a:buNone/>
            </a:pPr>
            <a:endParaRPr lang="en-US" b="1" i="0" u="none" strike="noStrike" dirty="0">
              <a:solidFill>
                <a:srgbClr val="0070C0"/>
              </a:solidFill>
              <a:effectLst/>
              <a:latin typeface="Franklin Gothic Book" panose="020B05030201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Franklin Gothic Book" panose="020B05030201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IN" dirty="0">
              <a:latin typeface="Franklin Gothic Book" panose="020B05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0CF14-9567-20A8-C2AC-33A4C548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28" y="4233044"/>
            <a:ext cx="8420830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4F57-284A-56D8-9F2F-83C2D61C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" y="440818"/>
            <a:ext cx="11120535" cy="55860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Matrix Representation Max min composition</a:t>
            </a:r>
            <a:br>
              <a:rPr lang="en-IN" sz="4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</a:br>
            <a:endParaRPr lang="en-IN" sz="40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0FE7-120A-FB72-8655-D9E2E71E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999424"/>
            <a:ext cx="11894976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Let R = { (x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, y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), (x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, y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3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), (x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2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, y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4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) } and S = { (y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1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, z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2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), (y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3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, z</a:t>
            </a:r>
            <a:r>
              <a:rPr lang="en-US" b="0" i="0" baseline="-2500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2</a:t>
            </a:r>
            <a:r>
              <a:rPr lang="en-US" b="0" i="0" dirty="0">
                <a:solidFill>
                  <a:srgbClr val="666666"/>
                </a:solidFill>
                <a:effectLst/>
                <a:latin typeface="Franklin Gothic Book" panose="020B0503020102020204" pitchFamily="34" charset="0"/>
              </a:rPr>
              <a:t>) } . let us find Max-Min composition of these relation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56F4D-DD53-11BF-DD4F-5BF02635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8" y="2385993"/>
            <a:ext cx="4769498" cy="241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CC51F-A36B-18D4-A25F-43C3C885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61" y="2760852"/>
            <a:ext cx="2558835" cy="1993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76067-D60E-833B-26E5-DD2EA71FD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16" y="5260515"/>
            <a:ext cx="4762913" cy="388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CD29F-4AD1-71B1-8F90-0070854B19D6}"/>
              </a:ext>
            </a:extLst>
          </p:cNvPr>
          <p:cNvSpPr txBox="1"/>
          <p:nvPr/>
        </p:nvSpPr>
        <p:spPr>
          <a:xfrm>
            <a:off x="559836" y="5920362"/>
            <a:ext cx="1153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T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 = max(min(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2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3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)), min(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R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(x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), </a:t>
            </a:r>
            <a:r>
              <a:rPr lang="el-GR" b="0" i="0" dirty="0">
                <a:effectLst/>
                <a:latin typeface="Franklin Gothic Book" panose="020B0503020102020204" pitchFamily="34" charset="0"/>
              </a:rPr>
              <a:t>χ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S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(y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4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, z</a:t>
            </a:r>
            <a:r>
              <a:rPr lang="en-IN" b="0" i="0" baseline="-25000" dirty="0">
                <a:effectLst/>
                <a:latin typeface="Franklin Gothic Book" panose="020B0503020102020204" pitchFamily="34" charset="0"/>
              </a:rPr>
              <a:t>1</a:t>
            </a:r>
            <a:r>
              <a:rPr lang="en-IN" b="0" i="0" dirty="0">
                <a:effectLst/>
                <a:latin typeface="Franklin Gothic Book" panose="020B05030201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3981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8603CB69B774A9E59DE44BCA9EB57" ma:contentTypeVersion="3" ma:contentTypeDescription="Create a new document." ma:contentTypeScope="" ma:versionID="6fcf337354ebdd4c77cab88182cef9c9">
  <xsd:schema xmlns:xsd="http://www.w3.org/2001/XMLSchema" xmlns:xs="http://www.w3.org/2001/XMLSchema" xmlns:p="http://schemas.microsoft.com/office/2006/metadata/properties" xmlns:ns2="641c2e74-b3a8-4f76-9b2a-7fa21055257c" targetNamespace="http://schemas.microsoft.com/office/2006/metadata/properties" ma:root="true" ma:fieldsID="b5615f6017e8753bba30050032ae4d8d" ns2:_="">
    <xsd:import namespace="641c2e74-b3a8-4f76-9b2a-7fa2105525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c2e74-b3a8-4f76-9b2a-7fa2105525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10EE0E-ADAC-471D-8A9B-5456EA84C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1c2e74-b3a8-4f76-9b2a-7fa210552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B4DE9F-8A3B-410F-83D0-1940991F42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16E1FB-88E0-4104-B758-91F8D106E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2086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Fuzzy and Crisp Relation</vt:lpstr>
      <vt:lpstr>Agenda</vt:lpstr>
      <vt:lpstr>Crisp Relation</vt:lpstr>
      <vt:lpstr>Example of Crisp Relation</vt:lpstr>
      <vt:lpstr>Operations on Crisp Relation</vt:lpstr>
      <vt:lpstr>Example</vt:lpstr>
      <vt:lpstr>Exercise</vt:lpstr>
      <vt:lpstr>Composition of Relation</vt:lpstr>
      <vt:lpstr>Matrix Representation Max min composition </vt:lpstr>
      <vt:lpstr>PowerPoint Presentation</vt:lpstr>
      <vt:lpstr>Practice Examples </vt:lpstr>
      <vt:lpstr>Solution</vt:lpstr>
      <vt:lpstr>Fuzzy Relation</vt:lpstr>
      <vt:lpstr>Fuzzy Cartesian Product</vt:lpstr>
      <vt:lpstr>Operation on Fuzzy Relation</vt:lpstr>
      <vt:lpstr>Example</vt:lpstr>
      <vt:lpstr>Composition in Fuzzy Relations</vt:lpstr>
      <vt:lpstr>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and Crisp Relation,Fuzzy to Crisp Conversion</dc:title>
  <dc:creator>anju.sardana@gmail.com</dc:creator>
  <cp:lastModifiedBy>SHREYA .</cp:lastModifiedBy>
  <cp:revision>12</cp:revision>
  <dcterms:created xsi:type="dcterms:W3CDTF">2022-08-04T06:13:29Z</dcterms:created>
  <dcterms:modified xsi:type="dcterms:W3CDTF">2023-11-24T13:12:35Z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0x010100C428603CB69B774A9E59DE44BCA9EB57</vt:lpwstr>
  </property>
</Properties>
</file>