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FE6647-49D1-4300-995F-E2CC2AA0FD1F}" type="doc">
      <dgm:prSet loTypeId="urn:microsoft.com/office/officeart/2008/layout/HorizontalMultiLevelHierarchy" loCatId="hierarchy" qsTypeId="urn:microsoft.com/office/officeart/2005/8/quickstyle/simple1" qsCatId="simple" csTypeId="urn:microsoft.com/office/officeart/2005/8/colors/colorful2" csCatId="colorful" phldr="1"/>
      <dgm:spPr/>
      <dgm:t>
        <a:bodyPr/>
        <a:lstStyle/>
        <a:p>
          <a:endParaRPr lang="en-IN"/>
        </a:p>
      </dgm:t>
    </dgm:pt>
    <dgm:pt modelId="{A40EB745-1EE7-4D91-A63E-2C067AD50822}">
      <dgm:prSet phldrT="[Text]" custT="1"/>
      <dgm:spPr/>
      <dgm:t>
        <a:bodyPr/>
        <a:lstStyle/>
        <a:p>
          <a:r>
            <a:rPr lang="en-GB" sz="3200" dirty="0" smtClean="0">
              <a:solidFill>
                <a:schemeClr val="tx1"/>
              </a:solidFill>
              <a:latin typeface="Times New Roman" pitchFamily="18" charset="0"/>
              <a:cs typeface="Times New Roman" pitchFamily="18" charset="0"/>
            </a:rPr>
            <a:t>Bayesian Statistics</a:t>
          </a:r>
          <a:endParaRPr lang="en-IN" sz="3200" dirty="0">
            <a:solidFill>
              <a:schemeClr val="tx1"/>
            </a:solidFill>
            <a:latin typeface="Times New Roman" pitchFamily="18" charset="0"/>
            <a:cs typeface="Times New Roman" pitchFamily="18" charset="0"/>
          </a:endParaRPr>
        </a:p>
      </dgm:t>
    </dgm:pt>
    <dgm:pt modelId="{914AAFF9-87B9-4947-B26A-E10C629C7D13}" type="parTrans" cxnId="{67ECF671-83CE-46A0-9BD2-7FD8762F739B}">
      <dgm:prSet/>
      <dgm:spPr/>
      <dgm:t>
        <a:bodyPr/>
        <a:lstStyle/>
        <a:p>
          <a:endParaRPr lang="en-IN" sz="2000">
            <a:latin typeface="Times New Roman" pitchFamily="18" charset="0"/>
            <a:cs typeface="Times New Roman" pitchFamily="18" charset="0"/>
          </a:endParaRPr>
        </a:p>
      </dgm:t>
    </dgm:pt>
    <dgm:pt modelId="{BEB67050-BC76-494F-9167-F6DEA5022D18}" type="sibTrans" cxnId="{67ECF671-83CE-46A0-9BD2-7FD8762F739B}">
      <dgm:prSet/>
      <dgm:spPr/>
      <dgm:t>
        <a:bodyPr/>
        <a:lstStyle/>
        <a:p>
          <a:endParaRPr lang="en-IN" sz="2000">
            <a:latin typeface="Times New Roman" pitchFamily="18" charset="0"/>
            <a:cs typeface="Times New Roman" pitchFamily="18" charset="0"/>
          </a:endParaRPr>
        </a:p>
      </dgm:t>
    </dgm:pt>
    <dgm:pt modelId="{2B31D4A6-F5E8-4D3D-8196-9D9916690BFE}">
      <dgm:prSet phldrT="[Text]" custT="1"/>
      <dgm:spPr/>
      <dgm:t>
        <a:bodyPr/>
        <a:lstStyle/>
        <a:p>
          <a:r>
            <a:rPr lang="en-GB" sz="2800" dirty="0" smtClean="0">
              <a:solidFill>
                <a:schemeClr val="tx1"/>
              </a:solidFill>
              <a:latin typeface="Times New Roman" pitchFamily="18" charset="0"/>
              <a:cs typeface="Times New Roman" pitchFamily="18" charset="0"/>
            </a:rPr>
            <a:t>Conditional</a:t>
          </a:r>
          <a:r>
            <a:rPr lang="en-GB" sz="3200" dirty="0" smtClean="0">
              <a:solidFill>
                <a:schemeClr val="tx1"/>
              </a:solidFill>
              <a:latin typeface="Times New Roman" pitchFamily="18" charset="0"/>
              <a:cs typeface="Times New Roman" pitchFamily="18" charset="0"/>
            </a:rPr>
            <a:t> </a:t>
          </a:r>
          <a:r>
            <a:rPr lang="en-GB" sz="2800" dirty="0" smtClean="0">
              <a:solidFill>
                <a:schemeClr val="tx1"/>
              </a:solidFill>
              <a:latin typeface="Times New Roman" pitchFamily="18" charset="0"/>
              <a:cs typeface="Times New Roman" pitchFamily="18" charset="0"/>
            </a:rPr>
            <a:t>Probability</a:t>
          </a:r>
          <a:endParaRPr lang="en-IN" sz="3200" dirty="0">
            <a:solidFill>
              <a:schemeClr val="tx1"/>
            </a:solidFill>
            <a:latin typeface="Times New Roman" pitchFamily="18" charset="0"/>
            <a:cs typeface="Times New Roman" pitchFamily="18" charset="0"/>
          </a:endParaRPr>
        </a:p>
      </dgm:t>
    </dgm:pt>
    <dgm:pt modelId="{540D6DA2-F422-4C80-B69C-64B51671BD16}" type="parTrans" cxnId="{3FA1F51D-3023-4DBA-83FB-B1FCD28AB5C9}">
      <dgm:prSet custT="1"/>
      <dgm:spPr/>
      <dgm:t>
        <a:bodyPr/>
        <a:lstStyle/>
        <a:p>
          <a:endParaRPr lang="en-IN" sz="600">
            <a:latin typeface="Times New Roman" pitchFamily="18" charset="0"/>
            <a:cs typeface="Times New Roman" pitchFamily="18" charset="0"/>
          </a:endParaRPr>
        </a:p>
      </dgm:t>
    </dgm:pt>
    <dgm:pt modelId="{4ACD6992-AB6C-42C0-A71A-FF820A0285C6}" type="sibTrans" cxnId="{3FA1F51D-3023-4DBA-83FB-B1FCD28AB5C9}">
      <dgm:prSet/>
      <dgm:spPr/>
      <dgm:t>
        <a:bodyPr/>
        <a:lstStyle/>
        <a:p>
          <a:endParaRPr lang="en-IN" sz="2000">
            <a:latin typeface="Times New Roman" pitchFamily="18" charset="0"/>
            <a:cs typeface="Times New Roman" pitchFamily="18" charset="0"/>
          </a:endParaRPr>
        </a:p>
      </dgm:t>
    </dgm:pt>
    <dgm:pt modelId="{EB75A698-EDB1-4196-9B70-80BDBEB34DA0}">
      <dgm:prSet phldrT="[Text]" custT="1"/>
      <dgm:spPr/>
      <dgm:t>
        <a:bodyPr/>
        <a:lstStyle/>
        <a:p>
          <a:r>
            <a:rPr lang="en-GB" sz="2800" dirty="0" smtClean="0">
              <a:solidFill>
                <a:schemeClr val="tx1"/>
              </a:solidFill>
              <a:latin typeface="Times New Roman" pitchFamily="18" charset="0"/>
              <a:cs typeface="Times New Roman" pitchFamily="18" charset="0"/>
            </a:rPr>
            <a:t>Bayes Theorem </a:t>
          </a:r>
          <a:endParaRPr lang="en-IN" sz="2800" dirty="0">
            <a:solidFill>
              <a:schemeClr val="tx1"/>
            </a:solidFill>
            <a:latin typeface="Times New Roman" pitchFamily="18" charset="0"/>
            <a:cs typeface="Times New Roman" pitchFamily="18" charset="0"/>
          </a:endParaRPr>
        </a:p>
      </dgm:t>
    </dgm:pt>
    <dgm:pt modelId="{63B8A2AC-F7F4-494F-8074-7E73E062DCB8}" type="parTrans" cxnId="{496AEB7F-BBEC-4514-B7C4-A2C5D2B07952}">
      <dgm:prSet custT="1"/>
      <dgm:spPr/>
      <dgm:t>
        <a:bodyPr/>
        <a:lstStyle/>
        <a:p>
          <a:endParaRPr lang="en-IN" sz="600">
            <a:latin typeface="Times New Roman" pitchFamily="18" charset="0"/>
            <a:cs typeface="Times New Roman" pitchFamily="18" charset="0"/>
          </a:endParaRPr>
        </a:p>
      </dgm:t>
    </dgm:pt>
    <dgm:pt modelId="{C1092245-5D2A-41EE-B227-838F2A628F14}" type="sibTrans" cxnId="{496AEB7F-BBEC-4514-B7C4-A2C5D2B07952}">
      <dgm:prSet/>
      <dgm:spPr/>
      <dgm:t>
        <a:bodyPr/>
        <a:lstStyle/>
        <a:p>
          <a:endParaRPr lang="en-IN" sz="2000">
            <a:latin typeface="Times New Roman" pitchFamily="18" charset="0"/>
            <a:cs typeface="Times New Roman" pitchFamily="18" charset="0"/>
          </a:endParaRPr>
        </a:p>
      </dgm:t>
    </dgm:pt>
    <dgm:pt modelId="{1F5F1A41-7C84-4B64-A763-72F0C27CDDA3}" type="pres">
      <dgm:prSet presAssocID="{72FE6647-49D1-4300-995F-E2CC2AA0FD1F}" presName="Name0" presStyleCnt="0">
        <dgm:presLayoutVars>
          <dgm:chPref val="1"/>
          <dgm:dir/>
          <dgm:animOne val="branch"/>
          <dgm:animLvl val="lvl"/>
          <dgm:resizeHandles val="exact"/>
        </dgm:presLayoutVars>
      </dgm:prSet>
      <dgm:spPr/>
      <dgm:t>
        <a:bodyPr/>
        <a:lstStyle/>
        <a:p>
          <a:endParaRPr lang="en-IN"/>
        </a:p>
      </dgm:t>
    </dgm:pt>
    <dgm:pt modelId="{A7209037-683B-4A2A-B671-64B256E8D36B}" type="pres">
      <dgm:prSet presAssocID="{A40EB745-1EE7-4D91-A63E-2C067AD50822}" presName="root1" presStyleCnt="0"/>
      <dgm:spPr/>
    </dgm:pt>
    <dgm:pt modelId="{422DF416-D919-43D3-99E3-B53B90F4B532}" type="pres">
      <dgm:prSet presAssocID="{A40EB745-1EE7-4D91-A63E-2C067AD50822}" presName="LevelOneTextNode" presStyleLbl="node0" presStyleIdx="0" presStyleCnt="1" custScaleY="68273">
        <dgm:presLayoutVars>
          <dgm:chPref val="3"/>
        </dgm:presLayoutVars>
      </dgm:prSet>
      <dgm:spPr/>
      <dgm:t>
        <a:bodyPr/>
        <a:lstStyle/>
        <a:p>
          <a:endParaRPr lang="en-IN"/>
        </a:p>
      </dgm:t>
    </dgm:pt>
    <dgm:pt modelId="{CC545CFA-79C1-451D-9B12-91987F74A7FC}" type="pres">
      <dgm:prSet presAssocID="{A40EB745-1EE7-4D91-A63E-2C067AD50822}" presName="level2hierChild" presStyleCnt="0"/>
      <dgm:spPr/>
    </dgm:pt>
    <dgm:pt modelId="{53BC8EA3-6CC1-464F-B0B9-8D24D02C1FE3}" type="pres">
      <dgm:prSet presAssocID="{540D6DA2-F422-4C80-B69C-64B51671BD16}" presName="conn2-1" presStyleLbl="parChTrans1D2" presStyleIdx="0" presStyleCnt="2"/>
      <dgm:spPr/>
      <dgm:t>
        <a:bodyPr/>
        <a:lstStyle/>
        <a:p>
          <a:endParaRPr lang="en-IN"/>
        </a:p>
      </dgm:t>
    </dgm:pt>
    <dgm:pt modelId="{8B8D2E88-9CDD-4FED-AF26-AF55AAD20429}" type="pres">
      <dgm:prSet presAssocID="{540D6DA2-F422-4C80-B69C-64B51671BD16}" presName="connTx" presStyleLbl="parChTrans1D2" presStyleIdx="0" presStyleCnt="2"/>
      <dgm:spPr/>
      <dgm:t>
        <a:bodyPr/>
        <a:lstStyle/>
        <a:p>
          <a:endParaRPr lang="en-IN"/>
        </a:p>
      </dgm:t>
    </dgm:pt>
    <dgm:pt modelId="{9D901620-60FF-4CA0-B6A0-33B173BE4DC8}" type="pres">
      <dgm:prSet presAssocID="{2B31D4A6-F5E8-4D3D-8196-9D9916690BFE}" presName="root2" presStyleCnt="0"/>
      <dgm:spPr/>
    </dgm:pt>
    <dgm:pt modelId="{EBF78954-B693-4AD6-BDF3-924CAF8389A7}" type="pres">
      <dgm:prSet presAssocID="{2B31D4A6-F5E8-4D3D-8196-9D9916690BFE}" presName="LevelTwoTextNode" presStyleLbl="node2" presStyleIdx="0" presStyleCnt="2">
        <dgm:presLayoutVars>
          <dgm:chPref val="3"/>
        </dgm:presLayoutVars>
      </dgm:prSet>
      <dgm:spPr/>
      <dgm:t>
        <a:bodyPr/>
        <a:lstStyle/>
        <a:p>
          <a:endParaRPr lang="en-IN"/>
        </a:p>
      </dgm:t>
    </dgm:pt>
    <dgm:pt modelId="{13AC6519-8861-40FD-B5B9-C56E89D955AE}" type="pres">
      <dgm:prSet presAssocID="{2B31D4A6-F5E8-4D3D-8196-9D9916690BFE}" presName="level3hierChild" presStyleCnt="0"/>
      <dgm:spPr/>
    </dgm:pt>
    <dgm:pt modelId="{B7300FC9-75B3-4875-B9F5-8E3612EAF415}" type="pres">
      <dgm:prSet presAssocID="{63B8A2AC-F7F4-494F-8074-7E73E062DCB8}" presName="conn2-1" presStyleLbl="parChTrans1D2" presStyleIdx="1" presStyleCnt="2"/>
      <dgm:spPr/>
      <dgm:t>
        <a:bodyPr/>
        <a:lstStyle/>
        <a:p>
          <a:endParaRPr lang="en-IN"/>
        </a:p>
      </dgm:t>
    </dgm:pt>
    <dgm:pt modelId="{DF275CBD-62A6-44CD-B2F5-21B9D53528D2}" type="pres">
      <dgm:prSet presAssocID="{63B8A2AC-F7F4-494F-8074-7E73E062DCB8}" presName="connTx" presStyleLbl="parChTrans1D2" presStyleIdx="1" presStyleCnt="2"/>
      <dgm:spPr/>
      <dgm:t>
        <a:bodyPr/>
        <a:lstStyle/>
        <a:p>
          <a:endParaRPr lang="en-IN"/>
        </a:p>
      </dgm:t>
    </dgm:pt>
    <dgm:pt modelId="{FC56390E-B47C-482A-ADCD-6FD52FF8334D}" type="pres">
      <dgm:prSet presAssocID="{EB75A698-EDB1-4196-9B70-80BDBEB34DA0}" presName="root2" presStyleCnt="0"/>
      <dgm:spPr/>
    </dgm:pt>
    <dgm:pt modelId="{183428A8-A3B6-4812-A30C-9CCFE5F0D0C2}" type="pres">
      <dgm:prSet presAssocID="{EB75A698-EDB1-4196-9B70-80BDBEB34DA0}" presName="LevelTwoTextNode" presStyleLbl="node2" presStyleIdx="1" presStyleCnt="2">
        <dgm:presLayoutVars>
          <dgm:chPref val="3"/>
        </dgm:presLayoutVars>
      </dgm:prSet>
      <dgm:spPr/>
      <dgm:t>
        <a:bodyPr/>
        <a:lstStyle/>
        <a:p>
          <a:endParaRPr lang="en-IN"/>
        </a:p>
      </dgm:t>
    </dgm:pt>
    <dgm:pt modelId="{3C72EE24-68C6-4A72-8FC4-A7D4608DF5FF}" type="pres">
      <dgm:prSet presAssocID="{EB75A698-EDB1-4196-9B70-80BDBEB34DA0}" presName="level3hierChild" presStyleCnt="0"/>
      <dgm:spPr/>
    </dgm:pt>
  </dgm:ptLst>
  <dgm:cxnLst>
    <dgm:cxn modelId="{0F0DEE72-66D4-4B28-A779-356C13739383}" type="presOf" srcId="{63B8A2AC-F7F4-494F-8074-7E73E062DCB8}" destId="{B7300FC9-75B3-4875-B9F5-8E3612EAF415}" srcOrd="0" destOrd="0" presId="urn:microsoft.com/office/officeart/2008/layout/HorizontalMultiLevelHierarchy"/>
    <dgm:cxn modelId="{01CE8912-E147-4DE0-9A26-466C76A8F872}" type="presOf" srcId="{540D6DA2-F422-4C80-B69C-64B51671BD16}" destId="{8B8D2E88-9CDD-4FED-AF26-AF55AAD20429}" srcOrd="1" destOrd="0" presId="urn:microsoft.com/office/officeart/2008/layout/HorizontalMultiLevelHierarchy"/>
    <dgm:cxn modelId="{8155BF57-1E23-4093-8241-C5BB63CBC960}" type="presOf" srcId="{72FE6647-49D1-4300-995F-E2CC2AA0FD1F}" destId="{1F5F1A41-7C84-4B64-A763-72F0C27CDDA3}" srcOrd="0" destOrd="0" presId="urn:microsoft.com/office/officeart/2008/layout/HorizontalMultiLevelHierarchy"/>
    <dgm:cxn modelId="{8F458215-C597-412B-8656-39BAA395EF66}" type="presOf" srcId="{540D6DA2-F422-4C80-B69C-64B51671BD16}" destId="{53BC8EA3-6CC1-464F-B0B9-8D24D02C1FE3}" srcOrd="0" destOrd="0" presId="urn:microsoft.com/office/officeart/2008/layout/HorizontalMultiLevelHierarchy"/>
    <dgm:cxn modelId="{496AEB7F-BBEC-4514-B7C4-A2C5D2B07952}" srcId="{A40EB745-1EE7-4D91-A63E-2C067AD50822}" destId="{EB75A698-EDB1-4196-9B70-80BDBEB34DA0}" srcOrd="1" destOrd="0" parTransId="{63B8A2AC-F7F4-494F-8074-7E73E062DCB8}" sibTransId="{C1092245-5D2A-41EE-B227-838F2A628F14}"/>
    <dgm:cxn modelId="{34059AF7-CAFA-450F-A2FD-096CD1956A2D}" type="presOf" srcId="{EB75A698-EDB1-4196-9B70-80BDBEB34DA0}" destId="{183428A8-A3B6-4812-A30C-9CCFE5F0D0C2}" srcOrd="0" destOrd="0" presId="urn:microsoft.com/office/officeart/2008/layout/HorizontalMultiLevelHierarchy"/>
    <dgm:cxn modelId="{0456CAED-A80F-428B-8551-2CBB72074ED4}" type="presOf" srcId="{63B8A2AC-F7F4-494F-8074-7E73E062DCB8}" destId="{DF275CBD-62A6-44CD-B2F5-21B9D53528D2}" srcOrd="1" destOrd="0" presId="urn:microsoft.com/office/officeart/2008/layout/HorizontalMultiLevelHierarchy"/>
    <dgm:cxn modelId="{3FA1F51D-3023-4DBA-83FB-B1FCD28AB5C9}" srcId="{A40EB745-1EE7-4D91-A63E-2C067AD50822}" destId="{2B31D4A6-F5E8-4D3D-8196-9D9916690BFE}" srcOrd="0" destOrd="0" parTransId="{540D6DA2-F422-4C80-B69C-64B51671BD16}" sibTransId="{4ACD6992-AB6C-42C0-A71A-FF820A0285C6}"/>
    <dgm:cxn modelId="{13015500-D163-4FFB-B204-03AF44095819}" type="presOf" srcId="{2B31D4A6-F5E8-4D3D-8196-9D9916690BFE}" destId="{EBF78954-B693-4AD6-BDF3-924CAF8389A7}" srcOrd="0" destOrd="0" presId="urn:microsoft.com/office/officeart/2008/layout/HorizontalMultiLevelHierarchy"/>
    <dgm:cxn modelId="{3591E478-C549-4A34-ACCC-56B9EDE6DB98}" type="presOf" srcId="{A40EB745-1EE7-4D91-A63E-2C067AD50822}" destId="{422DF416-D919-43D3-99E3-B53B90F4B532}" srcOrd="0" destOrd="0" presId="urn:microsoft.com/office/officeart/2008/layout/HorizontalMultiLevelHierarchy"/>
    <dgm:cxn modelId="{67ECF671-83CE-46A0-9BD2-7FD8762F739B}" srcId="{72FE6647-49D1-4300-995F-E2CC2AA0FD1F}" destId="{A40EB745-1EE7-4D91-A63E-2C067AD50822}" srcOrd="0" destOrd="0" parTransId="{914AAFF9-87B9-4947-B26A-E10C629C7D13}" sibTransId="{BEB67050-BC76-494F-9167-F6DEA5022D18}"/>
    <dgm:cxn modelId="{DCBB6DAF-DC68-439E-B669-A7AA7D4CA37D}" type="presParOf" srcId="{1F5F1A41-7C84-4B64-A763-72F0C27CDDA3}" destId="{A7209037-683B-4A2A-B671-64B256E8D36B}" srcOrd="0" destOrd="0" presId="urn:microsoft.com/office/officeart/2008/layout/HorizontalMultiLevelHierarchy"/>
    <dgm:cxn modelId="{8A5B67F0-4418-4D17-BD3C-BB3AC1DDCBF0}" type="presParOf" srcId="{A7209037-683B-4A2A-B671-64B256E8D36B}" destId="{422DF416-D919-43D3-99E3-B53B90F4B532}" srcOrd="0" destOrd="0" presId="urn:microsoft.com/office/officeart/2008/layout/HorizontalMultiLevelHierarchy"/>
    <dgm:cxn modelId="{28319F90-3FC9-46FE-BAF5-CD16010C38ED}" type="presParOf" srcId="{A7209037-683B-4A2A-B671-64B256E8D36B}" destId="{CC545CFA-79C1-451D-9B12-91987F74A7FC}" srcOrd="1" destOrd="0" presId="urn:microsoft.com/office/officeart/2008/layout/HorizontalMultiLevelHierarchy"/>
    <dgm:cxn modelId="{E3C17ECF-1C83-4311-A2AE-585BCA2D375F}" type="presParOf" srcId="{CC545CFA-79C1-451D-9B12-91987F74A7FC}" destId="{53BC8EA3-6CC1-464F-B0B9-8D24D02C1FE3}" srcOrd="0" destOrd="0" presId="urn:microsoft.com/office/officeart/2008/layout/HorizontalMultiLevelHierarchy"/>
    <dgm:cxn modelId="{0442AC67-589C-4417-9D5F-9ACF71AFC9D9}" type="presParOf" srcId="{53BC8EA3-6CC1-464F-B0B9-8D24D02C1FE3}" destId="{8B8D2E88-9CDD-4FED-AF26-AF55AAD20429}" srcOrd="0" destOrd="0" presId="urn:microsoft.com/office/officeart/2008/layout/HorizontalMultiLevelHierarchy"/>
    <dgm:cxn modelId="{02B13E51-D72E-4666-BBD5-3FE5C8397061}" type="presParOf" srcId="{CC545CFA-79C1-451D-9B12-91987F74A7FC}" destId="{9D901620-60FF-4CA0-B6A0-33B173BE4DC8}" srcOrd="1" destOrd="0" presId="urn:microsoft.com/office/officeart/2008/layout/HorizontalMultiLevelHierarchy"/>
    <dgm:cxn modelId="{1C46578B-7A6F-4A06-B4C3-43B85A6F3E51}" type="presParOf" srcId="{9D901620-60FF-4CA0-B6A0-33B173BE4DC8}" destId="{EBF78954-B693-4AD6-BDF3-924CAF8389A7}" srcOrd="0" destOrd="0" presId="urn:microsoft.com/office/officeart/2008/layout/HorizontalMultiLevelHierarchy"/>
    <dgm:cxn modelId="{D95BCBEB-C7E1-402E-9979-952F10710FDE}" type="presParOf" srcId="{9D901620-60FF-4CA0-B6A0-33B173BE4DC8}" destId="{13AC6519-8861-40FD-B5B9-C56E89D955AE}" srcOrd="1" destOrd="0" presId="urn:microsoft.com/office/officeart/2008/layout/HorizontalMultiLevelHierarchy"/>
    <dgm:cxn modelId="{80046271-E978-4026-A684-1B998783B7A9}" type="presParOf" srcId="{CC545CFA-79C1-451D-9B12-91987F74A7FC}" destId="{B7300FC9-75B3-4875-B9F5-8E3612EAF415}" srcOrd="2" destOrd="0" presId="urn:microsoft.com/office/officeart/2008/layout/HorizontalMultiLevelHierarchy"/>
    <dgm:cxn modelId="{6F8A545E-A9C4-4D3F-8F17-9AB958863FE0}" type="presParOf" srcId="{B7300FC9-75B3-4875-B9F5-8E3612EAF415}" destId="{DF275CBD-62A6-44CD-B2F5-21B9D53528D2}" srcOrd="0" destOrd="0" presId="urn:microsoft.com/office/officeart/2008/layout/HorizontalMultiLevelHierarchy"/>
    <dgm:cxn modelId="{BA4EB804-83A5-4AD5-B627-5E44700C1E84}" type="presParOf" srcId="{CC545CFA-79C1-451D-9B12-91987F74A7FC}" destId="{FC56390E-B47C-482A-ADCD-6FD52FF8334D}" srcOrd="3" destOrd="0" presId="urn:microsoft.com/office/officeart/2008/layout/HorizontalMultiLevelHierarchy"/>
    <dgm:cxn modelId="{07F938D8-2F00-4F3D-85FC-017A33C425A5}" type="presParOf" srcId="{FC56390E-B47C-482A-ADCD-6FD52FF8334D}" destId="{183428A8-A3B6-4812-A30C-9CCFE5F0D0C2}" srcOrd="0" destOrd="0" presId="urn:microsoft.com/office/officeart/2008/layout/HorizontalMultiLevelHierarchy"/>
    <dgm:cxn modelId="{28C0B878-7322-4010-A0AB-4B9E13EB3656}" type="presParOf" srcId="{FC56390E-B47C-482A-ADCD-6FD52FF8334D}" destId="{3C72EE24-68C6-4A72-8FC4-A7D4608DF5F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00FC9-75B3-4875-B9F5-8E3612EAF415}">
      <dsp:nvSpPr>
        <dsp:cNvPr id="0" name=""/>
        <dsp:cNvSpPr/>
      </dsp:nvSpPr>
      <dsp:spPr>
        <a:xfrm>
          <a:off x="2395031" y="2267743"/>
          <a:ext cx="564199" cy="537537"/>
        </a:xfrm>
        <a:custGeom>
          <a:avLst/>
          <a:gdLst/>
          <a:ahLst/>
          <a:cxnLst/>
          <a:rect l="0" t="0" r="0" b="0"/>
          <a:pathLst>
            <a:path>
              <a:moveTo>
                <a:pt x="0" y="0"/>
              </a:moveTo>
              <a:lnTo>
                <a:pt x="282099" y="0"/>
              </a:lnTo>
              <a:lnTo>
                <a:pt x="282099" y="537537"/>
              </a:lnTo>
              <a:lnTo>
                <a:pt x="564199" y="537537"/>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IN" sz="600" kern="1200">
            <a:latin typeface="Times New Roman" pitchFamily="18" charset="0"/>
            <a:cs typeface="Times New Roman" pitchFamily="18" charset="0"/>
          </a:endParaRPr>
        </a:p>
      </dsp:txBody>
      <dsp:txXfrm>
        <a:off x="2657649" y="2517030"/>
        <a:ext cx="38963" cy="38963"/>
      </dsp:txXfrm>
    </dsp:sp>
    <dsp:sp modelId="{53BC8EA3-6CC1-464F-B0B9-8D24D02C1FE3}">
      <dsp:nvSpPr>
        <dsp:cNvPr id="0" name=""/>
        <dsp:cNvSpPr/>
      </dsp:nvSpPr>
      <dsp:spPr>
        <a:xfrm>
          <a:off x="2395031" y="1730205"/>
          <a:ext cx="564199" cy="537537"/>
        </a:xfrm>
        <a:custGeom>
          <a:avLst/>
          <a:gdLst/>
          <a:ahLst/>
          <a:cxnLst/>
          <a:rect l="0" t="0" r="0" b="0"/>
          <a:pathLst>
            <a:path>
              <a:moveTo>
                <a:pt x="0" y="537537"/>
              </a:moveTo>
              <a:lnTo>
                <a:pt x="282099" y="537537"/>
              </a:lnTo>
              <a:lnTo>
                <a:pt x="282099" y="0"/>
              </a:lnTo>
              <a:lnTo>
                <a:pt x="564199"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IN" sz="600" kern="1200">
            <a:latin typeface="Times New Roman" pitchFamily="18" charset="0"/>
            <a:cs typeface="Times New Roman" pitchFamily="18" charset="0"/>
          </a:endParaRPr>
        </a:p>
      </dsp:txBody>
      <dsp:txXfrm>
        <a:off x="2657649" y="1979492"/>
        <a:ext cx="38963" cy="38963"/>
      </dsp:txXfrm>
    </dsp:sp>
    <dsp:sp modelId="{422DF416-D919-43D3-99E3-B53B90F4B532}">
      <dsp:nvSpPr>
        <dsp:cNvPr id="0" name=""/>
        <dsp:cNvSpPr/>
      </dsp:nvSpPr>
      <dsp:spPr>
        <a:xfrm rot="16200000">
          <a:off x="419767" y="1837713"/>
          <a:ext cx="3090468" cy="86006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GB" sz="3200" kern="1200" dirty="0" smtClean="0">
              <a:solidFill>
                <a:schemeClr val="tx1"/>
              </a:solidFill>
              <a:latin typeface="Times New Roman" pitchFamily="18" charset="0"/>
              <a:cs typeface="Times New Roman" pitchFamily="18" charset="0"/>
            </a:rPr>
            <a:t>Bayesian Statistics</a:t>
          </a:r>
          <a:endParaRPr lang="en-IN" sz="3200" kern="1200" dirty="0">
            <a:solidFill>
              <a:schemeClr val="tx1"/>
            </a:solidFill>
            <a:latin typeface="Times New Roman" pitchFamily="18" charset="0"/>
            <a:cs typeface="Times New Roman" pitchFamily="18" charset="0"/>
          </a:endParaRPr>
        </a:p>
      </dsp:txBody>
      <dsp:txXfrm>
        <a:off x="419767" y="1837713"/>
        <a:ext cx="3090468" cy="860060"/>
      </dsp:txXfrm>
    </dsp:sp>
    <dsp:sp modelId="{EBF78954-B693-4AD6-BDF3-924CAF8389A7}">
      <dsp:nvSpPr>
        <dsp:cNvPr id="0" name=""/>
        <dsp:cNvSpPr/>
      </dsp:nvSpPr>
      <dsp:spPr>
        <a:xfrm>
          <a:off x="2959231" y="1300175"/>
          <a:ext cx="2820997" cy="86006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GB" sz="2800" kern="1200" dirty="0" smtClean="0">
              <a:solidFill>
                <a:schemeClr val="tx1"/>
              </a:solidFill>
              <a:latin typeface="Times New Roman" pitchFamily="18" charset="0"/>
              <a:cs typeface="Times New Roman" pitchFamily="18" charset="0"/>
            </a:rPr>
            <a:t>Conditional</a:t>
          </a:r>
          <a:r>
            <a:rPr lang="en-GB" sz="3200" kern="1200" dirty="0" smtClean="0">
              <a:solidFill>
                <a:schemeClr val="tx1"/>
              </a:solidFill>
              <a:latin typeface="Times New Roman" pitchFamily="18" charset="0"/>
              <a:cs typeface="Times New Roman" pitchFamily="18" charset="0"/>
            </a:rPr>
            <a:t> </a:t>
          </a:r>
          <a:r>
            <a:rPr lang="en-GB" sz="2800" kern="1200" dirty="0" smtClean="0">
              <a:solidFill>
                <a:schemeClr val="tx1"/>
              </a:solidFill>
              <a:latin typeface="Times New Roman" pitchFamily="18" charset="0"/>
              <a:cs typeface="Times New Roman" pitchFamily="18" charset="0"/>
            </a:rPr>
            <a:t>Probability</a:t>
          </a:r>
          <a:endParaRPr lang="en-IN" sz="3200" kern="1200" dirty="0">
            <a:solidFill>
              <a:schemeClr val="tx1"/>
            </a:solidFill>
            <a:latin typeface="Times New Roman" pitchFamily="18" charset="0"/>
            <a:cs typeface="Times New Roman" pitchFamily="18" charset="0"/>
          </a:endParaRPr>
        </a:p>
      </dsp:txBody>
      <dsp:txXfrm>
        <a:off x="2959231" y="1300175"/>
        <a:ext cx="2820997" cy="860060"/>
      </dsp:txXfrm>
    </dsp:sp>
    <dsp:sp modelId="{183428A8-A3B6-4812-A30C-9CCFE5F0D0C2}">
      <dsp:nvSpPr>
        <dsp:cNvPr id="0" name=""/>
        <dsp:cNvSpPr/>
      </dsp:nvSpPr>
      <dsp:spPr>
        <a:xfrm>
          <a:off x="2959231" y="2375251"/>
          <a:ext cx="2820997" cy="86006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GB" sz="2800" kern="1200" dirty="0" smtClean="0">
              <a:solidFill>
                <a:schemeClr val="tx1"/>
              </a:solidFill>
              <a:latin typeface="Times New Roman" pitchFamily="18" charset="0"/>
              <a:cs typeface="Times New Roman" pitchFamily="18" charset="0"/>
            </a:rPr>
            <a:t>Bayes Theorem </a:t>
          </a:r>
          <a:endParaRPr lang="en-IN" sz="2800" kern="1200" dirty="0">
            <a:solidFill>
              <a:schemeClr val="tx1"/>
            </a:solidFill>
            <a:latin typeface="Times New Roman" pitchFamily="18" charset="0"/>
            <a:cs typeface="Times New Roman" pitchFamily="18" charset="0"/>
          </a:endParaRPr>
        </a:p>
      </dsp:txBody>
      <dsp:txXfrm>
        <a:off x="2959231" y="2375251"/>
        <a:ext cx="2820997" cy="86006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C8946705-D5F4-4FD7-812E-764ACB6ECC7D}" type="datetimeFigureOut">
              <a:rPr lang="en-IN" smtClean="0"/>
              <a:t>28-08-2023</a:t>
            </a:fld>
            <a:endParaRPr lang="en-IN"/>
          </a:p>
        </p:txBody>
      </p:sp>
      <p:sp>
        <p:nvSpPr>
          <p:cNvPr id="8" name="Slide Number Placeholder 7"/>
          <p:cNvSpPr>
            <a:spLocks noGrp="1"/>
          </p:cNvSpPr>
          <p:nvPr>
            <p:ph type="sldNum" sz="quarter" idx="11"/>
          </p:nvPr>
        </p:nvSpPr>
        <p:spPr/>
        <p:txBody>
          <a:bodyPr/>
          <a:lstStyle/>
          <a:p>
            <a:fld id="{0119B9CD-0B56-4924-9E36-8CE2CADF126B}"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946705-D5F4-4FD7-812E-764ACB6ECC7D}"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9B9CD-0B56-4924-9E36-8CE2CADF126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946705-D5F4-4FD7-812E-764ACB6ECC7D}"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9B9CD-0B56-4924-9E36-8CE2CADF126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946705-D5F4-4FD7-812E-764ACB6ECC7D}"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9B9CD-0B56-4924-9E36-8CE2CADF126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946705-D5F4-4FD7-812E-764ACB6ECC7D}"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9B9CD-0B56-4924-9E36-8CE2CADF126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8946705-D5F4-4FD7-812E-764ACB6ECC7D}" type="datetimeFigureOut">
              <a:rPr lang="en-IN" smtClean="0"/>
              <a:t>28-08-2023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19B9CD-0B56-4924-9E36-8CE2CADF126B}" type="slidenum">
              <a:rPr lang="en-IN" smtClean="0"/>
              <a:t>‹#›</a:t>
            </a:fld>
            <a:endParaRPr lang="en-IN"/>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8946705-D5F4-4FD7-812E-764ACB6ECC7D}" type="datetimeFigureOut">
              <a:rPr lang="en-IN" smtClean="0"/>
              <a:t>28-08-2023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19B9CD-0B56-4924-9E36-8CE2CADF126B}" type="slidenum">
              <a:rPr lang="en-IN" smtClean="0"/>
              <a:t>‹#›</a:t>
            </a:fld>
            <a:endParaRPr lang="en-IN"/>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946705-D5F4-4FD7-812E-764ACB6ECC7D}" type="datetimeFigureOut">
              <a:rPr lang="en-IN" smtClean="0"/>
              <a:t>28-08-2023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19B9CD-0B56-4924-9E36-8CE2CADF126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946705-D5F4-4FD7-812E-764ACB6ECC7D}" type="datetimeFigureOut">
              <a:rPr lang="en-IN" smtClean="0"/>
              <a:t>28-08-2023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19B9CD-0B56-4924-9E36-8CE2CADF126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946705-D5F4-4FD7-812E-764ACB6ECC7D}" type="datetimeFigureOut">
              <a:rPr lang="en-IN" smtClean="0"/>
              <a:t>28-08-2023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19B9CD-0B56-4924-9E36-8CE2CADF126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946705-D5F4-4FD7-812E-764ACB6ECC7D}" type="datetimeFigureOut">
              <a:rPr lang="en-IN" smtClean="0"/>
              <a:t>28-08-2023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19B9CD-0B56-4924-9E36-8CE2CADF126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C8946705-D5F4-4FD7-812E-764ACB6ECC7D}" type="datetimeFigureOut">
              <a:rPr lang="en-IN" smtClean="0"/>
              <a:t>28-08-2023</a:t>
            </a:fld>
            <a:endParaRPr lang="en-IN"/>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0119B9CD-0B56-4924-9E36-8CE2CADF126B}" type="slidenum">
              <a:rPr lang="en-IN" smtClean="0"/>
              <a:t>‹#›</a:t>
            </a:fld>
            <a:endParaRPr lang="en-IN"/>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James_Hunt" TargetMode="External"/><Relationship Id="rId2" Type="http://schemas.openxmlformats.org/officeDocument/2006/relationships/hyperlink" Target="https://en.wikipedia.org/wiki/Niki_Laud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1590" y="2967335"/>
            <a:ext cx="5820824"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solidFill>
                  <a:schemeClr val="accent1">
                    <a:lumMod val="75000"/>
                  </a:schemeClr>
                </a:solidFill>
                <a:effectLst/>
                <a:latin typeface="Times New Roman" pitchFamily="18" charset="0"/>
                <a:cs typeface="Times New Roman" pitchFamily="18" charset="0"/>
              </a:rPr>
              <a:t>Bayesian Modeling</a:t>
            </a:r>
            <a:endParaRPr lang="en-US" sz="5400" b="1" cap="none" spc="0" dirty="0">
              <a:ln w="10541" cmpd="sng">
                <a:solidFill>
                  <a:schemeClr val="accent1">
                    <a:shade val="88000"/>
                    <a:satMod val="110000"/>
                  </a:schemeClr>
                </a:solidFill>
                <a:prstDash val="solid"/>
              </a:ln>
              <a:solidFill>
                <a:schemeClr val="accent1">
                  <a:lumMod val="75000"/>
                </a:schemeClr>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8372424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descr="Bayes' rule with a simple and practical example | by Tirthajyoti Sarkar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60648"/>
            <a:ext cx="4752528" cy="342258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83568" y="4005064"/>
            <a:ext cx="7704856" cy="1754326"/>
          </a:xfrm>
          <a:prstGeom prst="rect">
            <a:avLst/>
          </a:prstGeom>
        </p:spPr>
        <p:txBody>
          <a:bodyPr wrap="square">
            <a:spAutoFit/>
          </a:bodyPr>
          <a:lstStyle/>
          <a:p>
            <a:pPr algn="just"/>
            <a:r>
              <a:rPr lang="en-GB" b="1" dirty="0" smtClean="0">
                <a:latin typeface="Times New Roman" pitchFamily="18" charset="0"/>
                <a:cs typeface="Times New Roman" pitchFamily="18" charset="0"/>
              </a:rPr>
              <a:t>Posterior P(A|B)=&gt; </a:t>
            </a:r>
            <a:r>
              <a:rPr lang="en-GB" dirty="0" smtClean="0">
                <a:latin typeface="Times New Roman" pitchFamily="18" charset="0"/>
                <a:cs typeface="Times New Roman" pitchFamily="18" charset="0"/>
              </a:rPr>
              <a:t>Probability of event A being True, given event B has already accrued.</a:t>
            </a:r>
          </a:p>
          <a:p>
            <a:pPr algn="just"/>
            <a:r>
              <a:rPr lang="en-GB" b="1" dirty="0" smtClean="0">
                <a:latin typeface="Times New Roman" pitchFamily="18" charset="0"/>
                <a:cs typeface="Times New Roman" pitchFamily="18" charset="0"/>
              </a:rPr>
              <a:t>Likelihood P(B|A)=&gt; </a:t>
            </a:r>
            <a:r>
              <a:rPr lang="en-GB" dirty="0" smtClean="0">
                <a:latin typeface="Times New Roman" pitchFamily="18" charset="0"/>
                <a:cs typeface="Times New Roman" pitchFamily="18" charset="0"/>
              </a:rPr>
              <a:t>Probability of the evidence given that the hypothesis is True.</a:t>
            </a:r>
          </a:p>
          <a:p>
            <a:pPr algn="just"/>
            <a:r>
              <a:rPr lang="en-GB" b="1" dirty="0" smtClean="0">
                <a:latin typeface="Times New Roman" pitchFamily="18" charset="0"/>
                <a:cs typeface="Times New Roman" pitchFamily="18" charset="0"/>
              </a:rPr>
              <a:t>Prior P(A)=&gt; </a:t>
            </a:r>
            <a:r>
              <a:rPr lang="en-GB" dirty="0" smtClean="0">
                <a:latin typeface="Times New Roman" pitchFamily="18" charset="0"/>
                <a:cs typeface="Times New Roman" pitchFamily="18" charset="0"/>
              </a:rPr>
              <a:t>Probability of hypothesis before considering the evidence.</a:t>
            </a:r>
          </a:p>
          <a:p>
            <a:pPr algn="just"/>
            <a:r>
              <a:rPr lang="en-GB" b="1" dirty="0" smtClean="0">
                <a:latin typeface="Times New Roman" pitchFamily="18" charset="0"/>
                <a:cs typeface="Times New Roman" pitchFamily="18" charset="0"/>
              </a:rPr>
              <a:t>Marginal P(B)=&gt; </a:t>
            </a:r>
            <a:r>
              <a:rPr lang="en-GB" dirty="0" smtClean="0">
                <a:latin typeface="Times New Roman" pitchFamily="18" charset="0"/>
                <a:cs typeface="Times New Roman" pitchFamily="18" charset="0"/>
              </a:rPr>
              <a:t>Probability of evidence/Data.</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936267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32656"/>
            <a:ext cx="7315200" cy="1154097"/>
          </a:xfrm>
        </p:spPr>
        <p:txBody>
          <a:bodyPr/>
          <a:lstStyle/>
          <a:p>
            <a:pPr algn="ctr"/>
            <a:r>
              <a:rPr lang="en-GB" dirty="0" smtClean="0"/>
              <a:t>Bayes Theorem </a:t>
            </a:r>
            <a:endParaRPr lang="en-IN" dirty="0"/>
          </a:p>
        </p:txBody>
      </p:sp>
      <p:sp>
        <p:nvSpPr>
          <p:cNvPr id="3" name="Content Placeholder 2"/>
          <p:cNvSpPr>
            <a:spLocks noGrp="1"/>
          </p:cNvSpPr>
          <p:nvPr>
            <p:ph idx="1"/>
          </p:nvPr>
        </p:nvSpPr>
        <p:spPr>
          <a:xfrm>
            <a:off x="914400" y="1916832"/>
            <a:ext cx="7546032" cy="4824535"/>
          </a:xfrm>
        </p:spPr>
        <p:txBody>
          <a:bodyPr>
            <a:normAutofit/>
          </a:bodyPr>
          <a:lstStyle/>
          <a:p>
            <a:pPr algn="just"/>
            <a:r>
              <a:rPr lang="en-GB" sz="1800" dirty="0" smtClean="0">
                <a:latin typeface="Times New Roman" pitchFamily="18" charset="0"/>
                <a:cs typeface="Times New Roman" pitchFamily="18" charset="0"/>
              </a:rPr>
              <a:t>P(A|B)- Probability of hypothesis A, given that evidence or data B.</a:t>
            </a:r>
          </a:p>
          <a:p>
            <a:pPr algn="just"/>
            <a:r>
              <a:rPr lang="en-GB" sz="1800" dirty="0" smtClean="0">
                <a:latin typeface="Times New Roman" pitchFamily="18" charset="0"/>
                <a:cs typeface="Times New Roman" pitchFamily="18" charset="0"/>
              </a:rPr>
              <a:t>P(B|A)- Probability of data/evidence, given that hypothesis is true.</a:t>
            </a:r>
          </a:p>
          <a:p>
            <a:pPr algn="just"/>
            <a:r>
              <a:rPr lang="en-GB" sz="1800" dirty="0" smtClean="0">
                <a:latin typeface="Times New Roman" pitchFamily="18" charset="0"/>
                <a:cs typeface="Times New Roman" pitchFamily="18" charset="0"/>
              </a:rPr>
              <a:t>P(A)- Probability of A</a:t>
            </a:r>
          </a:p>
          <a:p>
            <a:pPr algn="just"/>
            <a:r>
              <a:rPr lang="en-GB" sz="1800" dirty="0" smtClean="0">
                <a:latin typeface="Times New Roman" pitchFamily="18" charset="0"/>
                <a:cs typeface="Times New Roman" pitchFamily="18" charset="0"/>
              </a:rPr>
              <a:t>P(B)- Probability of B</a:t>
            </a:r>
            <a:endParaRPr lang="en-IN" sz="1800" dirty="0">
              <a:latin typeface="Times New Roman" pitchFamily="18" charset="0"/>
              <a:cs typeface="Times New Roman" pitchFamily="18" charset="0"/>
            </a:endParaRPr>
          </a:p>
        </p:txBody>
      </p:sp>
      <p:sp>
        <p:nvSpPr>
          <p:cNvPr id="5" name="AutoShape 1" descr="P(A\mid B)=\frac {P(B\mid A) \cdot P(A)}{P(B)}"/>
          <p:cNvSpPr>
            <a:spLocks noChangeAspect="1" noChangeArrowheads="1"/>
          </p:cNvSpPr>
          <p:nvPr/>
        </p:nvSpPr>
        <p:spPr bwMode="auto">
          <a:xfrm>
            <a:off x="914400" y="3259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2" descr="A, B"/>
          <p:cNvSpPr>
            <a:spLocks noChangeAspect="1" noChangeArrowheads="1"/>
          </p:cNvSpPr>
          <p:nvPr/>
        </p:nvSpPr>
        <p:spPr bwMode="auto">
          <a:xfrm>
            <a:off x="914400" y="3259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3" descr="P(A|B)"/>
          <p:cNvSpPr>
            <a:spLocks noChangeAspect="1" noChangeArrowheads="1"/>
          </p:cNvSpPr>
          <p:nvPr/>
        </p:nvSpPr>
        <p:spPr bwMode="auto">
          <a:xfrm>
            <a:off x="914400" y="3259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P(B|A)"/>
          <p:cNvSpPr>
            <a:spLocks noChangeAspect="1" noChangeArrowheads="1"/>
          </p:cNvSpPr>
          <p:nvPr/>
        </p:nvSpPr>
        <p:spPr bwMode="auto">
          <a:xfrm>
            <a:off x="914400" y="3259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5" descr="P(A), P(B)"/>
          <p:cNvSpPr>
            <a:spLocks noChangeAspect="1" noChangeArrowheads="1"/>
          </p:cNvSpPr>
          <p:nvPr/>
        </p:nvSpPr>
        <p:spPr bwMode="auto">
          <a:xfrm>
            <a:off x="914400" y="3259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aphicFrame>
        <p:nvGraphicFramePr>
          <p:cNvPr id="4" name="Object 3"/>
          <p:cNvGraphicFramePr>
            <a:graphicFrameLocks noChangeAspect="1"/>
          </p:cNvGraphicFramePr>
          <p:nvPr>
            <p:extLst>
              <p:ext uri="{D42A27DB-BD31-4B8C-83A1-F6EECF244321}">
                <p14:modId xmlns:p14="http://schemas.microsoft.com/office/powerpoint/2010/main" val="2875428958"/>
              </p:ext>
            </p:extLst>
          </p:nvPr>
        </p:nvGraphicFramePr>
        <p:xfrm>
          <a:off x="3851920" y="2636912"/>
          <a:ext cx="4032448" cy="4150471"/>
        </p:xfrm>
        <a:graphic>
          <a:graphicData uri="http://schemas.openxmlformats.org/presentationml/2006/ole">
            <mc:AlternateContent xmlns:mc="http://schemas.openxmlformats.org/markup-compatibility/2006">
              <mc:Choice xmlns:v="urn:schemas-microsoft-com:vml" Requires="v">
                <p:oleObj spid="_x0000_s4112" name="Equation" r:id="rId3" imgW="2603160" imgH="2679480" progId="Equation.DSMT4">
                  <p:embed/>
                </p:oleObj>
              </mc:Choice>
              <mc:Fallback>
                <p:oleObj name="Equation" r:id="rId3" imgW="2603160" imgH="2679480" progId="Equation.DSMT4">
                  <p:embed/>
                  <p:pic>
                    <p:nvPicPr>
                      <p:cNvPr id="0" name=""/>
                      <p:cNvPicPr/>
                      <p:nvPr/>
                    </p:nvPicPr>
                    <p:blipFill>
                      <a:blip r:embed="rId4"/>
                      <a:stretch>
                        <a:fillRect/>
                      </a:stretch>
                    </p:blipFill>
                    <p:spPr>
                      <a:xfrm>
                        <a:off x="3851920" y="2636912"/>
                        <a:ext cx="4032448" cy="4150471"/>
                      </a:xfrm>
                      <a:prstGeom prst="rect">
                        <a:avLst/>
                      </a:prstGeom>
                    </p:spPr>
                  </p:pic>
                </p:oleObj>
              </mc:Fallback>
            </mc:AlternateContent>
          </a:graphicData>
        </a:graphic>
      </p:graphicFrame>
    </p:spTree>
    <p:extLst>
      <p:ext uri="{BB962C8B-B14F-4D97-AF65-F5344CB8AC3E}">
        <p14:creationId xmlns:p14="http://schemas.microsoft.com/office/powerpoint/2010/main" val="5677279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32656"/>
            <a:ext cx="7315200" cy="1154097"/>
          </a:xfrm>
        </p:spPr>
        <p:txBody>
          <a:bodyPr/>
          <a:lstStyle/>
          <a:p>
            <a:pPr algn="ctr"/>
            <a:r>
              <a:rPr lang="en-GB" dirty="0" smtClean="0"/>
              <a:t>Bayes Theorem </a:t>
            </a:r>
            <a:endParaRPr lang="en-IN" dirty="0"/>
          </a:p>
        </p:txBody>
      </p:sp>
      <p:sp>
        <p:nvSpPr>
          <p:cNvPr id="3" name="Content Placeholder 2"/>
          <p:cNvSpPr>
            <a:spLocks noGrp="1"/>
          </p:cNvSpPr>
          <p:nvPr>
            <p:ph idx="1"/>
          </p:nvPr>
        </p:nvSpPr>
        <p:spPr>
          <a:xfrm>
            <a:off x="914400" y="1916833"/>
            <a:ext cx="7315200" cy="4392528"/>
          </a:xfrm>
        </p:spPr>
        <p:txBody>
          <a:bodyPr>
            <a:normAutofit/>
          </a:bodyPr>
          <a:lstStyle/>
          <a:p>
            <a:pPr algn="just"/>
            <a:r>
              <a:rPr lang="en-GB" sz="1800" dirty="0" smtClean="0">
                <a:latin typeface="Times New Roman" pitchFamily="18" charset="0"/>
                <a:cs typeface="Times New Roman" pitchFamily="18" charset="0"/>
              </a:rPr>
              <a:t>For Example:</a:t>
            </a:r>
          </a:p>
          <a:p>
            <a:pPr algn="just"/>
            <a:r>
              <a:rPr lang="en-GB" sz="1800" dirty="0" smtClean="0">
                <a:latin typeface="Times New Roman" pitchFamily="18" charset="0"/>
                <a:cs typeface="Times New Roman" pitchFamily="18" charset="0"/>
              </a:rPr>
              <a:t>Calculate P(</a:t>
            </a:r>
            <a:r>
              <a:rPr lang="en-GB" sz="1800" dirty="0" err="1" smtClean="0">
                <a:latin typeface="Times New Roman" pitchFamily="18" charset="0"/>
                <a:cs typeface="Times New Roman" pitchFamily="18" charset="0"/>
              </a:rPr>
              <a:t>King|Face</a:t>
            </a:r>
            <a:r>
              <a:rPr lang="en-GB" sz="1800" dirty="0" smtClean="0">
                <a:latin typeface="Times New Roman" pitchFamily="18" charset="0"/>
                <a:cs typeface="Times New Roman" pitchFamily="18" charset="0"/>
              </a:rPr>
              <a:t>)------Posterior Probability</a:t>
            </a:r>
          </a:p>
          <a:p>
            <a:pPr algn="just"/>
            <a:endParaRPr lang="en-GB" sz="1800" dirty="0">
              <a:latin typeface="Times New Roman" pitchFamily="18" charset="0"/>
              <a:cs typeface="Times New Roman" pitchFamily="18" charset="0"/>
            </a:endParaRPr>
          </a:p>
          <a:p>
            <a:pPr algn="just"/>
            <a:endParaRPr lang="en-IN" sz="1800" dirty="0">
              <a:latin typeface="Times New Roman" pitchFamily="18" charset="0"/>
              <a:cs typeface="Times New Roman" pitchFamily="18" charset="0"/>
            </a:endParaRPr>
          </a:p>
        </p:txBody>
      </p:sp>
      <p:sp>
        <p:nvSpPr>
          <p:cNvPr id="5" name="AutoShape 1" descr="P(A\mid B)=\frac {P(B\mid A) \cdot P(A)}{P(B)}"/>
          <p:cNvSpPr>
            <a:spLocks noChangeAspect="1" noChangeArrowheads="1"/>
          </p:cNvSpPr>
          <p:nvPr/>
        </p:nvSpPr>
        <p:spPr bwMode="auto">
          <a:xfrm>
            <a:off x="914400" y="3259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2" descr="A, B"/>
          <p:cNvSpPr>
            <a:spLocks noChangeAspect="1" noChangeArrowheads="1"/>
          </p:cNvSpPr>
          <p:nvPr/>
        </p:nvSpPr>
        <p:spPr bwMode="auto">
          <a:xfrm>
            <a:off x="914400" y="3259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3" descr="P(A|B)"/>
          <p:cNvSpPr>
            <a:spLocks noChangeAspect="1" noChangeArrowheads="1"/>
          </p:cNvSpPr>
          <p:nvPr/>
        </p:nvSpPr>
        <p:spPr bwMode="auto">
          <a:xfrm>
            <a:off x="914400" y="3259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P(B|A)"/>
          <p:cNvSpPr>
            <a:spLocks noChangeAspect="1" noChangeArrowheads="1"/>
          </p:cNvSpPr>
          <p:nvPr/>
        </p:nvSpPr>
        <p:spPr bwMode="auto">
          <a:xfrm>
            <a:off x="914400" y="3259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5" descr="P(A), P(B)"/>
          <p:cNvSpPr>
            <a:spLocks noChangeAspect="1" noChangeArrowheads="1"/>
          </p:cNvSpPr>
          <p:nvPr/>
        </p:nvSpPr>
        <p:spPr bwMode="auto">
          <a:xfrm>
            <a:off x="914400" y="3259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aphicFrame>
        <p:nvGraphicFramePr>
          <p:cNvPr id="4" name="Object 3"/>
          <p:cNvGraphicFramePr>
            <a:graphicFrameLocks noChangeAspect="1"/>
          </p:cNvGraphicFramePr>
          <p:nvPr>
            <p:extLst>
              <p:ext uri="{D42A27DB-BD31-4B8C-83A1-F6EECF244321}">
                <p14:modId xmlns:p14="http://schemas.microsoft.com/office/powerpoint/2010/main" val="82327042"/>
              </p:ext>
            </p:extLst>
          </p:nvPr>
        </p:nvGraphicFramePr>
        <p:xfrm>
          <a:off x="1331640" y="2780928"/>
          <a:ext cx="6264696" cy="3386738"/>
        </p:xfrm>
        <a:graphic>
          <a:graphicData uri="http://schemas.openxmlformats.org/presentationml/2006/ole">
            <mc:AlternateContent xmlns:mc="http://schemas.openxmlformats.org/markup-compatibility/2006">
              <mc:Choice xmlns:v="urn:schemas-microsoft-com:vml" Requires="v">
                <p:oleObj spid="_x0000_s5133" name="Equation" r:id="rId3" imgW="2501640" imgH="1282680" progId="Equation.DSMT4">
                  <p:embed/>
                </p:oleObj>
              </mc:Choice>
              <mc:Fallback>
                <p:oleObj name="Equation" r:id="rId3" imgW="2501640" imgH="1282680" progId="Equation.DSMT4">
                  <p:embed/>
                  <p:pic>
                    <p:nvPicPr>
                      <p:cNvPr id="0" name=""/>
                      <p:cNvPicPr/>
                      <p:nvPr/>
                    </p:nvPicPr>
                    <p:blipFill>
                      <a:blip r:embed="rId4"/>
                      <a:stretch>
                        <a:fillRect/>
                      </a:stretch>
                    </p:blipFill>
                    <p:spPr>
                      <a:xfrm>
                        <a:off x="1331640" y="2780928"/>
                        <a:ext cx="6264696" cy="3386738"/>
                      </a:xfrm>
                      <a:prstGeom prst="rect">
                        <a:avLst/>
                      </a:prstGeom>
                    </p:spPr>
                  </p:pic>
                </p:oleObj>
              </mc:Fallback>
            </mc:AlternateContent>
          </a:graphicData>
        </a:graphic>
      </p:graphicFrame>
    </p:spTree>
    <p:extLst>
      <p:ext uri="{BB962C8B-B14F-4D97-AF65-F5344CB8AC3E}">
        <p14:creationId xmlns:p14="http://schemas.microsoft.com/office/powerpoint/2010/main" val="386855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32656"/>
            <a:ext cx="7315200" cy="1154097"/>
          </a:xfrm>
        </p:spPr>
        <p:txBody>
          <a:bodyPr/>
          <a:lstStyle/>
          <a:p>
            <a:pPr algn="ctr"/>
            <a:r>
              <a:rPr lang="en-GB" dirty="0" smtClean="0"/>
              <a:t>Naïve Bayes</a:t>
            </a:r>
            <a:endParaRPr lang="en-IN" dirty="0"/>
          </a:p>
        </p:txBody>
      </p:sp>
      <p:sp>
        <p:nvSpPr>
          <p:cNvPr id="3" name="Content Placeholder 2"/>
          <p:cNvSpPr>
            <a:spLocks noGrp="1"/>
          </p:cNvSpPr>
          <p:nvPr>
            <p:ph idx="1"/>
          </p:nvPr>
        </p:nvSpPr>
        <p:spPr>
          <a:xfrm>
            <a:off x="914400" y="1988841"/>
            <a:ext cx="7315200" cy="3456383"/>
          </a:xfrm>
        </p:spPr>
        <p:txBody>
          <a:bodyPr/>
          <a:lstStyle/>
          <a:p>
            <a:pPr algn="just"/>
            <a:r>
              <a:rPr lang="en-GB" dirty="0">
                <a:latin typeface="Times New Roman" pitchFamily="18" charset="0"/>
                <a:cs typeface="Times New Roman" pitchFamily="18" charset="0"/>
              </a:rPr>
              <a:t>Naive Bayes algorithm is a classification technique based on Bayes’ theorem, which assumes that the presence of a particular feature in a class is unrelated to the presence of any other feature. There are various applications of this algorithm including face recognition, NLP problems, medical diagnoses and a lot more.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9222143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576" y="87596"/>
            <a:ext cx="7207720" cy="677108"/>
          </a:xfrm>
          <a:prstGeom prst="rect">
            <a:avLst/>
          </a:prstGeom>
        </p:spPr>
        <p:txBody>
          <a:bodyPr wrap="square">
            <a:spAutoFit/>
          </a:bodyPr>
          <a:lstStyle/>
          <a:p>
            <a:pPr fontAlgn="base"/>
            <a:r>
              <a:rPr lang="en-GB" sz="2000" b="1" dirty="0">
                <a:latin typeface="Times New Roman" pitchFamily="18" charset="0"/>
                <a:cs typeface="Times New Roman" pitchFamily="18" charset="0"/>
              </a:rPr>
              <a:t>Naive Bayes </a:t>
            </a:r>
            <a:r>
              <a:rPr lang="en-GB" sz="2000" b="1" dirty="0" smtClean="0">
                <a:latin typeface="Times New Roman" pitchFamily="18" charset="0"/>
                <a:cs typeface="Times New Roman" pitchFamily="18" charset="0"/>
              </a:rPr>
              <a:t>example:</a:t>
            </a:r>
            <a:endParaRPr lang="en-GB" sz="2000" b="1" dirty="0">
              <a:latin typeface="Times New Roman" pitchFamily="18" charset="0"/>
              <a:cs typeface="Times New Roman" pitchFamily="18" charset="0"/>
            </a:endParaRPr>
          </a:p>
          <a:p>
            <a:pPr fontAlgn="base"/>
            <a:r>
              <a:rPr lang="en-GB" dirty="0" smtClean="0">
                <a:latin typeface="Times New Roman" pitchFamily="18" charset="0"/>
                <a:cs typeface="Times New Roman" pitchFamily="18" charset="0"/>
              </a:rPr>
              <a:t>Below </a:t>
            </a:r>
            <a:r>
              <a:rPr lang="en-GB" dirty="0">
                <a:latin typeface="Times New Roman" pitchFamily="18" charset="0"/>
                <a:cs typeface="Times New Roman" pitchFamily="18" charset="0"/>
              </a:rPr>
              <a:t>is training data on which Naive Bayes algorithm is applied:</a:t>
            </a:r>
          </a:p>
        </p:txBody>
      </p:sp>
      <p:pic>
        <p:nvPicPr>
          <p:cNvPr id="6148" name="Picture 4" descr="image8_11zon.web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764704"/>
            <a:ext cx="2219325" cy="60007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664296" y="1268760"/>
            <a:ext cx="5076056" cy="369332"/>
          </a:xfrm>
          <a:prstGeom prst="rect">
            <a:avLst/>
          </a:prstGeom>
        </p:spPr>
        <p:txBody>
          <a:bodyPr wrap="square">
            <a:spAutoFit/>
          </a:bodyPr>
          <a:lstStyle/>
          <a:p>
            <a:r>
              <a:rPr lang="en-GB" b="1" dirty="0">
                <a:latin typeface="Times New Roman" pitchFamily="18" charset="0"/>
                <a:cs typeface="Times New Roman" pitchFamily="18" charset="0"/>
              </a:rPr>
              <a:t>Step 1: </a:t>
            </a:r>
            <a:r>
              <a:rPr lang="en-GB" dirty="0">
                <a:latin typeface="Times New Roman" pitchFamily="18" charset="0"/>
                <a:cs typeface="Times New Roman" pitchFamily="18" charset="0"/>
              </a:rPr>
              <a:t>Make a Frequency table of the data.</a:t>
            </a:r>
            <a:endParaRPr lang="en-IN" dirty="0">
              <a:latin typeface="Times New Roman" pitchFamily="18" charset="0"/>
              <a:cs typeface="Times New Roman" pitchFamily="18" charset="0"/>
            </a:endParaRPr>
          </a:p>
        </p:txBody>
      </p:sp>
      <p:pic>
        <p:nvPicPr>
          <p:cNvPr id="6150" name="Picture 6" descr="image10_11zon.web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1916832"/>
            <a:ext cx="4200525" cy="2324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4653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404664"/>
            <a:ext cx="7488832" cy="646331"/>
          </a:xfrm>
          <a:prstGeom prst="rect">
            <a:avLst/>
          </a:prstGeom>
        </p:spPr>
        <p:txBody>
          <a:bodyPr wrap="square">
            <a:spAutoFit/>
          </a:bodyPr>
          <a:lstStyle/>
          <a:p>
            <a:pPr algn="just"/>
            <a:r>
              <a:rPr lang="en-GB" b="1" dirty="0">
                <a:latin typeface="Times New Roman" pitchFamily="18" charset="0"/>
                <a:cs typeface="Times New Roman" pitchFamily="18" charset="0"/>
              </a:rPr>
              <a:t>Step 2: </a:t>
            </a:r>
            <a:r>
              <a:rPr lang="en-GB" dirty="0">
                <a:latin typeface="Times New Roman" pitchFamily="18" charset="0"/>
                <a:cs typeface="Times New Roman" pitchFamily="18" charset="0"/>
              </a:rPr>
              <a:t>Create a Likelihood table by finding probabilities like Overcast probability = 0.29.</a:t>
            </a:r>
            <a:endParaRPr lang="en-IN" dirty="0">
              <a:latin typeface="Times New Roman" pitchFamily="18" charset="0"/>
              <a:cs typeface="Times New Roman" pitchFamily="18" charset="0"/>
            </a:endParaRPr>
          </a:p>
        </p:txBody>
      </p:sp>
      <p:pic>
        <p:nvPicPr>
          <p:cNvPr id="7170" name="Picture 2" descr="image16_11zon.web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56" y="1255762"/>
            <a:ext cx="6962775" cy="31813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16656" y="4797152"/>
            <a:ext cx="7479680" cy="923330"/>
          </a:xfrm>
          <a:prstGeom prst="rect">
            <a:avLst/>
          </a:prstGeom>
        </p:spPr>
        <p:txBody>
          <a:bodyPr wrap="square">
            <a:spAutoFit/>
          </a:bodyPr>
          <a:lstStyle/>
          <a:p>
            <a:r>
              <a:rPr lang="en-GB" b="1" dirty="0">
                <a:latin typeface="Times New Roman" pitchFamily="18" charset="0"/>
                <a:cs typeface="Times New Roman" pitchFamily="18" charset="0"/>
              </a:rPr>
              <a:t>Step 3: </a:t>
            </a:r>
            <a:r>
              <a:rPr lang="en-GB" dirty="0">
                <a:latin typeface="Times New Roman" pitchFamily="18" charset="0"/>
                <a:cs typeface="Times New Roman" pitchFamily="18" charset="0"/>
              </a:rPr>
              <a:t>Use Naive Bayes equation to calculate the posterior probability for each class. The class with the highest posterior probability is the outcome of prediction.</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0079306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1166843"/>
            <a:ext cx="7632848" cy="4247317"/>
          </a:xfrm>
          <a:prstGeom prst="rect">
            <a:avLst/>
          </a:prstGeom>
        </p:spPr>
        <p:txBody>
          <a:bodyPr wrap="square">
            <a:spAutoFit/>
          </a:bodyPr>
          <a:lstStyle/>
          <a:p>
            <a:pPr fontAlgn="base">
              <a:lnSpc>
                <a:spcPct val="150000"/>
              </a:lnSpc>
            </a:pPr>
            <a:r>
              <a:rPr lang="en-GB" b="1" dirty="0">
                <a:latin typeface="Times New Roman" pitchFamily="18" charset="0"/>
                <a:cs typeface="Times New Roman" pitchFamily="18" charset="0"/>
              </a:rPr>
              <a:t>Problem:</a:t>
            </a:r>
            <a:r>
              <a:rPr lang="en-GB" dirty="0">
                <a:latin typeface="Times New Roman" pitchFamily="18" charset="0"/>
                <a:cs typeface="Times New Roman" pitchFamily="18" charset="0"/>
              </a:rPr>
              <a:t> Players will play if the weather is Rainy. Is this statement correct?</a:t>
            </a:r>
            <a:br>
              <a:rPr lang="en-GB" dirty="0">
                <a:latin typeface="Times New Roman" pitchFamily="18" charset="0"/>
                <a:cs typeface="Times New Roman" pitchFamily="18" charset="0"/>
              </a:rPr>
            </a:br>
            <a:endParaRPr lang="en-GB" dirty="0" smtClean="0">
              <a:latin typeface="Times New Roman" pitchFamily="18" charset="0"/>
              <a:cs typeface="Times New Roman" pitchFamily="18" charset="0"/>
            </a:endParaRPr>
          </a:p>
          <a:p>
            <a:pPr fontAlgn="base">
              <a:lnSpc>
                <a:spcPct val="150000"/>
              </a:lnSpc>
            </a:pPr>
            <a:r>
              <a:rPr lang="en-GB" dirty="0" smtClean="0">
                <a:latin typeface="Times New Roman" pitchFamily="18" charset="0"/>
                <a:cs typeface="Times New Roman" pitchFamily="18" charset="0"/>
              </a:rPr>
              <a:t>You </a:t>
            </a:r>
            <a:r>
              <a:rPr lang="en-GB" dirty="0">
                <a:latin typeface="Times New Roman" pitchFamily="18" charset="0"/>
                <a:cs typeface="Times New Roman" pitchFamily="18" charset="0"/>
              </a:rPr>
              <a:t>can solve it using the above discussed method of posterior probability.</a:t>
            </a:r>
          </a:p>
          <a:p>
            <a:pPr fontAlgn="base">
              <a:lnSpc>
                <a:spcPct val="150000"/>
              </a:lnSpc>
            </a:pPr>
            <a:r>
              <a:rPr lang="en-GB" dirty="0">
                <a:latin typeface="Times New Roman" pitchFamily="18" charset="0"/>
                <a:cs typeface="Times New Roman" pitchFamily="18" charset="0"/>
              </a:rPr>
              <a:t>P(Yes | Rainy) = P( Rainy | Yes) * P(Yes) / P (Rainy)</a:t>
            </a:r>
            <a:br>
              <a:rPr lang="en-GB" dirty="0">
                <a:latin typeface="Times New Roman" pitchFamily="18" charset="0"/>
                <a:cs typeface="Times New Roman" pitchFamily="18" charset="0"/>
              </a:rPr>
            </a:br>
            <a:r>
              <a:rPr lang="en-GB" dirty="0">
                <a:latin typeface="Times New Roman" pitchFamily="18" charset="0"/>
                <a:cs typeface="Times New Roman" pitchFamily="18" charset="0"/>
              </a:rPr>
              <a:t>Here, you have P (Rainy |Yes) = 2/9 = 0.22, P(Rainy) = 5/14 = 0.36, P(Yes)= 9/14 = 0.64</a:t>
            </a:r>
          </a:p>
          <a:p>
            <a:pPr fontAlgn="base">
              <a:lnSpc>
                <a:spcPct val="150000"/>
              </a:lnSpc>
            </a:pPr>
            <a:r>
              <a:rPr lang="en-GB" dirty="0">
                <a:latin typeface="Times New Roman" pitchFamily="18" charset="0"/>
                <a:cs typeface="Times New Roman" pitchFamily="18" charset="0"/>
              </a:rPr>
              <a:t>Now, P (Yes | Rainy) = 0.22 * 0.64 / 0.36 = 0.39, which has a higher probability.</a:t>
            </a:r>
          </a:p>
          <a:p>
            <a:pPr fontAlgn="base">
              <a:lnSpc>
                <a:spcPct val="150000"/>
              </a:lnSpc>
            </a:pPr>
            <a:r>
              <a:rPr lang="en-GB" dirty="0">
                <a:latin typeface="Times New Roman" pitchFamily="18" charset="0"/>
                <a:cs typeface="Times New Roman" pitchFamily="18" charset="0"/>
              </a:rPr>
              <a:t>Naive Bayes uses a similar method to predict the probability of different classes based on various attributes. This algorithm is mostly used in NLP problems like sentiment analysis, text classification, etc.</a:t>
            </a:r>
          </a:p>
        </p:txBody>
      </p:sp>
    </p:spTree>
    <p:extLst>
      <p:ext uri="{BB962C8B-B14F-4D97-AF65-F5344CB8AC3E}">
        <p14:creationId xmlns:p14="http://schemas.microsoft.com/office/powerpoint/2010/main" val="1277659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60648"/>
            <a:ext cx="7315200" cy="1154097"/>
          </a:xfrm>
        </p:spPr>
        <p:txBody>
          <a:bodyPr/>
          <a:lstStyle/>
          <a:p>
            <a:pPr algn="ctr"/>
            <a:r>
              <a:rPr lang="en-GB" dirty="0" smtClean="0"/>
              <a:t>Bayesian Modeling-Statistics</a:t>
            </a:r>
            <a:endParaRPr lang="en-IN" dirty="0"/>
          </a:p>
        </p:txBody>
      </p:sp>
      <p:sp>
        <p:nvSpPr>
          <p:cNvPr id="3" name="Content Placeholder 2"/>
          <p:cNvSpPr>
            <a:spLocks noGrp="1"/>
          </p:cNvSpPr>
          <p:nvPr>
            <p:ph idx="1"/>
          </p:nvPr>
        </p:nvSpPr>
        <p:spPr>
          <a:xfrm>
            <a:off x="1043608" y="1844824"/>
            <a:ext cx="7315200" cy="4464536"/>
          </a:xfrm>
        </p:spPr>
        <p:txBody>
          <a:bodyPr>
            <a:normAutofit/>
          </a:bodyPr>
          <a:lstStyle/>
          <a:p>
            <a:pPr algn="just"/>
            <a:r>
              <a:rPr lang="en-GB" sz="1800" dirty="0">
                <a:latin typeface="Times New Roman" pitchFamily="18" charset="0"/>
                <a:cs typeface="Times New Roman" pitchFamily="18" charset="0"/>
              </a:rPr>
              <a:t>Classical statistics provides methods to </a:t>
            </a:r>
            <a:r>
              <a:rPr lang="en-GB" sz="1800" dirty="0" err="1">
                <a:latin typeface="Times New Roman" pitchFamily="18" charset="0"/>
                <a:cs typeface="Times New Roman" pitchFamily="18" charset="0"/>
              </a:rPr>
              <a:t>analyze</a:t>
            </a:r>
            <a:r>
              <a:rPr lang="en-GB" sz="1800" dirty="0">
                <a:latin typeface="Times New Roman" pitchFamily="18" charset="0"/>
                <a:cs typeface="Times New Roman" pitchFamily="18" charset="0"/>
              </a:rPr>
              <a:t> data, from simple </a:t>
            </a:r>
            <a:r>
              <a:rPr lang="en-GB" sz="1800" dirty="0" smtClean="0">
                <a:latin typeface="Times New Roman" pitchFamily="18" charset="0"/>
                <a:cs typeface="Times New Roman" pitchFamily="18" charset="0"/>
              </a:rPr>
              <a:t>descriptive measures </a:t>
            </a:r>
            <a:r>
              <a:rPr lang="en-GB" sz="1800" dirty="0">
                <a:latin typeface="Times New Roman" pitchFamily="18" charset="0"/>
                <a:cs typeface="Times New Roman" pitchFamily="18" charset="0"/>
              </a:rPr>
              <a:t>to complex and sophisticated models. The available data are </a:t>
            </a:r>
            <a:r>
              <a:rPr lang="en-GB" sz="1800" dirty="0" smtClean="0">
                <a:latin typeface="Times New Roman" pitchFamily="18" charset="0"/>
                <a:cs typeface="Times New Roman" pitchFamily="18" charset="0"/>
              </a:rPr>
              <a:t>processed and </a:t>
            </a:r>
            <a:r>
              <a:rPr lang="en-GB" sz="1800" dirty="0">
                <a:latin typeface="Times New Roman" pitchFamily="18" charset="0"/>
                <a:cs typeface="Times New Roman" pitchFamily="18" charset="0"/>
              </a:rPr>
              <a:t>then </a:t>
            </a:r>
            <a:r>
              <a:rPr lang="en-GB" sz="1800" dirty="0" smtClean="0">
                <a:latin typeface="Times New Roman" pitchFamily="18" charset="0"/>
                <a:cs typeface="Times New Roman" pitchFamily="18" charset="0"/>
              </a:rPr>
              <a:t> conclusions </a:t>
            </a:r>
            <a:r>
              <a:rPr lang="en-GB" sz="1800" dirty="0">
                <a:latin typeface="Times New Roman" pitchFamily="18" charset="0"/>
                <a:cs typeface="Times New Roman" pitchFamily="18" charset="0"/>
              </a:rPr>
              <a:t>about a hypothetical </a:t>
            </a:r>
            <a:r>
              <a:rPr lang="en-GB" sz="1800" dirty="0" smtClean="0">
                <a:latin typeface="Times New Roman" pitchFamily="18" charset="0"/>
                <a:cs typeface="Times New Roman" pitchFamily="18" charset="0"/>
              </a:rPr>
              <a:t>population of </a:t>
            </a:r>
            <a:r>
              <a:rPr lang="en-GB" sz="1800" dirty="0">
                <a:latin typeface="Times New Roman" pitchFamily="18" charset="0"/>
                <a:cs typeface="Times New Roman" pitchFamily="18" charset="0"/>
              </a:rPr>
              <a:t>which the </a:t>
            </a:r>
            <a:r>
              <a:rPr lang="en-GB" sz="1800" dirty="0" smtClean="0">
                <a:latin typeface="Times New Roman" pitchFamily="18" charset="0"/>
                <a:cs typeface="Times New Roman" pitchFamily="18" charset="0"/>
              </a:rPr>
              <a:t>data available </a:t>
            </a:r>
            <a:r>
              <a:rPr lang="en-GB" sz="1800" dirty="0">
                <a:latin typeface="Times New Roman" pitchFamily="18" charset="0"/>
                <a:cs typeface="Times New Roman" pitchFamily="18" charset="0"/>
              </a:rPr>
              <a:t>are supposed to be a representative sample </a:t>
            </a:r>
            <a:r>
              <a:rPr lang="en-GB" sz="1800" dirty="0" smtClean="0">
                <a:latin typeface="Times New Roman" pitchFamily="18" charset="0"/>
                <a:cs typeface="Times New Roman" pitchFamily="18" charset="0"/>
              </a:rPr>
              <a:t>are </a:t>
            </a:r>
            <a:r>
              <a:rPr lang="en-GB" sz="1800" dirty="0">
                <a:latin typeface="Times New Roman" pitchFamily="18" charset="0"/>
                <a:cs typeface="Times New Roman" pitchFamily="18" charset="0"/>
              </a:rPr>
              <a:t>drawn</a:t>
            </a:r>
            <a:r>
              <a:rPr lang="en-GB" sz="1800" dirty="0" smtClean="0">
                <a:latin typeface="Times New Roman" pitchFamily="18" charset="0"/>
                <a:cs typeface="Times New Roman" pitchFamily="18" charset="0"/>
              </a:rPr>
              <a:t>.</a:t>
            </a:r>
          </a:p>
          <a:p>
            <a:pPr algn="just"/>
            <a:r>
              <a:rPr lang="en-GB" sz="1800" dirty="0">
                <a:latin typeface="Times New Roman" pitchFamily="18" charset="0"/>
                <a:cs typeface="Times New Roman" pitchFamily="18" charset="0"/>
              </a:rPr>
              <a:t>Suppose, for example, we need to guess the outcome of an experiment that consists of tossing a coin. How many biased coins have we ever seen? Probably not many, and hence we are ready to believe that the coin is fair and that the outcome of the experiment can be either head or tail with the same probability</a:t>
            </a:r>
            <a:r>
              <a:rPr lang="en-GB" sz="1800" dirty="0" smtClean="0">
                <a:latin typeface="Times New Roman" pitchFamily="18" charset="0"/>
                <a:cs typeface="Times New Roman" pitchFamily="18" charset="0"/>
              </a:rPr>
              <a:t>.</a:t>
            </a:r>
          </a:p>
          <a:p>
            <a:pPr algn="just"/>
            <a:r>
              <a:rPr lang="en-IN" sz="1800" dirty="0">
                <a:latin typeface="Times New Roman" pitchFamily="18" charset="0"/>
                <a:cs typeface="Times New Roman" pitchFamily="18" charset="0"/>
              </a:rPr>
              <a:t>On </a:t>
            </a:r>
            <a:r>
              <a:rPr lang="en-IN" sz="1800" dirty="0" smtClean="0">
                <a:latin typeface="Times New Roman" pitchFamily="18" charset="0"/>
                <a:cs typeface="Times New Roman" pitchFamily="18" charset="0"/>
              </a:rPr>
              <a:t>the </a:t>
            </a:r>
            <a:r>
              <a:rPr lang="en-GB" sz="1800" dirty="0" smtClean="0">
                <a:latin typeface="Times New Roman" pitchFamily="18" charset="0"/>
                <a:cs typeface="Times New Roman" pitchFamily="18" charset="0"/>
              </a:rPr>
              <a:t>other </a:t>
            </a:r>
            <a:r>
              <a:rPr lang="en-GB" sz="1800" dirty="0">
                <a:latin typeface="Times New Roman" pitchFamily="18" charset="0"/>
                <a:cs typeface="Times New Roman" pitchFamily="18" charset="0"/>
              </a:rPr>
              <a:t>hand, imagine that someone would tell us that the coin is forged so </a:t>
            </a:r>
            <a:r>
              <a:rPr lang="en-GB" sz="1800" dirty="0" smtClean="0">
                <a:latin typeface="Times New Roman" pitchFamily="18" charset="0"/>
                <a:cs typeface="Times New Roman" pitchFamily="18" charset="0"/>
              </a:rPr>
              <a:t>that it </a:t>
            </a:r>
            <a:r>
              <a:rPr lang="en-GB" sz="1800" dirty="0">
                <a:latin typeface="Times New Roman" pitchFamily="18" charset="0"/>
                <a:cs typeface="Times New Roman" pitchFamily="18" charset="0"/>
              </a:rPr>
              <a:t>is more likely to land head</a:t>
            </a:r>
            <a:r>
              <a:rPr lang="en-GB" sz="1800" dirty="0" smtClean="0">
                <a:latin typeface="Times New Roman" pitchFamily="18" charset="0"/>
                <a:cs typeface="Times New Roman" pitchFamily="18" charset="0"/>
              </a:rPr>
              <a:t>. How </a:t>
            </a:r>
            <a:r>
              <a:rPr lang="en-GB" sz="1800" dirty="0">
                <a:latin typeface="Times New Roman" pitchFamily="18" charset="0"/>
                <a:cs typeface="Times New Roman" pitchFamily="18" charset="0"/>
              </a:rPr>
              <a:t>can we take into account this information </a:t>
            </a:r>
            <a:r>
              <a:rPr lang="en-GB" sz="1800" dirty="0" smtClean="0">
                <a:latin typeface="Times New Roman" pitchFamily="18" charset="0"/>
                <a:cs typeface="Times New Roman" pitchFamily="18" charset="0"/>
              </a:rPr>
              <a:t>in the </a:t>
            </a:r>
            <a:r>
              <a:rPr lang="en-GB" sz="1800" dirty="0">
                <a:latin typeface="Times New Roman" pitchFamily="18" charset="0"/>
                <a:cs typeface="Times New Roman" pitchFamily="18" charset="0"/>
              </a:rPr>
              <a:t>analysis of our data?</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4167312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60648"/>
            <a:ext cx="7315200" cy="1154097"/>
          </a:xfrm>
        </p:spPr>
        <p:txBody>
          <a:bodyPr/>
          <a:lstStyle/>
          <a:p>
            <a:pPr algn="ctr"/>
            <a:r>
              <a:rPr lang="en-GB" dirty="0"/>
              <a:t>Bayesian </a:t>
            </a:r>
            <a:r>
              <a:rPr lang="en-GB" dirty="0" smtClean="0"/>
              <a:t>Modeling-Statistics</a:t>
            </a:r>
            <a:endParaRPr lang="en-IN" dirty="0"/>
          </a:p>
        </p:txBody>
      </p:sp>
      <p:sp>
        <p:nvSpPr>
          <p:cNvPr id="3" name="Content Placeholder 2"/>
          <p:cNvSpPr>
            <a:spLocks noGrp="1"/>
          </p:cNvSpPr>
          <p:nvPr>
            <p:ph idx="1"/>
          </p:nvPr>
        </p:nvSpPr>
        <p:spPr>
          <a:xfrm>
            <a:off x="914400" y="1772817"/>
            <a:ext cx="7315200" cy="4536544"/>
          </a:xfrm>
        </p:spPr>
        <p:txBody>
          <a:bodyPr>
            <a:normAutofit/>
          </a:bodyPr>
          <a:lstStyle/>
          <a:p>
            <a:pPr algn="just"/>
            <a:r>
              <a:rPr lang="en-GB" dirty="0">
                <a:latin typeface="Times New Roman" pitchFamily="18" charset="0"/>
                <a:cs typeface="Times New Roman" pitchFamily="18" charset="0"/>
              </a:rPr>
              <a:t>Bayesian methods provide a principled way to incorporate this external </a:t>
            </a:r>
            <a:r>
              <a:rPr lang="en-GB" dirty="0" smtClean="0">
                <a:latin typeface="Times New Roman" pitchFamily="18" charset="0"/>
                <a:cs typeface="Times New Roman" pitchFamily="18" charset="0"/>
              </a:rPr>
              <a:t>information into </a:t>
            </a:r>
            <a:r>
              <a:rPr lang="en-GB" dirty="0">
                <a:latin typeface="Times New Roman" pitchFamily="18" charset="0"/>
                <a:cs typeface="Times New Roman" pitchFamily="18" charset="0"/>
              </a:rPr>
              <a:t>the data analysis process. To do so, however, Bayesian </a:t>
            </a:r>
            <a:r>
              <a:rPr lang="en-GB" dirty="0" smtClean="0">
                <a:latin typeface="Times New Roman" pitchFamily="18" charset="0"/>
                <a:cs typeface="Times New Roman" pitchFamily="18" charset="0"/>
              </a:rPr>
              <a:t>methods have </a:t>
            </a:r>
            <a:r>
              <a:rPr lang="en-GB" dirty="0">
                <a:latin typeface="Times New Roman" pitchFamily="18" charset="0"/>
                <a:cs typeface="Times New Roman" pitchFamily="18" charset="0"/>
              </a:rPr>
              <a:t>to change entirely the vision of the data analysis process with respect </a:t>
            </a:r>
            <a:r>
              <a:rPr lang="en-GB" dirty="0" smtClean="0">
                <a:latin typeface="Times New Roman" pitchFamily="18" charset="0"/>
                <a:cs typeface="Times New Roman" pitchFamily="18" charset="0"/>
              </a:rPr>
              <a:t>to the </a:t>
            </a:r>
            <a:r>
              <a:rPr lang="en-GB" dirty="0">
                <a:latin typeface="Times New Roman" pitchFamily="18" charset="0"/>
                <a:cs typeface="Times New Roman" pitchFamily="18" charset="0"/>
              </a:rPr>
              <a:t>classical approach. In a Bayesian approach, the data analysis process </a:t>
            </a:r>
            <a:r>
              <a:rPr lang="en-GB" dirty="0" smtClean="0">
                <a:latin typeface="Times New Roman" pitchFamily="18" charset="0"/>
                <a:cs typeface="Times New Roman" pitchFamily="18" charset="0"/>
              </a:rPr>
              <a:t>starts already </a:t>
            </a:r>
            <a:r>
              <a:rPr lang="en-GB" dirty="0">
                <a:latin typeface="Times New Roman" pitchFamily="18" charset="0"/>
                <a:cs typeface="Times New Roman" pitchFamily="18" charset="0"/>
              </a:rPr>
              <a:t>with a given probability distribution. As this distribution is given </a:t>
            </a:r>
            <a:r>
              <a:rPr lang="en-GB" i="1" dirty="0" smtClean="0">
                <a:latin typeface="Times New Roman" pitchFamily="18" charset="0"/>
                <a:cs typeface="Times New Roman" pitchFamily="18" charset="0"/>
              </a:rPr>
              <a:t>before </a:t>
            </a:r>
            <a:r>
              <a:rPr lang="en-GB" dirty="0" smtClean="0">
                <a:latin typeface="Times New Roman" pitchFamily="18" charset="0"/>
                <a:cs typeface="Times New Roman" pitchFamily="18" charset="0"/>
              </a:rPr>
              <a:t>any </a:t>
            </a:r>
            <a:r>
              <a:rPr lang="en-GB" dirty="0">
                <a:latin typeface="Times New Roman" pitchFamily="18" charset="0"/>
                <a:cs typeface="Times New Roman" pitchFamily="18" charset="0"/>
              </a:rPr>
              <a:t>data is considered, it is called </a:t>
            </a:r>
            <a:r>
              <a:rPr lang="en-GB" i="1" dirty="0">
                <a:latin typeface="Times New Roman" pitchFamily="18" charset="0"/>
                <a:cs typeface="Times New Roman" pitchFamily="18" charset="0"/>
              </a:rPr>
              <a:t>prior </a:t>
            </a:r>
            <a:r>
              <a:rPr lang="en-GB" dirty="0">
                <a:latin typeface="Times New Roman" pitchFamily="18" charset="0"/>
                <a:cs typeface="Times New Roman" pitchFamily="18" charset="0"/>
              </a:rPr>
              <a:t>distribution.</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828247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60648"/>
            <a:ext cx="7315200" cy="1154097"/>
          </a:xfrm>
        </p:spPr>
        <p:txBody>
          <a:bodyPr/>
          <a:lstStyle/>
          <a:p>
            <a:pPr algn="ctr"/>
            <a:r>
              <a:rPr lang="en-GB" dirty="0"/>
              <a:t>Bayesian </a:t>
            </a:r>
            <a:r>
              <a:rPr lang="en-GB" dirty="0" smtClean="0"/>
              <a:t>Modeling-Statistics</a:t>
            </a:r>
            <a:endParaRPr lang="en-IN" dirty="0"/>
          </a:p>
        </p:txBody>
      </p:sp>
      <p:sp>
        <p:nvSpPr>
          <p:cNvPr id="3" name="Content Placeholder 2"/>
          <p:cNvSpPr>
            <a:spLocks noGrp="1"/>
          </p:cNvSpPr>
          <p:nvPr>
            <p:ph idx="1"/>
          </p:nvPr>
        </p:nvSpPr>
        <p:spPr>
          <a:xfrm>
            <a:off x="914400" y="1772817"/>
            <a:ext cx="7315200" cy="4536544"/>
          </a:xfrm>
        </p:spPr>
        <p:txBody>
          <a:bodyPr>
            <a:normAutofit/>
          </a:bodyPr>
          <a:lstStyle/>
          <a:p>
            <a:pPr algn="just"/>
            <a:r>
              <a:rPr lang="en-GB" sz="1800" dirty="0" smtClean="0">
                <a:latin typeface="Times New Roman" pitchFamily="18" charset="0"/>
                <a:cs typeface="Times New Roman" pitchFamily="18" charset="0"/>
              </a:rPr>
              <a:t>Bayesian </a:t>
            </a:r>
            <a:r>
              <a:rPr lang="en-GB" sz="1800" dirty="0">
                <a:latin typeface="Times New Roman" pitchFamily="18" charset="0"/>
                <a:cs typeface="Times New Roman" pitchFamily="18" charset="0"/>
              </a:rPr>
              <a:t>statistics is a mathematical procedure that applies probabilities to statistical problems. It provides people the tools to update their beliefs in the evidence of new data</a:t>
            </a:r>
            <a:r>
              <a:rPr lang="en-GB" sz="1800" dirty="0" smtClean="0">
                <a:latin typeface="Times New Roman" pitchFamily="18" charset="0"/>
                <a:cs typeface="Times New Roman" pitchFamily="18" charset="0"/>
              </a:rPr>
              <a:t>.</a:t>
            </a:r>
          </a:p>
          <a:p>
            <a:pPr algn="just"/>
            <a:r>
              <a:rPr lang="en-GB" sz="1800" dirty="0">
                <a:latin typeface="Times New Roman" pitchFamily="18" charset="0"/>
                <a:cs typeface="Times New Roman" pitchFamily="18" charset="0"/>
              </a:rPr>
              <a:t>Suppose, out of all the 4 championship races (F1) between </a:t>
            </a:r>
            <a:r>
              <a:rPr lang="en-GB" sz="1800" dirty="0" err="1" smtClean="0">
                <a:latin typeface="Times New Roman" pitchFamily="18" charset="0"/>
                <a:cs typeface="Times New Roman" pitchFamily="18" charset="0"/>
                <a:hlinkClick r:id="rId2"/>
              </a:rPr>
              <a:t>Niki</a:t>
            </a:r>
            <a:r>
              <a:rPr lang="en-GB" sz="1800" dirty="0" smtClean="0">
                <a:latin typeface="Times New Roman" pitchFamily="18" charset="0"/>
                <a:cs typeface="Times New Roman" pitchFamily="18" charset="0"/>
                <a:hlinkClick r:id="rId2"/>
              </a:rPr>
              <a:t> </a:t>
            </a:r>
            <a:r>
              <a:rPr lang="en-GB" sz="1800" dirty="0" err="1">
                <a:latin typeface="Times New Roman" pitchFamily="18" charset="0"/>
                <a:cs typeface="Times New Roman" pitchFamily="18" charset="0"/>
                <a:hlinkClick r:id="rId2"/>
              </a:rPr>
              <a:t>Lauda</a:t>
            </a:r>
            <a:r>
              <a:rPr lang="en-GB" sz="1800" dirty="0">
                <a:latin typeface="Times New Roman" pitchFamily="18" charset="0"/>
                <a:cs typeface="Times New Roman" pitchFamily="18" charset="0"/>
              </a:rPr>
              <a:t> and </a:t>
            </a:r>
            <a:r>
              <a:rPr lang="en-GB" sz="1800" dirty="0">
                <a:latin typeface="Times New Roman" pitchFamily="18" charset="0"/>
                <a:cs typeface="Times New Roman" pitchFamily="18" charset="0"/>
                <a:hlinkClick r:id="rId3"/>
              </a:rPr>
              <a:t>James hunt</a:t>
            </a:r>
            <a:r>
              <a:rPr lang="en-GB" sz="1800" dirty="0">
                <a:latin typeface="Times New Roman" pitchFamily="18" charset="0"/>
                <a:cs typeface="Times New Roman" pitchFamily="18" charset="0"/>
              </a:rPr>
              <a:t>, </a:t>
            </a:r>
            <a:r>
              <a:rPr lang="en-GB" sz="1800" dirty="0" err="1">
                <a:latin typeface="Times New Roman" pitchFamily="18" charset="0"/>
                <a:cs typeface="Times New Roman" pitchFamily="18" charset="0"/>
              </a:rPr>
              <a:t>Niki</a:t>
            </a:r>
            <a:r>
              <a:rPr lang="en-GB" sz="1800" dirty="0">
                <a:latin typeface="Times New Roman" pitchFamily="18" charset="0"/>
                <a:cs typeface="Times New Roman" pitchFamily="18" charset="0"/>
              </a:rPr>
              <a:t> won 3 times while James managed only 1.</a:t>
            </a:r>
          </a:p>
          <a:p>
            <a:pPr algn="just"/>
            <a:r>
              <a:rPr lang="en-GB" sz="1800" dirty="0">
                <a:latin typeface="Times New Roman" pitchFamily="18" charset="0"/>
                <a:cs typeface="Times New Roman" pitchFamily="18" charset="0"/>
              </a:rPr>
              <a:t>So, if you were to bet on the winner of next race, who would he be ?</a:t>
            </a:r>
          </a:p>
          <a:p>
            <a:pPr algn="just"/>
            <a:r>
              <a:rPr lang="en-GB" sz="1800" dirty="0">
                <a:latin typeface="Times New Roman" pitchFamily="18" charset="0"/>
                <a:cs typeface="Times New Roman" pitchFamily="18" charset="0"/>
              </a:rPr>
              <a:t>I bet you would say </a:t>
            </a:r>
            <a:r>
              <a:rPr lang="en-GB" sz="1800" dirty="0" err="1">
                <a:latin typeface="Times New Roman" pitchFamily="18" charset="0"/>
                <a:cs typeface="Times New Roman" pitchFamily="18" charset="0"/>
              </a:rPr>
              <a:t>Niki</a:t>
            </a:r>
            <a:r>
              <a:rPr lang="en-GB" sz="1800" dirty="0">
                <a:latin typeface="Times New Roman" pitchFamily="18" charset="0"/>
                <a:cs typeface="Times New Roman" pitchFamily="18" charset="0"/>
              </a:rPr>
              <a:t> </a:t>
            </a:r>
            <a:r>
              <a:rPr lang="en-GB" sz="1800" dirty="0" err="1">
                <a:latin typeface="Times New Roman" pitchFamily="18" charset="0"/>
                <a:cs typeface="Times New Roman" pitchFamily="18" charset="0"/>
              </a:rPr>
              <a:t>Lauda</a:t>
            </a:r>
            <a:r>
              <a:rPr lang="en-GB" sz="1800" dirty="0">
                <a:latin typeface="Times New Roman" pitchFamily="18" charset="0"/>
                <a:cs typeface="Times New Roman" pitchFamily="18" charset="0"/>
              </a:rPr>
              <a:t>.</a:t>
            </a:r>
          </a:p>
          <a:p>
            <a:pPr algn="just"/>
            <a:r>
              <a:rPr lang="en-GB" sz="1800" dirty="0">
                <a:latin typeface="Times New Roman" pitchFamily="18" charset="0"/>
                <a:cs typeface="Times New Roman" pitchFamily="18" charset="0"/>
              </a:rPr>
              <a:t>Here’s the twist. What if you are told that it rained once when James won and once when </a:t>
            </a:r>
            <a:r>
              <a:rPr lang="en-GB" sz="1800" dirty="0" err="1">
                <a:latin typeface="Times New Roman" pitchFamily="18" charset="0"/>
                <a:cs typeface="Times New Roman" pitchFamily="18" charset="0"/>
              </a:rPr>
              <a:t>Niki</a:t>
            </a:r>
            <a:r>
              <a:rPr lang="en-GB" sz="1800" dirty="0">
                <a:latin typeface="Times New Roman" pitchFamily="18" charset="0"/>
                <a:cs typeface="Times New Roman" pitchFamily="18" charset="0"/>
              </a:rPr>
              <a:t> won and it is definite that it will rain on the next date. So, who would you bet your money on now ?</a:t>
            </a:r>
          </a:p>
          <a:p>
            <a:pPr algn="just"/>
            <a:r>
              <a:rPr lang="en-GB" sz="1800" dirty="0">
                <a:latin typeface="Times New Roman" pitchFamily="18" charset="0"/>
                <a:cs typeface="Times New Roman" pitchFamily="18" charset="0"/>
              </a:rPr>
              <a:t>By intuition, it is easy to see that chances of winning for James have increased drastically. But the question is: how much </a:t>
            </a:r>
            <a:r>
              <a:rPr lang="en-GB" sz="1800" dirty="0" smtClean="0">
                <a:latin typeface="Times New Roman" pitchFamily="18" charset="0"/>
                <a:cs typeface="Times New Roman" pitchFamily="18" charset="0"/>
              </a:rPr>
              <a:t>?</a:t>
            </a:r>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val="497659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60648"/>
            <a:ext cx="7315200" cy="1154097"/>
          </a:xfrm>
        </p:spPr>
        <p:txBody>
          <a:bodyPr/>
          <a:lstStyle/>
          <a:p>
            <a:pPr algn="ctr"/>
            <a:r>
              <a:rPr lang="en-GB" dirty="0"/>
              <a:t>Bayesian </a:t>
            </a:r>
            <a:r>
              <a:rPr lang="en-GB" dirty="0" smtClean="0"/>
              <a:t>Modeling-Statistics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175627"/>
              </p:ext>
            </p:extLst>
          </p:nvPr>
        </p:nvGraphicFramePr>
        <p:xfrm>
          <a:off x="914400" y="1773238"/>
          <a:ext cx="7315200" cy="4535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563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60649"/>
            <a:ext cx="7315200" cy="936104"/>
          </a:xfrm>
        </p:spPr>
        <p:txBody>
          <a:bodyPr/>
          <a:lstStyle/>
          <a:p>
            <a:pPr algn="ctr"/>
            <a:r>
              <a:rPr lang="en-GB" dirty="0" smtClean="0"/>
              <a:t>Conditional Probability</a:t>
            </a:r>
            <a:endParaRPr lang="en-IN" dirty="0"/>
          </a:p>
        </p:txBody>
      </p:sp>
      <p:sp>
        <p:nvSpPr>
          <p:cNvPr id="3" name="Content Placeholder 2"/>
          <p:cNvSpPr>
            <a:spLocks noGrp="1"/>
          </p:cNvSpPr>
          <p:nvPr>
            <p:ph idx="1"/>
          </p:nvPr>
        </p:nvSpPr>
        <p:spPr>
          <a:xfrm>
            <a:off x="914400" y="1772817"/>
            <a:ext cx="7315200" cy="4536544"/>
          </a:xfrm>
        </p:spPr>
        <p:txBody>
          <a:bodyPr>
            <a:normAutofit/>
          </a:bodyPr>
          <a:lstStyle/>
          <a:p>
            <a:pPr algn="just"/>
            <a:r>
              <a:rPr lang="en-GB" sz="1800" b="1" dirty="0">
                <a:latin typeface="Times New Roman" pitchFamily="18" charset="0"/>
                <a:cs typeface="Times New Roman" pitchFamily="18" charset="0"/>
              </a:rPr>
              <a:t>Conditional probability</a:t>
            </a:r>
            <a:r>
              <a:rPr lang="en-GB" sz="1800" dirty="0">
                <a:latin typeface="Times New Roman" pitchFamily="18" charset="0"/>
                <a:cs typeface="Times New Roman" pitchFamily="18" charset="0"/>
              </a:rPr>
              <a:t> is known as the possibility of an event or outcome happening, based on the existence of a previous event or outcome. It is calculated by multiplying the probability of the preceding event by the </a:t>
            </a:r>
            <a:r>
              <a:rPr lang="en-GB" sz="1800" dirty="0" smtClean="0">
                <a:latin typeface="Times New Roman" pitchFamily="18" charset="0"/>
                <a:cs typeface="Times New Roman" pitchFamily="18" charset="0"/>
              </a:rPr>
              <a:t>renewed </a:t>
            </a:r>
            <a:r>
              <a:rPr lang="en-GB" sz="1800" dirty="0">
                <a:latin typeface="Times New Roman" pitchFamily="18" charset="0"/>
                <a:cs typeface="Times New Roman" pitchFamily="18" charset="0"/>
              </a:rPr>
              <a:t>probability of the succeeding, or conditional, event</a:t>
            </a:r>
            <a:r>
              <a:rPr lang="en-GB" sz="1800" dirty="0" smtClean="0">
                <a:latin typeface="Times New Roman" pitchFamily="18" charset="0"/>
                <a:cs typeface="Times New Roman" pitchFamily="18" charset="0"/>
              </a:rPr>
              <a:t>.</a:t>
            </a:r>
          </a:p>
          <a:p>
            <a:pPr algn="just"/>
            <a:r>
              <a:rPr lang="en-GB" sz="1800" dirty="0">
                <a:latin typeface="Times New Roman" pitchFamily="18" charset="0"/>
                <a:cs typeface="Times New Roman" pitchFamily="18" charset="0"/>
              </a:rPr>
              <a:t>The probability of occurrence of any event A when another event B in relation to A has already occurred is known as conditional probability. It is depicted by P(A|B).</a:t>
            </a:r>
          </a:p>
        </p:txBody>
      </p:sp>
    </p:spTree>
    <p:extLst>
      <p:ext uri="{BB962C8B-B14F-4D97-AF65-F5344CB8AC3E}">
        <p14:creationId xmlns:p14="http://schemas.microsoft.com/office/powerpoint/2010/main" val="1393480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60649"/>
            <a:ext cx="7315200" cy="936104"/>
          </a:xfrm>
        </p:spPr>
        <p:txBody>
          <a:bodyPr/>
          <a:lstStyle/>
          <a:p>
            <a:pPr algn="ctr"/>
            <a:r>
              <a:rPr lang="en-GB" dirty="0" smtClean="0"/>
              <a:t>Conditional Probability</a:t>
            </a:r>
            <a:endParaRPr lang="en-IN" dirty="0"/>
          </a:p>
        </p:txBody>
      </p:sp>
      <p:sp>
        <p:nvSpPr>
          <p:cNvPr id="4" name="Oval 3"/>
          <p:cNvSpPr/>
          <p:nvPr/>
        </p:nvSpPr>
        <p:spPr>
          <a:xfrm>
            <a:off x="2435784" y="4437112"/>
            <a:ext cx="2448272" cy="1872208"/>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4067944" y="4437112"/>
            <a:ext cx="2448272" cy="1872208"/>
          </a:xfrm>
          <a:prstGeom prst="ellipse">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680" y="1628800"/>
            <a:ext cx="5184576"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843808" y="5157192"/>
            <a:ext cx="32403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A</a:t>
            </a:r>
            <a:endParaRPr lang="en-IN" b="1" dirty="0">
              <a:solidFill>
                <a:schemeClr val="tx1"/>
              </a:solidFill>
            </a:endParaRPr>
          </a:p>
        </p:txBody>
      </p:sp>
      <p:sp>
        <p:nvSpPr>
          <p:cNvPr id="8" name="Rectangle 7"/>
          <p:cNvSpPr/>
          <p:nvPr/>
        </p:nvSpPr>
        <p:spPr>
          <a:xfrm>
            <a:off x="5652120" y="5214696"/>
            <a:ext cx="32403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B</a:t>
            </a:r>
            <a:endParaRPr lang="en-IN" b="1" dirty="0">
              <a:solidFill>
                <a:schemeClr val="tx1"/>
              </a:solidFill>
            </a:endParaRPr>
          </a:p>
        </p:txBody>
      </p:sp>
      <p:sp>
        <p:nvSpPr>
          <p:cNvPr id="9" name="Rectangle 8"/>
          <p:cNvSpPr/>
          <p:nvPr/>
        </p:nvSpPr>
        <p:spPr>
          <a:xfrm>
            <a:off x="4139952" y="5157192"/>
            <a:ext cx="74410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rPr>
              <a:t>A ∩ B</a:t>
            </a:r>
          </a:p>
        </p:txBody>
      </p:sp>
      <p:cxnSp>
        <p:nvCxnSpPr>
          <p:cNvPr id="10" name="Straight Connector 9"/>
          <p:cNvCxnSpPr/>
          <p:nvPr/>
        </p:nvCxnSpPr>
        <p:spPr>
          <a:xfrm flipV="1">
            <a:off x="4139952" y="4797152"/>
            <a:ext cx="504056"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4103776" y="5060764"/>
            <a:ext cx="612240" cy="2735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067944" y="5157192"/>
            <a:ext cx="816112"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4" idx="6"/>
          </p:cNvCxnSpPr>
          <p:nvPr/>
        </p:nvCxnSpPr>
        <p:spPr>
          <a:xfrm flipV="1">
            <a:off x="4220344" y="5373216"/>
            <a:ext cx="663712" cy="3749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331608" y="5589240"/>
            <a:ext cx="552448" cy="317916"/>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051720" y="4365104"/>
            <a:ext cx="4896544" cy="2304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6545724" y="4467944"/>
            <a:ext cx="32403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U</a:t>
            </a:r>
            <a:endParaRPr lang="en-IN" b="1" dirty="0">
              <a:solidFill>
                <a:schemeClr val="tx1"/>
              </a:solidFill>
            </a:endParaRPr>
          </a:p>
        </p:txBody>
      </p:sp>
      <p:sp>
        <p:nvSpPr>
          <p:cNvPr id="24" name="Rectangle 23"/>
          <p:cNvSpPr/>
          <p:nvPr/>
        </p:nvSpPr>
        <p:spPr>
          <a:xfrm>
            <a:off x="6401562" y="6093296"/>
            <a:ext cx="141079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30 students like orange</a:t>
            </a:r>
            <a:endParaRPr lang="en-IN" sz="1600" dirty="0">
              <a:solidFill>
                <a:schemeClr val="tx1"/>
              </a:solidFill>
            </a:endParaRPr>
          </a:p>
        </p:txBody>
      </p:sp>
      <p:sp>
        <p:nvSpPr>
          <p:cNvPr id="25" name="Rectangle 24"/>
          <p:cNvSpPr/>
          <p:nvPr/>
        </p:nvSpPr>
        <p:spPr>
          <a:xfrm>
            <a:off x="1259632" y="6165304"/>
            <a:ext cx="141079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4</a:t>
            </a:r>
            <a:r>
              <a:rPr lang="en-GB" sz="1600" dirty="0" smtClean="0">
                <a:solidFill>
                  <a:schemeClr val="tx1"/>
                </a:solidFill>
              </a:rPr>
              <a:t>0 students like Apple</a:t>
            </a:r>
            <a:endParaRPr lang="en-IN" sz="1600" dirty="0">
              <a:solidFill>
                <a:schemeClr val="tx1"/>
              </a:solidFill>
            </a:endParaRPr>
          </a:p>
        </p:txBody>
      </p:sp>
      <p:sp>
        <p:nvSpPr>
          <p:cNvPr id="26" name="Rectangle 25"/>
          <p:cNvSpPr/>
          <p:nvPr/>
        </p:nvSpPr>
        <p:spPr>
          <a:xfrm>
            <a:off x="3806605" y="6381328"/>
            <a:ext cx="141079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2</a:t>
            </a:r>
            <a:r>
              <a:rPr lang="en-GB" sz="1600" dirty="0" smtClean="0">
                <a:solidFill>
                  <a:schemeClr val="tx1"/>
                </a:solidFill>
              </a:rPr>
              <a:t>0 students like both</a:t>
            </a:r>
            <a:endParaRPr lang="en-IN" sz="1600" dirty="0">
              <a:solidFill>
                <a:schemeClr val="tx1"/>
              </a:solidFill>
            </a:endParaRPr>
          </a:p>
        </p:txBody>
      </p:sp>
    </p:spTree>
    <p:extLst>
      <p:ext uri="{BB962C8B-B14F-4D97-AF65-F5344CB8AC3E}">
        <p14:creationId xmlns:p14="http://schemas.microsoft.com/office/powerpoint/2010/main" val="2228692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315200" cy="936104"/>
          </a:xfrm>
        </p:spPr>
        <p:txBody>
          <a:bodyPr/>
          <a:lstStyle/>
          <a:p>
            <a:pPr algn="ctr"/>
            <a:r>
              <a:rPr lang="en-GB" dirty="0" smtClean="0"/>
              <a:t>Conditional Probability</a:t>
            </a:r>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3265516742"/>
              </p:ext>
            </p:extLst>
          </p:nvPr>
        </p:nvGraphicFramePr>
        <p:xfrm>
          <a:off x="3221850" y="2098768"/>
          <a:ext cx="2772308" cy="749906"/>
        </p:xfrm>
        <a:graphic>
          <a:graphicData uri="http://schemas.openxmlformats.org/presentationml/2006/ole">
            <mc:AlternateContent xmlns:mc="http://schemas.openxmlformats.org/markup-compatibility/2006">
              <mc:Choice xmlns:v="urn:schemas-microsoft-com:vml" Requires="v">
                <p:oleObj spid="_x0000_s3118" name="Equation" r:id="rId3" imgW="1079280" imgH="393480" progId="Equation.DSMT4">
                  <p:embed/>
                </p:oleObj>
              </mc:Choice>
              <mc:Fallback>
                <p:oleObj name="Equation" r:id="rId3" imgW="1079280" imgH="393480" progId="Equation.DSMT4">
                  <p:embed/>
                  <p:pic>
                    <p:nvPicPr>
                      <p:cNvPr id="0" name=""/>
                      <p:cNvPicPr/>
                      <p:nvPr/>
                    </p:nvPicPr>
                    <p:blipFill>
                      <a:blip r:embed="rId4"/>
                      <a:stretch>
                        <a:fillRect/>
                      </a:stretch>
                    </p:blipFill>
                    <p:spPr>
                      <a:xfrm>
                        <a:off x="3221850" y="2098768"/>
                        <a:ext cx="2772308" cy="749906"/>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9704989"/>
              </p:ext>
            </p:extLst>
          </p:nvPr>
        </p:nvGraphicFramePr>
        <p:xfrm>
          <a:off x="3131840" y="2996951"/>
          <a:ext cx="2822248" cy="576064"/>
        </p:xfrm>
        <a:graphic>
          <a:graphicData uri="http://schemas.openxmlformats.org/presentationml/2006/ole">
            <mc:AlternateContent xmlns:mc="http://schemas.openxmlformats.org/markup-compatibility/2006">
              <mc:Choice xmlns:v="urn:schemas-microsoft-com:vml" Requires="v">
                <p:oleObj spid="_x0000_s3119" name="Equation" r:id="rId5" imgW="1346040" imgH="393480" progId="Equation.DSMT4">
                  <p:embed/>
                </p:oleObj>
              </mc:Choice>
              <mc:Fallback>
                <p:oleObj name="Equation" r:id="rId5" imgW="1346040" imgH="393480" progId="Equation.DSMT4">
                  <p:embed/>
                  <p:pic>
                    <p:nvPicPr>
                      <p:cNvPr id="0" name=""/>
                      <p:cNvPicPr/>
                      <p:nvPr/>
                    </p:nvPicPr>
                    <p:blipFill>
                      <a:blip r:embed="rId6"/>
                      <a:stretch>
                        <a:fillRect/>
                      </a:stretch>
                    </p:blipFill>
                    <p:spPr>
                      <a:xfrm>
                        <a:off x="3131840" y="2996951"/>
                        <a:ext cx="2822248" cy="57606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574831026"/>
              </p:ext>
            </p:extLst>
          </p:nvPr>
        </p:nvGraphicFramePr>
        <p:xfrm>
          <a:off x="3059832" y="3789040"/>
          <a:ext cx="2926777" cy="864096"/>
        </p:xfrm>
        <a:graphic>
          <a:graphicData uri="http://schemas.openxmlformats.org/presentationml/2006/ole">
            <mc:AlternateContent xmlns:mc="http://schemas.openxmlformats.org/markup-compatibility/2006">
              <mc:Choice xmlns:v="urn:schemas-microsoft-com:vml" Requires="v">
                <p:oleObj spid="_x0000_s3120" name="Equation" r:id="rId7" imgW="1333440" imgH="393480" progId="Equation.DSMT4">
                  <p:embed/>
                </p:oleObj>
              </mc:Choice>
              <mc:Fallback>
                <p:oleObj name="Equation" r:id="rId7" imgW="1333440" imgH="393480" progId="Equation.DSMT4">
                  <p:embed/>
                  <p:pic>
                    <p:nvPicPr>
                      <p:cNvPr id="0" name=""/>
                      <p:cNvPicPr/>
                      <p:nvPr/>
                    </p:nvPicPr>
                    <p:blipFill>
                      <a:blip r:embed="rId8"/>
                      <a:stretch>
                        <a:fillRect/>
                      </a:stretch>
                    </p:blipFill>
                    <p:spPr>
                      <a:xfrm>
                        <a:off x="3059832" y="3789040"/>
                        <a:ext cx="2926777" cy="864096"/>
                      </a:xfrm>
                      <a:prstGeom prst="rect">
                        <a:avLst/>
                      </a:prstGeom>
                    </p:spPr>
                  </p:pic>
                </p:oleObj>
              </mc:Fallback>
            </mc:AlternateContent>
          </a:graphicData>
        </a:graphic>
      </p:graphicFrame>
    </p:spTree>
    <p:extLst>
      <p:ext uri="{BB962C8B-B14F-4D97-AF65-F5344CB8AC3E}">
        <p14:creationId xmlns:p14="http://schemas.microsoft.com/office/powerpoint/2010/main" val="2795810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32656"/>
            <a:ext cx="7315200" cy="1154097"/>
          </a:xfrm>
        </p:spPr>
        <p:txBody>
          <a:bodyPr/>
          <a:lstStyle/>
          <a:p>
            <a:pPr algn="ctr"/>
            <a:r>
              <a:rPr lang="en-GB" dirty="0" smtClean="0"/>
              <a:t>Bayes Theorem </a:t>
            </a:r>
            <a:endParaRPr lang="en-IN" dirty="0"/>
          </a:p>
        </p:txBody>
      </p:sp>
      <p:sp>
        <p:nvSpPr>
          <p:cNvPr id="3" name="Content Placeholder 2"/>
          <p:cNvSpPr>
            <a:spLocks noGrp="1"/>
          </p:cNvSpPr>
          <p:nvPr>
            <p:ph idx="1"/>
          </p:nvPr>
        </p:nvSpPr>
        <p:spPr>
          <a:xfrm>
            <a:off x="914400" y="1916833"/>
            <a:ext cx="7315200" cy="4392528"/>
          </a:xfrm>
        </p:spPr>
        <p:txBody>
          <a:bodyPr>
            <a:normAutofit/>
          </a:bodyPr>
          <a:lstStyle/>
          <a:p>
            <a:pPr algn="just"/>
            <a:r>
              <a:rPr lang="en-GB" sz="1800" dirty="0" err="1" smtClean="0">
                <a:latin typeface="Times New Roman" pitchFamily="18" charset="0"/>
                <a:cs typeface="Times New Roman" pitchFamily="18" charset="0"/>
              </a:rPr>
              <a:t>Bayes’’theorem</a:t>
            </a:r>
            <a:r>
              <a:rPr lang="en-GB" sz="1800" dirty="0" smtClean="0">
                <a:latin typeface="Times New Roman" pitchFamily="18" charset="0"/>
                <a:cs typeface="Times New Roman" pitchFamily="18" charset="0"/>
              </a:rPr>
              <a:t> is a mathematical formula used to determine the conditional probability of the events.</a:t>
            </a:r>
          </a:p>
          <a:p>
            <a:pPr algn="just"/>
            <a:r>
              <a:rPr lang="en-GB" sz="1800" dirty="0" smtClean="0">
                <a:latin typeface="Times New Roman" pitchFamily="18" charset="0"/>
                <a:cs typeface="Times New Roman" pitchFamily="18" charset="0"/>
              </a:rPr>
              <a:t>Bayes theorem describes the probability of an event based on prior knowledge of the conditions that might be relevant to the event.</a:t>
            </a:r>
          </a:p>
          <a:p>
            <a:pPr algn="just"/>
            <a:r>
              <a:rPr lang="en-GB" sz="1800" dirty="0" smtClean="0">
                <a:latin typeface="Times New Roman" pitchFamily="18" charset="0"/>
                <a:cs typeface="Times New Roman" pitchFamily="18" charset="0"/>
              </a:rPr>
              <a:t>Invented – Thomas Bayes</a:t>
            </a:r>
          </a:p>
          <a:p>
            <a:pPr algn="just"/>
            <a:r>
              <a:rPr lang="en-GB" sz="1800" dirty="0" smtClean="0">
                <a:latin typeface="Times New Roman" pitchFamily="18" charset="0"/>
                <a:cs typeface="Times New Roman" pitchFamily="18" charset="0"/>
              </a:rPr>
              <a:t>Year- 1763</a:t>
            </a:r>
          </a:p>
          <a:p>
            <a:pPr algn="just"/>
            <a:endParaRPr lang="en-IN" sz="1800" dirty="0">
              <a:latin typeface="Times New Roman" pitchFamily="18" charset="0"/>
              <a:cs typeface="Times New Roman" pitchFamily="18" charset="0"/>
            </a:endParaRPr>
          </a:p>
        </p:txBody>
      </p:sp>
      <p:sp>
        <p:nvSpPr>
          <p:cNvPr id="5" name="AutoShape 1" descr="P(A\mid B)=\frac {P(B\mid A) \cdot P(A)}{P(B)}"/>
          <p:cNvSpPr>
            <a:spLocks noChangeAspect="1" noChangeArrowheads="1"/>
          </p:cNvSpPr>
          <p:nvPr/>
        </p:nvSpPr>
        <p:spPr bwMode="auto">
          <a:xfrm>
            <a:off x="914400" y="3259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2" descr="A, B"/>
          <p:cNvSpPr>
            <a:spLocks noChangeAspect="1" noChangeArrowheads="1"/>
          </p:cNvSpPr>
          <p:nvPr/>
        </p:nvSpPr>
        <p:spPr bwMode="auto">
          <a:xfrm>
            <a:off x="914400" y="3259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3" descr="P(A|B)"/>
          <p:cNvSpPr>
            <a:spLocks noChangeAspect="1" noChangeArrowheads="1"/>
          </p:cNvSpPr>
          <p:nvPr/>
        </p:nvSpPr>
        <p:spPr bwMode="auto">
          <a:xfrm>
            <a:off x="914400" y="3259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P(B|A)"/>
          <p:cNvSpPr>
            <a:spLocks noChangeAspect="1" noChangeArrowheads="1"/>
          </p:cNvSpPr>
          <p:nvPr/>
        </p:nvSpPr>
        <p:spPr bwMode="auto">
          <a:xfrm>
            <a:off x="914400" y="3259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5" descr="P(A), P(B)"/>
          <p:cNvSpPr>
            <a:spLocks noChangeAspect="1" noChangeArrowheads="1"/>
          </p:cNvSpPr>
          <p:nvPr/>
        </p:nvSpPr>
        <p:spPr bwMode="auto">
          <a:xfrm>
            <a:off x="914400" y="3259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506375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381</TotalTime>
  <Words>553</Words>
  <Application>Microsoft Office PowerPoint</Application>
  <PresentationFormat>On-screen Show (4:3)</PresentationFormat>
  <Paragraphs>59</Paragraphs>
  <Slides>16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Perspective</vt:lpstr>
      <vt:lpstr>Equation</vt:lpstr>
      <vt:lpstr>PowerPoint Presentation</vt:lpstr>
      <vt:lpstr>Bayesian Modeling-Statistics</vt:lpstr>
      <vt:lpstr>Bayesian Modeling-Statistics</vt:lpstr>
      <vt:lpstr>Bayesian Modeling-Statistics</vt:lpstr>
      <vt:lpstr>Bayesian Modeling-Statistics</vt:lpstr>
      <vt:lpstr>Conditional Probability</vt:lpstr>
      <vt:lpstr>Conditional Probability</vt:lpstr>
      <vt:lpstr>Conditional Probability</vt:lpstr>
      <vt:lpstr>Bayes Theorem </vt:lpstr>
      <vt:lpstr>PowerPoint Presentation</vt:lpstr>
      <vt:lpstr>Bayes Theorem </vt:lpstr>
      <vt:lpstr>Bayes Theorem </vt:lpstr>
      <vt:lpstr>Naïve Bayes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Dimple</dc:creator>
  <cp:lastModifiedBy>Dimple</cp:lastModifiedBy>
  <cp:revision>19</cp:revision>
  <dcterms:created xsi:type="dcterms:W3CDTF">2022-09-09T06:57:38Z</dcterms:created>
  <dcterms:modified xsi:type="dcterms:W3CDTF">2023-08-28T11:32:06Z</dcterms:modified>
</cp:coreProperties>
</file>