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7" r:id="rId8"/>
    <p:sldId id="276" r:id="rId9"/>
    <p:sldId id="262" r:id="rId10"/>
    <p:sldId id="275" r:id="rId11"/>
    <p:sldId id="263" r:id="rId12"/>
    <p:sldId id="264" r:id="rId13"/>
    <p:sldId id="269" r:id="rId14"/>
    <p:sldId id="266" r:id="rId15"/>
    <p:sldId id="267" r:id="rId16"/>
    <p:sldId id="268" r:id="rId17"/>
    <p:sldId id="270" r:id="rId18"/>
    <p:sldId id="271" r:id="rId19"/>
    <p:sldId id="272" r:id="rId20"/>
    <p:sldId id="273"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464A36B-A435-4C59-8526-6F4C475D5DFA}" type="datetimeFigureOut">
              <a:rPr lang="en-IN" smtClean="0"/>
              <a:t>07-11-2023</a:t>
            </a:fld>
            <a:endParaRPr lang="en-IN"/>
          </a:p>
        </p:txBody>
      </p:sp>
      <p:sp>
        <p:nvSpPr>
          <p:cNvPr id="8" name="Slide Number Placeholder 7"/>
          <p:cNvSpPr>
            <a:spLocks noGrp="1"/>
          </p:cNvSpPr>
          <p:nvPr>
            <p:ph type="sldNum" sz="quarter" idx="11"/>
          </p:nvPr>
        </p:nvSpPr>
        <p:spPr/>
        <p:txBody>
          <a:bodyPr/>
          <a:lstStyle/>
          <a:p>
            <a:fld id="{635A0A26-0A0B-457A-BE0E-316A11BF7D81}"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64A36B-A435-4C59-8526-6F4C475D5DFA}"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A0A26-0A0B-457A-BE0E-316A11BF7D8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64A36B-A435-4C59-8526-6F4C475D5DFA}"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A0A26-0A0B-457A-BE0E-316A11BF7D8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64A36B-A435-4C59-8526-6F4C475D5DFA}"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A0A26-0A0B-457A-BE0E-316A11BF7D8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64A36B-A435-4C59-8526-6F4C475D5DFA}"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A0A26-0A0B-457A-BE0E-316A11BF7D8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64A36B-A435-4C59-8526-6F4C475D5DFA}"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A0A26-0A0B-457A-BE0E-316A11BF7D81}"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464A36B-A435-4C59-8526-6F4C475D5DFA}" type="datetimeFigureOut">
              <a:rPr lang="en-IN" smtClean="0"/>
              <a:t>07-11-2023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5A0A26-0A0B-457A-BE0E-316A11BF7D81}"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64A36B-A435-4C59-8526-6F4C475D5DFA}" type="datetimeFigureOut">
              <a:rPr lang="en-IN" smtClean="0"/>
              <a:t>07-11-2023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5A0A26-0A0B-457A-BE0E-316A11BF7D8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4A36B-A435-4C59-8526-6F4C475D5DFA}" type="datetimeFigureOut">
              <a:rPr lang="en-IN" smtClean="0"/>
              <a:t>07-11-2023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5A0A26-0A0B-457A-BE0E-316A11BF7D8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64A36B-A435-4C59-8526-6F4C475D5DFA}"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A0A26-0A0B-457A-BE0E-316A11BF7D8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64A36B-A435-4C59-8526-6F4C475D5DFA}"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A0A26-0A0B-457A-BE0E-316A11BF7D8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B464A36B-A435-4C59-8526-6F4C475D5DFA}" type="datetimeFigureOut">
              <a:rPr lang="en-IN" smtClean="0"/>
              <a:t>07-11-2023</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635A0A26-0A0B-457A-BE0E-316A11BF7D81}"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2021" y="2967335"/>
            <a:ext cx="3359959"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Fuzzy Logic</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3786024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020720"/>
            <a:ext cx="6120680" cy="471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792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5"/>
            <a:ext cx="7315200" cy="720080"/>
          </a:xfrm>
        </p:spPr>
        <p:txBody>
          <a:bodyPr>
            <a:normAutofit/>
          </a:bodyPr>
          <a:lstStyle/>
          <a:p>
            <a:pPr algn="just"/>
            <a:r>
              <a:rPr lang="en-GB" sz="3200" b="1" dirty="0" smtClean="0"/>
              <a:t>Feature of The Membership Function</a:t>
            </a:r>
            <a:endParaRPr lang="en-IN" sz="3200" b="1" dirty="0"/>
          </a:p>
        </p:txBody>
      </p:sp>
      <p:sp>
        <p:nvSpPr>
          <p:cNvPr id="3" name="Content Placeholder 2"/>
          <p:cNvSpPr>
            <a:spLocks noGrp="1"/>
          </p:cNvSpPr>
          <p:nvPr>
            <p:ph idx="1"/>
          </p:nvPr>
        </p:nvSpPr>
        <p:spPr>
          <a:xfrm>
            <a:off x="914400" y="1484785"/>
            <a:ext cx="7315200" cy="4824576"/>
          </a:xfrm>
        </p:spPr>
        <p:txBody>
          <a:bodyPr>
            <a:normAutofit/>
          </a:bodyPr>
          <a:lstStyle/>
          <a:p>
            <a:r>
              <a:rPr lang="en-IN" sz="1800" b="1" dirty="0"/>
              <a:t>Core :</a:t>
            </a:r>
          </a:p>
          <a:p>
            <a:r>
              <a:rPr lang="en-GB" sz="1800" dirty="0" smtClean="0"/>
              <a:t>The </a:t>
            </a:r>
            <a:r>
              <a:rPr lang="en-GB" sz="1800" dirty="0"/>
              <a:t>core of a membership function for some fuzzy set </a:t>
            </a:r>
            <a:r>
              <a:rPr lang="en-GB" sz="1800" dirty="0" smtClean="0"/>
              <a:t>is defined as </a:t>
            </a:r>
            <a:r>
              <a:rPr lang="en-GB" sz="1800" dirty="0"/>
              <a:t>that region of the universe that is characterized by complete </a:t>
            </a:r>
            <a:r>
              <a:rPr lang="en-GB" sz="1800" dirty="0" smtClean="0"/>
              <a:t>and full </a:t>
            </a:r>
            <a:r>
              <a:rPr lang="en-GB" sz="1800" dirty="0"/>
              <a:t>membership in the set.</a:t>
            </a:r>
          </a:p>
          <a:p>
            <a:r>
              <a:rPr lang="en-GB" sz="1800" dirty="0"/>
              <a:t>b. The core comprises those elements </a:t>
            </a:r>
            <a:r>
              <a:rPr lang="en-GB" sz="1800" i="1" dirty="0"/>
              <a:t>x </a:t>
            </a:r>
            <a:r>
              <a:rPr lang="en-GB" sz="1800" dirty="0"/>
              <a:t>of the universe such </a:t>
            </a:r>
            <a:r>
              <a:rPr lang="en-GB" sz="1800" dirty="0" smtClean="0"/>
              <a:t>that</a:t>
            </a:r>
          </a:p>
          <a:p>
            <a:endParaRPr lang="en-GB" sz="1800" dirty="0"/>
          </a:p>
          <a:p>
            <a:endParaRPr lang="en-GB" sz="1800" dirty="0" smtClean="0"/>
          </a:p>
          <a:p>
            <a:r>
              <a:rPr lang="en-IN" sz="1800" b="1" dirty="0"/>
              <a:t>Support :</a:t>
            </a:r>
          </a:p>
          <a:p>
            <a:r>
              <a:rPr lang="en-GB" sz="1800" dirty="0"/>
              <a:t>a. The support of a membership function for some fuzzy set </a:t>
            </a:r>
            <a:r>
              <a:rPr lang="en-GB" sz="1800" i="1" dirty="0" smtClean="0"/>
              <a:t>A</a:t>
            </a:r>
            <a:r>
              <a:rPr lang="en-GB" sz="1800" dirty="0" smtClean="0"/>
              <a:t> </a:t>
            </a:r>
            <a:r>
              <a:rPr lang="en-GB" sz="1800" dirty="0"/>
              <a:t>is</a:t>
            </a:r>
          </a:p>
          <a:p>
            <a:r>
              <a:rPr lang="en-GB" sz="1800" dirty="0"/>
              <a:t>defined as that region of the universe that is characterized </a:t>
            </a:r>
            <a:r>
              <a:rPr lang="en-GB" sz="1800" dirty="0" smtClean="0"/>
              <a:t>by nonzero </a:t>
            </a:r>
            <a:r>
              <a:rPr lang="en-GB" sz="1800" dirty="0"/>
              <a:t>membership in the set </a:t>
            </a:r>
            <a:r>
              <a:rPr lang="en-GB" sz="1800" i="1" dirty="0" smtClean="0"/>
              <a:t>A</a:t>
            </a:r>
            <a:r>
              <a:rPr lang="en-GB" sz="1800" dirty="0"/>
              <a:t>.</a:t>
            </a:r>
          </a:p>
          <a:p>
            <a:r>
              <a:rPr lang="en-GB" sz="1800" dirty="0"/>
              <a:t>b. The support comprises those elements </a:t>
            </a:r>
            <a:r>
              <a:rPr lang="en-GB" sz="1800" i="1" dirty="0"/>
              <a:t>x </a:t>
            </a:r>
            <a:r>
              <a:rPr lang="en-GB" sz="1800" dirty="0"/>
              <a:t>of the universe such that</a:t>
            </a:r>
          </a:p>
          <a:p>
            <a:endParaRPr lang="en-GB" sz="1800" dirty="0"/>
          </a:p>
          <a:p>
            <a:endParaRPr lang="en-IN" sz="1800" dirty="0"/>
          </a:p>
        </p:txBody>
      </p:sp>
      <p:graphicFrame>
        <p:nvGraphicFramePr>
          <p:cNvPr id="4" name="Object 3"/>
          <p:cNvGraphicFramePr>
            <a:graphicFrameLocks noChangeAspect="1"/>
          </p:cNvGraphicFramePr>
          <p:nvPr>
            <p:extLst>
              <p:ext uri="{D42A27DB-BD31-4B8C-83A1-F6EECF244321}">
                <p14:modId xmlns:p14="http://schemas.microsoft.com/office/powerpoint/2010/main" val="2639395348"/>
              </p:ext>
            </p:extLst>
          </p:nvPr>
        </p:nvGraphicFramePr>
        <p:xfrm>
          <a:off x="3851920" y="3140968"/>
          <a:ext cx="1368152" cy="513057"/>
        </p:xfrm>
        <a:graphic>
          <a:graphicData uri="http://schemas.openxmlformats.org/presentationml/2006/ole">
            <mc:AlternateContent xmlns:mc="http://schemas.openxmlformats.org/markup-compatibility/2006">
              <mc:Choice xmlns:v="urn:schemas-microsoft-com:vml" Requires="v">
                <p:oleObj spid="_x0000_s4150" name="Equation" r:id="rId3" imgW="609480" imgH="228600" progId="Equation.DSMT4">
                  <p:embed/>
                </p:oleObj>
              </mc:Choice>
              <mc:Fallback>
                <p:oleObj name="Equation" r:id="rId3" imgW="609480" imgH="228600" progId="Equation.DSMT4">
                  <p:embed/>
                  <p:pic>
                    <p:nvPicPr>
                      <p:cNvPr id="0" name=""/>
                      <p:cNvPicPr/>
                      <p:nvPr/>
                    </p:nvPicPr>
                    <p:blipFill>
                      <a:blip r:embed="rId4"/>
                      <a:stretch>
                        <a:fillRect/>
                      </a:stretch>
                    </p:blipFill>
                    <p:spPr>
                      <a:xfrm>
                        <a:off x="3851920" y="3140968"/>
                        <a:ext cx="1368152" cy="51305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646012074"/>
              </p:ext>
            </p:extLst>
          </p:nvPr>
        </p:nvGraphicFramePr>
        <p:xfrm>
          <a:off x="3981450" y="5589588"/>
          <a:ext cx="1397000" cy="512762"/>
        </p:xfrm>
        <a:graphic>
          <a:graphicData uri="http://schemas.openxmlformats.org/presentationml/2006/ole">
            <mc:AlternateContent xmlns:mc="http://schemas.openxmlformats.org/markup-compatibility/2006">
              <mc:Choice xmlns:v="urn:schemas-microsoft-com:vml" Requires="v">
                <p:oleObj spid="_x0000_s4151" name="Equation" r:id="rId5" imgW="622080" imgH="228600" progId="Equation.DSMT4">
                  <p:embed/>
                </p:oleObj>
              </mc:Choice>
              <mc:Fallback>
                <p:oleObj name="Equation" r:id="rId5" imgW="622080" imgH="228600" progId="Equation.DSMT4">
                  <p:embed/>
                  <p:pic>
                    <p:nvPicPr>
                      <p:cNvPr id="0" name=""/>
                      <p:cNvPicPr/>
                      <p:nvPr/>
                    </p:nvPicPr>
                    <p:blipFill>
                      <a:blip r:embed="rId6"/>
                      <a:stretch>
                        <a:fillRect/>
                      </a:stretch>
                    </p:blipFill>
                    <p:spPr>
                      <a:xfrm>
                        <a:off x="3981450" y="5589588"/>
                        <a:ext cx="1397000" cy="512762"/>
                      </a:xfrm>
                      <a:prstGeom prst="rect">
                        <a:avLst/>
                      </a:prstGeom>
                    </p:spPr>
                  </p:pic>
                </p:oleObj>
              </mc:Fallback>
            </mc:AlternateContent>
          </a:graphicData>
        </a:graphic>
      </p:graphicFrame>
    </p:spTree>
    <p:extLst>
      <p:ext uri="{BB962C8B-B14F-4D97-AF65-F5344CB8AC3E}">
        <p14:creationId xmlns:p14="http://schemas.microsoft.com/office/powerpoint/2010/main" val="1655674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7"/>
            <a:ext cx="7891264" cy="792088"/>
          </a:xfrm>
        </p:spPr>
        <p:txBody>
          <a:bodyPr>
            <a:normAutofit/>
          </a:bodyPr>
          <a:lstStyle/>
          <a:p>
            <a:pPr algn="ctr"/>
            <a:r>
              <a:rPr lang="en-GB" sz="3200" b="1" dirty="0"/>
              <a:t>Feature of The Membership Function</a:t>
            </a:r>
            <a:endParaRPr lang="en-IN" sz="3200" dirty="0"/>
          </a:p>
        </p:txBody>
      </p:sp>
      <p:sp>
        <p:nvSpPr>
          <p:cNvPr id="3" name="Content Placeholder 2"/>
          <p:cNvSpPr>
            <a:spLocks noGrp="1"/>
          </p:cNvSpPr>
          <p:nvPr>
            <p:ph idx="1"/>
          </p:nvPr>
        </p:nvSpPr>
        <p:spPr>
          <a:xfrm>
            <a:off x="914400" y="1700809"/>
            <a:ext cx="7978080" cy="4608552"/>
          </a:xfrm>
        </p:spPr>
        <p:txBody>
          <a:bodyPr>
            <a:noAutofit/>
          </a:bodyPr>
          <a:lstStyle/>
          <a:p>
            <a:pPr algn="just"/>
            <a:r>
              <a:rPr lang="en-IN" b="1" dirty="0">
                <a:latin typeface="Times New Roman" pitchFamily="18" charset="0"/>
                <a:cs typeface="Times New Roman" pitchFamily="18" charset="0"/>
              </a:rPr>
              <a:t>3. Boundaries :</a:t>
            </a:r>
          </a:p>
          <a:p>
            <a:pPr algn="just"/>
            <a:r>
              <a:rPr lang="en-GB" dirty="0" smtClean="0">
                <a:latin typeface="Times New Roman" pitchFamily="18" charset="0"/>
                <a:cs typeface="Times New Roman" pitchFamily="18" charset="0"/>
              </a:rPr>
              <a:t>The </a:t>
            </a:r>
            <a:r>
              <a:rPr lang="en-GB" dirty="0">
                <a:latin typeface="Times New Roman" pitchFamily="18" charset="0"/>
                <a:cs typeface="Times New Roman" pitchFamily="18" charset="0"/>
              </a:rPr>
              <a:t>boundaries of a membership function for some fuzzy </a:t>
            </a:r>
            <a:r>
              <a:rPr lang="en-GB" dirty="0" smtClean="0">
                <a:latin typeface="Times New Roman" pitchFamily="18" charset="0"/>
                <a:cs typeface="Times New Roman" pitchFamily="18" charset="0"/>
              </a:rPr>
              <a:t>set are </a:t>
            </a:r>
            <a:r>
              <a:rPr lang="en-GB" dirty="0">
                <a:latin typeface="Times New Roman" pitchFamily="18" charset="0"/>
                <a:cs typeface="Times New Roman" pitchFamily="18" charset="0"/>
              </a:rPr>
              <a:t>defined as that region of the universe containing elements </a:t>
            </a:r>
            <a:r>
              <a:rPr lang="en-GB" dirty="0" smtClean="0">
                <a:latin typeface="Times New Roman" pitchFamily="18" charset="0"/>
                <a:cs typeface="Times New Roman" pitchFamily="18" charset="0"/>
              </a:rPr>
              <a:t>that have </a:t>
            </a:r>
            <a:r>
              <a:rPr lang="en-GB" dirty="0">
                <a:latin typeface="Times New Roman" pitchFamily="18" charset="0"/>
                <a:cs typeface="Times New Roman" pitchFamily="18" charset="0"/>
              </a:rPr>
              <a:t>a non-zero membership but not complete membership.</a:t>
            </a:r>
          </a:p>
          <a:p>
            <a:pPr algn="just"/>
            <a:r>
              <a:rPr lang="en-GB" dirty="0" smtClean="0">
                <a:latin typeface="Times New Roman" pitchFamily="18" charset="0"/>
                <a:cs typeface="Times New Roman" pitchFamily="18" charset="0"/>
              </a:rPr>
              <a:t>The </a:t>
            </a:r>
            <a:r>
              <a:rPr lang="en-GB" dirty="0">
                <a:latin typeface="Times New Roman" pitchFamily="18" charset="0"/>
                <a:cs typeface="Times New Roman" pitchFamily="18" charset="0"/>
              </a:rPr>
              <a:t>boundaries comprise those elements </a:t>
            </a:r>
            <a:r>
              <a:rPr lang="en-GB" i="1" dirty="0">
                <a:latin typeface="Times New Roman" pitchFamily="18" charset="0"/>
                <a:cs typeface="Times New Roman" pitchFamily="18" charset="0"/>
              </a:rPr>
              <a:t>x </a:t>
            </a:r>
            <a:r>
              <a:rPr lang="en-GB" dirty="0">
                <a:latin typeface="Times New Roman" pitchFamily="18" charset="0"/>
                <a:cs typeface="Times New Roman" pitchFamily="18" charset="0"/>
              </a:rPr>
              <a:t>of the universe </a:t>
            </a:r>
            <a:r>
              <a:rPr lang="en-GB" dirty="0" smtClean="0">
                <a:latin typeface="Times New Roman" pitchFamily="18" charset="0"/>
                <a:cs typeface="Times New Roman" pitchFamily="18" charset="0"/>
              </a:rPr>
              <a:t>such that </a:t>
            </a:r>
            <a:endParaRPr lang="en-IN" dirty="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39883130"/>
              </p:ext>
            </p:extLst>
          </p:nvPr>
        </p:nvGraphicFramePr>
        <p:xfrm>
          <a:off x="3851920" y="3429000"/>
          <a:ext cx="1708894" cy="499523"/>
        </p:xfrm>
        <a:graphic>
          <a:graphicData uri="http://schemas.openxmlformats.org/presentationml/2006/ole">
            <mc:AlternateContent xmlns:mc="http://schemas.openxmlformats.org/markup-compatibility/2006">
              <mc:Choice xmlns:v="urn:schemas-microsoft-com:vml" Requires="v">
                <p:oleObj spid="_x0000_s6164" name="Equation" r:id="rId3" imgW="825480" imgH="241200" progId="Equation.DSMT4">
                  <p:embed/>
                </p:oleObj>
              </mc:Choice>
              <mc:Fallback>
                <p:oleObj name="Equation" r:id="rId3" imgW="825480" imgH="241200" progId="Equation.DSMT4">
                  <p:embed/>
                  <p:pic>
                    <p:nvPicPr>
                      <p:cNvPr id="0" name=""/>
                      <p:cNvPicPr/>
                      <p:nvPr/>
                    </p:nvPicPr>
                    <p:blipFill>
                      <a:blip r:embed="rId4"/>
                      <a:stretch>
                        <a:fillRect/>
                      </a:stretch>
                    </p:blipFill>
                    <p:spPr>
                      <a:xfrm>
                        <a:off x="3851920" y="3429000"/>
                        <a:ext cx="1708894" cy="499523"/>
                      </a:xfrm>
                      <a:prstGeom prst="rect">
                        <a:avLst/>
                      </a:prstGeom>
                    </p:spPr>
                  </p:pic>
                </p:oleObj>
              </mc:Fallback>
            </mc:AlternateContent>
          </a:graphicData>
        </a:graphic>
      </p:graphicFrame>
    </p:spTree>
    <p:extLst>
      <p:ext uri="{BB962C8B-B14F-4D97-AF65-F5344CB8AC3E}">
        <p14:creationId xmlns:p14="http://schemas.microsoft.com/office/powerpoint/2010/main" val="1161756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548680"/>
            <a:ext cx="7315200" cy="637964"/>
          </a:xfrm>
        </p:spPr>
        <p:txBody>
          <a:bodyPr>
            <a:normAutofit/>
          </a:bodyPr>
          <a:lstStyle/>
          <a:p>
            <a:r>
              <a:rPr lang="en-GB" sz="3200" dirty="0" smtClean="0"/>
              <a:t>Benefits of Fuzzy Logic in Real Life</a:t>
            </a:r>
            <a:endParaRPr lang="en-IN" sz="3200" dirty="0"/>
          </a:p>
        </p:txBody>
      </p:sp>
      <p:sp>
        <p:nvSpPr>
          <p:cNvPr id="3" name="Content Placeholder 2"/>
          <p:cNvSpPr>
            <a:spLocks noGrp="1"/>
          </p:cNvSpPr>
          <p:nvPr>
            <p:ph idx="1"/>
          </p:nvPr>
        </p:nvSpPr>
        <p:spPr>
          <a:xfrm>
            <a:off x="914400" y="1628801"/>
            <a:ext cx="7315200" cy="4680560"/>
          </a:xfrm>
        </p:spPr>
        <p:txBody>
          <a:bodyPr>
            <a:normAutofit/>
          </a:bodyPr>
          <a:lstStyle/>
          <a:p>
            <a:pPr algn="just"/>
            <a:r>
              <a:rPr lang="en-GB" dirty="0">
                <a:latin typeface="Times New Roman" pitchFamily="18" charset="0"/>
                <a:cs typeface="Times New Roman" pitchFamily="18" charset="0"/>
              </a:rPr>
              <a:t>1. Fuzzy logic is essential for the development of human-like </a:t>
            </a:r>
            <a:r>
              <a:rPr lang="en-GB" dirty="0" smtClean="0">
                <a:latin typeface="Times New Roman" pitchFamily="18" charset="0"/>
                <a:cs typeface="Times New Roman" pitchFamily="18" charset="0"/>
              </a:rPr>
              <a:t>capabilities </a:t>
            </a:r>
            <a:r>
              <a:rPr lang="en-IN" dirty="0" smtClean="0">
                <a:latin typeface="Times New Roman" pitchFamily="18" charset="0"/>
                <a:cs typeface="Times New Roman" pitchFamily="18" charset="0"/>
              </a:rPr>
              <a:t>for </a:t>
            </a:r>
            <a:r>
              <a:rPr lang="en-IN" dirty="0">
                <a:latin typeface="Times New Roman" pitchFamily="18" charset="0"/>
                <a:cs typeface="Times New Roman" pitchFamily="18" charset="0"/>
              </a:rPr>
              <a:t>AI.</a:t>
            </a:r>
          </a:p>
          <a:p>
            <a:pPr algn="just"/>
            <a:r>
              <a:rPr lang="en-GB" dirty="0">
                <a:latin typeface="Times New Roman" pitchFamily="18" charset="0"/>
                <a:cs typeface="Times New Roman" pitchFamily="18" charset="0"/>
              </a:rPr>
              <a:t>2. It is used in the development of intelligent systems for decision making</a:t>
            </a:r>
            <a:r>
              <a:rPr lang="en-GB"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identification</a:t>
            </a:r>
            <a:r>
              <a:rPr lang="en-IN" dirty="0">
                <a:latin typeface="Times New Roman" pitchFamily="18" charset="0"/>
                <a:cs typeface="Times New Roman" pitchFamily="18" charset="0"/>
              </a:rPr>
              <a:t>, optimization, and control.</a:t>
            </a:r>
          </a:p>
          <a:p>
            <a:pPr algn="just"/>
            <a:r>
              <a:rPr lang="en-GB" dirty="0">
                <a:latin typeface="Times New Roman" pitchFamily="18" charset="0"/>
                <a:cs typeface="Times New Roman" pitchFamily="18" charset="0"/>
              </a:rPr>
              <a:t>3. Fuzzy logic is extremely useful for many people involved in </a:t>
            </a:r>
            <a:r>
              <a:rPr lang="en-GB" dirty="0" smtClean="0">
                <a:latin typeface="Times New Roman" pitchFamily="18" charset="0"/>
                <a:cs typeface="Times New Roman" pitchFamily="18" charset="0"/>
              </a:rPr>
              <a:t>research and </a:t>
            </a:r>
            <a:r>
              <a:rPr lang="en-GB" dirty="0">
                <a:latin typeface="Times New Roman" pitchFamily="18" charset="0"/>
                <a:cs typeface="Times New Roman" pitchFamily="18" charset="0"/>
              </a:rPr>
              <a:t>development including engineers, mathematicians, </a:t>
            </a:r>
            <a:r>
              <a:rPr lang="en-GB" dirty="0" smtClean="0">
                <a:latin typeface="Times New Roman" pitchFamily="18" charset="0"/>
                <a:cs typeface="Times New Roman" pitchFamily="18" charset="0"/>
              </a:rPr>
              <a:t>computer </a:t>
            </a:r>
            <a:r>
              <a:rPr lang="en-IN" dirty="0" smtClean="0">
                <a:latin typeface="Times New Roman" pitchFamily="18" charset="0"/>
                <a:cs typeface="Times New Roman" pitchFamily="18" charset="0"/>
              </a:rPr>
              <a:t>software </a:t>
            </a:r>
            <a:r>
              <a:rPr lang="en-IN" dirty="0">
                <a:latin typeface="Times New Roman" pitchFamily="18" charset="0"/>
                <a:cs typeface="Times New Roman" pitchFamily="18" charset="0"/>
              </a:rPr>
              <a:t>developers and researchers.</a:t>
            </a:r>
          </a:p>
          <a:p>
            <a:pPr algn="just"/>
            <a:r>
              <a:rPr lang="en-GB" dirty="0">
                <a:latin typeface="Times New Roman" pitchFamily="18" charset="0"/>
                <a:cs typeface="Times New Roman" pitchFamily="18" charset="0"/>
              </a:rPr>
              <a:t>4. Fuzzy logic has been used in numerous applications such as facial </a:t>
            </a:r>
            <a:r>
              <a:rPr lang="en-GB" dirty="0" smtClean="0">
                <a:latin typeface="Times New Roman" pitchFamily="18" charset="0"/>
                <a:cs typeface="Times New Roman" pitchFamily="18" charset="0"/>
              </a:rPr>
              <a:t>pattern recognition</a:t>
            </a:r>
            <a:r>
              <a:rPr lang="en-GB" dirty="0">
                <a:latin typeface="Times New Roman" pitchFamily="18" charset="0"/>
                <a:cs typeface="Times New Roman" pitchFamily="18" charset="0"/>
              </a:rPr>
              <a:t>, air conditioners, vacuum cleaners, weather </a:t>
            </a:r>
            <a:r>
              <a:rPr lang="en-GB" dirty="0" smtClean="0">
                <a:latin typeface="Times New Roman" pitchFamily="18" charset="0"/>
                <a:cs typeface="Times New Roman" pitchFamily="18" charset="0"/>
              </a:rPr>
              <a:t>forecasting systems</a:t>
            </a:r>
            <a:r>
              <a:rPr lang="en-GB" dirty="0">
                <a:latin typeface="Times New Roman" pitchFamily="18" charset="0"/>
                <a:cs typeface="Times New Roman" pitchFamily="18" charset="0"/>
              </a:rPr>
              <a:t>, medical diagnosis and stock trading.</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994154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60648"/>
            <a:ext cx="7315200" cy="1154097"/>
          </a:xfrm>
        </p:spPr>
        <p:txBody>
          <a:bodyPr/>
          <a:lstStyle/>
          <a:p>
            <a:pPr algn="ctr"/>
            <a:r>
              <a:rPr lang="en-GB" dirty="0" smtClean="0"/>
              <a:t>Fuzzy Decision Tree</a:t>
            </a:r>
            <a:endParaRPr lang="en-IN" dirty="0"/>
          </a:p>
        </p:txBody>
      </p:sp>
      <p:pic>
        <p:nvPicPr>
          <p:cNvPr id="7173" name="Picture 5" descr="D:\Documents\Desktop\aa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7416824" cy="493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174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Documents\Desktop\aa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08720"/>
            <a:ext cx="4782290" cy="525658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932040" y="1028632"/>
            <a:ext cx="3419872" cy="5016758"/>
          </a:xfrm>
          <a:prstGeom prst="rect">
            <a:avLst/>
          </a:prstGeom>
        </p:spPr>
        <p:txBody>
          <a:bodyPr wrap="square">
            <a:spAutoFit/>
          </a:bodyPr>
          <a:lstStyle/>
          <a:p>
            <a:pPr algn="just"/>
            <a:r>
              <a:rPr lang="en-GB" sz="1600" dirty="0">
                <a:latin typeface="Times New Roman" pitchFamily="18" charset="0"/>
                <a:cs typeface="Times New Roman" pitchFamily="18" charset="0"/>
              </a:rPr>
              <a:t>1</a:t>
            </a:r>
            <a:r>
              <a:rPr lang="en-GB" sz="1600" dirty="0" smtClean="0">
                <a:latin typeface="Times New Roman" pitchFamily="18" charset="0"/>
                <a:cs typeface="Times New Roman" pitchFamily="18" charset="0"/>
              </a:rPr>
              <a:t>. </a:t>
            </a:r>
            <a:r>
              <a:rPr lang="en-GB" sz="1600" dirty="0">
                <a:latin typeface="Times New Roman" pitchFamily="18" charset="0"/>
                <a:cs typeface="Times New Roman" pitchFamily="18" charset="0"/>
              </a:rPr>
              <a:t>The generation of FDT for pattern classification consists of three major</a:t>
            </a:r>
          </a:p>
          <a:p>
            <a:pPr algn="just"/>
            <a:r>
              <a:rPr lang="en-GB" sz="1600" dirty="0">
                <a:latin typeface="Times New Roman" pitchFamily="18" charset="0"/>
                <a:cs typeface="Times New Roman" pitchFamily="18" charset="0"/>
              </a:rPr>
              <a:t>steps namely fuzzy partitioning (clustering), induction of FDT and </a:t>
            </a:r>
            <a:r>
              <a:rPr lang="en-GB" sz="1600" dirty="0" smtClean="0">
                <a:latin typeface="Times New Roman" pitchFamily="18" charset="0"/>
                <a:cs typeface="Times New Roman" pitchFamily="18" charset="0"/>
              </a:rPr>
              <a:t>fuzzy </a:t>
            </a:r>
            <a:r>
              <a:rPr lang="en-IN" sz="1600" dirty="0" smtClean="0">
                <a:latin typeface="Times New Roman" pitchFamily="18" charset="0"/>
                <a:cs typeface="Times New Roman" pitchFamily="18" charset="0"/>
              </a:rPr>
              <a:t>rule </a:t>
            </a:r>
            <a:r>
              <a:rPr lang="en-IN" sz="1600" dirty="0">
                <a:latin typeface="Times New Roman" pitchFamily="18" charset="0"/>
                <a:cs typeface="Times New Roman" pitchFamily="18" charset="0"/>
              </a:rPr>
              <a:t>inference for classification.</a:t>
            </a:r>
          </a:p>
          <a:p>
            <a:pPr algn="just"/>
            <a:r>
              <a:rPr lang="en-GB" sz="1600" dirty="0">
                <a:latin typeface="Times New Roman" pitchFamily="18" charset="0"/>
                <a:cs typeface="Times New Roman" pitchFamily="18" charset="0"/>
              </a:rPr>
              <a:t>2</a:t>
            </a:r>
            <a:r>
              <a:rPr lang="en-GB" sz="1600" dirty="0" smtClean="0">
                <a:latin typeface="Times New Roman" pitchFamily="18" charset="0"/>
                <a:cs typeface="Times New Roman" pitchFamily="18" charset="0"/>
              </a:rPr>
              <a:t>. </a:t>
            </a:r>
            <a:r>
              <a:rPr lang="en-GB" sz="1600" dirty="0">
                <a:latin typeface="Times New Roman" pitchFamily="18" charset="0"/>
                <a:cs typeface="Times New Roman" pitchFamily="18" charset="0"/>
              </a:rPr>
              <a:t>The first crucial step in the induction process of FDT is the </a:t>
            </a:r>
            <a:r>
              <a:rPr lang="en-GB" sz="1600" dirty="0" smtClean="0">
                <a:latin typeface="Times New Roman" pitchFamily="18" charset="0"/>
                <a:cs typeface="Times New Roman" pitchFamily="18" charset="0"/>
              </a:rPr>
              <a:t>fuzzy partitioning </a:t>
            </a:r>
            <a:r>
              <a:rPr lang="en-GB" sz="1600" dirty="0">
                <a:latin typeface="Times New Roman" pitchFamily="18" charset="0"/>
                <a:cs typeface="Times New Roman" pitchFamily="18" charset="0"/>
              </a:rPr>
              <a:t>of input space using any fuzzy clustering techniques.</a:t>
            </a:r>
          </a:p>
          <a:p>
            <a:pPr algn="just"/>
            <a:r>
              <a:rPr lang="en-GB" sz="1600" dirty="0">
                <a:latin typeface="Times New Roman" pitchFamily="18" charset="0"/>
                <a:cs typeface="Times New Roman" pitchFamily="18" charset="0"/>
              </a:rPr>
              <a:t>3</a:t>
            </a:r>
            <a:r>
              <a:rPr lang="en-GB" sz="1600" dirty="0" smtClean="0">
                <a:latin typeface="Times New Roman" pitchFamily="18" charset="0"/>
                <a:cs typeface="Times New Roman" pitchFamily="18" charset="0"/>
              </a:rPr>
              <a:t>. </a:t>
            </a:r>
            <a:r>
              <a:rPr lang="en-GB" sz="1600" dirty="0">
                <a:latin typeface="Times New Roman" pitchFamily="18" charset="0"/>
                <a:cs typeface="Times New Roman" pitchFamily="18" charset="0"/>
              </a:rPr>
              <a:t>FDTs are constructed using any standard algorithm like Fuzzy ID3</a:t>
            </a:r>
          </a:p>
          <a:p>
            <a:pPr algn="just"/>
            <a:r>
              <a:rPr lang="en-GB" sz="1600" dirty="0">
                <a:latin typeface="Times New Roman" pitchFamily="18" charset="0"/>
                <a:cs typeface="Times New Roman" pitchFamily="18" charset="0"/>
              </a:rPr>
              <a:t>where we follow a top-down, recursive divide and conquer approach</a:t>
            </a:r>
            <a:r>
              <a:rPr lang="en-GB" sz="1600" dirty="0" smtClean="0">
                <a:latin typeface="Times New Roman" pitchFamily="18" charset="0"/>
                <a:cs typeface="Times New Roman" pitchFamily="18" charset="0"/>
              </a:rPr>
              <a:t>, which </a:t>
            </a:r>
            <a:r>
              <a:rPr lang="en-GB" sz="1600" dirty="0">
                <a:latin typeface="Times New Roman" pitchFamily="18" charset="0"/>
                <a:cs typeface="Times New Roman" pitchFamily="18" charset="0"/>
              </a:rPr>
              <a:t>makes locally optimal decisions at each node.</a:t>
            </a:r>
          </a:p>
          <a:p>
            <a:pPr algn="just"/>
            <a:r>
              <a:rPr lang="en-GB" sz="1600" dirty="0">
                <a:latin typeface="Times New Roman" pitchFamily="18" charset="0"/>
                <a:cs typeface="Times New Roman" pitchFamily="18" charset="0"/>
              </a:rPr>
              <a:t>4</a:t>
            </a:r>
            <a:r>
              <a:rPr lang="en-GB" sz="1600" dirty="0" smtClean="0">
                <a:latin typeface="Times New Roman" pitchFamily="18" charset="0"/>
                <a:cs typeface="Times New Roman" pitchFamily="18" charset="0"/>
              </a:rPr>
              <a:t>. </a:t>
            </a:r>
            <a:r>
              <a:rPr lang="en-GB" sz="1600" dirty="0">
                <a:latin typeface="Times New Roman" pitchFamily="18" charset="0"/>
                <a:cs typeface="Times New Roman" pitchFamily="18" charset="0"/>
              </a:rPr>
              <a:t>As the tree is being built, the training set is recursively partitioned </a:t>
            </a:r>
            <a:r>
              <a:rPr lang="en-GB" sz="1600" dirty="0" smtClean="0">
                <a:latin typeface="Times New Roman" pitchFamily="18" charset="0"/>
                <a:cs typeface="Times New Roman" pitchFamily="18" charset="0"/>
              </a:rPr>
              <a:t>into smaller </a:t>
            </a:r>
            <a:r>
              <a:rPr lang="en-GB" sz="1600" dirty="0">
                <a:latin typeface="Times New Roman" pitchFamily="18" charset="0"/>
                <a:cs typeface="Times New Roman" pitchFamily="18" charset="0"/>
              </a:rPr>
              <a:t>subsets and the generated fuzzy rules are used to predict </a:t>
            </a:r>
            <a:r>
              <a:rPr lang="en-GB" sz="1600" dirty="0" smtClean="0">
                <a:latin typeface="Times New Roman" pitchFamily="18" charset="0"/>
                <a:cs typeface="Times New Roman" pitchFamily="18" charset="0"/>
              </a:rPr>
              <a:t>the class </a:t>
            </a:r>
            <a:r>
              <a:rPr lang="en-GB" sz="1600" dirty="0">
                <a:latin typeface="Times New Roman" pitchFamily="18" charset="0"/>
                <a:cs typeface="Times New Roman" pitchFamily="18" charset="0"/>
              </a:rPr>
              <a:t>of an unseen </a:t>
            </a:r>
            <a:r>
              <a:rPr lang="en-GB" sz="1600" dirty="0" smtClean="0">
                <a:latin typeface="Times New Roman" pitchFamily="18" charset="0"/>
                <a:cs typeface="Times New Roman" pitchFamily="18" charset="0"/>
              </a:rPr>
              <a:t>pattern.</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4090328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7315200" cy="1154097"/>
          </a:xfrm>
        </p:spPr>
        <p:txBody>
          <a:bodyPr/>
          <a:lstStyle/>
          <a:p>
            <a:r>
              <a:rPr lang="en-GB" dirty="0" smtClean="0"/>
              <a:t>Stochastic Search Methods</a:t>
            </a:r>
            <a:endParaRPr lang="en-IN" dirty="0"/>
          </a:p>
        </p:txBody>
      </p:sp>
      <p:sp>
        <p:nvSpPr>
          <p:cNvPr id="3" name="Content Placeholder 2"/>
          <p:cNvSpPr>
            <a:spLocks noGrp="1"/>
          </p:cNvSpPr>
          <p:nvPr>
            <p:ph idx="1"/>
          </p:nvPr>
        </p:nvSpPr>
        <p:spPr>
          <a:xfrm>
            <a:off x="1043608" y="1844824"/>
            <a:ext cx="7185992" cy="4464537"/>
          </a:xfrm>
        </p:spPr>
        <p:txBody>
          <a:bodyPr>
            <a:normAutofit lnSpcReduction="10000"/>
          </a:bodyPr>
          <a:lstStyle/>
          <a:p>
            <a:pPr algn="just"/>
            <a:r>
              <a:rPr lang="en-GB" sz="1600" dirty="0">
                <a:latin typeface="Times New Roman" pitchFamily="18" charset="0"/>
                <a:cs typeface="Times New Roman" pitchFamily="18" charset="0"/>
              </a:rPr>
              <a:t>Stochastic optimization algorithms provide an alternative approach that permits less optimal local decisions to be made within the search procedure that may increase the probability of the </a:t>
            </a:r>
            <a:r>
              <a:rPr lang="en-GB" sz="1600" dirty="0" smtClean="0">
                <a:latin typeface="Times New Roman" pitchFamily="18" charset="0"/>
                <a:cs typeface="Times New Roman" pitchFamily="18" charset="0"/>
              </a:rPr>
              <a:t>procedure </a:t>
            </a:r>
            <a:r>
              <a:rPr lang="en-GB" sz="1600" dirty="0">
                <a:latin typeface="Times New Roman" pitchFamily="18" charset="0"/>
                <a:cs typeface="Times New Roman" pitchFamily="18" charset="0"/>
              </a:rPr>
              <a:t>locating the global optima of the objective function</a:t>
            </a:r>
            <a:r>
              <a:rPr lang="en-GB" sz="1600" dirty="0" smtClean="0">
                <a:latin typeface="Times New Roman" pitchFamily="18" charset="0"/>
                <a:cs typeface="Times New Roman" pitchFamily="18" charset="0"/>
              </a:rPr>
              <a:t>.</a:t>
            </a:r>
          </a:p>
          <a:p>
            <a:pPr algn="just"/>
            <a:r>
              <a:rPr lang="en-GB" sz="1600" dirty="0">
                <a:latin typeface="Times New Roman" pitchFamily="18" charset="0"/>
                <a:cs typeface="Times New Roman" pitchFamily="18" charset="0"/>
              </a:rPr>
              <a:t>Stochastic search and optimization pertains to problems where there is randomness noise in the measurements provided to the algorithm and/or there is injected (Monte Carlo) randomness in the algorithm itself</a:t>
            </a:r>
            <a:r>
              <a:rPr lang="en-GB" sz="1600" dirty="0" smtClean="0">
                <a:latin typeface="Times New Roman" pitchFamily="18" charset="0"/>
                <a:cs typeface="Times New Roman" pitchFamily="18" charset="0"/>
              </a:rPr>
              <a:t>.</a:t>
            </a:r>
          </a:p>
          <a:p>
            <a:pPr algn="just"/>
            <a:r>
              <a:rPr lang="en-GB" sz="1600" dirty="0">
                <a:latin typeface="Times New Roman" pitchFamily="18" charset="0"/>
                <a:cs typeface="Times New Roman" pitchFamily="18" charset="0"/>
              </a:rPr>
              <a:t>Methods for stochastic optimization provide a means of coping with inherent system noise and coping with models or systems that are highly nonlinear, high dimensional, or otherwise inappropriate for classical deterministic methods of optimization</a:t>
            </a:r>
            <a:r>
              <a:rPr lang="en-GB" sz="1600" dirty="0" smtClean="0">
                <a:latin typeface="Times New Roman" pitchFamily="18" charset="0"/>
                <a:cs typeface="Times New Roman" pitchFamily="18" charset="0"/>
              </a:rPr>
              <a:t>.</a:t>
            </a:r>
          </a:p>
          <a:p>
            <a:pPr algn="just" fontAlgn="base"/>
            <a:r>
              <a:rPr lang="en-GB" sz="1600" dirty="0">
                <a:latin typeface="Times New Roman" pitchFamily="18" charset="0"/>
                <a:cs typeface="Times New Roman" pitchFamily="18" charset="0"/>
              </a:rPr>
              <a:t>The use of randomness in the algorithms often means that the techniques are referred to as “heuristic search” as they use a rough rule-of-thumb procedure that may or may not work to find the optima instead of a precise procedure.</a:t>
            </a:r>
          </a:p>
          <a:p>
            <a:pPr algn="just" fontAlgn="base"/>
            <a:r>
              <a:rPr lang="en-GB" sz="1600" dirty="0">
                <a:latin typeface="Times New Roman" pitchFamily="18" charset="0"/>
                <a:cs typeface="Times New Roman" pitchFamily="18" charset="0"/>
              </a:rPr>
              <a:t>Many stochastic algorithms are inspired by a biological or natural process and may be referred to as “</a:t>
            </a:r>
            <a:r>
              <a:rPr lang="en-GB" sz="1600" dirty="0" err="1">
                <a:latin typeface="Times New Roman" pitchFamily="18" charset="0"/>
                <a:cs typeface="Times New Roman" pitchFamily="18" charset="0"/>
              </a:rPr>
              <a:t>Metaheuristic</a:t>
            </a:r>
            <a:r>
              <a:rPr lang="en-GB" sz="1600" dirty="0">
                <a:latin typeface="Times New Roman" pitchFamily="18" charset="0"/>
                <a:cs typeface="Times New Roman" pitchFamily="18" charset="0"/>
              </a:rPr>
              <a:t>” as a higher-order procedure providing the conditions for a specific search of the objective function. They are also referred to as “black box” optimization algorithms.</a:t>
            </a:r>
          </a:p>
          <a:p>
            <a:pPr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4014971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48680"/>
            <a:ext cx="7315200" cy="876173"/>
          </a:xfrm>
        </p:spPr>
        <p:txBody>
          <a:bodyPr>
            <a:normAutofit/>
          </a:bodyPr>
          <a:lstStyle/>
          <a:p>
            <a:pPr algn="just"/>
            <a:r>
              <a:rPr lang="en-GB" sz="3200" dirty="0" smtClean="0"/>
              <a:t>Types of Stochastic Search Methods</a:t>
            </a:r>
            <a:endParaRPr lang="en-IN" sz="3200" dirty="0"/>
          </a:p>
        </p:txBody>
      </p:sp>
      <p:sp>
        <p:nvSpPr>
          <p:cNvPr id="3" name="Content Placeholder 2"/>
          <p:cNvSpPr>
            <a:spLocks noGrp="1"/>
          </p:cNvSpPr>
          <p:nvPr>
            <p:ph idx="1"/>
          </p:nvPr>
        </p:nvSpPr>
        <p:spPr>
          <a:xfrm>
            <a:off x="914400" y="1772817"/>
            <a:ext cx="7315200" cy="4536544"/>
          </a:xfrm>
        </p:spPr>
        <p:txBody>
          <a:bodyPr/>
          <a:lstStyle/>
          <a:p>
            <a:pPr fontAlgn="base">
              <a:lnSpc>
                <a:spcPct val="200000"/>
              </a:lnSpc>
              <a:buFont typeface="Wingdings" pitchFamily="2" charset="2"/>
              <a:buChar char="Ø"/>
            </a:pPr>
            <a:r>
              <a:rPr lang="en-GB" dirty="0"/>
              <a:t>Stochastic Hill Climbing</a:t>
            </a:r>
          </a:p>
          <a:p>
            <a:pPr fontAlgn="base">
              <a:lnSpc>
                <a:spcPct val="200000"/>
              </a:lnSpc>
              <a:buFont typeface="Wingdings" pitchFamily="2" charset="2"/>
              <a:buChar char="Ø"/>
            </a:pPr>
            <a:r>
              <a:rPr lang="en-GB" dirty="0"/>
              <a:t>Stochastic Gradient Descent</a:t>
            </a:r>
          </a:p>
          <a:p>
            <a:pPr fontAlgn="base">
              <a:lnSpc>
                <a:spcPct val="200000"/>
              </a:lnSpc>
              <a:buFont typeface="Wingdings" pitchFamily="2" charset="2"/>
              <a:buChar char="Ø"/>
            </a:pPr>
            <a:r>
              <a:rPr lang="en-GB" dirty="0" err="1"/>
              <a:t>Tabu</a:t>
            </a:r>
            <a:r>
              <a:rPr lang="en-GB" dirty="0"/>
              <a:t> Search</a:t>
            </a:r>
          </a:p>
          <a:p>
            <a:pPr marL="45720" indent="0">
              <a:lnSpc>
                <a:spcPct val="200000"/>
              </a:lnSpc>
              <a:buNone/>
            </a:pPr>
            <a:endParaRPr lang="en-IN" dirty="0"/>
          </a:p>
        </p:txBody>
      </p:sp>
    </p:spTree>
    <p:extLst>
      <p:ext uri="{BB962C8B-B14F-4D97-AF65-F5344CB8AC3E}">
        <p14:creationId xmlns:p14="http://schemas.microsoft.com/office/powerpoint/2010/main" val="167031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315200" cy="1154097"/>
          </a:xfrm>
        </p:spPr>
        <p:txBody>
          <a:bodyPr/>
          <a:lstStyle/>
          <a:p>
            <a:pPr algn="ctr"/>
            <a:r>
              <a:rPr lang="en-GB" dirty="0" smtClean="0"/>
              <a:t>Hill Climbing Algorithm</a:t>
            </a:r>
            <a:endParaRPr lang="en-IN" dirty="0"/>
          </a:p>
        </p:txBody>
      </p:sp>
      <p:sp>
        <p:nvSpPr>
          <p:cNvPr id="3" name="Content Placeholder 2"/>
          <p:cNvSpPr>
            <a:spLocks noGrp="1"/>
          </p:cNvSpPr>
          <p:nvPr>
            <p:ph idx="1"/>
          </p:nvPr>
        </p:nvSpPr>
        <p:spPr>
          <a:xfrm>
            <a:off x="914400" y="1916833"/>
            <a:ext cx="7315200" cy="4392528"/>
          </a:xfrm>
        </p:spPr>
        <p:txBody>
          <a:bodyPr>
            <a:normAutofit/>
          </a:bodyPr>
          <a:lstStyle/>
          <a:p>
            <a:pPr algn="just"/>
            <a:r>
              <a:rPr lang="en-GB" sz="1800" dirty="0">
                <a:latin typeface="Times New Roman" pitchFamily="18" charset="0"/>
                <a:cs typeface="Times New Roman" pitchFamily="18" charset="0"/>
              </a:rPr>
              <a:t>Simple hill climbing is the simplest way to implement a hill climbing algorithm. </a:t>
            </a:r>
            <a:r>
              <a:rPr lang="en-GB" sz="1800" b="1" dirty="0">
                <a:latin typeface="Times New Roman" pitchFamily="18" charset="0"/>
                <a:cs typeface="Times New Roman" pitchFamily="18" charset="0"/>
              </a:rPr>
              <a:t>It only evaluates the neighbor node state at a time and selects the first one which optimizes current cost and set it as a current state</a:t>
            </a:r>
            <a:r>
              <a:rPr lang="en-GB" sz="1800" dirty="0">
                <a:latin typeface="Times New Roman" pitchFamily="18" charset="0"/>
                <a:cs typeface="Times New Roman" pitchFamily="18" charset="0"/>
              </a:rPr>
              <a:t>. It only checks it's one successor state, and if it finds better than the current state, then move else be in the same state. This algorithm has the following features:</a:t>
            </a:r>
          </a:p>
          <a:p>
            <a:pPr algn="just"/>
            <a:r>
              <a:rPr lang="en-GB" sz="1800" dirty="0">
                <a:latin typeface="Times New Roman" pitchFamily="18" charset="0"/>
                <a:cs typeface="Times New Roman" pitchFamily="18" charset="0"/>
              </a:rPr>
              <a:t>Less time consuming</a:t>
            </a:r>
          </a:p>
          <a:p>
            <a:pPr algn="just"/>
            <a:r>
              <a:rPr lang="en-GB" sz="1800" dirty="0">
                <a:latin typeface="Times New Roman" pitchFamily="18" charset="0"/>
                <a:cs typeface="Times New Roman" pitchFamily="18" charset="0"/>
              </a:rPr>
              <a:t>Less optimal solution and the solution is not </a:t>
            </a:r>
            <a:r>
              <a:rPr lang="en-GB" sz="1800" dirty="0" smtClean="0">
                <a:latin typeface="Times New Roman" pitchFamily="18" charset="0"/>
                <a:cs typeface="Times New Roman" pitchFamily="18" charset="0"/>
              </a:rPr>
              <a:t>guaranteed</a:t>
            </a:r>
          </a:p>
          <a:p>
            <a:pPr marL="45720" indent="0" algn="just">
              <a:buNone/>
            </a:pPr>
            <a:endParaRPr lang="en-GB" sz="1800" dirty="0">
              <a:latin typeface="Times New Roman" pitchFamily="18" charset="0"/>
              <a:cs typeface="Times New Roman" pitchFamily="18" charset="0"/>
            </a:endParaRPr>
          </a:p>
          <a:p>
            <a:pPr algn="just">
              <a:buFont typeface="Wingdings" pitchFamily="2" charset="2"/>
              <a:buChar char="Ø"/>
            </a:pPr>
            <a:r>
              <a:rPr lang="en-GB" sz="1800" b="1" dirty="0" smtClean="0">
                <a:latin typeface="Times New Roman" pitchFamily="18" charset="0"/>
                <a:cs typeface="Times New Roman" pitchFamily="18" charset="0"/>
              </a:rPr>
              <a:t>Stochastic Hill-Climbing: </a:t>
            </a:r>
            <a:r>
              <a:rPr lang="en-GB" sz="1800" dirty="0">
                <a:latin typeface="Times New Roman" pitchFamily="18" charset="0"/>
                <a:cs typeface="Times New Roman" pitchFamily="18" charset="0"/>
              </a:rPr>
              <a:t>Stochastic hill climbing does not examine for all its neighbor before moving. Rather, this search algorithm selects one neighbor node at random and decides whether to choose it as a current state or examine another state.</a:t>
            </a:r>
            <a:endParaRPr lang="en-GB"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95827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04664"/>
            <a:ext cx="7315200" cy="864096"/>
          </a:xfrm>
        </p:spPr>
        <p:txBody>
          <a:bodyPr/>
          <a:lstStyle/>
          <a:p>
            <a:pPr algn="ctr"/>
            <a:r>
              <a:rPr lang="en-GB" dirty="0" smtClean="0"/>
              <a:t>Stochastic Gradient Decent</a:t>
            </a:r>
            <a:endParaRPr lang="en-IN" dirty="0"/>
          </a:p>
        </p:txBody>
      </p:sp>
      <p:sp>
        <p:nvSpPr>
          <p:cNvPr id="3" name="Content Placeholder 2"/>
          <p:cNvSpPr>
            <a:spLocks noGrp="1"/>
          </p:cNvSpPr>
          <p:nvPr>
            <p:ph idx="1"/>
          </p:nvPr>
        </p:nvSpPr>
        <p:spPr>
          <a:xfrm>
            <a:off x="914400" y="1556792"/>
            <a:ext cx="7315200" cy="4752569"/>
          </a:xfrm>
        </p:spPr>
        <p:txBody>
          <a:bodyPr>
            <a:normAutofit fontScale="92500" lnSpcReduction="10000"/>
          </a:bodyPr>
          <a:lstStyle/>
          <a:p>
            <a:pPr algn="just" fontAlgn="base"/>
            <a:r>
              <a:rPr lang="en-GB" sz="1800" dirty="0">
                <a:latin typeface="Times New Roman" pitchFamily="18" charset="0"/>
                <a:cs typeface="Times New Roman" pitchFamily="18" charset="0"/>
              </a:rPr>
              <a:t>Gradient Descent is a generic optimization algorithm capable of finding optimal solutions to a wide range of problems. </a:t>
            </a:r>
          </a:p>
          <a:p>
            <a:pPr algn="just" fontAlgn="base"/>
            <a:r>
              <a:rPr lang="en-GB" sz="1800" dirty="0">
                <a:latin typeface="Times New Roman" pitchFamily="18" charset="0"/>
                <a:cs typeface="Times New Roman" pitchFamily="18" charset="0"/>
              </a:rPr>
              <a:t>The general idea is to tweak parameters iteratively in order to minimize the cost function.</a:t>
            </a:r>
          </a:p>
          <a:p>
            <a:pPr algn="just" fontAlgn="base"/>
            <a:r>
              <a:rPr lang="en-GB" sz="1800" dirty="0">
                <a:latin typeface="Times New Roman" pitchFamily="18" charset="0"/>
                <a:cs typeface="Times New Roman" pitchFamily="18" charset="0"/>
              </a:rPr>
              <a:t>An important parameter of Gradient Descent (GD) is the size of the steps, determined by the learning rate hyperparameters. If the learning rate is too small, then the algorithm will have to go through many iterations to converge, which will take a long time, and if it is too high we may jump the optimal value.</a:t>
            </a:r>
          </a:p>
          <a:p>
            <a:pPr algn="just"/>
            <a:r>
              <a:rPr lang="en-GB" sz="1800" dirty="0">
                <a:latin typeface="Times New Roman" pitchFamily="18" charset="0"/>
                <a:cs typeface="Times New Roman" pitchFamily="18" charset="0"/>
              </a:rPr>
              <a:t>The word ‘</a:t>
            </a:r>
            <a:r>
              <a:rPr lang="en-GB" sz="1800" i="1" dirty="0">
                <a:latin typeface="Times New Roman" pitchFamily="18" charset="0"/>
                <a:cs typeface="Times New Roman" pitchFamily="18" charset="0"/>
              </a:rPr>
              <a:t>stochastic</a:t>
            </a:r>
            <a:r>
              <a:rPr lang="en-GB" sz="1800" dirty="0">
                <a:latin typeface="Times New Roman" pitchFamily="18" charset="0"/>
                <a:cs typeface="Times New Roman" pitchFamily="18" charset="0"/>
              </a:rPr>
              <a:t>‘ means a system or process linked with a random probability. Hence, in Stochastic Gradient Descent, a few samples are selected randomly instead of the whole data set for each iteration. In Gradient Descent, there is a term called “batch” which denotes the total number of samples from a dataset that is used for calculating the gradient for each iteration. In typical Gradient Descent optimization, like Batch Gradient Descent, the batch is taken to be the whole dataset. Although using the whole dataset is really useful for getting to the minima in a less noisy and less random manner, the problem arises when our dataset gets big. </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301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5"/>
            <a:ext cx="7315200" cy="720080"/>
          </a:xfrm>
        </p:spPr>
        <p:txBody>
          <a:bodyPr/>
          <a:lstStyle/>
          <a:p>
            <a:pPr algn="ctr"/>
            <a:r>
              <a:rPr lang="en-GB" dirty="0" smtClean="0"/>
              <a:t>Fuzzy</a:t>
            </a:r>
            <a:endParaRPr lang="en-IN" dirty="0"/>
          </a:p>
        </p:txBody>
      </p:sp>
      <p:sp>
        <p:nvSpPr>
          <p:cNvPr id="3" name="Content Placeholder 2"/>
          <p:cNvSpPr>
            <a:spLocks noGrp="1"/>
          </p:cNvSpPr>
          <p:nvPr>
            <p:ph idx="1"/>
          </p:nvPr>
        </p:nvSpPr>
        <p:spPr>
          <a:xfrm>
            <a:off x="1043608" y="2060848"/>
            <a:ext cx="7315200" cy="4248513"/>
          </a:xfrm>
        </p:spPr>
        <p:txBody>
          <a:bodyPr/>
          <a:lstStyle/>
          <a:p>
            <a:pPr algn="just"/>
            <a:r>
              <a:rPr lang="en-GB" dirty="0">
                <a:latin typeface="Times New Roman" pitchFamily="18" charset="0"/>
                <a:cs typeface="Times New Roman" pitchFamily="18" charset="0"/>
              </a:rPr>
              <a:t>The word </a:t>
            </a:r>
            <a:r>
              <a:rPr lang="en-GB" b="1" dirty="0">
                <a:latin typeface="Times New Roman" pitchFamily="18" charset="0"/>
                <a:cs typeface="Times New Roman" pitchFamily="18" charset="0"/>
              </a:rPr>
              <a:t>fuzzy</a:t>
            </a:r>
            <a:r>
              <a:rPr lang="en-GB" dirty="0">
                <a:latin typeface="Times New Roman" pitchFamily="18" charset="0"/>
                <a:cs typeface="Times New Roman" pitchFamily="18" charset="0"/>
              </a:rPr>
              <a:t> refers to things which are not clear or are vague. Any event, process, or function that is changing continuously cannot always be defined as either true or false, which means that we need to define such activities in a Fuzzy manner.</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727472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04664"/>
            <a:ext cx="7315200" cy="864096"/>
          </a:xfrm>
        </p:spPr>
        <p:txBody>
          <a:bodyPr/>
          <a:lstStyle/>
          <a:p>
            <a:pPr algn="ctr"/>
            <a:r>
              <a:rPr lang="en-GB" dirty="0" err="1" smtClean="0"/>
              <a:t>Tabu</a:t>
            </a:r>
            <a:r>
              <a:rPr lang="en-GB" dirty="0" smtClean="0"/>
              <a:t> Search</a:t>
            </a:r>
            <a:endParaRPr lang="en-IN" dirty="0"/>
          </a:p>
        </p:txBody>
      </p:sp>
      <p:sp>
        <p:nvSpPr>
          <p:cNvPr id="3" name="Content Placeholder 2"/>
          <p:cNvSpPr>
            <a:spLocks noGrp="1"/>
          </p:cNvSpPr>
          <p:nvPr>
            <p:ph idx="1"/>
          </p:nvPr>
        </p:nvSpPr>
        <p:spPr>
          <a:xfrm>
            <a:off x="914400" y="1556792"/>
            <a:ext cx="7315200" cy="4752569"/>
          </a:xfrm>
        </p:spPr>
        <p:txBody>
          <a:bodyPr>
            <a:normAutofit/>
          </a:bodyPr>
          <a:lstStyle/>
          <a:p>
            <a:pPr algn="just" fontAlgn="base"/>
            <a:r>
              <a:rPr lang="en-GB" sz="1800" dirty="0" err="1">
                <a:latin typeface="Times New Roman" pitchFamily="18" charset="0"/>
                <a:cs typeface="Times New Roman" pitchFamily="18" charset="0"/>
              </a:rPr>
              <a:t>Tabu</a:t>
            </a:r>
            <a:r>
              <a:rPr lang="en-GB" sz="1800" dirty="0">
                <a:latin typeface="Times New Roman" pitchFamily="18" charset="0"/>
                <a:cs typeface="Times New Roman" pitchFamily="18" charset="0"/>
              </a:rPr>
              <a:t> Search is a commonly used meta-heuristic used for optimizing model parameters. A meta-heuristic is a general strategy that is used to guide and control actual heuristics. </a:t>
            </a:r>
            <a:r>
              <a:rPr lang="en-GB" sz="1800" dirty="0" err="1">
                <a:latin typeface="Times New Roman" pitchFamily="18" charset="0"/>
                <a:cs typeface="Times New Roman" pitchFamily="18" charset="0"/>
              </a:rPr>
              <a:t>Tabu</a:t>
            </a:r>
            <a:r>
              <a:rPr lang="en-GB" sz="1800" dirty="0">
                <a:latin typeface="Times New Roman" pitchFamily="18" charset="0"/>
                <a:cs typeface="Times New Roman" pitchFamily="18" charset="0"/>
              </a:rPr>
              <a:t> Search is often regarded as integrating </a:t>
            </a:r>
            <a:r>
              <a:rPr lang="en-GB" sz="1800" b="1" dirty="0">
                <a:latin typeface="Times New Roman" pitchFamily="18" charset="0"/>
                <a:cs typeface="Times New Roman" pitchFamily="18" charset="0"/>
              </a:rPr>
              <a:t>memory structures</a:t>
            </a:r>
            <a:r>
              <a:rPr lang="en-GB" sz="1800" dirty="0">
                <a:latin typeface="Times New Roman" pitchFamily="18" charset="0"/>
                <a:cs typeface="Times New Roman" pitchFamily="18" charset="0"/>
              </a:rPr>
              <a:t> into </a:t>
            </a:r>
            <a:r>
              <a:rPr lang="en-GB" sz="1800" b="1" dirty="0">
                <a:latin typeface="Times New Roman" pitchFamily="18" charset="0"/>
                <a:cs typeface="Times New Roman" pitchFamily="18" charset="0"/>
              </a:rPr>
              <a:t>local search strategies</a:t>
            </a:r>
            <a:r>
              <a:rPr lang="en-GB" sz="1800" dirty="0">
                <a:latin typeface="Times New Roman" pitchFamily="18" charset="0"/>
                <a:cs typeface="Times New Roman" pitchFamily="18" charset="0"/>
              </a:rPr>
              <a:t>. </a:t>
            </a:r>
            <a:endParaRPr lang="en-GB" sz="1800" dirty="0" smtClean="0">
              <a:latin typeface="Times New Roman" pitchFamily="18" charset="0"/>
              <a:cs typeface="Times New Roman" pitchFamily="18" charset="0"/>
            </a:endParaRPr>
          </a:p>
          <a:p>
            <a:pPr algn="just" fontAlgn="base"/>
            <a:r>
              <a:rPr lang="en-GB" sz="1800" dirty="0">
                <a:latin typeface="Times New Roman" pitchFamily="18" charset="0"/>
                <a:cs typeface="Times New Roman" pitchFamily="18" charset="0"/>
              </a:rPr>
              <a:t>The basic idea of </a:t>
            </a:r>
            <a:r>
              <a:rPr lang="en-GB" sz="1800" dirty="0" err="1">
                <a:latin typeface="Times New Roman" pitchFamily="18" charset="0"/>
                <a:cs typeface="Times New Roman" pitchFamily="18" charset="0"/>
              </a:rPr>
              <a:t>Tabu</a:t>
            </a:r>
            <a:r>
              <a:rPr lang="en-GB" sz="1800" dirty="0">
                <a:latin typeface="Times New Roman" pitchFamily="18" charset="0"/>
                <a:cs typeface="Times New Roman" pitchFamily="18" charset="0"/>
              </a:rPr>
              <a:t> Search is to penalize moves that take the solution into previously visited search spaces (also known as </a:t>
            </a:r>
            <a:r>
              <a:rPr lang="en-GB" sz="1800" b="1" dirty="0" err="1">
                <a:latin typeface="Times New Roman" pitchFamily="18" charset="0"/>
                <a:cs typeface="Times New Roman" pitchFamily="18" charset="0"/>
              </a:rPr>
              <a:t>tabu</a:t>
            </a:r>
            <a:r>
              <a:rPr lang="en-GB"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905827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04664"/>
            <a:ext cx="7315200" cy="864096"/>
          </a:xfrm>
        </p:spPr>
        <p:txBody>
          <a:bodyPr/>
          <a:lstStyle/>
          <a:p>
            <a:pPr algn="ctr"/>
            <a:r>
              <a:rPr lang="en-GB" dirty="0" err="1" smtClean="0"/>
              <a:t>Tabu</a:t>
            </a:r>
            <a:r>
              <a:rPr lang="en-GB" dirty="0" smtClean="0"/>
              <a:t> Search Algorithm</a:t>
            </a:r>
            <a:endParaRPr lang="en-IN" dirty="0"/>
          </a:p>
        </p:txBody>
      </p:sp>
      <p:sp>
        <p:nvSpPr>
          <p:cNvPr id="3" name="Content Placeholder 2"/>
          <p:cNvSpPr>
            <a:spLocks noGrp="1"/>
          </p:cNvSpPr>
          <p:nvPr>
            <p:ph idx="1"/>
          </p:nvPr>
        </p:nvSpPr>
        <p:spPr>
          <a:xfrm>
            <a:off x="914400" y="1556792"/>
            <a:ext cx="7315200" cy="4752569"/>
          </a:xfrm>
        </p:spPr>
        <p:txBody>
          <a:bodyPr>
            <a:normAutofit lnSpcReduction="10000"/>
          </a:bodyPr>
          <a:lstStyle/>
          <a:p>
            <a:pPr algn="just" fontAlgn="base"/>
            <a:r>
              <a:rPr lang="en-GB" sz="1800" b="1" dirty="0">
                <a:latin typeface="Times New Roman" pitchFamily="18" charset="0"/>
                <a:cs typeface="Times New Roman" pitchFamily="18" charset="0"/>
              </a:rPr>
              <a:t>Step 1:</a:t>
            </a:r>
            <a:r>
              <a:rPr lang="en-GB" sz="1800" dirty="0">
                <a:latin typeface="Times New Roman" pitchFamily="18" charset="0"/>
                <a:cs typeface="Times New Roman" pitchFamily="18" charset="0"/>
              </a:rPr>
              <a:t> We first start with an initial solution </a:t>
            </a:r>
            <a:r>
              <a:rPr lang="en-GB" sz="1800" b="1" i="1" dirty="0">
                <a:latin typeface="Times New Roman" pitchFamily="18" charset="0"/>
                <a:cs typeface="Times New Roman" pitchFamily="18" charset="0"/>
              </a:rPr>
              <a:t>s = S₀</a:t>
            </a:r>
            <a:r>
              <a:rPr lang="en-GB" sz="1800" dirty="0">
                <a:latin typeface="Times New Roman" pitchFamily="18" charset="0"/>
                <a:cs typeface="Times New Roman" pitchFamily="18" charset="0"/>
              </a:rPr>
              <a:t>. This can be any solution that fits the criteria for an acceptable solution</a:t>
            </a:r>
            <a:r>
              <a:rPr lang="en-GB" sz="1800" dirty="0" smtClean="0">
                <a:latin typeface="Times New Roman" pitchFamily="18" charset="0"/>
                <a:cs typeface="Times New Roman" pitchFamily="18" charset="0"/>
              </a:rPr>
              <a:t>.</a:t>
            </a:r>
          </a:p>
          <a:p>
            <a:pPr algn="just" fontAlgn="base"/>
            <a:r>
              <a:rPr lang="en-GB" sz="1800" b="1" dirty="0">
                <a:latin typeface="Times New Roman" pitchFamily="18" charset="0"/>
                <a:cs typeface="Times New Roman" pitchFamily="18" charset="0"/>
              </a:rPr>
              <a:t>Step 2: </a:t>
            </a:r>
            <a:r>
              <a:rPr lang="en-GB" sz="1800" dirty="0">
                <a:latin typeface="Times New Roman" pitchFamily="18" charset="0"/>
                <a:cs typeface="Times New Roman" pitchFamily="18" charset="0"/>
              </a:rPr>
              <a:t>Generate a set of neighbouring solutions to the current solution </a:t>
            </a:r>
            <a:r>
              <a:rPr lang="en-GB" sz="1800" b="1" i="1" dirty="0">
                <a:latin typeface="Times New Roman" pitchFamily="18" charset="0"/>
                <a:cs typeface="Times New Roman" pitchFamily="18" charset="0"/>
              </a:rPr>
              <a:t>s</a:t>
            </a:r>
            <a:r>
              <a:rPr lang="en-GB" sz="1800" b="1" dirty="0">
                <a:latin typeface="Times New Roman" pitchFamily="18" charset="0"/>
                <a:cs typeface="Times New Roman" pitchFamily="18" charset="0"/>
              </a:rPr>
              <a:t> </a:t>
            </a:r>
            <a:r>
              <a:rPr lang="en-GB" sz="1800" dirty="0">
                <a:latin typeface="Times New Roman" pitchFamily="18" charset="0"/>
                <a:cs typeface="Times New Roman" pitchFamily="18" charset="0"/>
              </a:rPr>
              <a:t>labeled </a:t>
            </a:r>
            <a:r>
              <a:rPr lang="en-GB" sz="1800" b="1" i="1" dirty="0">
                <a:latin typeface="Times New Roman" pitchFamily="18" charset="0"/>
                <a:cs typeface="Times New Roman" pitchFamily="18" charset="0"/>
              </a:rPr>
              <a:t>N(s)</a:t>
            </a:r>
            <a:r>
              <a:rPr lang="en-GB" sz="1800" dirty="0">
                <a:latin typeface="Times New Roman" pitchFamily="18" charset="0"/>
                <a:cs typeface="Times New Roman" pitchFamily="18" charset="0"/>
              </a:rPr>
              <a:t>. </a:t>
            </a:r>
            <a:endParaRPr lang="en-GB" sz="1800" dirty="0" smtClean="0">
              <a:latin typeface="Times New Roman" pitchFamily="18" charset="0"/>
              <a:cs typeface="Times New Roman" pitchFamily="18" charset="0"/>
            </a:endParaRPr>
          </a:p>
          <a:p>
            <a:pPr algn="just" fontAlgn="base"/>
            <a:r>
              <a:rPr lang="en-GB" sz="1800" b="1" dirty="0">
                <a:latin typeface="Times New Roman" pitchFamily="18" charset="0"/>
                <a:cs typeface="Times New Roman" pitchFamily="18" charset="0"/>
              </a:rPr>
              <a:t>Step 3:</a:t>
            </a:r>
            <a:r>
              <a:rPr lang="en-GB" sz="1800" dirty="0">
                <a:latin typeface="Times New Roman" pitchFamily="18" charset="0"/>
                <a:cs typeface="Times New Roman" pitchFamily="18" charset="0"/>
              </a:rPr>
              <a:t> Choose the best solution out of </a:t>
            </a:r>
            <a:r>
              <a:rPr lang="en-GB" sz="1800" b="1" i="1" dirty="0">
                <a:latin typeface="Times New Roman" pitchFamily="18" charset="0"/>
                <a:cs typeface="Times New Roman" pitchFamily="18" charset="0"/>
              </a:rPr>
              <a:t>N(s)</a:t>
            </a:r>
            <a:r>
              <a:rPr lang="en-GB" sz="1800" dirty="0">
                <a:latin typeface="Times New Roman" pitchFamily="18" charset="0"/>
                <a:cs typeface="Times New Roman" pitchFamily="18" charset="0"/>
              </a:rPr>
              <a:t> and label this new solution </a:t>
            </a:r>
            <a:r>
              <a:rPr lang="en-GB" sz="1800" b="1" i="1" dirty="0">
                <a:latin typeface="Times New Roman" pitchFamily="18" charset="0"/>
                <a:cs typeface="Times New Roman" pitchFamily="18" charset="0"/>
              </a:rPr>
              <a:t>s’</a:t>
            </a:r>
            <a:r>
              <a:rPr lang="en-GB" sz="1800" dirty="0">
                <a:latin typeface="Times New Roman" pitchFamily="18" charset="0"/>
                <a:cs typeface="Times New Roman" pitchFamily="18" charset="0"/>
              </a:rPr>
              <a:t>. If the solution </a:t>
            </a:r>
            <a:r>
              <a:rPr lang="en-GB" sz="1800" b="1" i="1" dirty="0">
                <a:latin typeface="Times New Roman" pitchFamily="18" charset="0"/>
                <a:cs typeface="Times New Roman" pitchFamily="18" charset="0"/>
              </a:rPr>
              <a:t>s’</a:t>
            </a:r>
            <a:r>
              <a:rPr lang="en-GB" sz="1800" dirty="0">
                <a:latin typeface="Times New Roman" pitchFamily="18" charset="0"/>
                <a:cs typeface="Times New Roman" pitchFamily="18" charset="0"/>
              </a:rPr>
              <a:t> is better than the current best solution, update the current best solution. After, regardless if </a:t>
            </a:r>
            <a:r>
              <a:rPr lang="en-GB" sz="1800" b="1" i="1" dirty="0">
                <a:latin typeface="Times New Roman" pitchFamily="18" charset="0"/>
                <a:cs typeface="Times New Roman" pitchFamily="18" charset="0"/>
              </a:rPr>
              <a:t>s’</a:t>
            </a:r>
            <a:r>
              <a:rPr lang="en-GB" sz="1800" dirty="0">
                <a:latin typeface="Times New Roman" pitchFamily="18" charset="0"/>
                <a:cs typeface="Times New Roman" pitchFamily="18" charset="0"/>
              </a:rPr>
              <a:t> is better than </a:t>
            </a:r>
            <a:r>
              <a:rPr lang="en-GB" sz="1800" b="1" i="1" dirty="0">
                <a:latin typeface="Times New Roman" pitchFamily="18" charset="0"/>
                <a:cs typeface="Times New Roman" pitchFamily="18" charset="0"/>
              </a:rPr>
              <a:t>s</a:t>
            </a:r>
            <a:r>
              <a:rPr lang="en-GB" sz="1800" dirty="0">
                <a:latin typeface="Times New Roman" pitchFamily="18" charset="0"/>
                <a:cs typeface="Times New Roman" pitchFamily="18" charset="0"/>
              </a:rPr>
              <a:t>, we update </a:t>
            </a:r>
            <a:r>
              <a:rPr lang="en-GB" sz="1800" b="1" i="1" dirty="0">
                <a:latin typeface="Times New Roman" pitchFamily="18" charset="0"/>
                <a:cs typeface="Times New Roman" pitchFamily="18" charset="0"/>
              </a:rPr>
              <a:t>s</a:t>
            </a:r>
            <a:r>
              <a:rPr lang="en-GB" sz="1800" dirty="0">
                <a:latin typeface="Times New Roman" pitchFamily="18" charset="0"/>
                <a:cs typeface="Times New Roman" pitchFamily="18" charset="0"/>
              </a:rPr>
              <a:t> to be </a:t>
            </a:r>
            <a:r>
              <a:rPr lang="en-GB" sz="1800" b="1" i="1" dirty="0">
                <a:latin typeface="Times New Roman" pitchFamily="18" charset="0"/>
                <a:cs typeface="Times New Roman" pitchFamily="18" charset="0"/>
              </a:rPr>
              <a:t>s</a:t>
            </a:r>
            <a:r>
              <a:rPr lang="en-GB" sz="1800" b="1" i="1" dirty="0" smtClean="0">
                <a:latin typeface="Times New Roman" pitchFamily="18" charset="0"/>
                <a:cs typeface="Times New Roman" pitchFamily="18" charset="0"/>
              </a:rPr>
              <a:t>’</a:t>
            </a:r>
            <a:r>
              <a:rPr lang="en-GB" sz="1800" dirty="0" smtClean="0">
                <a:latin typeface="Times New Roman" pitchFamily="18" charset="0"/>
                <a:cs typeface="Times New Roman" pitchFamily="18" charset="0"/>
              </a:rPr>
              <a:t>.</a:t>
            </a:r>
          </a:p>
          <a:p>
            <a:pPr algn="just" fontAlgn="base"/>
            <a:r>
              <a:rPr lang="en-GB" sz="1800" b="1" dirty="0">
                <a:latin typeface="Times New Roman" pitchFamily="18" charset="0"/>
                <a:cs typeface="Times New Roman" pitchFamily="18" charset="0"/>
              </a:rPr>
              <a:t>Step 4: </a:t>
            </a:r>
            <a:r>
              <a:rPr lang="en-GB" sz="1800" dirty="0">
                <a:latin typeface="Times New Roman" pitchFamily="18" charset="0"/>
                <a:cs typeface="Times New Roman" pitchFamily="18" charset="0"/>
              </a:rPr>
              <a:t>Update the </a:t>
            </a:r>
            <a:r>
              <a:rPr lang="en-GB" sz="1800" dirty="0" err="1">
                <a:latin typeface="Times New Roman" pitchFamily="18" charset="0"/>
                <a:cs typeface="Times New Roman" pitchFamily="18" charset="0"/>
              </a:rPr>
              <a:t>Tabu</a:t>
            </a:r>
            <a:r>
              <a:rPr lang="en-GB" sz="1800" dirty="0">
                <a:latin typeface="Times New Roman" pitchFamily="18" charset="0"/>
                <a:cs typeface="Times New Roman" pitchFamily="18" charset="0"/>
              </a:rPr>
              <a:t> List </a:t>
            </a:r>
            <a:r>
              <a:rPr lang="en-GB" sz="1800" b="1" i="1" dirty="0">
                <a:latin typeface="Times New Roman" pitchFamily="18" charset="0"/>
                <a:cs typeface="Times New Roman" pitchFamily="18" charset="0"/>
              </a:rPr>
              <a:t>T(s)</a:t>
            </a:r>
            <a:r>
              <a:rPr lang="en-GB" sz="1800" dirty="0">
                <a:latin typeface="Times New Roman" pitchFamily="18" charset="0"/>
                <a:cs typeface="Times New Roman" pitchFamily="18" charset="0"/>
              </a:rPr>
              <a:t> by removing all moves that are expired past the </a:t>
            </a:r>
            <a:r>
              <a:rPr lang="en-GB" sz="1800" dirty="0" err="1">
                <a:latin typeface="Times New Roman" pitchFamily="18" charset="0"/>
                <a:cs typeface="Times New Roman" pitchFamily="18" charset="0"/>
              </a:rPr>
              <a:t>Tabu</a:t>
            </a:r>
            <a:r>
              <a:rPr lang="en-GB" sz="1800" dirty="0">
                <a:latin typeface="Times New Roman" pitchFamily="18" charset="0"/>
                <a:cs typeface="Times New Roman" pitchFamily="18" charset="0"/>
              </a:rPr>
              <a:t> Tenure and add the new move </a:t>
            </a:r>
            <a:r>
              <a:rPr lang="en-GB" sz="1800" b="1" i="1" dirty="0">
                <a:latin typeface="Times New Roman" pitchFamily="18" charset="0"/>
                <a:cs typeface="Times New Roman" pitchFamily="18" charset="0"/>
              </a:rPr>
              <a:t>s’</a:t>
            </a:r>
            <a:r>
              <a:rPr lang="en-GB" sz="1800" dirty="0">
                <a:latin typeface="Times New Roman" pitchFamily="18" charset="0"/>
                <a:cs typeface="Times New Roman" pitchFamily="18" charset="0"/>
              </a:rPr>
              <a:t> to the </a:t>
            </a:r>
            <a:r>
              <a:rPr lang="en-GB" sz="1800" dirty="0" err="1">
                <a:latin typeface="Times New Roman" pitchFamily="18" charset="0"/>
                <a:cs typeface="Times New Roman" pitchFamily="18" charset="0"/>
              </a:rPr>
              <a:t>Tabu</a:t>
            </a:r>
            <a:r>
              <a:rPr lang="en-GB" sz="1800" dirty="0">
                <a:latin typeface="Times New Roman" pitchFamily="18" charset="0"/>
                <a:cs typeface="Times New Roman" pitchFamily="18" charset="0"/>
              </a:rPr>
              <a:t> List. Additionally, update the set of solutions that fit the Aspiration Criteria </a:t>
            </a:r>
            <a:r>
              <a:rPr lang="en-GB" sz="1800" b="1" i="1" dirty="0">
                <a:latin typeface="Times New Roman" pitchFamily="18" charset="0"/>
                <a:cs typeface="Times New Roman" pitchFamily="18" charset="0"/>
              </a:rPr>
              <a:t>A(s)</a:t>
            </a:r>
            <a:r>
              <a:rPr lang="en-GB" sz="1800" dirty="0">
                <a:latin typeface="Times New Roman" pitchFamily="18" charset="0"/>
                <a:cs typeface="Times New Roman" pitchFamily="18" charset="0"/>
              </a:rPr>
              <a:t>. If frequency memory is used, then also increment the frequency memory counter with the new solution</a:t>
            </a:r>
            <a:r>
              <a:rPr lang="en-GB" sz="1800" dirty="0" smtClean="0">
                <a:latin typeface="Times New Roman" pitchFamily="18" charset="0"/>
                <a:cs typeface="Times New Roman" pitchFamily="18" charset="0"/>
              </a:rPr>
              <a:t>.</a:t>
            </a:r>
          </a:p>
          <a:p>
            <a:pPr algn="just"/>
            <a:r>
              <a:rPr lang="en-GB" sz="1800" b="1" dirty="0">
                <a:latin typeface="Times New Roman" pitchFamily="18" charset="0"/>
                <a:cs typeface="Times New Roman" pitchFamily="18" charset="0"/>
              </a:rPr>
              <a:t>Step 5:</a:t>
            </a:r>
            <a:r>
              <a:rPr lang="en-GB" sz="1800" dirty="0">
                <a:latin typeface="Times New Roman" pitchFamily="18" charset="0"/>
                <a:cs typeface="Times New Roman" pitchFamily="18" charset="0"/>
              </a:rPr>
              <a:t> If the Termination Criteria are met, then the search stops or else it will move onto the next iteration. Termination Criteria is dependent upon the problem at hand but some possible examples are:</a:t>
            </a:r>
          </a:p>
          <a:p>
            <a:pPr algn="just"/>
            <a:r>
              <a:rPr lang="en-GB" sz="1800" dirty="0">
                <a:latin typeface="Times New Roman" pitchFamily="18" charset="0"/>
                <a:cs typeface="Times New Roman" pitchFamily="18" charset="0"/>
              </a:rPr>
              <a:t>a max number of </a:t>
            </a:r>
            <a:r>
              <a:rPr lang="en-GB" sz="1800" dirty="0" smtClean="0">
                <a:latin typeface="Times New Roman" pitchFamily="18" charset="0"/>
                <a:cs typeface="Times New Roman" pitchFamily="18" charset="0"/>
              </a:rPr>
              <a:t>iterations.</a:t>
            </a:r>
            <a:endParaRPr lang="en-GB" sz="1800" dirty="0">
              <a:latin typeface="Times New Roman" pitchFamily="18" charset="0"/>
              <a:cs typeface="Times New Roman" pitchFamily="18" charset="0"/>
            </a:endParaRPr>
          </a:p>
          <a:p>
            <a:pPr algn="just"/>
            <a:r>
              <a:rPr lang="en-GB" sz="1800" dirty="0">
                <a:latin typeface="Times New Roman" pitchFamily="18" charset="0"/>
                <a:cs typeface="Times New Roman" pitchFamily="18" charset="0"/>
              </a:rPr>
              <a:t>if the best solution found is better than </a:t>
            </a:r>
            <a:r>
              <a:rPr lang="en-GB" sz="1800">
                <a:latin typeface="Times New Roman" pitchFamily="18" charset="0"/>
                <a:cs typeface="Times New Roman" pitchFamily="18" charset="0"/>
              </a:rPr>
              <a:t>some </a:t>
            </a:r>
            <a:r>
              <a:rPr lang="en-GB" sz="1800" smtClean="0">
                <a:latin typeface="Times New Roman" pitchFamily="18" charset="0"/>
                <a:cs typeface="Times New Roman" pitchFamily="18" charset="0"/>
              </a:rPr>
              <a:t>threshold.</a:t>
            </a:r>
            <a:endParaRPr lang="en-GB" sz="1800" dirty="0">
              <a:latin typeface="Times New Roman" pitchFamily="18" charset="0"/>
              <a:cs typeface="Times New Roman" pitchFamily="18" charset="0"/>
            </a:endParaRPr>
          </a:p>
          <a:p>
            <a:pPr algn="just" fontAlgn="base"/>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53885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5"/>
            <a:ext cx="7315200" cy="720080"/>
          </a:xfrm>
        </p:spPr>
        <p:txBody>
          <a:bodyPr/>
          <a:lstStyle/>
          <a:p>
            <a:pPr algn="ctr"/>
            <a:r>
              <a:rPr lang="en-GB" dirty="0" smtClean="0"/>
              <a:t>Fuzzy-Logic</a:t>
            </a:r>
            <a:endParaRPr lang="en-IN" dirty="0"/>
          </a:p>
        </p:txBody>
      </p:sp>
      <p:sp>
        <p:nvSpPr>
          <p:cNvPr id="3" name="Content Placeholder 2"/>
          <p:cNvSpPr>
            <a:spLocks noGrp="1"/>
          </p:cNvSpPr>
          <p:nvPr>
            <p:ph idx="1"/>
          </p:nvPr>
        </p:nvSpPr>
        <p:spPr>
          <a:xfrm>
            <a:off x="683568" y="1268759"/>
            <a:ext cx="7632848" cy="5128989"/>
          </a:xfrm>
        </p:spPr>
        <p:txBody>
          <a:bodyPr>
            <a:normAutofit/>
          </a:bodyPr>
          <a:lstStyle/>
          <a:p>
            <a:pPr algn="just"/>
            <a:r>
              <a:rPr lang="en-GB" sz="1800" dirty="0">
                <a:latin typeface="Times New Roman" pitchFamily="18" charset="0"/>
                <a:cs typeface="Times New Roman" pitchFamily="18" charset="0"/>
              </a:rPr>
              <a:t>Fuzzy Logic resembles the human decision-making methodology. It deals with vague and imprecise information. This is gross oversimplification of the real-world problems and based on degrees of truth rather than usual true/false or 1/0 like Boolean logic.</a:t>
            </a:r>
          </a:p>
          <a:p>
            <a:pPr algn="just"/>
            <a:r>
              <a:rPr lang="en-GB" sz="1800" dirty="0">
                <a:latin typeface="Times New Roman" pitchFamily="18" charset="0"/>
                <a:cs typeface="Times New Roman" pitchFamily="18" charset="0"/>
              </a:rPr>
              <a:t>Take a look at the following diagram. It shows that in fuzzy systems, the values are indicated by a number in the range from 0 to 1. Here 1.0 represents </a:t>
            </a:r>
            <a:r>
              <a:rPr lang="en-GB" sz="1800" b="1" dirty="0">
                <a:latin typeface="Times New Roman" pitchFamily="18" charset="0"/>
                <a:cs typeface="Times New Roman" pitchFamily="18" charset="0"/>
              </a:rPr>
              <a:t>absolute truth</a:t>
            </a:r>
            <a:r>
              <a:rPr lang="en-GB" sz="1800" dirty="0">
                <a:latin typeface="Times New Roman" pitchFamily="18" charset="0"/>
                <a:cs typeface="Times New Roman" pitchFamily="18" charset="0"/>
              </a:rPr>
              <a:t> and 0.0 represents </a:t>
            </a:r>
            <a:r>
              <a:rPr lang="en-GB" sz="1800" b="1" dirty="0">
                <a:latin typeface="Times New Roman" pitchFamily="18" charset="0"/>
                <a:cs typeface="Times New Roman" pitchFamily="18" charset="0"/>
              </a:rPr>
              <a:t>absolute falseness</a:t>
            </a:r>
            <a:r>
              <a:rPr lang="en-GB" sz="1800" dirty="0">
                <a:latin typeface="Times New Roman" pitchFamily="18" charset="0"/>
                <a:cs typeface="Times New Roman" pitchFamily="18" charset="0"/>
              </a:rPr>
              <a:t>. The number which indicates the value in fuzzy systems is called the </a:t>
            </a:r>
            <a:r>
              <a:rPr lang="en-GB" sz="1800" b="1" dirty="0">
                <a:latin typeface="Times New Roman" pitchFamily="18" charset="0"/>
                <a:cs typeface="Times New Roman" pitchFamily="18" charset="0"/>
              </a:rPr>
              <a:t>truth value</a:t>
            </a:r>
            <a:r>
              <a:rPr lang="en-GB" sz="1800" dirty="0">
                <a:latin typeface="Times New Roman" pitchFamily="18" charset="0"/>
                <a:cs typeface="Times New Roman" pitchFamily="18" charset="0"/>
              </a:rPr>
              <a:t>.</a:t>
            </a:r>
          </a:p>
          <a:p>
            <a:pPr marL="45720" indent="0" algn="just">
              <a:buNone/>
            </a:pPr>
            <a:r>
              <a:rPr lang="en-GB" sz="1800" dirty="0">
                <a:latin typeface="Times New Roman" pitchFamily="18" charset="0"/>
                <a:cs typeface="Times New Roman" pitchFamily="18" charset="0"/>
              </a:rPr>
              <a:t/>
            </a:r>
            <a:br>
              <a:rPr lang="en-GB" sz="1800" dirty="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717032"/>
            <a:ext cx="4423187" cy="2791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0186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5"/>
            <a:ext cx="7315200" cy="720080"/>
          </a:xfrm>
        </p:spPr>
        <p:txBody>
          <a:bodyPr/>
          <a:lstStyle/>
          <a:p>
            <a:pPr algn="ctr"/>
            <a:r>
              <a:rPr lang="en-GB" dirty="0" smtClean="0"/>
              <a:t>Fuzzy Architecture</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484784"/>
            <a:ext cx="7129412" cy="4700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025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5"/>
            <a:ext cx="7315200" cy="720080"/>
          </a:xfrm>
        </p:spPr>
        <p:txBody>
          <a:bodyPr/>
          <a:lstStyle/>
          <a:p>
            <a:pPr algn="ctr"/>
            <a:r>
              <a:rPr lang="en-GB" dirty="0" smtClean="0"/>
              <a:t>Fuzzy-Architecture</a:t>
            </a:r>
            <a:endParaRPr lang="en-IN" dirty="0"/>
          </a:p>
        </p:txBody>
      </p:sp>
      <p:sp>
        <p:nvSpPr>
          <p:cNvPr id="3" name="Content Placeholder 2"/>
          <p:cNvSpPr>
            <a:spLocks noGrp="1"/>
          </p:cNvSpPr>
          <p:nvPr>
            <p:ph idx="1"/>
          </p:nvPr>
        </p:nvSpPr>
        <p:spPr>
          <a:xfrm>
            <a:off x="755576" y="1340768"/>
            <a:ext cx="7315200" cy="5184576"/>
          </a:xfrm>
        </p:spPr>
        <p:txBody>
          <a:bodyPr>
            <a:noAutofit/>
          </a:bodyPr>
          <a:lstStyle/>
          <a:p>
            <a:pPr algn="just" fontAlgn="base"/>
            <a:r>
              <a:rPr lang="en-GB" sz="1800" b="1" dirty="0">
                <a:latin typeface="Times New Roman" pitchFamily="18" charset="0"/>
                <a:cs typeface="Times New Roman" pitchFamily="18" charset="0"/>
              </a:rPr>
              <a:t>RULE BASE: </a:t>
            </a:r>
            <a:r>
              <a:rPr lang="en-GB" sz="1800" dirty="0">
                <a:latin typeface="Times New Roman" pitchFamily="18" charset="0"/>
                <a:cs typeface="Times New Roman" pitchFamily="18" charset="0"/>
              </a:rPr>
              <a:t>It contains the set of rules and the IF-THEN conditions provided by the experts to govern the decision-making system, on the basis of linguistic information. Recent developments in fuzzy theory offer several effective methods for the design and tuning of fuzzy controllers. Most of these developments reduce the number of fuzzy rules.</a:t>
            </a:r>
          </a:p>
          <a:p>
            <a:pPr algn="just" fontAlgn="base"/>
            <a:r>
              <a:rPr lang="en-GB" sz="1800" b="1" dirty="0">
                <a:latin typeface="Times New Roman" pitchFamily="18" charset="0"/>
                <a:cs typeface="Times New Roman" pitchFamily="18" charset="0"/>
              </a:rPr>
              <a:t>FUZZIFICATION: </a:t>
            </a:r>
            <a:r>
              <a:rPr lang="en-GB" sz="1800" dirty="0">
                <a:latin typeface="Times New Roman" pitchFamily="18" charset="0"/>
                <a:cs typeface="Times New Roman" pitchFamily="18" charset="0"/>
              </a:rPr>
              <a:t>It is used to convert inputs i.e. crisp numbers into fuzzy sets. Crisp inputs are basically the exact inputs measured by sensors and passed into the control system for processing, such as temperature, pressure, rpm’s, etc.</a:t>
            </a:r>
          </a:p>
          <a:p>
            <a:pPr algn="just" fontAlgn="base"/>
            <a:r>
              <a:rPr lang="en-GB" sz="1800" b="1" dirty="0">
                <a:latin typeface="Times New Roman" pitchFamily="18" charset="0"/>
                <a:cs typeface="Times New Roman" pitchFamily="18" charset="0"/>
              </a:rPr>
              <a:t>INFERENCE ENGINE: </a:t>
            </a:r>
            <a:r>
              <a:rPr lang="en-GB" sz="1800" dirty="0">
                <a:latin typeface="Times New Roman" pitchFamily="18" charset="0"/>
                <a:cs typeface="Times New Roman" pitchFamily="18" charset="0"/>
              </a:rPr>
              <a:t>It determines the matching degree of the current fuzzy input with respect to each rule and decides which rules are to be fired according to the input field. Next, the fired rules are combined to form the control actions.</a:t>
            </a:r>
          </a:p>
          <a:p>
            <a:pPr algn="just" fontAlgn="base"/>
            <a:r>
              <a:rPr lang="en-GB" sz="1800" b="1" dirty="0">
                <a:latin typeface="Times New Roman" pitchFamily="18" charset="0"/>
                <a:cs typeface="Times New Roman" pitchFamily="18" charset="0"/>
              </a:rPr>
              <a:t>DEFUZZIFICATION: </a:t>
            </a:r>
            <a:r>
              <a:rPr lang="en-GB" sz="1800" dirty="0">
                <a:latin typeface="Times New Roman" pitchFamily="18" charset="0"/>
                <a:cs typeface="Times New Roman" pitchFamily="18" charset="0"/>
              </a:rPr>
              <a:t>It is used to convert the fuzzy sets obtained by the inference engine into a crisp value. There are several </a:t>
            </a:r>
            <a:r>
              <a:rPr lang="en-GB" sz="1800" dirty="0" err="1">
                <a:latin typeface="Times New Roman" pitchFamily="18" charset="0"/>
                <a:cs typeface="Times New Roman" pitchFamily="18" charset="0"/>
              </a:rPr>
              <a:t>defuzzification</a:t>
            </a:r>
            <a:r>
              <a:rPr lang="en-GB" sz="1800" dirty="0">
                <a:latin typeface="Times New Roman" pitchFamily="18" charset="0"/>
                <a:cs typeface="Times New Roman" pitchFamily="18" charset="0"/>
              </a:rPr>
              <a:t> methods available and the best-suited one is used with a specific expert system to reduce the error.</a:t>
            </a:r>
          </a:p>
          <a:p>
            <a:pPr marL="45720" indent="0" algn="just">
              <a:buNone/>
            </a:pPr>
            <a:r>
              <a:rPr lang="en-GB" sz="1800" dirty="0">
                <a:latin typeface="Times New Roman" pitchFamily="18" charset="0"/>
                <a:cs typeface="Times New Roman" pitchFamily="18" charset="0"/>
              </a:rPr>
              <a:t/>
            </a:r>
            <a:br>
              <a:rPr lang="en-GB" sz="1800" dirty="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365456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96752"/>
            <a:ext cx="7571168"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608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32657"/>
            <a:ext cx="7315200" cy="792088"/>
          </a:xfrm>
        </p:spPr>
        <p:txBody>
          <a:bodyPr/>
          <a:lstStyle/>
          <a:p>
            <a:pPr algn="ctr"/>
            <a:r>
              <a:rPr lang="en-GB" dirty="0" smtClean="0"/>
              <a:t>Example of Fuzzy Set</a:t>
            </a:r>
            <a:endParaRPr lang="en-IN" dirty="0"/>
          </a:p>
        </p:txBody>
      </p:sp>
      <p:sp>
        <p:nvSpPr>
          <p:cNvPr id="3" name="Content Placeholder 2"/>
          <p:cNvSpPr>
            <a:spLocks noGrp="1"/>
          </p:cNvSpPr>
          <p:nvPr>
            <p:ph idx="1"/>
          </p:nvPr>
        </p:nvSpPr>
        <p:spPr>
          <a:xfrm>
            <a:off x="914400" y="1700809"/>
            <a:ext cx="7978080" cy="4608552"/>
          </a:xfrm>
        </p:spPr>
        <p:txBody>
          <a:bodyPr>
            <a:noAutofit/>
          </a:bodyPr>
          <a:lstStyle/>
          <a:p>
            <a:r>
              <a:rPr lang="en-IN" dirty="0">
                <a:latin typeface="Times New Roman" panose="02020603050405020304" pitchFamily="18" charset="0"/>
                <a:cs typeface="Times New Roman" panose="02020603050405020304" pitchFamily="18" charset="0"/>
              </a:rPr>
              <a:t>If we categorize the speed of a car as ‘Slow’ or ‘fast’ using crisp set-</a:t>
            </a:r>
          </a:p>
          <a:p>
            <a:r>
              <a:rPr lang="en-IN" dirty="0">
                <a:latin typeface="Times New Roman" panose="02020603050405020304" pitchFamily="18" charset="0"/>
                <a:cs typeface="Times New Roman" panose="02020603050405020304" pitchFamily="18" charset="0"/>
              </a:rPr>
              <a:t>If speed (x)&lt;=40 ↔ </a:t>
            </a:r>
            <a:r>
              <a:rPr lang="el-GR" dirty="0">
                <a:latin typeface="Times New Roman" panose="02020603050405020304" pitchFamily="18" charset="0"/>
                <a:cs typeface="Times New Roman" panose="02020603050405020304" pitchFamily="18" charset="0"/>
              </a:rPr>
              <a:t>μ</a:t>
            </a:r>
            <a:r>
              <a:rPr lang="en-IN" dirty="0">
                <a:latin typeface="Times New Roman" panose="02020603050405020304" pitchFamily="18" charset="0"/>
                <a:cs typeface="Times New Roman" panose="02020603050405020304" pitchFamily="18" charset="0"/>
              </a:rPr>
              <a:t> = 0</a:t>
            </a:r>
          </a:p>
          <a:p>
            <a:r>
              <a:rPr lang="en-IN" dirty="0">
                <a:latin typeface="Times New Roman" panose="02020603050405020304" pitchFamily="18" charset="0"/>
                <a:cs typeface="Times New Roman" panose="02020603050405020304" pitchFamily="18" charset="0"/>
              </a:rPr>
              <a:t>If speed (x)&gt;40 ↔ </a:t>
            </a:r>
            <a:r>
              <a:rPr lang="el-GR" dirty="0">
                <a:latin typeface="Times New Roman" panose="02020603050405020304" pitchFamily="18" charset="0"/>
                <a:cs typeface="Times New Roman" panose="02020603050405020304" pitchFamily="18" charset="0"/>
              </a:rPr>
              <a:t>μ</a:t>
            </a:r>
            <a:r>
              <a:rPr lang="en-IN" dirty="0">
                <a:latin typeface="Times New Roman" panose="02020603050405020304" pitchFamily="18" charset="0"/>
                <a:cs typeface="Times New Roman" panose="02020603050405020304" pitchFamily="18" charset="0"/>
              </a:rPr>
              <a:t> = 1</a:t>
            </a:r>
          </a:p>
          <a:p>
            <a:r>
              <a:rPr lang="en-IN" dirty="0">
                <a:latin typeface="Times New Roman" panose="02020603050405020304" pitchFamily="18" charset="0"/>
                <a:cs typeface="Times New Roman" panose="02020603050405020304" pitchFamily="18" charset="0"/>
              </a:rPr>
              <a:t>If we categorize the speed of a car as ‘Slow’ or ‘fast’ using Fuzzy Set-</a:t>
            </a:r>
          </a:p>
          <a:p>
            <a:r>
              <a:rPr lang="en-IN" dirty="0">
                <a:latin typeface="Times New Roman" panose="02020603050405020304" pitchFamily="18" charset="0"/>
                <a:cs typeface="Times New Roman" panose="02020603050405020304" pitchFamily="18" charset="0"/>
              </a:rPr>
              <a:t>If speed (x)&lt;=40 ↔ </a:t>
            </a:r>
            <a:r>
              <a:rPr lang="el-GR" dirty="0">
                <a:latin typeface="Times New Roman" panose="02020603050405020304" pitchFamily="18" charset="0"/>
                <a:cs typeface="Times New Roman" panose="02020603050405020304" pitchFamily="18" charset="0"/>
              </a:rPr>
              <a:t>μ</a:t>
            </a:r>
            <a:r>
              <a:rPr lang="en-IN" dirty="0">
                <a:latin typeface="Times New Roman" panose="02020603050405020304" pitchFamily="18" charset="0"/>
                <a:cs typeface="Times New Roman" panose="02020603050405020304" pitchFamily="18" charset="0"/>
              </a:rPr>
              <a:t> = 0, Fuzzy set        (x,0)</a:t>
            </a:r>
          </a:p>
          <a:p>
            <a:r>
              <a:rPr lang="en-IN" dirty="0">
                <a:latin typeface="Times New Roman" panose="02020603050405020304" pitchFamily="18" charset="0"/>
                <a:cs typeface="Times New Roman" panose="02020603050405020304" pitchFamily="18" charset="0"/>
              </a:rPr>
              <a:t>If 40 &lt; speed(x) &lt; 50 ↔ </a:t>
            </a:r>
            <a:r>
              <a:rPr lang="el-GR" dirty="0">
                <a:latin typeface="Times New Roman" panose="02020603050405020304" pitchFamily="18" charset="0"/>
                <a:cs typeface="Times New Roman" panose="02020603050405020304" pitchFamily="18" charset="0"/>
              </a:rPr>
              <a:t>μ</a:t>
            </a:r>
            <a:r>
              <a:rPr lang="en-IN" dirty="0">
                <a:latin typeface="Times New Roman" panose="02020603050405020304" pitchFamily="18" charset="0"/>
                <a:cs typeface="Times New Roman" panose="02020603050405020304" pitchFamily="18" charset="0"/>
              </a:rPr>
              <a:t> = (x-40)/10, Fuzzy set        (x,</a:t>
            </a:r>
            <a:r>
              <a:rPr lang="el-GR" dirty="0">
                <a:latin typeface="Times New Roman" panose="02020603050405020304" pitchFamily="18" charset="0"/>
                <a:cs typeface="Times New Roman" panose="02020603050405020304" pitchFamily="18" charset="0"/>
              </a:rPr>
              <a:t> μ</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If speed (x)&gt;=50 ↔ </a:t>
            </a:r>
            <a:r>
              <a:rPr lang="el-GR" dirty="0">
                <a:latin typeface="Times New Roman" panose="02020603050405020304" pitchFamily="18" charset="0"/>
                <a:cs typeface="Times New Roman" panose="02020603050405020304" pitchFamily="18" charset="0"/>
              </a:rPr>
              <a:t>μ</a:t>
            </a:r>
            <a:r>
              <a:rPr lang="en-IN" dirty="0">
                <a:latin typeface="Times New Roman" panose="02020603050405020304" pitchFamily="18" charset="0"/>
                <a:cs typeface="Times New Roman" panose="02020603050405020304" pitchFamily="18" charset="0"/>
              </a:rPr>
              <a:t> = 1, Fuzzy set       (x,</a:t>
            </a:r>
            <a:r>
              <a:rPr lang="el-G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a:t>
            </a:r>
          </a:p>
          <a:p>
            <a:r>
              <a:rPr lang="en-IN" dirty="0">
                <a:latin typeface="Times New Roman" panose="02020603050405020304" pitchFamily="18" charset="0"/>
                <a:cs typeface="Times New Roman" panose="02020603050405020304" pitchFamily="18" charset="0"/>
              </a:rPr>
              <a:t>For x= 42,</a:t>
            </a:r>
          </a:p>
          <a:p>
            <a:r>
              <a:rPr lang="el-GR" dirty="0">
                <a:latin typeface="Times New Roman" panose="02020603050405020304" pitchFamily="18" charset="0"/>
                <a:cs typeface="Times New Roman" panose="02020603050405020304" pitchFamily="18" charset="0"/>
              </a:rPr>
              <a:t>μ</a:t>
            </a:r>
            <a:r>
              <a:rPr lang="en-IN" dirty="0">
                <a:latin typeface="Times New Roman" panose="02020603050405020304" pitchFamily="18" charset="0"/>
                <a:cs typeface="Times New Roman" panose="02020603050405020304" pitchFamily="18" charset="0"/>
              </a:rPr>
              <a:t> = (42-40)/10 =0.2</a:t>
            </a:r>
            <a:r>
              <a:rPr lang="el-GR" dirty="0">
                <a:latin typeface="Times New Roman" panose="02020603050405020304" pitchFamily="18" charset="0"/>
                <a:cs typeface="Times New Roman" panose="02020603050405020304" pitchFamily="18" charset="0"/>
              </a:rPr>
              <a:t>μ</a:t>
            </a:r>
            <a:r>
              <a:rPr lang="en-IN" dirty="0">
                <a:latin typeface="Times New Roman" panose="02020603050405020304" pitchFamily="18" charset="0"/>
                <a:cs typeface="Times New Roman" panose="02020603050405020304" pitchFamily="18" charset="0"/>
              </a:rPr>
              <a:t> = (45-40)/10 =0.5</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78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32657"/>
            <a:ext cx="7315200" cy="792088"/>
          </a:xfrm>
        </p:spPr>
        <p:txBody>
          <a:bodyPr/>
          <a:lstStyle/>
          <a:p>
            <a:pPr algn="ctr"/>
            <a:r>
              <a:rPr lang="en-GB" dirty="0"/>
              <a:t>Example of Fuzzy Set</a:t>
            </a: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194166"/>
            <a:ext cx="7884675" cy="5077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8304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32657"/>
            <a:ext cx="7315200" cy="792088"/>
          </a:xfrm>
        </p:spPr>
        <p:txBody>
          <a:bodyPr/>
          <a:lstStyle/>
          <a:p>
            <a:pPr algn="ctr"/>
            <a:r>
              <a:rPr lang="en-GB" dirty="0" smtClean="0"/>
              <a:t>Membership Function</a:t>
            </a:r>
            <a:endParaRPr lang="en-IN" dirty="0"/>
          </a:p>
        </p:txBody>
      </p:sp>
      <p:sp>
        <p:nvSpPr>
          <p:cNvPr id="3" name="Content Placeholder 2"/>
          <p:cNvSpPr>
            <a:spLocks noGrp="1"/>
          </p:cNvSpPr>
          <p:nvPr>
            <p:ph idx="1"/>
          </p:nvPr>
        </p:nvSpPr>
        <p:spPr>
          <a:xfrm>
            <a:off x="914400" y="1700809"/>
            <a:ext cx="7978080" cy="4608552"/>
          </a:xfrm>
        </p:spPr>
        <p:txBody>
          <a:bodyPr>
            <a:noAutofit/>
          </a:bodyPr>
          <a:lstStyle/>
          <a:p>
            <a:pPr algn="just"/>
            <a:r>
              <a:rPr lang="en-GB" dirty="0" smtClean="0">
                <a:latin typeface="Times New Roman" pitchFamily="18" charset="0"/>
                <a:cs typeface="Times New Roman" pitchFamily="18" charset="0"/>
              </a:rPr>
              <a:t> </a:t>
            </a:r>
            <a:r>
              <a:rPr lang="en-GB" dirty="0">
                <a:latin typeface="Times New Roman" pitchFamily="18" charset="0"/>
                <a:cs typeface="Times New Roman" pitchFamily="18" charset="0"/>
              </a:rPr>
              <a:t>A membership function for a fuzzy set A on the universe of discourse X</a:t>
            </a:r>
          </a:p>
          <a:p>
            <a:pPr marL="45720" indent="0" algn="just">
              <a:buNone/>
            </a:pPr>
            <a:r>
              <a:rPr lang="en-GB" dirty="0">
                <a:latin typeface="Times New Roman" pitchFamily="18" charset="0"/>
                <a:cs typeface="Times New Roman" pitchFamily="18" charset="0"/>
              </a:rPr>
              <a:t>is defined as </a:t>
            </a:r>
            <a:r>
              <a:rPr lang="en-GB" dirty="0" err="1">
                <a:latin typeface="Times New Roman" pitchFamily="18" charset="0"/>
                <a:cs typeface="Times New Roman" pitchFamily="18" charset="0"/>
              </a:rPr>
              <a:t>μ</a:t>
            </a:r>
            <a:r>
              <a:rPr lang="en-GB" i="1" dirty="0" err="1">
                <a:latin typeface="Times New Roman" pitchFamily="18" charset="0"/>
                <a:cs typeface="Times New Roman" pitchFamily="18" charset="0"/>
              </a:rPr>
              <a:t>A</a:t>
            </a:r>
            <a:r>
              <a:rPr lang="en-GB" i="1" dirty="0">
                <a:latin typeface="Times New Roman" pitchFamily="18" charset="0"/>
                <a:cs typeface="Times New Roman" pitchFamily="18" charset="0"/>
              </a:rPr>
              <a:t> </a:t>
            </a:r>
            <a:r>
              <a:rPr lang="en-GB" dirty="0">
                <a:latin typeface="Times New Roman" pitchFamily="18" charset="0"/>
                <a:cs typeface="Times New Roman" pitchFamily="18" charset="0"/>
              </a:rPr>
              <a:t>: </a:t>
            </a:r>
            <a:r>
              <a:rPr lang="en-GB" i="1" dirty="0">
                <a:latin typeface="Times New Roman" pitchFamily="18" charset="0"/>
                <a:cs typeface="Times New Roman" pitchFamily="18" charset="0"/>
              </a:rPr>
              <a:t>X </a:t>
            </a:r>
            <a:r>
              <a:rPr lang="en-GB" dirty="0" smtClean="0">
                <a:latin typeface="Times New Roman" pitchFamily="18" charset="0"/>
                <a:cs typeface="Times New Roman" pitchFamily="18" charset="0"/>
              </a:rPr>
              <a:t>-&gt; </a:t>
            </a:r>
            <a:r>
              <a:rPr lang="en-GB" dirty="0">
                <a:latin typeface="Times New Roman" pitchFamily="18" charset="0"/>
                <a:cs typeface="Times New Roman" pitchFamily="18" charset="0"/>
              </a:rPr>
              <a:t>[0,1], where each element of </a:t>
            </a:r>
            <a:r>
              <a:rPr lang="en-GB" i="1" dirty="0">
                <a:latin typeface="Times New Roman" pitchFamily="18" charset="0"/>
                <a:cs typeface="Times New Roman" pitchFamily="18" charset="0"/>
              </a:rPr>
              <a:t>X </a:t>
            </a:r>
            <a:r>
              <a:rPr lang="en-GB" dirty="0">
                <a:latin typeface="Times New Roman" pitchFamily="18" charset="0"/>
                <a:cs typeface="Times New Roman" pitchFamily="18" charset="0"/>
              </a:rPr>
              <a:t>is mapped to a value</a:t>
            </a:r>
          </a:p>
          <a:p>
            <a:pPr marL="45720" indent="0" algn="just">
              <a:buNone/>
            </a:pPr>
            <a:r>
              <a:rPr lang="en-IN" dirty="0">
                <a:latin typeface="Times New Roman" pitchFamily="18" charset="0"/>
                <a:cs typeface="Times New Roman" pitchFamily="18" charset="0"/>
              </a:rPr>
              <a:t>between 0 and 1.</a:t>
            </a:r>
          </a:p>
          <a:p>
            <a:pPr algn="just"/>
            <a:r>
              <a:rPr lang="en-GB" dirty="0" smtClean="0">
                <a:latin typeface="Times New Roman" pitchFamily="18" charset="0"/>
                <a:cs typeface="Times New Roman" pitchFamily="18" charset="0"/>
              </a:rPr>
              <a:t>This </a:t>
            </a:r>
            <a:r>
              <a:rPr lang="en-GB" dirty="0">
                <a:latin typeface="Times New Roman" pitchFamily="18" charset="0"/>
                <a:cs typeface="Times New Roman" pitchFamily="18" charset="0"/>
              </a:rPr>
              <a:t>value, called membership value or degree of membership, quantifies</a:t>
            </a:r>
          </a:p>
          <a:p>
            <a:pPr marL="45720" indent="0" algn="just">
              <a:buNone/>
            </a:pPr>
            <a:r>
              <a:rPr lang="en-GB" dirty="0">
                <a:latin typeface="Times New Roman" pitchFamily="18" charset="0"/>
                <a:cs typeface="Times New Roman" pitchFamily="18" charset="0"/>
              </a:rPr>
              <a:t>the grade of membership of the element in </a:t>
            </a:r>
            <a:r>
              <a:rPr lang="en-GB" i="1" dirty="0">
                <a:latin typeface="Times New Roman" pitchFamily="18" charset="0"/>
                <a:cs typeface="Times New Roman" pitchFamily="18" charset="0"/>
              </a:rPr>
              <a:t>X </a:t>
            </a:r>
            <a:r>
              <a:rPr lang="en-GB" dirty="0">
                <a:latin typeface="Times New Roman" pitchFamily="18" charset="0"/>
                <a:cs typeface="Times New Roman" pitchFamily="18" charset="0"/>
              </a:rPr>
              <a:t>to the fuzzy set A.</a:t>
            </a:r>
          </a:p>
          <a:p>
            <a:pPr algn="just"/>
            <a:r>
              <a:rPr lang="en-GB" dirty="0" smtClean="0">
                <a:latin typeface="Times New Roman" pitchFamily="18" charset="0"/>
                <a:cs typeface="Times New Roman" pitchFamily="18" charset="0"/>
              </a:rPr>
              <a:t>Membership </a:t>
            </a:r>
            <a:r>
              <a:rPr lang="en-GB" dirty="0">
                <a:latin typeface="Times New Roman" pitchFamily="18" charset="0"/>
                <a:cs typeface="Times New Roman" pitchFamily="18" charset="0"/>
              </a:rPr>
              <a:t>functions characterize fuzziness (</a:t>
            </a:r>
            <a:r>
              <a:rPr lang="en-GB" i="1" dirty="0">
                <a:latin typeface="Times New Roman" pitchFamily="18" charset="0"/>
                <a:cs typeface="Times New Roman" pitchFamily="18" charset="0"/>
              </a:rPr>
              <a:t>i</a:t>
            </a:r>
            <a:r>
              <a:rPr lang="en-GB" dirty="0">
                <a:latin typeface="Times New Roman" pitchFamily="18" charset="0"/>
                <a:cs typeface="Times New Roman" pitchFamily="18" charset="0"/>
              </a:rPr>
              <a:t>.</a:t>
            </a:r>
            <a:r>
              <a:rPr lang="en-GB" i="1" dirty="0">
                <a:latin typeface="Times New Roman" pitchFamily="18" charset="0"/>
                <a:cs typeface="Times New Roman" pitchFamily="18" charset="0"/>
              </a:rPr>
              <a:t>e</a:t>
            </a:r>
            <a:r>
              <a:rPr lang="en-GB" dirty="0">
                <a:latin typeface="Times New Roman" pitchFamily="18" charset="0"/>
                <a:cs typeface="Times New Roman" pitchFamily="18" charset="0"/>
              </a:rPr>
              <a:t>., all the information in</a:t>
            </a:r>
          </a:p>
          <a:p>
            <a:pPr marL="45720" indent="0" algn="just">
              <a:buNone/>
            </a:pPr>
            <a:r>
              <a:rPr lang="en-GB" dirty="0">
                <a:latin typeface="Times New Roman" pitchFamily="18" charset="0"/>
                <a:cs typeface="Times New Roman" pitchFamily="18" charset="0"/>
              </a:rPr>
              <a:t>fuzzy set), whether the elements in fuzzy sets are discrete or </a:t>
            </a:r>
            <a:r>
              <a:rPr lang="en-GB" dirty="0" smtClean="0">
                <a:latin typeface="Times New Roman" pitchFamily="18" charset="0"/>
                <a:cs typeface="Times New Roman" pitchFamily="18" charset="0"/>
              </a:rPr>
              <a:t>continuous.</a:t>
            </a:r>
          </a:p>
          <a:p>
            <a:pPr algn="just"/>
            <a:r>
              <a:rPr lang="en-GB" dirty="0" smtClean="0">
                <a:latin typeface="Times New Roman" pitchFamily="18" charset="0"/>
                <a:cs typeface="Times New Roman" pitchFamily="18" charset="0"/>
              </a:rPr>
              <a:t>Membership </a:t>
            </a:r>
            <a:r>
              <a:rPr lang="en-GB" dirty="0">
                <a:latin typeface="Times New Roman" pitchFamily="18" charset="0"/>
                <a:cs typeface="Times New Roman" pitchFamily="18" charset="0"/>
              </a:rPr>
              <a:t>functions can be defined as a technique to solve practical</a:t>
            </a:r>
          </a:p>
          <a:p>
            <a:pPr marL="45720" indent="0" algn="just">
              <a:buNone/>
            </a:pPr>
            <a:r>
              <a:rPr lang="en-GB" dirty="0" smtClean="0">
                <a:latin typeface="Times New Roman" pitchFamily="18" charset="0"/>
                <a:cs typeface="Times New Roman" pitchFamily="18" charset="0"/>
              </a:rPr>
              <a:t>problems </a:t>
            </a:r>
            <a:r>
              <a:rPr lang="en-GB" dirty="0">
                <a:latin typeface="Times New Roman" pitchFamily="18" charset="0"/>
                <a:cs typeface="Times New Roman" pitchFamily="18" charset="0"/>
              </a:rPr>
              <a:t>by experience rather than knowledge.</a:t>
            </a:r>
          </a:p>
          <a:p>
            <a:pPr algn="just"/>
            <a:r>
              <a:rPr lang="en-GB" dirty="0" smtClean="0">
                <a:latin typeface="Times New Roman" pitchFamily="18" charset="0"/>
                <a:cs typeface="Times New Roman" pitchFamily="18" charset="0"/>
              </a:rPr>
              <a:t>Membership </a:t>
            </a:r>
            <a:r>
              <a:rPr lang="en-GB" dirty="0">
                <a:latin typeface="Times New Roman" pitchFamily="18" charset="0"/>
                <a:cs typeface="Times New Roman" pitchFamily="18" charset="0"/>
              </a:rPr>
              <a:t>functions are represented by graphical forms.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083056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547</TotalTime>
  <Words>1208</Words>
  <Application>Microsoft Office PowerPoint</Application>
  <PresentationFormat>On-screen Show (4:3)</PresentationFormat>
  <Paragraphs>94</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Perspective</vt:lpstr>
      <vt:lpstr>Equation</vt:lpstr>
      <vt:lpstr>PowerPoint Presentation</vt:lpstr>
      <vt:lpstr>Fuzzy</vt:lpstr>
      <vt:lpstr>Fuzzy-Logic</vt:lpstr>
      <vt:lpstr>Fuzzy Architecture</vt:lpstr>
      <vt:lpstr>Fuzzy-Architecture</vt:lpstr>
      <vt:lpstr>PowerPoint Presentation</vt:lpstr>
      <vt:lpstr>Example of Fuzzy Set</vt:lpstr>
      <vt:lpstr>Example of Fuzzy Set</vt:lpstr>
      <vt:lpstr>Membership Function</vt:lpstr>
      <vt:lpstr>PowerPoint Presentation</vt:lpstr>
      <vt:lpstr>Feature of The Membership Function</vt:lpstr>
      <vt:lpstr>Feature of The Membership Function</vt:lpstr>
      <vt:lpstr>Benefits of Fuzzy Logic in Real Life</vt:lpstr>
      <vt:lpstr>Fuzzy Decision Tree</vt:lpstr>
      <vt:lpstr>PowerPoint Presentation</vt:lpstr>
      <vt:lpstr>Stochastic Search Methods</vt:lpstr>
      <vt:lpstr>Types of Stochastic Search Methods</vt:lpstr>
      <vt:lpstr>Hill Climbing Algorithm</vt:lpstr>
      <vt:lpstr>Stochastic Gradient Decent</vt:lpstr>
      <vt:lpstr>Tabu Search</vt:lpstr>
      <vt:lpstr>Tabu Search Algorithm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Dimple</dc:creator>
  <cp:lastModifiedBy>Dimple</cp:lastModifiedBy>
  <cp:revision>25</cp:revision>
  <dcterms:created xsi:type="dcterms:W3CDTF">2022-09-29T07:37:40Z</dcterms:created>
  <dcterms:modified xsi:type="dcterms:W3CDTF">2023-11-07T08:22:35Z</dcterms:modified>
</cp:coreProperties>
</file>