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61" r:id="rId8"/>
    <p:sldId id="262" r:id="rId9"/>
    <p:sldId id="263" r:id="rId10"/>
    <p:sldId id="264" r:id="rId11"/>
    <p:sldId id="270" r:id="rId12"/>
    <p:sldId id="271" r:id="rId13"/>
    <p:sldId id="272" r:id="rId14"/>
    <p:sldId id="273" r:id="rId15"/>
    <p:sldId id="265" r:id="rId16"/>
    <p:sldId id="274" r:id="rId17"/>
    <p:sldId id="275" r:id="rId18"/>
    <p:sldId id="276" r:id="rId19"/>
    <p:sldId id="277" r:id="rId20"/>
    <p:sldId id="278" r:id="rId21"/>
    <p:sldId id="279" r:id="rId22"/>
    <p:sldId id="280" r:id="rId23"/>
    <p:sldId id="266" r:id="rId24"/>
    <p:sldId id="267"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742C6-CE44-4F21-A2F2-A137204DABB4}" type="doc">
      <dgm:prSet loTypeId="urn:microsoft.com/office/officeart/2008/layout/HorizontalMultiLevelHierarchy" loCatId="hierarchy" qsTypeId="urn:microsoft.com/office/officeart/2005/8/quickstyle/simple1" qsCatId="simple" csTypeId="urn:microsoft.com/office/officeart/2005/8/colors/colorful2" csCatId="colorful" phldr="1"/>
      <dgm:spPr/>
      <dgm:t>
        <a:bodyPr/>
        <a:lstStyle/>
        <a:p>
          <a:endParaRPr lang="en-IN"/>
        </a:p>
      </dgm:t>
    </dgm:pt>
    <dgm:pt modelId="{5D5CDB47-034E-4F2D-9CB4-059D8A97AA84}">
      <dgm:prSet phldrT="[Text]" custT="1"/>
      <dgm:spPr/>
      <dgm:t>
        <a:bodyPr/>
        <a:lstStyle/>
        <a:p>
          <a:r>
            <a:rPr lang="en-GB" sz="2800" b="1" dirty="0" smtClean="0">
              <a:solidFill>
                <a:schemeClr val="tx1"/>
              </a:solidFill>
            </a:rPr>
            <a:t>Regression Analysis</a:t>
          </a:r>
          <a:endParaRPr lang="en-IN" sz="2800" b="1" dirty="0">
            <a:solidFill>
              <a:schemeClr val="tx1"/>
            </a:solidFill>
          </a:endParaRPr>
        </a:p>
      </dgm:t>
    </dgm:pt>
    <dgm:pt modelId="{4F4A3DC1-6F20-47C0-9941-8CA2FF979EE3}" type="parTrans" cxnId="{7BABDC4E-FFD9-4525-B7D6-F4FAC35E4CFB}">
      <dgm:prSet/>
      <dgm:spPr/>
      <dgm:t>
        <a:bodyPr/>
        <a:lstStyle/>
        <a:p>
          <a:endParaRPr lang="en-IN"/>
        </a:p>
      </dgm:t>
    </dgm:pt>
    <dgm:pt modelId="{1A89BBBB-4EB7-4565-849A-884AF4FEBDC7}" type="sibTrans" cxnId="{7BABDC4E-FFD9-4525-B7D6-F4FAC35E4CFB}">
      <dgm:prSet/>
      <dgm:spPr/>
      <dgm:t>
        <a:bodyPr/>
        <a:lstStyle/>
        <a:p>
          <a:endParaRPr lang="en-IN"/>
        </a:p>
      </dgm:t>
    </dgm:pt>
    <dgm:pt modelId="{DCAFB92D-20D0-4582-AEDD-8C7282C90AA2}">
      <dgm:prSet phldrT="[Text]"/>
      <dgm:spPr/>
      <dgm:t>
        <a:bodyPr/>
        <a:lstStyle/>
        <a:p>
          <a:r>
            <a:rPr lang="en-GB" dirty="0" smtClean="0">
              <a:solidFill>
                <a:schemeClr val="tx1"/>
              </a:solidFill>
              <a:latin typeface="Times New Roman" pitchFamily="18" charset="0"/>
              <a:cs typeface="Times New Roman" pitchFamily="18" charset="0"/>
            </a:rPr>
            <a:t>Linear Regression</a:t>
          </a:r>
          <a:endParaRPr lang="en-IN" dirty="0">
            <a:solidFill>
              <a:schemeClr val="tx1"/>
            </a:solidFill>
            <a:latin typeface="Times New Roman" pitchFamily="18" charset="0"/>
            <a:cs typeface="Times New Roman" pitchFamily="18" charset="0"/>
          </a:endParaRPr>
        </a:p>
      </dgm:t>
    </dgm:pt>
    <dgm:pt modelId="{71FB285C-AB62-43EE-877D-5A122D7AA5F0}" type="parTrans" cxnId="{A559577F-48B6-4F2A-ADF1-411BFA2908CE}">
      <dgm:prSet/>
      <dgm:spPr/>
      <dgm:t>
        <a:bodyPr/>
        <a:lstStyle/>
        <a:p>
          <a:endParaRPr lang="en-IN"/>
        </a:p>
      </dgm:t>
    </dgm:pt>
    <dgm:pt modelId="{78239D74-4F39-4D09-9157-2E124E0FD03B}" type="sibTrans" cxnId="{A559577F-48B6-4F2A-ADF1-411BFA2908CE}">
      <dgm:prSet/>
      <dgm:spPr/>
      <dgm:t>
        <a:bodyPr/>
        <a:lstStyle/>
        <a:p>
          <a:endParaRPr lang="en-IN"/>
        </a:p>
      </dgm:t>
    </dgm:pt>
    <dgm:pt modelId="{C3CB089C-DD56-43B3-8D7C-8A1D6B075266}">
      <dgm:prSet phldrT="[Text]"/>
      <dgm:spPr/>
      <dgm:t>
        <a:bodyPr/>
        <a:lstStyle/>
        <a:p>
          <a:r>
            <a:rPr lang="en-GB" dirty="0" smtClean="0">
              <a:solidFill>
                <a:schemeClr val="tx1"/>
              </a:solidFill>
              <a:latin typeface="Times New Roman" pitchFamily="18" charset="0"/>
              <a:cs typeface="Times New Roman" pitchFamily="18" charset="0"/>
            </a:rPr>
            <a:t>Multiple Regression</a:t>
          </a:r>
          <a:endParaRPr lang="en-IN" dirty="0">
            <a:solidFill>
              <a:schemeClr val="tx1"/>
            </a:solidFill>
            <a:latin typeface="Times New Roman" pitchFamily="18" charset="0"/>
            <a:cs typeface="Times New Roman" pitchFamily="18" charset="0"/>
          </a:endParaRPr>
        </a:p>
      </dgm:t>
    </dgm:pt>
    <dgm:pt modelId="{EDDF0EAE-A4F3-4B62-B637-87D8B7AF6A4E}" type="parTrans" cxnId="{E1D23E42-E4DD-437D-B015-9D92E7A75E62}">
      <dgm:prSet/>
      <dgm:spPr/>
      <dgm:t>
        <a:bodyPr/>
        <a:lstStyle/>
        <a:p>
          <a:endParaRPr lang="en-IN"/>
        </a:p>
      </dgm:t>
    </dgm:pt>
    <dgm:pt modelId="{A7DAAB16-C0A0-4228-BD31-631E43AED2D2}" type="sibTrans" cxnId="{E1D23E42-E4DD-437D-B015-9D92E7A75E62}">
      <dgm:prSet/>
      <dgm:spPr/>
      <dgm:t>
        <a:bodyPr/>
        <a:lstStyle/>
        <a:p>
          <a:endParaRPr lang="en-IN"/>
        </a:p>
      </dgm:t>
    </dgm:pt>
    <dgm:pt modelId="{AB21CD02-C3E0-469D-9FBC-2E47776C0171}">
      <dgm:prSet phldrT="[Text]"/>
      <dgm:spPr/>
      <dgm:t>
        <a:bodyPr/>
        <a:lstStyle/>
        <a:p>
          <a:r>
            <a:rPr lang="en-GB" dirty="0" smtClean="0">
              <a:solidFill>
                <a:schemeClr val="tx1"/>
              </a:solidFill>
              <a:latin typeface="Times New Roman" pitchFamily="18" charset="0"/>
              <a:cs typeface="Times New Roman" pitchFamily="18" charset="0"/>
            </a:rPr>
            <a:t>Logistic Regression</a:t>
          </a:r>
          <a:endParaRPr lang="en-IN" dirty="0">
            <a:solidFill>
              <a:schemeClr val="tx1"/>
            </a:solidFill>
            <a:latin typeface="Times New Roman" pitchFamily="18" charset="0"/>
            <a:cs typeface="Times New Roman" pitchFamily="18" charset="0"/>
          </a:endParaRPr>
        </a:p>
      </dgm:t>
    </dgm:pt>
    <dgm:pt modelId="{E94CEF61-8C1E-4578-AD3D-26EEB86E005D}" type="parTrans" cxnId="{051387DB-42AD-448E-A8B7-15F089C4CA6B}">
      <dgm:prSet/>
      <dgm:spPr/>
      <dgm:t>
        <a:bodyPr/>
        <a:lstStyle/>
        <a:p>
          <a:endParaRPr lang="en-IN"/>
        </a:p>
      </dgm:t>
    </dgm:pt>
    <dgm:pt modelId="{43BBE82E-1341-4B9A-90D9-0AD79B6D3124}" type="sibTrans" cxnId="{051387DB-42AD-448E-A8B7-15F089C4CA6B}">
      <dgm:prSet/>
      <dgm:spPr/>
      <dgm:t>
        <a:bodyPr/>
        <a:lstStyle/>
        <a:p>
          <a:endParaRPr lang="en-IN"/>
        </a:p>
      </dgm:t>
    </dgm:pt>
    <dgm:pt modelId="{E40BEBC2-B73D-4573-8C3B-C860C8C99C51}" type="pres">
      <dgm:prSet presAssocID="{7CB742C6-CE44-4F21-A2F2-A137204DABB4}" presName="Name0" presStyleCnt="0">
        <dgm:presLayoutVars>
          <dgm:chPref val="1"/>
          <dgm:dir/>
          <dgm:animOne val="branch"/>
          <dgm:animLvl val="lvl"/>
          <dgm:resizeHandles val="exact"/>
        </dgm:presLayoutVars>
      </dgm:prSet>
      <dgm:spPr/>
      <dgm:t>
        <a:bodyPr/>
        <a:lstStyle/>
        <a:p>
          <a:endParaRPr lang="en-IN"/>
        </a:p>
      </dgm:t>
    </dgm:pt>
    <dgm:pt modelId="{C2E19B12-D47E-45B3-8D44-BA84A65D61CD}" type="pres">
      <dgm:prSet presAssocID="{5D5CDB47-034E-4F2D-9CB4-059D8A97AA84}" presName="root1" presStyleCnt="0"/>
      <dgm:spPr/>
    </dgm:pt>
    <dgm:pt modelId="{577DCBBF-70EB-4102-816A-94A006746076}" type="pres">
      <dgm:prSet presAssocID="{5D5CDB47-034E-4F2D-9CB4-059D8A97AA84}" presName="LevelOneTextNode" presStyleLbl="node0" presStyleIdx="0" presStyleCnt="1">
        <dgm:presLayoutVars>
          <dgm:chPref val="3"/>
        </dgm:presLayoutVars>
      </dgm:prSet>
      <dgm:spPr/>
      <dgm:t>
        <a:bodyPr/>
        <a:lstStyle/>
        <a:p>
          <a:endParaRPr lang="en-IN"/>
        </a:p>
      </dgm:t>
    </dgm:pt>
    <dgm:pt modelId="{7C68F249-F994-4379-96A4-FF46FC2E53E9}" type="pres">
      <dgm:prSet presAssocID="{5D5CDB47-034E-4F2D-9CB4-059D8A97AA84}" presName="level2hierChild" presStyleCnt="0"/>
      <dgm:spPr/>
    </dgm:pt>
    <dgm:pt modelId="{C4388EB5-FBEB-4A6D-92C2-ED31C17ECFE1}" type="pres">
      <dgm:prSet presAssocID="{71FB285C-AB62-43EE-877D-5A122D7AA5F0}" presName="conn2-1" presStyleLbl="parChTrans1D2" presStyleIdx="0" presStyleCnt="3"/>
      <dgm:spPr/>
      <dgm:t>
        <a:bodyPr/>
        <a:lstStyle/>
        <a:p>
          <a:endParaRPr lang="en-IN"/>
        </a:p>
      </dgm:t>
    </dgm:pt>
    <dgm:pt modelId="{5C3268E6-7B2B-4013-9E75-472263150083}" type="pres">
      <dgm:prSet presAssocID="{71FB285C-AB62-43EE-877D-5A122D7AA5F0}" presName="connTx" presStyleLbl="parChTrans1D2" presStyleIdx="0" presStyleCnt="3"/>
      <dgm:spPr/>
      <dgm:t>
        <a:bodyPr/>
        <a:lstStyle/>
        <a:p>
          <a:endParaRPr lang="en-IN"/>
        </a:p>
      </dgm:t>
    </dgm:pt>
    <dgm:pt modelId="{4B190151-CF57-4B14-A541-EF5BD2B67FA0}" type="pres">
      <dgm:prSet presAssocID="{DCAFB92D-20D0-4582-AEDD-8C7282C90AA2}" presName="root2" presStyleCnt="0"/>
      <dgm:spPr/>
    </dgm:pt>
    <dgm:pt modelId="{2E15AE89-9F87-4EAF-97B8-9A895DF332B9}" type="pres">
      <dgm:prSet presAssocID="{DCAFB92D-20D0-4582-AEDD-8C7282C90AA2}" presName="LevelTwoTextNode" presStyleLbl="node2" presStyleIdx="0" presStyleCnt="3">
        <dgm:presLayoutVars>
          <dgm:chPref val="3"/>
        </dgm:presLayoutVars>
      </dgm:prSet>
      <dgm:spPr/>
      <dgm:t>
        <a:bodyPr/>
        <a:lstStyle/>
        <a:p>
          <a:endParaRPr lang="en-IN"/>
        </a:p>
      </dgm:t>
    </dgm:pt>
    <dgm:pt modelId="{5C11CBB5-A047-4013-8E85-D9F0FB7C47CC}" type="pres">
      <dgm:prSet presAssocID="{DCAFB92D-20D0-4582-AEDD-8C7282C90AA2}" presName="level3hierChild" presStyleCnt="0"/>
      <dgm:spPr/>
    </dgm:pt>
    <dgm:pt modelId="{1B8E67D4-8E00-4C01-99C3-7AC7E81750C3}" type="pres">
      <dgm:prSet presAssocID="{EDDF0EAE-A4F3-4B62-B637-87D8B7AF6A4E}" presName="conn2-1" presStyleLbl="parChTrans1D2" presStyleIdx="1" presStyleCnt="3"/>
      <dgm:spPr/>
      <dgm:t>
        <a:bodyPr/>
        <a:lstStyle/>
        <a:p>
          <a:endParaRPr lang="en-IN"/>
        </a:p>
      </dgm:t>
    </dgm:pt>
    <dgm:pt modelId="{22414936-0705-4BCC-BAAD-0379662B37D0}" type="pres">
      <dgm:prSet presAssocID="{EDDF0EAE-A4F3-4B62-B637-87D8B7AF6A4E}" presName="connTx" presStyleLbl="parChTrans1D2" presStyleIdx="1" presStyleCnt="3"/>
      <dgm:spPr/>
      <dgm:t>
        <a:bodyPr/>
        <a:lstStyle/>
        <a:p>
          <a:endParaRPr lang="en-IN"/>
        </a:p>
      </dgm:t>
    </dgm:pt>
    <dgm:pt modelId="{40A0CB70-953D-4088-AB7D-26BD9E6722B6}" type="pres">
      <dgm:prSet presAssocID="{C3CB089C-DD56-43B3-8D7C-8A1D6B075266}" presName="root2" presStyleCnt="0"/>
      <dgm:spPr/>
    </dgm:pt>
    <dgm:pt modelId="{2ED90AA1-E37F-487A-BD8E-B2D7136F28D7}" type="pres">
      <dgm:prSet presAssocID="{C3CB089C-DD56-43B3-8D7C-8A1D6B075266}" presName="LevelTwoTextNode" presStyleLbl="node2" presStyleIdx="1" presStyleCnt="3">
        <dgm:presLayoutVars>
          <dgm:chPref val="3"/>
        </dgm:presLayoutVars>
      </dgm:prSet>
      <dgm:spPr/>
      <dgm:t>
        <a:bodyPr/>
        <a:lstStyle/>
        <a:p>
          <a:endParaRPr lang="en-IN"/>
        </a:p>
      </dgm:t>
    </dgm:pt>
    <dgm:pt modelId="{05BF7149-F40B-4476-B00A-BEF48B8B9C86}" type="pres">
      <dgm:prSet presAssocID="{C3CB089C-DD56-43B3-8D7C-8A1D6B075266}" presName="level3hierChild" presStyleCnt="0"/>
      <dgm:spPr/>
    </dgm:pt>
    <dgm:pt modelId="{5F4C90E9-F4B7-4CDF-A0B3-58EFCBD334FB}" type="pres">
      <dgm:prSet presAssocID="{E94CEF61-8C1E-4578-AD3D-26EEB86E005D}" presName="conn2-1" presStyleLbl="parChTrans1D2" presStyleIdx="2" presStyleCnt="3"/>
      <dgm:spPr/>
      <dgm:t>
        <a:bodyPr/>
        <a:lstStyle/>
        <a:p>
          <a:endParaRPr lang="en-IN"/>
        </a:p>
      </dgm:t>
    </dgm:pt>
    <dgm:pt modelId="{7B4A94C0-71C4-4B30-9D58-33C749EEAA0F}" type="pres">
      <dgm:prSet presAssocID="{E94CEF61-8C1E-4578-AD3D-26EEB86E005D}" presName="connTx" presStyleLbl="parChTrans1D2" presStyleIdx="2" presStyleCnt="3"/>
      <dgm:spPr/>
      <dgm:t>
        <a:bodyPr/>
        <a:lstStyle/>
        <a:p>
          <a:endParaRPr lang="en-IN"/>
        </a:p>
      </dgm:t>
    </dgm:pt>
    <dgm:pt modelId="{9660E14A-E6A1-4047-B37B-AFB89C074D70}" type="pres">
      <dgm:prSet presAssocID="{AB21CD02-C3E0-469D-9FBC-2E47776C0171}" presName="root2" presStyleCnt="0"/>
      <dgm:spPr/>
    </dgm:pt>
    <dgm:pt modelId="{2060F4B4-920A-4083-B8E5-BE5E170EDF8E}" type="pres">
      <dgm:prSet presAssocID="{AB21CD02-C3E0-469D-9FBC-2E47776C0171}" presName="LevelTwoTextNode" presStyleLbl="node2" presStyleIdx="2" presStyleCnt="3">
        <dgm:presLayoutVars>
          <dgm:chPref val="3"/>
        </dgm:presLayoutVars>
      </dgm:prSet>
      <dgm:spPr/>
      <dgm:t>
        <a:bodyPr/>
        <a:lstStyle/>
        <a:p>
          <a:endParaRPr lang="en-IN"/>
        </a:p>
      </dgm:t>
    </dgm:pt>
    <dgm:pt modelId="{646D0400-5AD6-480A-9E89-F2CFE68C0CB2}" type="pres">
      <dgm:prSet presAssocID="{AB21CD02-C3E0-469D-9FBC-2E47776C0171}" presName="level3hierChild" presStyleCnt="0"/>
      <dgm:spPr/>
    </dgm:pt>
  </dgm:ptLst>
  <dgm:cxnLst>
    <dgm:cxn modelId="{E1D23E42-E4DD-437D-B015-9D92E7A75E62}" srcId="{5D5CDB47-034E-4F2D-9CB4-059D8A97AA84}" destId="{C3CB089C-DD56-43B3-8D7C-8A1D6B075266}" srcOrd="1" destOrd="0" parTransId="{EDDF0EAE-A4F3-4B62-B637-87D8B7AF6A4E}" sibTransId="{A7DAAB16-C0A0-4228-BD31-631E43AED2D2}"/>
    <dgm:cxn modelId="{C8C1E0D8-FCC2-449F-B590-2ADEB3657159}" type="presOf" srcId="{AB21CD02-C3E0-469D-9FBC-2E47776C0171}" destId="{2060F4B4-920A-4083-B8E5-BE5E170EDF8E}" srcOrd="0" destOrd="0" presId="urn:microsoft.com/office/officeart/2008/layout/HorizontalMultiLevelHierarchy"/>
    <dgm:cxn modelId="{183A4877-EA0E-48DD-B09B-61A4C8B88C8B}" type="presOf" srcId="{5D5CDB47-034E-4F2D-9CB4-059D8A97AA84}" destId="{577DCBBF-70EB-4102-816A-94A006746076}" srcOrd="0" destOrd="0" presId="urn:microsoft.com/office/officeart/2008/layout/HorizontalMultiLevelHierarchy"/>
    <dgm:cxn modelId="{34D32384-FE3D-45E3-9EC6-534AF129A0A1}" type="presOf" srcId="{E94CEF61-8C1E-4578-AD3D-26EEB86E005D}" destId="{7B4A94C0-71C4-4B30-9D58-33C749EEAA0F}" srcOrd="1" destOrd="0" presId="urn:microsoft.com/office/officeart/2008/layout/HorizontalMultiLevelHierarchy"/>
    <dgm:cxn modelId="{A559577F-48B6-4F2A-ADF1-411BFA2908CE}" srcId="{5D5CDB47-034E-4F2D-9CB4-059D8A97AA84}" destId="{DCAFB92D-20D0-4582-AEDD-8C7282C90AA2}" srcOrd="0" destOrd="0" parTransId="{71FB285C-AB62-43EE-877D-5A122D7AA5F0}" sibTransId="{78239D74-4F39-4D09-9157-2E124E0FD03B}"/>
    <dgm:cxn modelId="{38180B8B-6C8B-4789-BB37-6F01274E8699}" type="presOf" srcId="{EDDF0EAE-A4F3-4B62-B637-87D8B7AF6A4E}" destId="{22414936-0705-4BCC-BAAD-0379662B37D0}" srcOrd="1" destOrd="0" presId="urn:microsoft.com/office/officeart/2008/layout/HorizontalMultiLevelHierarchy"/>
    <dgm:cxn modelId="{7BABDC4E-FFD9-4525-B7D6-F4FAC35E4CFB}" srcId="{7CB742C6-CE44-4F21-A2F2-A137204DABB4}" destId="{5D5CDB47-034E-4F2D-9CB4-059D8A97AA84}" srcOrd="0" destOrd="0" parTransId="{4F4A3DC1-6F20-47C0-9941-8CA2FF979EE3}" sibTransId="{1A89BBBB-4EB7-4565-849A-884AF4FEBDC7}"/>
    <dgm:cxn modelId="{534832C9-33A3-444D-9A7E-39D2346116F1}" type="presOf" srcId="{7CB742C6-CE44-4F21-A2F2-A137204DABB4}" destId="{E40BEBC2-B73D-4573-8C3B-C860C8C99C51}" srcOrd="0" destOrd="0" presId="urn:microsoft.com/office/officeart/2008/layout/HorizontalMultiLevelHierarchy"/>
    <dgm:cxn modelId="{051387DB-42AD-448E-A8B7-15F089C4CA6B}" srcId="{5D5CDB47-034E-4F2D-9CB4-059D8A97AA84}" destId="{AB21CD02-C3E0-469D-9FBC-2E47776C0171}" srcOrd="2" destOrd="0" parTransId="{E94CEF61-8C1E-4578-AD3D-26EEB86E005D}" sibTransId="{43BBE82E-1341-4B9A-90D9-0AD79B6D3124}"/>
    <dgm:cxn modelId="{5C3454D1-1456-44FC-AC13-DBA339512A12}" type="presOf" srcId="{EDDF0EAE-A4F3-4B62-B637-87D8B7AF6A4E}" destId="{1B8E67D4-8E00-4C01-99C3-7AC7E81750C3}" srcOrd="0" destOrd="0" presId="urn:microsoft.com/office/officeart/2008/layout/HorizontalMultiLevelHierarchy"/>
    <dgm:cxn modelId="{C2B6376F-889F-4DBA-8588-A3AAD38F88BB}" type="presOf" srcId="{71FB285C-AB62-43EE-877D-5A122D7AA5F0}" destId="{C4388EB5-FBEB-4A6D-92C2-ED31C17ECFE1}" srcOrd="0" destOrd="0" presId="urn:microsoft.com/office/officeart/2008/layout/HorizontalMultiLevelHierarchy"/>
    <dgm:cxn modelId="{F81C6689-9F7D-4D3F-B25E-354B3481D0A3}" type="presOf" srcId="{DCAFB92D-20D0-4582-AEDD-8C7282C90AA2}" destId="{2E15AE89-9F87-4EAF-97B8-9A895DF332B9}" srcOrd="0" destOrd="0" presId="urn:microsoft.com/office/officeart/2008/layout/HorizontalMultiLevelHierarchy"/>
    <dgm:cxn modelId="{6D305DAE-7DFF-496C-8779-B032761A825F}" type="presOf" srcId="{C3CB089C-DD56-43B3-8D7C-8A1D6B075266}" destId="{2ED90AA1-E37F-487A-BD8E-B2D7136F28D7}" srcOrd="0" destOrd="0" presId="urn:microsoft.com/office/officeart/2008/layout/HorizontalMultiLevelHierarchy"/>
    <dgm:cxn modelId="{E516E0A8-14A6-4058-B2AA-6C63563BD69E}" type="presOf" srcId="{E94CEF61-8C1E-4578-AD3D-26EEB86E005D}" destId="{5F4C90E9-F4B7-4CDF-A0B3-58EFCBD334FB}" srcOrd="0" destOrd="0" presId="urn:microsoft.com/office/officeart/2008/layout/HorizontalMultiLevelHierarchy"/>
    <dgm:cxn modelId="{5A005BFF-C3E6-4760-BB47-6068C7912FA1}" type="presOf" srcId="{71FB285C-AB62-43EE-877D-5A122D7AA5F0}" destId="{5C3268E6-7B2B-4013-9E75-472263150083}" srcOrd="1" destOrd="0" presId="urn:microsoft.com/office/officeart/2008/layout/HorizontalMultiLevelHierarchy"/>
    <dgm:cxn modelId="{D63194B1-0F32-467B-8EEB-1CC2BC37A73D}" type="presParOf" srcId="{E40BEBC2-B73D-4573-8C3B-C860C8C99C51}" destId="{C2E19B12-D47E-45B3-8D44-BA84A65D61CD}" srcOrd="0" destOrd="0" presId="urn:microsoft.com/office/officeart/2008/layout/HorizontalMultiLevelHierarchy"/>
    <dgm:cxn modelId="{872C084E-87E6-4753-9F5A-E047941BF104}" type="presParOf" srcId="{C2E19B12-D47E-45B3-8D44-BA84A65D61CD}" destId="{577DCBBF-70EB-4102-816A-94A006746076}" srcOrd="0" destOrd="0" presId="urn:microsoft.com/office/officeart/2008/layout/HorizontalMultiLevelHierarchy"/>
    <dgm:cxn modelId="{BA5697EA-75B8-4C25-9B00-E69807A9E25F}" type="presParOf" srcId="{C2E19B12-D47E-45B3-8D44-BA84A65D61CD}" destId="{7C68F249-F994-4379-96A4-FF46FC2E53E9}" srcOrd="1" destOrd="0" presId="urn:microsoft.com/office/officeart/2008/layout/HorizontalMultiLevelHierarchy"/>
    <dgm:cxn modelId="{CC32DBA4-8D44-4584-A4F1-FF811EB96F2D}" type="presParOf" srcId="{7C68F249-F994-4379-96A4-FF46FC2E53E9}" destId="{C4388EB5-FBEB-4A6D-92C2-ED31C17ECFE1}" srcOrd="0" destOrd="0" presId="urn:microsoft.com/office/officeart/2008/layout/HorizontalMultiLevelHierarchy"/>
    <dgm:cxn modelId="{E73C9E76-8EB1-4073-A40F-7861ED3E361E}" type="presParOf" srcId="{C4388EB5-FBEB-4A6D-92C2-ED31C17ECFE1}" destId="{5C3268E6-7B2B-4013-9E75-472263150083}" srcOrd="0" destOrd="0" presId="urn:microsoft.com/office/officeart/2008/layout/HorizontalMultiLevelHierarchy"/>
    <dgm:cxn modelId="{11C03D29-6101-48BD-BA4A-BC3BA32C2CC7}" type="presParOf" srcId="{7C68F249-F994-4379-96A4-FF46FC2E53E9}" destId="{4B190151-CF57-4B14-A541-EF5BD2B67FA0}" srcOrd="1" destOrd="0" presId="urn:microsoft.com/office/officeart/2008/layout/HorizontalMultiLevelHierarchy"/>
    <dgm:cxn modelId="{E3A2E37E-F7CD-4CE7-AF68-550E03497CBA}" type="presParOf" srcId="{4B190151-CF57-4B14-A541-EF5BD2B67FA0}" destId="{2E15AE89-9F87-4EAF-97B8-9A895DF332B9}" srcOrd="0" destOrd="0" presId="urn:microsoft.com/office/officeart/2008/layout/HorizontalMultiLevelHierarchy"/>
    <dgm:cxn modelId="{FF7CB96B-3D81-4928-98CB-75B6F4C326F3}" type="presParOf" srcId="{4B190151-CF57-4B14-A541-EF5BD2B67FA0}" destId="{5C11CBB5-A047-4013-8E85-D9F0FB7C47CC}" srcOrd="1" destOrd="0" presId="urn:microsoft.com/office/officeart/2008/layout/HorizontalMultiLevelHierarchy"/>
    <dgm:cxn modelId="{4C07B038-2F75-4C60-A84F-9EE4B7BDB9BE}" type="presParOf" srcId="{7C68F249-F994-4379-96A4-FF46FC2E53E9}" destId="{1B8E67D4-8E00-4C01-99C3-7AC7E81750C3}" srcOrd="2" destOrd="0" presId="urn:microsoft.com/office/officeart/2008/layout/HorizontalMultiLevelHierarchy"/>
    <dgm:cxn modelId="{FD80641A-ED27-48B7-A77B-2B856FB814C3}" type="presParOf" srcId="{1B8E67D4-8E00-4C01-99C3-7AC7E81750C3}" destId="{22414936-0705-4BCC-BAAD-0379662B37D0}" srcOrd="0" destOrd="0" presId="urn:microsoft.com/office/officeart/2008/layout/HorizontalMultiLevelHierarchy"/>
    <dgm:cxn modelId="{3329F8F1-4B0C-4058-A1F8-E7916189AF81}" type="presParOf" srcId="{7C68F249-F994-4379-96A4-FF46FC2E53E9}" destId="{40A0CB70-953D-4088-AB7D-26BD9E6722B6}" srcOrd="3" destOrd="0" presId="urn:microsoft.com/office/officeart/2008/layout/HorizontalMultiLevelHierarchy"/>
    <dgm:cxn modelId="{49CDA86F-6BA8-4399-AEC0-5C8291B621A7}" type="presParOf" srcId="{40A0CB70-953D-4088-AB7D-26BD9E6722B6}" destId="{2ED90AA1-E37F-487A-BD8E-B2D7136F28D7}" srcOrd="0" destOrd="0" presId="urn:microsoft.com/office/officeart/2008/layout/HorizontalMultiLevelHierarchy"/>
    <dgm:cxn modelId="{3899A701-5AD0-4150-9705-2032A974335A}" type="presParOf" srcId="{40A0CB70-953D-4088-AB7D-26BD9E6722B6}" destId="{05BF7149-F40B-4476-B00A-BEF48B8B9C86}" srcOrd="1" destOrd="0" presId="urn:microsoft.com/office/officeart/2008/layout/HorizontalMultiLevelHierarchy"/>
    <dgm:cxn modelId="{EF3A2AE0-A1BB-414A-B67B-B41AB7726074}" type="presParOf" srcId="{7C68F249-F994-4379-96A4-FF46FC2E53E9}" destId="{5F4C90E9-F4B7-4CDF-A0B3-58EFCBD334FB}" srcOrd="4" destOrd="0" presId="urn:microsoft.com/office/officeart/2008/layout/HorizontalMultiLevelHierarchy"/>
    <dgm:cxn modelId="{827B42D4-0AE2-4FE2-B024-832D6319911B}" type="presParOf" srcId="{5F4C90E9-F4B7-4CDF-A0B3-58EFCBD334FB}" destId="{7B4A94C0-71C4-4B30-9D58-33C749EEAA0F}" srcOrd="0" destOrd="0" presId="urn:microsoft.com/office/officeart/2008/layout/HorizontalMultiLevelHierarchy"/>
    <dgm:cxn modelId="{56629C3B-CA6E-4B0A-9833-7E9545DC3566}" type="presParOf" srcId="{7C68F249-F994-4379-96A4-FF46FC2E53E9}" destId="{9660E14A-E6A1-4047-B37B-AFB89C074D70}" srcOrd="5" destOrd="0" presId="urn:microsoft.com/office/officeart/2008/layout/HorizontalMultiLevelHierarchy"/>
    <dgm:cxn modelId="{3F1D9D0D-6A89-43F6-ADE7-B60DE3DA4442}" type="presParOf" srcId="{9660E14A-E6A1-4047-B37B-AFB89C074D70}" destId="{2060F4B4-920A-4083-B8E5-BE5E170EDF8E}" srcOrd="0" destOrd="0" presId="urn:microsoft.com/office/officeart/2008/layout/HorizontalMultiLevelHierarchy"/>
    <dgm:cxn modelId="{64AAE1F2-1584-41CD-A54D-E6CABAF34DC0}" type="presParOf" srcId="{9660E14A-E6A1-4047-B37B-AFB89C074D70}" destId="{646D0400-5AD6-480A-9E89-F2CFE68C0CB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90E9-F4B7-4CDF-A0B3-58EFCBD334FB}">
      <dsp:nvSpPr>
        <dsp:cNvPr id="0" name=""/>
        <dsp:cNvSpPr/>
      </dsp:nvSpPr>
      <dsp:spPr>
        <a:xfrm>
          <a:off x="2432412" y="2196306"/>
          <a:ext cx="547495" cy="1043245"/>
        </a:xfrm>
        <a:custGeom>
          <a:avLst/>
          <a:gdLst/>
          <a:ahLst/>
          <a:cxnLst/>
          <a:rect l="0" t="0" r="0" b="0"/>
          <a:pathLst>
            <a:path>
              <a:moveTo>
                <a:pt x="0" y="0"/>
              </a:moveTo>
              <a:lnTo>
                <a:pt x="273747" y="0"/>
              </a:lnTo>
              <a:lnTo>
                <a:pt x="273747" y="1043245"/>
              </a:lnTo>
              <a:lnTo>
                <a:pt x="547495" y="1043245"/>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676705" y="2688474"/>
        <a:ext cx="58909" cy="58909"/>
      </dsp:txXfrm>
    </dsp:sp>
    <dsp:sp modelId="{1B8E67D4-8E00-4C01-99C3-7AC7E81750C3}">
      <dsp:nvSpPr>
        <dsp:cNvPr id="0" name=""/>
        <dsp:cNvSpPr/>
      </dsp:nvSpPr>
      <dsp:spPr>
        <a:xfrm>
          <a:off x="2432412" y="2150586"/>
          <a:ext cx="547495" cy="91440"/>
        </a:xfrm>
        <a:custGeom>
          <a:avLst/>
          <a:gdLst/>
          <a:ahLst/>
          <a:cxnLst/>
          <a:rect l="0" t="0" r="0" b="0"/>
          <a:pathLst>
            <a:path>
              <a:moveTo>
                <a:pt x="0" y="45720"/>
              </a:moveTo>
              <a:lnTo>
                <a:pt x="547495"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692472" y="2182618"/>
        <a:ext cx="27374" cy="27374"/>
      </dsp:txXfrm>
    </dsp:sp>
    <dsp:sp modelId="{C4388EB5-FBEB-4A6D-92C2-ED31C17ECFE1}">
      <dsp:nvSpPr>
        <dsp:cNvPr id="0" name=""/>
        <dsp:cNvSpPr/>
      </dsp:nvSpPr>
      <dsp:spPr>
        <a:xfrm>
          <a:off x="2432412" y="1153060"/>
          <a:ext cx="547495" cy="1043245"/>
        </a:xfrm>
        <a:custGeom>
          <a:avLst/>
          <a:gdLst/>
          <a:ahLst/>
          <a:cxnLst/>
          <a:rect l="0" t="0" r="0" b="0"/>
          <a:pathLst>
            <a:path>
              <a:moveTo>
                <a:pt x="0" y="1043245"/>
              </a:moveTo>
              <a:lnTo>
                <a:pt x="273747" y="1043245"/>
              </a:lnTo>
              <a:lnTo>
                <a:pt x="273747" y="0"/>
              </a:lnTo>
              <a:lnTo>
                <a:pt x="547495"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676705" y="1645228"/>
        <a:ext cx="58909" cy="58909"/>
      </dsp:txXfrm>
    </dsp:sp>
    <dsp:sp modelId="{577DCBBF-70EB-4102-816A-94A006746076}">
      <dsp:nvSpPr>
        <dsp:cNvPr id="0" name=""/>
        <dsp:cNvSpPr/>
      </dsp:nvSpPr>
      <dsp:spPr>
        <a:xfrm rot="16200000">
          <a:off x="-181191" y="1779007"/>
          <a:ext cx="4392612" cy="8345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b="1" kern="1200" dirty="0" smtClean="0">
              <a:solidFill>
                <a:schemeClr val="tx1"/>
              </a:solidFill>
            </a:rPr>
            <a:t>Regression Analysis</a:t>
          </a:r>
          <a:endParaRPr lang="en-IN" sz="2800" b="1" kern="1200" dirty="0">
            <a:solidFill>
              <a:schemeClr val="tx1"/>
            </a:solidFill>
          </a:endParaRPr>
        </a:p>
      </dsp:txBody>
      <dsp:txXfrm>
        <a:off x="-181191" y="1779007"/>
        <a:ext cx="4392612" cy="834596"/>
      </dsp:txXfrm>
    </dsp:sp>
    <dsp:sp modelId="{2E15AE89-9F87-4EAF-97B8-9A895DF332B9}">
      <dsp:nvSpPr>
        <dsp:cNvPr id="0" name=""/>
        <dsp:cNvSpPr/>
      </dsp:nvSpPr>
      <dsp:spPr>
        <a:xfrm>
          <a:off x="2979907" y="735762"/>
          <a:ext cx="2737475" cy="834596"/>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GB" sz="3000" kern="1200" dirty="0" smtClean="0">
              <a:solidFill>
                <a:schemeClr val="tx1"/>
              </a:solidFill>
              <a:latin typeface="Times New Roman" pitchFamily="18" charset="0"/>
              <a:cs typeface="Times New Roman" pitchFamily="18" charset="0"/>
            </a:rPr>
            <a:t>Linear Regression</a:t>
          </a:r>
          <a:endParaRPr lang="en-IN" sz="3000" kern="1200" dirty="0">
            <a:solidFill>
              <a:schemeClr val="tx1"/>
            </a:solidFill>
            <a:latin typeface="Times New Roman" pitchFamily="18" charset="0"/>
            <a:cs typeface="Times New Roman" pitchFamily="18" charset="0"/>
          </a:endParaRPr>
        </a:p>
      </dsp:txBody>
      <dsp:txXfrm>
        <a:off x="2979907" y="735762"/>
        <a:ext cx="2737475" cy="834596"/>
      </dsp:txXfrm>
    </dsp:sp>
    <dsp:sp modelId="{2ED90AA1-E37F-487A-BD8E-B2D7136F28D7}">
      <dsp:nvSpPr>
        <dsp:cNvPr id="0" name=""/>
        <dsp:cNvSpPr/>
      </dsp:nvSpPr>
      <dsp:spPr>
        <a:xfrm>
          <a:off x="2979907" y="1779007"/>
          <a:ext cx="2737475" cy="834596"/>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GB" sz="3000" kern="1200" dirty="0" smtClean="0">
              <a:solidFill>
                <a:schemeClr val="tx1"/>
              </a:solidFill>
              <a:latin typeface="Times New Roman" pitchFamily="18" charset="0"/>
              <a:cs typeface="Times New Roman" pitchFamily="18" charset="0"/>
            </a:rPr>
            <a:t>Multiple Regression</a:t>
          </a:r>
          <a:endParaRPr lang="en-IN" sz="3000" kern="1200" dirty="0">
            <a:solidFill>
              <a:schemeClr val="tx1"/>
            </a:solidFill>
            <a:latin typeface="Times New Roman" pitchFamily="18" charset="0"/>
            <a:cs typeface="Times New Roman" pitchFamily="18" charset="0"/>
          </a:endParaRPr>
        </a:p>
      </dsp:txBody>
      <dsp:txXfrm>
        <a:off x="2979907" y="1779007"/>
        <a:ext cx="2737475" cy="834596"/>
      </dsp:txXfrm>
    </dsp:sp>
    <dsp:sp modelId="{2060F4B4-920A-4083-B8E5-BE5E170EDF8E}">
      <dsp:nvSpPr>
        <dsp:cNvPr id="0" name=""/>
        <dsp:cNvSpPr/>
      </dsp:nvSpPr>
      <dsp:spPr>
        <a:xfrm>
          <a:off x="2979907" y="2822253"/>
          <a:ext cx="2737475" cy="834596"/>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GB" sz="3000" kern="1200" dirty="0" smtClean="0">
              <a:solidFill>
                <a:schemeClr val="tx1"/>
              </a:solidFill>
              <a:latin typeface="Times New Roman" pitchFamily="18" charset="0"/>
              <a:cs typeface="Times New Roman" pitchFamily="18" charset="0"/>
            </a:rPr>
            <a:t>Logistic Regression</a:t>
          </a:r>
          <a:endParaRPr lang="en-IN" sz="3000" kern="1200" dirty="0">
            <a:solidFill>
              <a:schemeClr val="tx1"/>
            </a:solidFill>
            <a:latin typeface="Times New Roman" pitchFamily="18" charset="0"/>
            <a:cs typeface="Times New Roman" pitchFamily="18" charset="0"/>
          </a:endParaRPr>
        </a:p>
      </dsp:txBody>
      <dsp:txXfrm>
        <a:off x="2979907" y="2822253"/>
        <a:ext cx="2737475" cy="83459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E720A98-A5CF-4BF9-BDA3-E75C93FDE796}" type="datetimeFigureOut">
              <a:rPr lang="en-IN" smtClean="0"/>
              <a:t>04-10-2023</a:t>
            </a:fld>
            <a:endParaRPr lang="en-IN"/>
          </a:p>
        </p:txBody>
      </p:sp>
      <p:sp>
        <p:nvSpPr>
          <p:cNvPr id="8" name="Slide Number Placeholder 7"/>
          <p:cNvSpPr>
            <a:spLocks noGrp="1"/>
          </p:cNvSpPr>
          <p:nvPr>
            <p:ph type="sldNum" sz="quarter" idx="11"/>
          </p:nvPr>
        </p:nvSpPr>
        <p:spPr/>
        <p:txBody>
          <a:bodyPr/>
          <a:lstStyle/>
          <a:p>
            <a:fld id="{DED35AFA-0055-4497-A7A5-5411B6A6CFE7}"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20A98-A5CF-4BF9-BDA3-E75C93FDE796}"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35AFA-0055-4497-A7A5-5411B6A6CFE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20A98-A5CF-4BF9-BDA3-E75C93FDE796}"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35AFA-0055-4497-A7A5-5411B6A6CFE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20A98-A5CF-4BF9-BDA3-E75C93FDE796}"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35AFA-0055-4497-A7A5-5411B6A6CFE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720A98-A5CF-4BF9-BDA3-E75C93FDE796}"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35AFA-0055-4497-A7A5-5411B6A6CFE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720A98-A5CF-4BF9-BDA3-E75C93FDE796}"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35AFA-0055-4497-A7A5-5411B6A6CFE7}"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E720A98-A5CF-4BF9-BDA3-E75C93FDE796}"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35AFA-0055-4497-A7A5-5411B6A6CFE7}"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720A98-A5CF-4BF9-BDA3-E75C93FDE796}"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35AFA-0055-4497-A7A5-5411B6A6CFE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20A98-A5CF-4BF9-BDA3-E75C93FDE796}"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35AFA-0055-4497-A7A5-5411B6A6CFE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20A98-A5CF-4BF9-BDA3-E75C93FDE796}"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35AFA-0055-4497-A7A5-5411B6A6CFE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20A98-A5CF-4BF9-BDA3-E75C93FDE796}"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35AFA-0055-4497-A7A5-5411B6A6CFE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9E720A98-A5CF-4BF9-BDA3-E75C93FDE796}" type="datetimeFigureOut">
              <a:rPr lang="en-IN" smtClean="0"/>
              <a:t>04-10-2023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DED35AFA-0055-4497-A7A5-5411B6A6CFE7}"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664" y="2924944"/>
            <a:ext cx="6385402"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solidFill>
                  <a:schemeClr val="tx2"/>
                </a:solidFill>
                <a:effectLst/>
                <a:latin typeface="Times New Roman" pitchFamily="18" charset="0"/>
                <a:cs typeface="Times New Roman" pitchFamily="18" charset="0"/>
              </a:rPr>
              <a:t>Regression Modeling</a:t>
            </a:r>
            <a:endParaRPr lang="en-US" sz="5400" b="1" cap="none" spc="0" dirty="0">
              <a:ln w="10541" cmpd="sng">
                <a:solidFill>
                  <a:schemeClr val="accent1">
                    <a:shade val="88000"/>
                    <a:satMod val="110000"/>
                  </a:schemeClr>
                </a:solidFill>
                <a:prstDash val="solid"/>
              </a:ln>
              <a:solidFill>
                <a:schemeClr val="tx2"/>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20696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315200" cy="1154097"/>
          </a:xfrm>
        </p:spPr>
        <p:txBody>
          <a:bodyPr/>
          <a:lstStyle/>
          <a:p>
            <a:pPr algn="ctr"/>
            <a:r>
              <a:rPr lang="en-GB" b="1" dirty="0" smtClean="0">
                <a:latin typeface="Times New Roman" pitchFamily="18" charset="0"/>
                <a:cs typeface="Times New Roman" pitchFamily="18" charset="0"/>
              </a:rPr>
              <a:t>Calculate R</a:t>
            </a:r>
            <a:r>
              <a:rPr lang="en-GB" b="1" baseline="30000" dirty="0" smtClean="0">
                <a:latin typeface="Times New Roman" pitchFamily="18" charset="0"/>
                <a:cs typeface="Times New Roman" pitchFamily="18" charset="0"/>
              </a:rPr>
              <a:t>2</a:t>
            </a:r>
            <a:endParaRPr lang="en-IN" b="1" baseline="300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556793"/>
            <a:ext cx="7315200" cy="4752568"/>
          </a:xfrm>
        </p:spPr>
        <p:txBody>
          <a:bodyPr/>
          <a:lstStyle/>
          <a:p>
            <a:pPr algn="just"/>
            <a:r>
              <a:rPr lang="en-GB" dirty="0" smtClean="0">
                <a:latin typeface="Times New Roman" pitchFamily="18" charset="0"/>
                <a:cs typeface="Times New Roman" pitchFamily="18" charset="0"/>
              </a:rPr>
              <a:t>To check the goodness of fit, R</a:t>
            </a:r>
            <a:r>
              <a:rPr lang="en-GB" baseline="30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 is calculated.</a:t>
            </a:r>
          </a:p>
          <a:p>
            <a:pPr algn="just"/>
            <a:r>
              <a:rPr lang="en-GB" dirty="0" smtClean="0">
                <a:latin typeface="Times New Roman" pitchFamily="18" charset="0"/>
                <a:cs typeface="Times New Roman" pitchFamily="18" charset="0"/>
              </a:rPr>
              <a:t>R-</a:t>
            </a:r>
            <a:r>
              <a:rPr lang="en-GB" dirty="0" err="1" smtClean="0">
                <a:latin typeface="Times New Roman" pitchFamily="18" charset="0"/>
                <a:cs typeface="Times New Roman" pitchFamily="18" charset="0"/>
              </a:rPr>
              <a:t>Squarred</a:t>
            </a:r>
            <a:r>
              <a:rPr lang="en-GB" dirty="0" smtClean="0">
                <a:latin typeface="Times New Roman" pitchFamily="18" charset="0"/>
                <a:cs typeface="Times New Roman" pitchFamily="18" charset="0"/>
              </a:rPr>
              <a:t> value is the statistical measure of how close the data are to the fitted regression line.</a:t>
            </a:r>
          </a:p>
          <a:p>
            <a:pPr algn="just"/>
            <a:r>
              <a:rPr lang="en-GB" dirty="0" smtClean="0">
                <a:latin typeface="Times New Roman" pitchFamily="18" charset="0"/>
                <a:cs typeface="Times New Roman" pitchFamily="18" charset="0"/>
              </a:rPr>
              <a:t>It determines that x and y are correlated or not. Large value shows the better model.</a:t>
            </a:r>
          </a:p>
          <a:p>
            <a:pPr algn="just"/>
            <a:r>
              <a:rPr lang="en-GB" dirty="0" smtClean="0">
                <a:latin typeface="Times New Roman" pitchFamily="18" charset="0"/>
                <a:cs typeface="Times New Roman" pitchFamily="18" charset="0"/>
              </a:rPr>
              <a:t>For this calculate:</a:t>
            </a:r>
          </a:p>
          <a:p>
            <a:pPr algn="just"/>
            <a:r>
              <a:rPr lang="en-GB" dirty="0" smtClean="0">
                <a:latin typeface="Times New Roman" pitchFamily="18" charset="0"/>
                <a:cs typeface="Times New Roman" pitchFamily="18" charset="0"/>
              </a:rPr>
              <a:t>Distance of actual-mean</a:t>
            </a:r>
          </a:p>
          <a:p>
            <a:pPr algn="just"/>
            <a:r>
              <a:rPr lang="en-GB" dirty="0" smtClean="0">
                <a:latin typeface="Times New Roman" pitchFamily="18" charset="0"/>
                <a:cs typeface="Times New Roman" pitchFamily="18" charset="0"/>
              </a:rPr>
              <a:t>Distance of predicted-mean</a:t>
            </a:r>
          </a:p>
          <a:p>
            <a:pPr algn="just"/>
            <a:endParaRPr lang="en-GB" dirty="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This is R</a:t>
            </a:r>
            <a:r>
              <a:rPr lang="en-GB" baseline="30000" dirty="0" smtClean="0">
                <a:latin typeface="Times New Roman" pitchFamily="18" charset="0"/>
                <a:cs typeface="Times New Roman" pitchFamily="18" charset="0"/>
              </a:rPr>
              <a:t>2=</a:t>
            </a:r>
          </a:p>
          <a:p>
            <a:pPr algn="just"/>
            <a:endParaRPr lang="en-GB" baseline="30000" dirty="0">
              <a:latin typeface="Times New Roman" pitchFamily="18" charset="0"/>
              <a:cs typeface="Times New Roman" pitchFamily="18" charset="0"/>
            </a:endParaRPr>
          </a:p>
          <a:p>
            <a:pPr marL="45720" indent="0" algn="just">
              <a:buNone/>
            </a:pPr>
            <a:endParaRPr lang="en-GB" baseline="30000" dirty="0" smtClean="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00804284"/>
              </p:ext>
            </p:extLst>
          </p:nvPr>
        </p:nvGraphicFramePr>
        <p:xfrm>
          <a:off x="2411760" y="4365104"/>
          <a:ext cx="1512168" cy="1056117"/>
        </p:xfrm>
        <a:graphic>
          <a:graphicData uri="http://schemas.openxmlformats.org/presentationml/2006/ole">
            <mc:AlternateContent xmlns:mc="http://schemas.openxmlformats.org/markup-compatibility/2006">
              <mc:Choice xmlns:v="urn:schemas-microsoft-com:vml" Requires="v">
                <p:oleObj spid="_x0000_s3096" name="Equation" r:id="rId3" imgW="799920" imgH="558720" progId="Equation.DSMT4">
                  <p:embed/>
                </p:oleObj>
              </mc:Choice>
              <mc:Fallback>
                <p:oleObj name="Equation" r:id="rId3" imgW="799920" imgH="558720" progId="Equation.DSMT4">
                  <p:embed/>
                  <p:pic>
                    <p:nvPicPr>
                      <p:cNvPr id="0" name=""/>
                      <p:cNvPicPr/>
                      <p:nvPr/>
                    </p:nvPicPr>
                    <p:blipFill>
                      <a:blip r:embed="rId4"/>
                      <a:stretch>
                        <a:fillRect/>
                      </a:stretch>
                    </p:blipFill>
                    <p:spPr>
                      <a:xfrm>
                        <a:off x="2411760" y="4365104"/>
                        <a:ext cx="1512168" cy="1056117"/>
                      </a:xfrm>
                      <a:prstGeom prst="rect">
                        <a:avLst/>
                      </a:prstGeom>
                    </p:spPr>
                  </p:pic>
                </p:oleObj>
              </mc:Fallback>
            </mc:AlternateContent>
          </a:graphicData>
        </a:graphic>
      </p:graphicFrame>
    </p:spTree>
    <p:extLst>
      <p:ext uri="{BB962C8B-B14F-4D97-AF65-F5344CB8AC3E}">
        <p14:creationId xmlns:p14="http://schemas.microsoft.com/office/powerpoint/2010/main" val="43947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315200" cy="1154097"/>
          </a:xfrm>
        </p:spPr>
        <p:txBody>
          <a:bodyPr>
            <a:normAutofit/>
          </a:bodyPr>
          <a:lstStyle/>
          <a:p>
            <a:r>
              <a:rPr lang="en-GB" sz="3200" b="1" dirty="0" smtClean="0"/>
              <a:t>Linear Regression Solved Numerical</a:t>
            </a:r>
            <a:endParaRPr lang="en-IN" sz="3200"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44825"/>
            <a:ext cx="7690048" cy="431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59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315200" cy="1154097"/>
          </a:xfrm>
        </p:spPr>
        <p:txBody>
          <a:bodyPr>
            <a:normAutofit/>
          </a:bodyPr>
          <a:lstStyle/>
          <a:p>
            <a:r>
              <a:rPr lang="en-GB" sz="3200" b="1" dirty="0" smtClean="0"/>
              <a:t>Linear Regression Solved Numerical</a:t>
            </a:r>
            <a:endParaRPr lang="en-IN"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772816"/>
            <a:ext cx="79343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031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315200" cy="1154097"/>
          </a:xfrm>
        </p:spPr>
        <p:txBody>
          <a:bodyPr>
            <a:normAutofit/>
          </a:bodyPr>
          <a:lstStyle/>
          <a:p>
            <a:r>
              <a:rPr lang="en-GB" sz="3200" b="1" dirty="0" smtClean="0"/>
              <a:t>Linear Regression Solved Numerical</a:t>
            </a:r>
            <a:endParaRPr lang="en-IN" sz="32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24000"/>
            <a:ext cx="7344816" cy="507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35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315200" cy="792088"/>
          </a:xfrm>
        </p:spPr>
        <p:txBody>
          <a:bodyPr>
            <a:normAutofit/>
          </a:bodyPr>
          <a:lstStyle/>
          <a:p>
            <a:r>
              <a:rPr lang="en-GB" sz="3200" b="1" dirty="0" smtClean="0"/>
              <a:t>Linear Regression Solved Numerical</a:t>
            </a:r>
            <a:endParaRPr lang="en-IN" sz="32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02304"/>
            <a:ext cx="3232576" cy="279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626" y="1556792"/>
            <a:ext cx="400982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437112"/>
            <a:ext cx="4824536" cy="2262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4581128"/>
            <a:ext cx="3464817" cy="195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5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315200" cy="1154097"/>
          </a:xfrm>
        </p:spPr>
        <p:txBody>
          <a:bodyPr/>
          <a:lstStyle/>
          <a:p>
            <a:pPr algn="ctr"/>
            <a:r>
              <a:rPr lang="en-GB" b="1" dirty="0" smtClean="0"/>
              <a:t>Multiple Linear Regression</a:t>
            </a:r>
            <a:endParaRPr lang="en-IN" b="1" dirty="0"/>
          </a:p>
        </p:txBody>
      </p:sp>
      <p:sp>
        <p:nvSpPr>
          <p:cNvPr id="3" name="Content Placeholder 2"/>
          <p:cNvSpPr>
            <a:spLocks noGrp="1"/>
          </p:cNvSpPr>
          <p:nvPr>
            <p:ph idx="1"/>
          </p:nvPr>
        </p:nvSpPr>
        <p:spPr>
          <a:xfrm>
            <a:off x="971600" y="1700809"/>
            <a:ext cx="7258000" cy="4608552"/>
          </a:xfrm>
        </p:spPr>
        <p:txBody>
          <a:bodyPr>
            <a:normAutofit lnSpcReduction="10000"/>
          </a:bodyPr>
          <a:lstStyle/>
          <a:p>
            <a:pPr algn="just"/>
            <a:r>
              <a:rPr lang="en-GB" sz="1800" dirty="0">
                <a:latin typeface="Times New Roman" pitchFamily="18" charset="0"/>
                <a:cs typeface="Times New Roman" pitchFamily="18" charset="0"/>
              </a:rPr>
              <a:t>Multiple linear regression (MLR), also known simply as multiple regression, is a statistical technique that uses several explanatory variables to predict the outcome of a response variable. The goal of multiple linear regression is to model </a:t>
            </a:r>
            <a:r>
              <a:rPr lang="en-GB" sz="1800" dirty="0" smtClean="0">
                <a:latin typeface="Times New Roman" pitchFamily="18" charset="0"/>
                <a:cs typeface="Times New Roman" pitchFamily="18" charset="0"/>
              </a:rPr>
              <a:t>the</a:t>
            </a:r>
            <a:r>
              <a:rPr lang="en-GB" sz="1800" dirty="0">
                <a:latin typeface="Times New Roman" pitchFamily="18" charset="0"/>
                <a:cs typeface="Times New Roman" pitchFamily="18" charset="0"/>
              </a:rPr>
              <a:t> </a:t>
            </a:r>
            <a:r>
              <a:rPr lang="en-GB" sz="1800" dirty="0" smtClean="0">
                <a:latin typeface="Times New Roman" pitchFamily="18" charset="0"/>
                <a:cs typeface="Times New Roman" pitchFamily="18" charset="0"/>
              </a:rPr>
              <a:t>linear relationship</a:t>
            </a:r>
            <a:r>
              <a:rPr lang="en-GB" sz="1800" dirty="0">
                <a:latin typeface="Times New Roman" pitchFamily="18" charset="0"/>
                <a:cs typeface="Times New Roman" pitchFamily="18" charset="0"/>
              </a:rPr>
              <a:t> between the explanatory (independent) variables and response (dependent) variables</a:t>
            </a:r>
            <a:r>
              <a:rPr lang="en-GB" sz="1800" dirty="0" smtClean="0">
                <a:latin typeface="Times New Roman" pitchFamily="18" charset="0"/>
                <a:cs typeface="Times New Roman" pitchFamily="18" charset="0"/>
              </a:rPr>
              <a:t>.</a:t>
            </a:r>
          </a:p>
          <a:p>
            <a:pPr algn="just"/>
            <a:r>
              <a:rPr lang="en-IN" sz="1800" dirty="0" smtClean="0"/>
              <a:t>​</a:t>
            </a:r>
          </a:p>
          <a:p>
            <a:pPr algn="just"/>
            <a:r>
              <a:rPr lang="en-IN" sz="1800" dirty="0" err="1" smtClean="0">
                <a:latin typeface="Times New Roman" pitchFamily="18" charset="0"/>
                <a:cs typeface="Times New Roman" pitchFamily="18" charset="0"/>
              </a:rPr>
              <a:t>yi</a:t>
            </a:r>
            <a:r>
              <a:rPr lang="en-IN" sz="1800" dirty="0">
                <a:latin typeface="Times New Roman" pitchFamily="18" charset="0"/>
                <a:cs typeface="Times New Roman" pitchFamily="18" charset="0"/>
              </a:rPr>
              <a:t>​=</a:t>
            </a:r>
            <a:r>
              <a:rPr lang="el-GR" sz="1800" dirty="0">
                <a:latin typeface="Times New Roman" pitchFamily="18" charset="0"/>
                <a:cs typeface="Times New Roman" pitchFamily="18" charset="0"/>
              </a:rPr>
              <a:t>β</a:t>
            </a:r>
            <a:r>
              <a:rPr lang="el-GR" sz="1800" baseline="-25000" dirty="0">
                <a:latin typeface="Times New Roman" pitchFamily="18" charset="0"/>
                <a:cs typeface="Times New Roman" pitchFamily="18" charset="0"/>
              </a:rPr>
              <a:t>0</a:t>
            </a:r>
            <a:r>
              <a:rPr lang="el-GR" sz="1800" dirty="0">
                <a:latin typeface="Times New Roman" pitchFamily="18" charset="0"/>
                <a:cs typeface="Times New Roman" pitchFamily="18" charset="0"/>
              </a:rPr>
              <a:t>​+β</a:t>
            </a:r>
            <a:r>
              <a:rPr lang="el-GR" sz="1800" baseline="-25000" dirty="0">
                <a:latin typeface="Times New Roman" pitchFamily="18" charset="0"/>
                <a:cs typeface="Times New Roman" pitchFamily="18" charset="0"/>
              </a:rPr>
              <a:t>1​</a:t>
            </a:r>
            <a:r>
              <a:rPr lang="en-IN" sz="1800" dirty="0">
                <a:latin typeface="Times New Roman" pitchFamily="18" charset="0"/>
                <a:cs typeface="Times New Roman" pitchFamily="18" charset="0"/>
              </a:rPr>
              <a:t>x</a:t>
            </a:r>
            <a:r>
              <a:rPr lang="en-IN" sz="1800" baseline="-25000" dirty="0">
                <a:latin typeface="Times New Roman" pitchFamily="18" charset="0"/>
                <a:cs typeface="Times New Roman" pitchFamily="18" charset="0"/>
              </a:rPr>
              <a:t>i1</a:t>
            </a:r>
            <a:r>
              <a:rPr lang="en-IN" sz="1800" dirty="0">
                <a:latin typeface="Times New Roman" pitchFamily="18" charset="0"/>
                <a:cs typeface="Times New Roman" pitchFamily="18" charset="0"/>
              </a:rPr>
              <a:t>​+</a:t>
            </a:r>
            <a:r>
              <a:rPr lang="el-GR" sz="1800" dirty="0">
                <a:latin typeface="Times New Roman" pitchFamily="18" charset="0"/>
                <a:cs typeface="Times New Roman" pitchFamily="18" charset="0"/>
              </a:rPr>
              <a:t>β</a:t>
            </a:r>
            <a:r>
              <a:rPr lang="el-GR" sz="1800" baseline="-25000" dirty="0">
                <a:latin typeface="Times New Roman" pitchFamily="18" charset="0"/>
                <a:cs typeface="Times New Roman" pitchFamily="18" charset="0"/>
              </a:rPr>
              <a:t>2​</a:t>
            </a:r>
            <a:r>
              <a:rPr lang="en-IN" sz="1800" dirty="0">
                <a:latin typeface="Times New Roman" pitchFamily="18" charset="0"/>
                <a:cs typeface="Times New Roman" pitchFamily="18" charset="0"/>
              </a:rPr>
              <a:t>x</a:t>
            </a:r>
            <a:r>
              <a:rPr lang="en-IN" sz="1800" baseline="-25000" dirty="0">
                <a:latin typeface="Times New Roman" pitchFamily="18" charset="0"/>
                <a:cs typeface="Times New Roman" pitchFamily="18" charset="0"/>
              </a:rPr>
              <a:t>i2</a:t>
            </a:r>
            <a:r>
              <a:rPr lang="en-IN" sz="1800" dirty="0">
                <a:latin typeface="Times New Roman" pitchFamily="18" charset="0"/>
                <a:cs typeface="Times New Roman" pitchFamily="18" charset="0"/>
              </a:rPr>
              <a:t>​+...+</a:t>
            </a:r>
            <a:r>
              <a:rPr lang="el-GR" sz="1800" dirty="0">
                <a:latin typeface="Times New Roman" pitchFamily="18" charset="0"/>
                <a:cs typeface="Times New Roman" pitchFamily="18" charset="0"/>
              </a:rPr>
              <a:t>β</a:t>
            </a:r>
            <a:r>
              <a:rPr lang="en-IN" sz="1800" baseline="-25000" dirty="0">
                <a:latin typeface="Times New Roman" pitchFamily="18" charset="0"/>
                <a:cs typeface="Times New Roman" pitchFamily="18" charset="0"/>
              </a:rPr>
              <a:t>p​</a:t>
            </a:r>
            <a:r>
              <a:rPr lang="en-IN" sz="1800" dirty="0" err="1">
                <a:latin typeface="Times New Roman" pitchFamily="18" charset="0"/>
                <a:cs typeface="Times New Roman" pitchFamily="18" charset="0"/>
              </a:rPr>
              <a:t>x</a:t>
            </a:r>
            <a:r>
              <a:rPr lang="en-IN" sz="1800" baseline="-25000" dirty="0" err="1">
                <a:latin typeface="Times New Roman" pitchFamily="18" charset="0"/>
                <a:cs typeface="Times New Roman" pitchFamily="18" charset="0"/>
              </a:rPr>
              <a:t>ip</a:t>
            </a:r>
            <a:r>
              <a:rPr lang="en-IN" sz="1800" dirty="0">
                <a:latin typeface="Times New Roman" pitchFamily="18" charset="0"/>
                <a:cs typeface="Times New Roman" pitchFamily="18" charset="0"/>
              </a:rPr>
              <a:t>​+</a:t>
            </a:r>
            <a:r>
              <a:rPr lang="el-GR" sz="1800" dirty="0">
                <a:latin typeface="Times New Roman" pitchFamily="18" charset="0"/>
                <a:cs typeface="Times New Roman" pitchFamily="18" charset="0"/>
              </a:rPr>
              <a:t>ϵ</a:t>
            </a:r>
            <a:endParaRPr lang="en-GB"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where, for i=n observations:</a:t>
            </a:r>
          </a:p>
          <a:p>
            <a:pPr algn="just"/>
            <a:r>
              <a:rPr lang="en-IN" sz="1800" dirty="0" err="1">
                <a:latin typeface="Times New Roman" pitchFamily="18" charset="0"/>
                <a:cs typeface="Times New Roman" pitchFamily="18" charset="0"/>
              </a:rPr>
              <a:t>yi</a:t>
            </a:r>
            <a:r>
              <a:rPr lang="en-IN" sz="1800" dirty="0">
                <a:latin typeface="Times New Roman" pitchFamily="18" charset="0"/>
                <a:cs typeface="Times New Roman" pitchFamily="18" charset="0"/>
              </a:rPr>
              <a:t>​=dependent variable</a:t>
            </a:r>
          </a:p>
          <a:p>
            <a:pPr algn="just"/>
            <a:r>
              <a:rPr lang="en-IN" sz="1800" dirty="0">
                <a:latin typeface="Times New Roman" pitchFamily="18" charset="0"/>
                <a:cs typeface="Times New Roman" pitchFamily="18" charset="0"/>
              </a:rPr>
              <a:t>xi​=explanatory variables</a:t>
            </a:r>
          </a:p>
          <a:p>
            <a:pPr algn="just"/>
            <a:r>
              <a:rPr lang="el-GR" sz="1800" dirty="0">
                <a:latin typeface="Times New Roman" pitchFamily="18" charset="0"/>
                <a:cs typeface="Times New Roman" pitchFamily="18" charset="0"/>
              </a:rPr>
              <a:t>β0​=</a:t>
            </a:r>
            <a:r>
              <a:rPr lang="en-IN" sz="1800" dirty="0">
                <a:latin typeface="Times New Roman" pitchFamily="18" charset="0"/>
                <a:cs typeface="Times New Roman" pitchFamily="18" charset="0"/>
              </a:rPr>
              <a:t>y intercept (constant term)</a:t>
            </a:r>
          </a:p>
          <a:p>
            <a:pPr algn="just"/>
            <a:r>
              <a:rPr lang="el-GR" sz="1800" dirty="0">
                <a:latin typeface="Times New Roman" pitchFamily="18" charset="0"/>
                <a:cs typeface="Times New Roman" pitchFamily="18" charset="0"/>
              </a:rPr>
              <a:t>β</a:t>
            </a:r>
            <a:r>
              <a:rPr lang="en-IN" sz="1800" dirty="0">
                <a:latin typeface="Times New Roman" pitchFamily="18" charset="0"/>
                <a:cs typeface="Times New Roman" pitchFamily="18" charset="0"/>
              </a:rPr>
              <a:t>p​=slope coefficients for each explanatory variable</a:t>
            </a:r>
          </a:p>
          <a:p>
            <a:pPr algn="just"/>
            <a:r>
              <a:rPr lang="el-GR" sz="1800" dirty="0">
                <a:latin typeface="Times New Roman" pitchFamily="18" charset="0"/>
                <a:cs typeface="Times New Roman" pitchFamily="18" charset="0"/>
              </a:rPr>
              <a:t>ϵ=</a:t>
            </a:r>
            <a:r>
              <a:rPr lang="en-IN" sz="1800" dirty="0">
                <a:latin typeface="Times New Roman" pitchFamily="18" charset="0"/>
                <a:cs typeface="Times New Roman" pitchFamily="18" charset="0"/>
              </a:rPr>
              <a:t>the model’s error term (also known as the residuals</a:t>
            </a:r>
            <a:r>
              <a:rPr lang="en-IN" sz="1800" dirty="0" smtClean="0">
                <a:latin typeface="Times New Roman" pitchFamily="18" charset="0"/>
                <a:cs typeface="Times New Roman" pitchFamily="18" charset="0"/>
              </a:rPr>
              <a:t>)</a:t>
            </a:r>
          </a:p>
          <a:p>
            <a:pPr algn="just"/>
            <a:r>
              <a:rPr lang="en-IN" sz="1800" dirty="0" smtClean="0">
                <a:latin typeface="Times New Roman" pitchFamily="18" charset="0"/>
                <a:cs typeface="Times New Roman" pitchFamily="18" charset="0"/>
              </a:rPr>
              <a:t>As the number of independent variable increases to 2 our graph become 3D. The added 3</a:t>
            </a:r>
            <a:r>
              <a:rPr lang="en-IN" sz="1800" baseline="30000" dirty="0" smtClean="0">
                <a:latin typeface="Times New Roman" pitchFamily="18" charset="0"/>
                <a:cs typeface="Times New Roman" pitchFamily="18" charset="0"/>
              </a:rPr>
              <a:t>rd</a:t>
            </a:r>
            <a:r>
              <a:rPr lang="en-IN" sz="1800" dirty="0" smtClean="0">
                <a:latin typeface="Times New Roman" pitchFamily="18" charset="0"/>
                <a:cs typeface="Times New Roman" pitchFamily="18" charset="0"/>
              </a:rPr>
              <a:t> dimension represents other independent variable.​</a:t>
            </a:r>
            <a:r>
              <a:rPr lang="en-IN" sz="1800" dirty="0"/>
              <a:t/>
            </a:r>
            <a:br>
              <a:rPr lang="en-IN" sz="1800" dirty="0"/>
            </a:br>
            <a:endParaRPr lang="en-IN" sz="1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108" y="2924944"/>
            <a:ext cx="24574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flipV="1">
            <a:off x="5868144" y="4005064"/>
            <a:ext cx="1944216" cy="692632"/>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0" name="Rectangle 9"/>
          <p:cNvSpPr/>
          <p:nvPr/>
        </p:nvSpPr>
        <p:spPr>
          <a:xfrm>
            <a:off x="6588224" y="4351380"/>
            <a:ext cx="1512168"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latin typeface="Times New Roman" pitchFamily="18" charset="0"/>
                <a:cs typeface="Times New Roman" pitchFamily="18" charset="0"/>
              </a:rPr>
              <a:t>Independent Variable</a:t>
            </a:r>
            <a:endParaRPr lang="en-IN" sz="11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9968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315200" cy="1154097"/>
          </a:xfrm>
        </p:spPr>
        <p:txBody>
          <a:bodyPr>
            <a:normAutofit/>
          </a:bodyPr>
          <a:lstStyle/>
          <a:p>
            <a:pPr algn="ctr"/>
            <a:r>
              <a:rPr lang="en-GB" sz="2800" b="1" dirty="0" smtClean="0"/>
              <a:t>Multiple Linear </a:t>
            </a:r>
            <a:r>
              <a:rPr lang="en-GB" sz="2800" b="1" dirty="0" smtClean="0"/>
              <a:t>Regression Numerical</a:t>
            </a:r>
            <a:endParaRPr lang="en-IN" sz="28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43074"/>
            <a:ext cx="7731179" cy="4206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506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315200" cy="1154097"/>
          </a:xfrm>
        </p:spPr>
        <p:txBody>
          <a:bodyPr>
            <a:normAutofit/>
          </a:bodyPr>
          <a:lstStyle/>
          <a:p>
            <a:pPr algn="ctr"/>
            <a:r>
              <a:rPr lang="en-GB" sz="2800" b="1" dirty="0" smtClean="0"/>
              <a:t>Multiple Linear </a:t>
            </a:r>
            <a:r>
              <a:rPr lang="en-GB" sz="2800" b="1" dirty="0" smtClean="0"/>
              <a:t>Regression Numerical</a:t>
            </a:r>
            <a:endParaRPr lang="en-IN"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23988"/>
            <a:ext cx="8528248" cy="4741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332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315200" cy="1154097"/>
          </a:xfrm>
        </p:spPr>
        <p:txBody>
          <a:bodyPr>
            <a:normAutofit/>
          </a:bodyPr>
          <a:lstStyle/>
          <a:p>
            <a:pPr algn="ctr"/>
            <a:r>
              <a:rPr lang="en-GB" sz="2800" b="1" dirty="0" smtClean="0"/>
              <a:t>Multiple Linear </a:t>
            </a:r>
            <a:r>
              <a:rPr lang="en-GB" sz="2800" b="1" dirty="0" smtClean="0"/>
              <a:t>Regression Numerical</a:t>
            </a:r>
            <a:endParaRPr lang="en-IN"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30" y="1855812"/>
            <a:ext cx="840105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332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315200" cy="1154097"/>
          </a:xfrm>
        </p:spPr>
        <p:txBody>
          <a:bodyPr>
            <a:normAutofit/>
          </a:bodyPr>
          <a:lstStyle/>
          <a:p>
            <a:pPr algn="ctr"/>
            <a:r>
              <a:rPr lang="en-GB" sz="2800" b="1" dirty="0" smtClean="0"/>
              <a:t>Multiple Linear </a:t>
            </a:r>
            <a:r>
              <a:rPr lang="en-GB" sz="2800" b="1" dirty="0" smtClean="0"/>
              <a:t>Regression Numerical</a:t>
            </a:r>
            <a:endParaRPr lang="en-IN" sz="28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970881"/>
            <a:ext cx="828675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64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92088"/>
          </a:xfrm>
        </p:spPr>
        <p:txBody>
          <a:bodyPr/>
          <a:lstStyle/>
          <a:p>
            <a:pPr algn="ctr"/>
            <a:r>
              <a:rPr lang="en-GB" b="1" dirty="0" smtClean="0"/>
              <a:t>Introduction</a:t>
            </a:r>
            <a:endParaRPr lang="en-IN" b="1" dirty="0"/>
          </a:p>
        </p:txBody>
      </p:sp>
      <p:sp>
        <p:nvSpPr>
          <p:cNvPr id="3" name="Content Placeholder 2"/>
          <p:cNvSpPr>
            <a:spLocks noGrp="1"/>
          </p:cNvSpPr>
          <p:nvPr>
            <p:ph idx="1"/>
          </p:nvPr>
        </p:nvSpPr>
        <p:spPr>
          <a:xfrm>
            <a:off x="914400" y="1412776"/>
            <a:ext cx="7546032" cy="4896585"/>
          </a:xfrm>
        </p:spPr>
        <p:txBody>
          <a:bodyPr>
            <a:normAutofit/>
          </a:bodyPr>
          <a:lstStyle/>
          <a:p>
            <a:pPr algn="just"/>
            <a:r>
              <a:rPr lang="en-GB" sz="1800" dirty="0">
                <a:latin typeface="Times New Roman" pitchFamily="18" charset="0"/>
                <a:cs typeface="Times New Roman" pitchFamily="18" charset="0"/>
              </a:rPr>
              <a:t>Regression analysis is a form of predictive modelling technique which investigates the relationship between a </a:t>
            </a:r>
            <a:r>
              <a:rPr lang="en-GB" sz="1800" b="1" dirty="0">
                <a:latin typeface="Times New Roman" pitchFamily="18" charset="0"/>
                <a:cs typeface="Times New Roman" pitchFamily="18" charset="0"/>
              </a:rPr>
              <a:t>dependent </a:t>
            </a:r>
            <a:r>
              <a:rPr lang="en-GB" sz="1800" dirty="0">
                <a:latin typeface="Times New Roman" pitchFamily="18" charset="0"/>
                <a:cs typeface="Times New Roman" pitchFamily="18" charset="0"/>
              </a:rPr>
              <a:t>(target) and </a:t>
            </a:r>
            <a:r>
              <a:rPr lang="en-GB" sz="1800" b="1" dirty="0">
                <a:latin typeface="Times New Roman" pitchFamily="18" charset="0"/>
                <a:cs typeface="Times New Roman" pitchFamily="18" charset="0"/>
              </a:rPr>
              <a:t>independent variable (s)</a:t>
            </a:r>
            <a:r>
              <a:rPr lang="en-GB" sz="1800" dirty="0">
                <a:latin typeface="Times New Roman" pitchFamily="18" charset="0"/>
                <a:cs typeface="Times New Roman" pitchFamily="18" charset="0"/>
              </a:rPr>
              <a:t> (predictor). This technique is used for forecasting, time series modelling and finding </a:t>
            </a:r>
            <a:r>
              <a:rPr lang="en-GB" sz="1800" dirty="0" smtClean="0">
                <a:latin typeface="Times New Roman" pitchFamily="18" charset="0"/>
                <a:cs typeface="Times New Roman" pitchFamily="18" charset="0"/>
              </a:rPr>
              <a:t>the</a:t>
            </a:r>
            <a:r>
              <a:rPr lang="en-GB" sz="1800" dirty="0">
                <a:latin typeface="Times New Roman" pitchFamily="18" charset="0"/>
                <a:cs typeface="Times New Roman" pitchFamily="18" charset="0"/>
              </a:rPr>
              <a:t> </a:t>
            </a:r>
            <a:r>
              <a:rPr lang="en-GB" sz="1800" dirty="0" smtClean="0">
                <a:latin typeface="Times New Roman" pitchFamily="18" charset="0"/>
                <a:cs typeface="Times New Roman" pitchFamily="18" charset="0"/>
              </a:rPr>
              <a:t>casual effect analysis</a:t>
            </a:r>
            <a:r>
              <a:rPr lang="en-GB" sz="1800" dirty="0">
                <a:latin typeface="Times New Roman" pitchFamily="18" charset="0"/>
                <a:cs typeface="Times New Roman" pitchFamily="18" charset="0"/>
              </a:rPr>
              <a:t> between the variables. For example, relationship between rash driving and number of road accidents by a driver is best studied through regression.</a:t>
            </a:r>
          </a:p>
          <a:p>
            <a:pPr marL="45720" indent="0" algn="just">
              <a:buNone/>
            </a:pPr>
            <a:endParaRPr lang="en-GB" sz="1800" dirty="0">
              <a:latin typeface="Times New Roman" pitchFamily="18" charset="0"/>
              <a:cs typeface="Times New Roman" pitchFamily="18" charset="0"/>
            </a:endParaRPr>
          </a:p>
          <a:p>
            <a:pPr marL="45720" indent="0" algn="just">
              <a:buNone/>
            </a:pPr>
            <a:endParaRPr lang="en-GB" sz="1800" dirty="0">
              <a:latin typeface="Times New Roman" pitchFamily="18" charset="0"/>
              <a:cs typeface="Times New Roman" pitchFamily="18" charset="0"/>
            </a:endParaRPr>
          </a:p>
          <a:p>
            <a:pPr marL="45720" indent="0" algn="just">
              <a:buNone/>
            </a:pPr>
            <a:endParaRPr lang="en-GB" sz="1800" dirty="0">
              <a:latin typeface="Times New Roman" pitchFamily="18" charset="0"/>
              <a:cs typeface="Times New Roman" pitchFamily="18" charset="0"/>
            </a:endParaRPr>
          </a:p>
          <a:p>
            <a:pPr marL="45720" indent="0" algn="just">
              <a:buNone/>
            </a:pPr>
            <a:endParaRPr lang="en-GB" sz="1800" dirty="0">
              <a:latin typeface="Times New Roman" pitchFamily="18" charset="0"/>
              <a:cs typeface="Times New Roman" pitchFamily="18" charset="0"/>
            </a:endParaRPr>
          </a:p>
          <a:p>
            <a:pPr marL="45720" indent="0" algn="just">
              <a:buNone/>
            </a:pPr>
            <a:endParaRPr lang="en-GB" sz="1800" dirty="0">
              <a:latin typeface="Times New Roman" pitchFamily="18" charset="0"/>
              <a:cs typeface="Times New Roman" pitchFamily="18" charset="0"/>
            </a:endParaRPr>
          </a:p>
          <a:p>
            <a:pPr marL="45720" indent="0" algn="just">
              <a:buNone/>
            </a:pPr>
            <a:endParaRPr lang="en-GB" sz="1800" dirty="0">
              <a:latin typeface="Times New Roman" pitchFamily="18" charset="0"/>
              <a:cs typeface="Times New Roman" pitchFamily="18" charset="0"/>
            </a:endParaRPr>
          </a:p>
          <a:p>
            <a:pPr algn="just"/>
            <a:r>
              <a:rPr lang="en-GB" sz="1800" dirty="0">
                <a:latin typeface="Times New Roman" pitchFamily="18" charset="0"/>
                <a:cs typeface="Times New Roman" pitchFamily="18" charset="0"/>
              </a:rPr>
              <a:t>Regression analysis is an important tool for modelling and </a:t>
            </a:r>
            <a:r>
              <a:rPr lang="en-GB" sz="1800" dirty="0" err="1">
                <a:latin typeface="Times New Roman" pitchFamily="18" charset="0"/>
                <a:cs typeface="Times New Roman" pitchFamily="18" charset="0"/>
              </a:rPr>
              <a:t>analyzing</a:t>
            </a:r>
            <a:r>
              <a:rPr lang="en-GB" sz="1800" dirty="0">
                <a:latin typeface="Times New Roman" pitchFamily="18" charset="0"/>
                <a:cs typeface="Times New Roman" pitchFamily="18" charset="0"/>
              </a:rPr>
              <a:t> data. Here, we fit a curve / line to the data points, in such a manner that the differences between the distances of data points from the curve or line is minimized.  I’ll explain this in more details in coming sections.</a:t>
            </a:r>
          </a:p>
          <a:p>
            <a:pPr algn="just"/>
            <a:endParaRPr lang="en-IN"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212976"/>
            <a:ext cx="4680520" cy="177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87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315200" cy="1154097"/>
          </a:xfrm>
        </p:spPr>
        <p:txBody>
          <a:bodyPr>
            <a:normAutofit/>
          </a:bodyPr>
          <a:lstStyle/>
          <a:p>
            <a:pPr algn="ctr"/>
            <a:r>
              <a:rPr lang="en-GB" sz="2800" b="1" dirty="0" smtClean="0"/>
              <a:t>Multiple Linear </a:t>
            </a:r>
            <a:r>
              <a:rPr lang="en-GB" sz="2800" b="1" dirty="0" smtClean="0"/>
              <a:t>Regression Numerical</a:t>
            </a:r>
            <a:endParaRPr lang="en-IN" sz="28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970881"/>
            <a:ext cx="828675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3511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normAutofit fontScale="90000"/>
          </a:bodyPr>
          <a:lstStyle/>
          <a:p>
            <a:r>
              <a:rPr lang="en-GB" b="1" dirty="0"/>
              <a:t>Multiple Linear Regression Numerical</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7344816"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92" y="4001666"/>
            <a:ext cx="7062415" cy="2610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60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5"/>
            <a:ext cx="7315200" cy="792088"/>
          </a:xfrm>
        </p:spPr>
        <p:txBody>
          <a:bodyPr>
            <a:normAutofit/>
          </a:bodyPr>
          <a:lstStyle/>
          <a:p>
            <a:r>
              <a:rPr lang="en-GB" sz="2800" b="1" dirty="0"/>
              <a:t>Multiple Linear Regression Numerical</a:t>
            </a:r>
            <a:endParaRPr lang="en-IN" sz="2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8244408" cy="243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242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9"/>
            <a:ext cx="7315200" cy="936104"/>
          </a:xfrm>
        </p:spPr>
        <p:txBody>
          <a:bodyPr/>
          <a:lstStyle/>
          <a:p>
            <a:pPr algn="ctr"/>
            <a:r>
              <a:rPr lang="en-GB" b="1" dirty="0" smtClean="0">
                <a:latin typeface="Times New Roman" pitchFamily="18" charset="0"/>
                <a:cs typeface="Times New Roman" pitchFamily="18" charset="0"/>
              </a:rPr>
              <a:t>Logistic Regression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11560" y="1412776"/>
            <a:ext cx="7978080" cy="5256584"/>
          </a:xfrm>
        </p:spPr>
        <p:txBody>
          <a:bodyPr>
            <a:normAutofit/>
          </a:bodyPr>
          <a:lstStyle/>
          <a:p>
            <a:pPr algn="just"/>
            <a:r>
              <a:rPr lang="en-GB" sz="1800" dirty="0">
                <a:latin typeface="Times New Roman" pitchFamily="18" charset="0"/>
                <a:cs typeface="Times New Roman" pitchFamily="18" charset="0"/>
              </a:rPr>
              <a:t>Logistic Regression is a “Supervised machine learning” algorithm that can be used to model the probability of a certain class or event. It is used when the data is linearly separable and the outcome is </a:t>
            </a:r>
            <a:r>
              <a:rPr lang="en-GB" sz="1800" dirty="0" smtClean="0">
                <a:latin typeface="Times New Roman" pitchFamily="18" charset="0"/>
                <a:cs typeface="Times New Roman" pitchFamily="18" charset="0"/>
              </a:rPr>
              <a:t>binary in </a:t>
            </a:r>
            <a:r>
              <a:rPr lang="en-GB" sz="1800" dirty="0">
                <a:latin typeface="Times New Roman" pitchFamily="18" charset="0"/>
                <a:cs typeface="Times New Roman" pitchFamily="18" charset="0"/>
              </a:rPr>
              <a:t>nature.</a:t>
            </a:r>
          </a:p>
          <a:p>
            <a:pPr algn="just"/>
            <a:r>
              <a:rPr lang="en-GB" sz="1800" dirty="0">
                <a:latin typeface="Times New Roman" pitchFamily="18" charset="0"/>
                <a:cs typeface="Times New Roman" pitchFamily="18" charset="0"/>
              </a:rPr>
              <a:t>That means Logistic regression is usually used for Binary classification problems</a:t>
            </a:r>
            <a:r>
              <a:rPr lang="en-GB" sz="1800" dirty="0" smtClean="0">
                <a:latin typeface="Times New Roman" pitchFamily="18" charset="0"/>
                <a:cs typeface="Times New Roman" pitchFamily="18" charset="0"/>
              </a:rPr>
              <a:t>.</a:t>
            </a:r>
          </a:p>
          <a:p>
            <a:pPr algn="just"/>
            <a:endParaRPr lang="en-GB" sz="1800" dirty="0">
              <a:latin typeface="Times New Roman" pitchFamily="18" charset="0"/>
              <a:cs typeface="Times New Roman" pitchFamily="18" charset="0"/>
            </a:endParaRPr>
          </a:p>
          <a:p>
            <a:pPr algn="just"/>
            <a:r>
              <a:rPr lang="en-GB" sz="1800" b="1" dirty="0" smtClean="0">
                <a:latin typeface="Times New Roman" pitchFamily="18" charset="0"/>
                <a:cs typeface="Times New Roman" pitchFamily="18" charset="0"/>
              </a:rPr>
              <a:t>Logistic Regression =</a:t>
            </a:r>
          </a:p>
          <a:p>
            <a:pPr algn="just"/>
            <a:endParaRPr lang="en-GB" sz="1800" b="1" dirty="0">
              <a:latin typeface="Times New Roman" pitchFamily="18" charset="0"/>
              <a:cs typeface="Times New Roman" pitchFamily="18" charset="0"/>
            </a:endParaRPr>
          </a:p>
          <a:p>
            <a:pPr algn="just"/>
            <a:r>
              <a:rPr lang="en-GB" sz="1800" b="1" dirty="0" smtClean="0">
                <a:latin typeface="Times New Roman" pitchFamily="18" charset="0"/>
                <a:cs typeface="Times New Roman" pitchFamily="18" charset="0"/>
              </a:rPr>
              <a:t>Binary </a:t>
            </a:r>
            <a:r>
              <a:rPr lang="en-GB" sz="1800" b="1" dirty="0">
                <a:latin typeface="Times New Roman" pitchFamily="18" charset="0"/>
                <a:cs typeface="Times New Roman" pitchFamily="18" charset="0"/>
              </a:rPr>
              <a:t>Classification </a:t>
            </a:r>
            <a:r>
              <a:rPr lang="en-GB" sz="1800" dirty="0">
                <a:latin typeface="Times New Roman" pitchFamily="18" charset="0"/>
                <a:cs typeface="Times New Roman" pitchFamily="18" charset="0"/>
              </a:rPr>
              <a:t>refers to predicting</a:t>
            </a:r>
            <a:r>
              <a:rPr lang="en-GB" sz="1800" b="1" dirty="0">
                <a:latin typeface="Times New Roman" pitchFamily="18" charset="0"/>
                <a:cs typeface="Times New Roman" pitchFamily="18" charset="0"/>
              </a:rPr>
              <a:t> </a:t>
            </a:r>
            <a:r>
              <a:rPr lang="en-GB" sz="1800" dirty="0">
                <a:latin typeface="Times New Roman" pitchFamily="18" charset="0"/>
                <a:cs typeface="Times New Roman" pitchFamily="18" charset="0"/>
              </a:rPr>
              <a:t>the output variable that is discrete in </a:t>
            </a:r>
            <a:r>
              <a:rPr lang="en-GB" sz="1800" b="1" dirty="0">
                <a:latin typeface="Times New Roman" pitchFamily="18" charset="0"/>
                <a:cs typeface="Times New Roman" pitchFamily="18" charset="0"/>
              </a:rPr>
              <a:t>two</a:t>
            </a:r>
            <a:r>
              <a:rPr lang="en-GB" sz="1800" dirty="0">
                <a:latin typeface="Times New Roman" pitchFamily="18" charset="0"/>
                <a:cs typeface="Times New Roman" pitchFamily="18" charset="0"/>
              </a:rPr>
              <a:t> classes</a:t>
            </a:r>
            <a:r>
              <a:rPr lang="en-GB" sz="1800" dirty="0" smtClean="0">
                <a:latin typeface="Times New Roman" pitchFamily="18" charset="0"/>
                <a:cs typeface="Times New Roman" pitchFamily="18" charset="0"/>
              </a:rPr>
              <a:t>. A </a:t>
            </a:r>
            <a:r>
              <a:rPr lang="en-GB" sz="1800" dirty="0">
                <a:latin typeface="Times New Roman" pitchFamily="18" charset="0"/>
                <a:cs typeface="Times New Roman" pitchFamily="18" charset="0"/>
              </a:rPr>
              <a:t>few examples of Binary classification are Yes/No, Pass/Fail, Win/Lose, Cancerous/Non-cancerous, etc.</a:t>
            </a:r>
          </a:p>
          <a:p>
            <a:pPr algn="just"/>
            <a:endParaRPr lang="en-IN" sz="18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581128"/>
            <a:ext cx="576064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708920"/>
            <a:ext cx="2398390" cy="94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56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315200" cy="720081"/>
          </a:xfrm>
        </p:spPr>
        <p:txBody>
          <a:bodyPr/>
          <a:lstStyle/>
          <a:p>
            <a:pPr algn="ctr"/>
            <a:r>
              <a:rPr lang="en-GB" b="1" dirty="0">
                <a:latin typeface="Times New Roman" pitchFamily="18" charset="0"/>
                <a:cs typeface="Times New Roman" pitchFamily="18" charset="0"/>
              </a:rPr>
              <a:t>Logistic Regression</a:t>
            </a:r>
            <a:endParaRPr lang="en-IN" dirty="0"/>
          </a:p>
        </p:txBody>
      </p:sp>
      <p:sp>
        <p:nvSpPr>
          <p:cNvPr id="3" name="Content Placeholder 2"/>
          <p:cNvSpPr>
            <a:spLocks noGrp="1"/>
          </p:cNvSpPr>
          <p:nvPr>
            <p:ph idx="1"/>
          </p:nvPr>
        </p:nvSpPr>
        <p:spPr>
          <a:xfrm>
            <a:off x="539552" y="1628800"/>
            <a:ext cx="8064896" cy="4968551"/>
          </a:xfrm>
        </p:spPr>
        <p:txBody>
          <a:bodyPr>
            <a:noAutofit/>
          </a:bodyPr>
          <a:lstStyle/>
          <a:p>
            <a:pPr algn="just"/>
            <a:r>
              <a:rPr lang="en-GB" sz="1800" dirty="0">
                <a:latin typeface="Times New Roman" pitchFamily="18" charset="0"/>
                <a:cs typeface="Times New Roman" pitchFamily="18" charset="0"/>
              </a:rPr>
              <a:t>Logistic regression is one of the most popular Machine learning algorithm that comes under Supervised Learning techniques.</a:t>
            </a:r>
          </a:p>
          <a:p>
            <a:pPr algn="just"/>
            <a:r>
              <a:rPr lang="en-GB" sz="1800" dirty="0">
                <a:latin typeface="Times New Roman" pitchFamily="18" charset="0"/>
                <a:cs typeface="Times New Roman" pitchFamily="18" charset="0"/>
              </a:rPr>
              <a:t>It can be used for Classification as well as for Regression problems, but mainly used for Classification problems.</a:t>
            </a:r>
          </a:p>
          <a:p>
            <a:pPr algn="just"/>
            <a:r>
              <a:rPr lang="en-GB" sz="1800" dirty="0">
                <a:latin typeface="Times New Roman" pitchFamily="18" charset="0"/>
                <a:cs typeface="Times New Roman" pitchFamily="18" charset="0"/>
              </a:rPr>
              <a:t>Logistic regression is used to predict the categorical dependent variable with the help of independent variables.</a:t>
            </a:r>
          </a:p>
          <a:p>
            <a:pPr algn="just"/>
            <a:r>
              <a:rPr lang="en-GB" sz="1800" dirty="0">
                <a:latin typeface="Times New Roman" pitchFamily="18" charset="0"/>
                <a:cs typeface="Times New Roman" pitchFamily="18" charset="0"/>
              </a:rPr>
              <a:t>The output of Logistic Regression problem can be only between the 0 and 1.</a:t>
            </a:r>
          </a:p>
          <a:p>
            <a:pPr algn="just"/>
            <a:r>
              <a:rPr lang="en-GB" sz="1800" dirty="0">
                <a:latin typeface="Times New Roman" pitchFamily="18" charset="0"/>
                <a:cs typeface="Times New Roman" pitchFamily="18" charset="0"/>
              </a:rPr>
              <a:t>Logistic regression can be used where the probabilities between two classes is required. Such as whether it will rain today or not, either 0 or 1, true or false etc.</a:t>
            </a:r>
          </a:p>
          <a:p>
            <a:pPr algn="just"/>
            <a:r>
              <a:rPr lang="en-GB" sz="1800" dirty="0">
                <a:latin typeface="Times New Roman" pitchFamily="18" charset="0"/>
                <a:cs typeface="Times New Roman" pitchFamily="18" charset="0"/>
              </a:rPr>
              <a:t>Logistic regression is based on the concept of Maximum Likelihood estimation. According to this estimation, the observed data should be most probable.</a:t>
            </a:r>
          </a:p>
          <a:p>
            <a:pPr algn="just"/>
            <a:r>
              <a:rPr lang="en-GB" sz="1800" dirty="0">
                <a:latin typeface="Times New Roman" pitchFamily="18" charset="0"/>
                <a:cs typeface="Times New Roman" pitchFamily="18" charset="0"/>
              </a:rPr>
              <a:t>In logistic regression, we pass the weighted sum of inputs through an activation function that can map values in between 0 and 1. Such activation function is known as </a:t>
            </a:r>
            <a:r>
              <a:rPr lang="en-GB" sz="1800" b="1" dirty="0">
                <a:latin typeface="Times New Roman" pitchFamily="18" charset="0"/>
                <a:cs typeface="Times New Roman" pitchFamily="18" charset="0"/>
              </a:rPr>
              <a:t>sigmoid function</a:t>
            </a:r>
            <a:r>
              <a:rPr lang="en-GB" sz="1800" dirty="0">
                <a:latin typeface="Times New Roman" pitchFamily="18" charset="0"/>
                <a:cs typeface="Times New Roman" pitchFamily="18" charset="0"/>
              </a:rPr>
              <a:t> and the curve obtained is called as sigmoid curve or S-curve. </a:t>
            </a:r>
            <a:endParaRPr lang="en-GB" sz="1800" dirty="0" smtClean="0">
              <a:latin typeface="Times New Roman" pitchFamily="18" charset="0"/>
              <a:cs typeface="Times New Roman" pitchFamily="18" charset="0"/>
            </a:endParaRPr>
          </a:p>
          <a:p>
            <a:pPr algn="just"/>
            <a:endParaRPr lang="en-GB" sz="18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5877272"/>
            <a:ext cx="1316930" cy="58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14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603232" cy="1080121"/>
          </a:xfrm>
        </p:spPr>
        <p:txBody>
          <a:bodyPr>
            <a:normAutofit fontScale="90000"/>
          </a:bodyPr>
          <a:lstStyle/>
          <a:p>
            <a:pPr algn="ctr"/>
            <a:r>
              <a:rPr lang="en-GB" b="1" dirty="0" smtClean="0">
                <a:latin typeface="Times New Roman" pitchFamily="18" charset="0"/>
                <a:cs typeface="Times New Roman" pitchFamily="18" charset="0"/>
              </a:rPr>
              <a:t>Difference between Linear Regression and Logistic </a:t>
            </a:r>
            <a:r>
              <a:rPr lang="en-GB" b="1" dirty="0">
                <a:latin typeface="Times New Roman" pitchFamily="18" charset="0"/>
                <a:cs typeface="Times New Roman" pitchFamily="18" charset="0"/>
              </a:rPr>
              <a:t>Regression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30698"/>
              </p:ext>
            </p:extLst>
          </p:nvPr>
        </p:nvGraphicFramePr>
        <p:xfrm>
          <a:off x="539552" y="1412776"/>
          <a:ext cx="8352928" cy="5052952"/>
        </p:xfrm>
        <a:graphic>
          <a:graphicData uri="http://schemas.openxmlformats.org/drawingml/2006/table">
            <a:tbl>
              <a:tblPr>
                <a:tableStyleId>{5940675A-B579-460E-94D1-54222C63F5DA}</a:tableStyleId>
              </a:tblPr>
              <a:tblGrid>
                <a:gridCol w="4176464"/>
                <a:gridCol w="4176464"/>
              </a:tblGrid>
              <a:tr h="221449">
                <a:tc>
                  <a:txBody>
                    <a:bodyPr/>
                    <a:lstStyle/>
                    <a:p>
                      <a:pPr algn="l" fontAlgn="t"/>
                      <a:r>
                        <a:rPr lang="en-IN" sz="1500">
                          <a:effectLst/>
                          <a:latin typeface="Times New Roman" pitchFamily="18" charset="0"/>
                          <a:cs typeface="Times New Roman" pitchFamily="18" charset="0"/>
                        </a:rPr>
                        <a:t>Linear Regression</a:t>
                      </a:r>
                      <a:endParaRPr lang="en-IN" sz="1500">
                        <a:solidFill>
                          <a:srgbClr val="000000"/>
                        </a:solidFill>
                        <a:effectLst/>
                        <a:latin typeface="Times New Roman" pitchFamily="18" charset="0"/>
                        <a:cs typeface="Times New Roman" pitchFamily="18" charset="0"/>
                      </a:endParaRPr>
                    </a:p>
                  </a:txBody>
                  <a:tcPr marL="44290" marR="44290" marT="44290" marB="44290">
                    <a:solidFill>
                      <a:srgbClr val="92D050"/>
                    </a:solidFill>
                  </a:tcPr>
                </a:tc>
                <a:tc>
                  <a:txBody>
                    <a:bodyPr/>
                    <a:lstStyle/>
                    <a:p>
                      <a:pPr algn="l" fontAlgn="t"/>
                      <a:r>
                        <a:rPr lang="en-IN" sz="1500" dirty="0">
                          <a:effectLst/>
                          <a:latin typeface="Times New Roman" pitchFamily="18" charset="0"/>
                          <a:cs typeface="Times New Roman" pitchFamily="18" charset="0"/>
                        </a:rPr>
                        <a:t>Logistic Regression</a:t>
                      </a:r>
                      <a:endParaRPr lang="en-IN" sz="1500" dirty="0">
                        <a:solidFill>
                          <a:srgbClr val="000000"/>
                        </a:solidFill>
                        <a:effectLst/>
                        <a:latin typeface="Times New Roman" pitchFamily="18" charset="0"/>
                        <a:cs typeface="Times New Roman" pitchFamily="18" charset="0"/>
                      </a:endParaRPr>
                    </a:p>
                  </a:txBody>
                  <a:tcPr marL="44290" marR="44290" marT="44290" marB="44290">
                    <a:solidFill>
                      <a:srgbClr val="92D050"/>
                    </a:solidFill>
                  </a:tcPr>
                </a:tc>
              </a:tr>
              <a:tr h="723399">
                <a:tc>
                  <a:txBody>
                    <a:bodyPr/>
                    <a:lstStyle/>
                    <a:p>
                      <a:pPr algn="just" fontAlgn="t"/>
                      <a:r>
                        <a:rPr lang="en-GB" sz="1500">
                          <a:effectLst/>
                          <a:latin typeface="Times New Roman" pitchFamily="18" charset="0"/>
                          <a:cs typeface="Times New Roman" pitchFamily="18" charset="0"/>
                        </a:rPr>
                        <a:t>Linear regression is used to predict the continuous dependent variable using a given set of independent variables.</a:t>
                      </a:r>
                      <a:endParaRPr lang="en-GB" sz="1500">
                        <a:solidFill>
                          <a:srgbClr val="333333"/>
                        </a:solidFill>
                        <a:effectLst/>
                        <a:latin typeface="Times New Roman" pitchFamily="18" charset="0"/>
                        <a:cs typeface="Times New Roman" pitchFamily="18" charset="0"/>
                      </a:endParaRPr>
                    </a:p>
                  </a:txBody>
                  <a:tcPr marL="29526" marR="29526" marT="29526" marB="29526"/>
                </a:tc>
                <a:tc>
                  <a:txBody>
                    <a:bodyPr/>
                    <a:lstStyle/>
                    <a:p>
                      <a:pPr algn="just" fontAlgn="t"/>
                      <a:r>
                        <a:rPr lang="en-GB" sz="1500">
                          <a:effectLst/>
                          <a:latin typeface="Times New Roman" pitchFamily="18" charset="0"/>
                          <a:cs typeface="Times New Roman" pitchFamily="18" charset="0"/>
                        </a:rPr>
                        <a:t>Logistic Regression is used to predict the categorical dependent variable using a given set of independent variables.</a:t>
                      </a:r>
                      <a:endParaRPr lang="en-GB" sz="1500">
                        <a:solidFill>
                          <a:srgbClr val="333333"/>
                        </a:solidFill>
                        <a:effectLst/>
                        <a:latin typeface="Times New Roman" pitchFamily="18" charset="0"/>
                        <a:cs typeface="Times New Roman" pitchFamily="18" charset="0"/>
                      </a:endParaRPr>
                    </a:p>
                  </a:txBody>
                  <a:tcPr marL="29526" marR="29526" marT="29526" marB="29526"/>
                </a:tc>
              </a:tr>
              <a:tr h="457661">
                <a:tc>
                  <a:txBody>
                    <a:bodyPr/>
                    <a:lstStyle/>
                    <a:p>
                      <a:pPr algn="just" fontAlgn="t"/>
                      <a:r>
                        <a:rPr lang="en-GB" sz="1500" dirty="0">
                          <a:effectLst/>
                          <a:latin typeface="Times New Roman" pitchFamily="18" charset="0"/>
                          <a:cs typeface="Times New Roman" pitchFamily="18" charset="0"/>
                        </a:rPr>
                        <a:t>Linear Regression is used for solving Regression problem.</a:t>
                      </a:r>
                      <a:endParaRPr lang="en-GB" sz="1500" dirty="0">
                        <a:solidFill>
                          <a:srgbClr val="333333"/>
                        </a:solidFill>
                        <a:effectLst/>
                        <a:latin typeface="Times New Roman" pitchFamily="18" charset="0"/>
                        <a:cs typeface="Times New Roman" pitchFamily="18" charset="0"/>
                      </a:endParaRPr>
                    </a:p>
                  </a:txBody>
                  <a:tcPr marL="29526" marR="29526" marT="29526" marB="29526"/>
                </a:tc>
                <a:tc>
                  <a:txBody>
                    <a:bodyPr/>
                    <a:lstStyle/>
                    <a:p>
                      <a:pPr algn="just" fontAlgn="t"/>
                      <a:r>
                        <a:rPr lang="en-GB" sz="1500">
                          <a:effectLst/>
                          <a:latin typeface="Times New Roman" pitchFamily="18" charset="0"/>
                          <a:cs typeface="Times New Roman" pitchFamily="18" charset="0"/>
                        </a:rPr>
                        <a:t>Logistic regression is used for solving Classification problems.</a:t>
                      </a:r>
                      <a:endParaRPr lang="en-GB" sz="1500">
                        <a:solidFill>
                          <a:srgbClr val="333333"/>
                        </a:solidFill>
                        <a:effectLst/>
                        <a:latin typeface="Times New Roman" pitchFamily="18" charset="0"/>
                        <a:cs typeface="Times New Roman" pitchFamily="18" charset="0"/>
                      </a:endParaRPr>
                    </a:p>
                  </a:txBody>
                  <a:tcPr marL="29526" marR="29526" marT="29526" marB="29526"/>
                </a:tc>
              </a:tr>
              <a:tr h="457661">
                <a:tc>
                  <a:txBody>
                    <a:bodyPr/>
                    <a:lstStyle/>
                    <a:p>
                      <a:pPr algn="just" fontAlgn="t"/>
                      <a:r>
                        <a:rPr lang="en-GB" sz="1500">
                          <a:effectLst/>
                          <a:latin typeface="Times New Roman" pitchFamily="18" charset="0"/>
                          <a:cs typeface="Times New Roman" pitchFamily="18" charset="0"/>
                        </a:rPr>
                        <a:t>In Linear regression, we predict the value of continuous variables.</a:t>
                      </a:r>
                      <a:endParaRPr lang="en-GB" sz="1500">
                        <a:solidFill>
                          <a:srgbClr val="333333"/>
                        </a:solidFill>
                        <a:effectLst/>
                        <a:latin typeface="Times New Roman" pitchFamily="18" charset="0"/>
                        <a:cs typeface="Times New Roman" pitchFamily="18" charset="0"/>
                      </a:endParaRPr>
                    </a:p>
                  </a:txBody>
                  <a:tcPr marL="29526" marR="29526" marT="29526" marB="29526"/>
                </a:tc>
                <a:tc>
                  <a:txBody>
                    <a:bodyPr/>
                    <a:lstStyle/>
                    <a:p>
                      <a:pPr algn="just" fontAlgn="t"/>
                      <a:r>
                        <a:rPr lang="en-GB" sz="1500" dirty="0">
                          <a:effectLst/>
                          <a:latin typeface="Times New Roman" pitchFamily="18" charset="0"/>
                          <a:cs typeface="Times New Roman" pitchFamily="18" charset="0"/>
                        </a:rPr>
                        <a:t>In logistic Regression, we predict the values of categorical variables.</a:t>
                      </a:r>
                      <a:endParaRPr lang="en-GB" sz="1500" dirty="0">
                        <a:solidFill>
                          <a:srgbClr val="333333"/>
                        </a:solidFill>
                        <a:effectLst/>
                        <a:latin typeface="Times New Roman" pitchFamily="18" charset="0"/>
                        <a:cs typeface="Times New Roman" pitchFamily="18" charset="0"/>
                      </a:endParaRPr>
                    </a:p>
                  </a:txBody>
                  <a:tcPr marL="29526" marR="29526" marT="29526" marB="29526"/>
                </a:tc>
              </a:tr>
              <a:tr h="457661">
                <a:tc>
                  <a:txBody>
                    <a:bodyPr/>
                    <a:lstStyle/>
                    <a:p>
                      <a:pPr algn="just" fontAlgn="t"/>
                      <a:r>
                        <a:rPr lang="en-GB" sz="1500">
                          <a:effectLst/>
                          <a:latin typeface="Times New Roman" pitchFamily="18" charset="0"/>
                          <a:cs typeface="Times New Roman" pitchFamily="18" charset="0"/>
                        </a:rPr>
                        <a:t>In linear regression, we find the best fit line, by which we can easily predict the output.</a:t>
                      </a:r>
                      <a:endParaRPr lang="en-GB" sz="1500">
                        <a:solidFill>
                          <a:srgbClr val="333333"/>
                        </a:solidFill>
                        <a:effectLst/>
                        <a:latin typeface="Times New Roman" pitchFamily="18" charset="0"/>
                        <a:cs typeface="Times New Roman" pitchFamily="18" charset="0"/>
                      </a:endParaRPr>
                    </a:p>
                  </a:txBody>
                  <a:tcPr marL="29526" marR="29526" marT="29526" marB="29526"/>
                </a:tc>
                <a:tc>
                  <a:txBody>
                    <a:bodyPr/>
                    <a:lstStyle/>
                    <a:p>
                      <a:pPr algn="just" fontAlgn="t"/>
                      <a:r>
                        <a:rPr lang="en-GB" sz="1500">
                          <a:effectLst/>
                          <a:latin typeface="Times New Roman" pitchFamily="18" charset="0"/>
                          <a:cs typeface="Times New Roman" pitchFamily="18" charset="0"/>
                        </a:rPr>
                        <a:t>In Logistic Regression, we find the S-curve by which we can classify the samples.</a:t>
                      </a:r>
                      <a:endParaRPr lang="en-GB" sz="1500">
                        <a:solidFill>
                          <a:srgbClr val="333333"/>
                        </a:solidFill>
                        <a:effectLst/>
                        <a:latin typeface="Times New Roman" pitchFamily="18" charset="0"/>
                        <a:cs typeface="Times New Roman" pitchFamily="18" charset="0"/>
                      </a:endParaRPr>
                    </a:p>
                  </a:txBody>
                  <a:tcPr marL="29526" marR="29526" marT="29526" marB="29526"/>
                </a:tc>
              </a:tr>
              <a:tr h="457661">
                <a:tc>
                  <a:txBody>
                    <a:bodyPr/>
                    <a:lstStyle/>
                    <a:p>
                      <a:pPr algn="just" fontAlgn="t"/>
                      <a:r>
                        <a:rPr lang="en-GB" sz="1500" dirty="0">
                          <a:effectLst/>
                          <a:latin typeface="Times New Roman" pitchFamily="18" charset="0"/>
                          <a:cs typeface="Times New Roman" pitchFamily="18" charset="0"/>
                        </a:rPr>
                        <a:t>Least square estimation method is used for estimation of accuracy.</a:t>
                      </a:r>
                      <a:endParaRPr lang="en-GB" sz="1500" dirty="0">
                        <a:solidFill>
                          <a:srgbClr val="333333"/>
                        </a:solidFill>
                        <a:effectLst/>
                        <a:latin typeface="Times New Roman" pitchFamily="18" charset="0"/>
                        <a:cs typeface="Times New Roman" pitchFamily="18" charset="0"/>
                      </a:endParaRPr>
                    </a:p>
                  </a:txBody>
                  <a:tcPr marL="29526" marR="29526" marT="29526" marB="29526"/>
                </a:tc>
                <a:tc>
                  <a:txBody>
                    <a:bodyPr/>
                    <a:lstStyle/>
                    <a:p>
                      <a:pPr algn="just" fontAlgn="t"/>
                      <a:r>
                        <a:rPr lang="en-GB" sz="1500">
                          <a:effectLst/>
                          <a:latin typeface="Times New Roman" pitchFamily="18" charset="0"/>
                          <a:cs typeface="Times New Roman" pitchFamily="18" charset="0"/>
                        </a:rPr>
                        <a:t>Maximum likelihood estimation method is used for estimation of accuracy.</a:t>
                      </a:r>
                      <a:endParaRPr lang="en-GB" sz="1500">
                        <a:solidFill>
                          <a:srgbClr val="333333"/>
                        </a:solidFill>
                        <a:effectLst/>
                        <a:latin typeface="Times New Roman" pitchFamily="18" charset="0"/>
                        <a:cs typeface="Times New Roman" pitchFamily="18" charset="0"/>
                      </a:endParaRPr>
                    </a:p>
                  </a:txBody>
                  <a:tcPr marL="29526" marR="29526" marT="29526" marB="29526"/>
                </a:tc>
              </a:tr>
              <a:tr h="590530">
                <a:tc>
                  <a:txBody>
                    <a:bodyPr/>
                    <a:lstStyle/>
                    <a:p>
                      <a:pPr algn="just" fontAlgn="t"/>
                      <a:r>
                        <a:rPr lang="en-GB" sz="1500">
                          <a:effectLst/>
                          <a:latin typeface="Times New Roman" pitchFamily="18" charset="0"/>
                          <a:cs typeface="Times New Roman" pitchFamily="18" charset="0"/>
                        </a:rPr>
                        <a:t>The output for Linear Regression must be a continuous value, such as price, age, etc.</a:t>
                      </a:r>
                      <a:endParaRPr lang="en-GB" sz="1500">
                        <a:solidFill>
                          <a:srgbClr val="333333"/>
                        </a:solidFill>
                        <a:effectLst/>
                        <a:latin typeface="Times New Roman" pitchFamily="18" charset="0"/>
                        <a:cs typeface="Times New Roman" pitchFamily="18" charset="0"/>
                      </a:endParaRPr>
                    </a:p>
                  </a:txBody>
                  <a:tcPr marL="29526" marR="29526" marT="29526" marB="29526"/>
                </a:tc>
                <a:tc>
                  <a:txBody>
                    <a:bodyPr/>
                    <a:lstStyle/>
                    <a:p>
                      <a:pPr algn="just" fontAlgn="t"/>
                      <a:r>
                        <a:rPr lang="en-GB" sz="1500">
                          <a:effectLst/>
                          <a:latin typeface="Times New Roman" pitchFamily="18" charset="0"/>
                          <a:cs typeface="Times New Roman" pitchFamily="18" charset="0"/>
                        </a:rPr>
                        <a:t>The output of Logistic Regression must be a Categorical value such as 0 or 1, Yes or No, etc.</a:t>
                      </a:r>
                      <a:endParaRPr lang="en-GB" sz="1500">
                        <a:solidFill>
                          <a:srgbClr val="333333"/>
                        </a:solidFill>
                        <a:effectLst/>
                        <a:latin typeface="Times New Roman" pitchFamily="18" charset="0"/>
                        <a:cs typeface="Times New Roman" pitchFamily="18" charset="0"/>
                      </a:endParaRPr>
                    </a:p>
                  </a:txBody>
                  <a:tcPr marL="29526" marR="29526" marT="29526" marB="29526"/>
                </a:tc>
              </a:tr>
              <a:tr h="723399">
                <a:tc>
                  <a:txBody>
                    <a:bodyPr/>
                    <a:lstStyle/>
                    <a:p>
                      <a:pPr algn="just" fontAlgn="t"/>
                      <a:r>
                        <a:rPr lang="en-GB" sz="1500">
                          <a:effectLst/>
                          <a:latin typeface="Times New Roman" pitchFamily="18" charset="0"/>
                          <a:cs typeface="Times New Roman" pitchFamily="18" charset="0"/>
                        </a:rPr>
                        <a:t>In Linear regression, it is required that relationship between dependent variable and independent variable must be linear.</a:t>
                      </a:r>
                      <a:endParaRPr lang="en-GB" sz="1500">
                        <a:solidFill>
                          <a:srgbClr val="333333"/>
                        </a:solidFill>
                        <a:effectLst/>
                        <a:latin typeface="Times New Roman" pitchFamily="18" charset="0"/>
                        <a:cs typeface="Times New Roman" pitchFamily="18" charset="0"/>
                      </a:endParaRPr>
                    </a:p>
                  </a:txBody>
                  <a:tcPr marL="29526" marR="29526" marT="29526" marB="29526"/>
                </a:tc>
                <a:tc>
                  <a:txBody>
                    <a:bodyPr/>
                    <a:lstStyle/>
                    <a:p>
                      <a:pPr algn="just" fontAlgn="t"/>
                      <a:r>
                        <a:rPr lang="en-GB" sz="1500" dirty="0">
                          <a:effectLst/>
                          <a:latin typeface="Times New Roman" pitchFamily="18" charset="0"/>
                          <a:cs typeface="Times New Roman" pitchFamily="18" charset="0"/>
                        </a:rPr>
                        <a:t>In Logistic regression, it is not required to have the linear relationship between the dependent and independent variable.</a:t>
                      </a:r>
                      <a:endParaRPr lang="en-GB" sz="1500" dirty="0">
                        <a:solidFill>
                          <a:srgbClr val="333333"/>
                        </a:solidFill>
                        <a:effectLst/>
                        <a:latin typeface="Times New Roman" pitchFamily="18" charset="0"/>
                        <a:cs typeface="Times New Roman" pitchFamily="18" charset="0"/>
                      </a:endParaRPr>
                    </a:p>
                  </a:txBody>
                  <a:tcPr marL="29526" marR="29526" marT="29526" marB="29526"/>
                </a:tc>
              </a:tr>
              <a:tr h="590530">
                <a:tc>
                  <a:txBody>
                    <a:bodyPr/>
                    <a:lstStyle/>
                    <a:p>
                      <a:pPr algn="just" fontAlgn="t"/>
                      <a:r>
                        <a:rPr lang="en-GB" sz="1500">
                          <a:effectLst/>
                          <a:latin typeface="Times New Roman" pitchFamily="18" charset="0"/>
                          <a:cs typeface="Times New Roman" pitchFamily="18" charset="0"/>
                        </a:rPr>
                        <a:t>In linear regression, there may be collinearity between the independent variables.</a:t>
                      </a:r>
                      <a:endParaRPr lang="en-GB" sz="1500">
                        <a:solidFill>
                          <a:srgbClr val="333333"/>
                        </a:solidFill>
                        <a:effectLst/>
                        <a:latin typeface="Times New Roman" pitchFamily="18" charset="0"/>
                        <a:cs typeface="Times New Roman" pitchFamily="18" charset="0"/>
                      </a:endParaRPr>
                    </a:p>
                  </a:txBody>
                  <a:tcPr marL="29526" marR="29526" marT="29526" marB="29526"/>
                </a:tc>
                <a:tc>
                  <a:txBody>
                    <a:bodyPr/>
                    <a:lstStyle/>
                    <a:p>
                      <a:pPr algn="just" fontAlgn="t"/>
                      <a:r>
                        <a:rPr lang="en-GB" sz="1500" dirty="0">
                          <a:effectLst/>
                          <a:latin typeface="Times New Roman" pitchFamily="18" charset="0"/>
                          <a:cs typeface="Times New Roman" pitchFamily="18" charset="0"/>
                        </a:rPr>
                        <a:t>In logistic regression, there should not be </a:t>
                      </a:r>
                      <a:r>
                        <a:rPr lang="en-GB" sz="1500" dirty="0" err="1">
                          <a:effectLst/>
                          <a:latin typeface="Times New Roman" pitchFamily="18" charset="0"/>
                          <a:cs typeface="Times New Roman" pitchFamily="18" charset="0"/>
                        </a:rPr>
                        <a:t>collinearity</a:t>
                      </a:r>
                      <a:r>
                        <a:rPr lang="en-GB" sz="1500" dirty="0">
                          <a:effectLst/>
                          <a:latin typeface="Times New Roman" pitchFamily="18" charset="0"/>
                          <a:cs typeface="Times New Roman" pitchFamily="18" charset="0"/>
                        </a:rPr>
                        <a:t> between the independent variable.</a:t>
                      </a:r>
                      <a:endParaRPr lang="en-GB" sz="1500" dirty="0">
                        <a:solidFill>
                          <a:srgbClr val="333333"/>
                        </a:solidFill>
                        <a:effectLst/>
                        <a:latin typeface="Times New Roman" pitchFamily="18" charset="0"/>
                        <a:cs typeface="Times New Roman" pitchFamily="18" charset="0"/>
                      </a:endParaRPr>
                    </a:p>
                  </a:txBody>
                  <a:tcPr marL="29526" marR="29526" marT="29526" marB="29526"/>
                </a:tc>
              </a:tr>
            </a:tbl>
          </a:graphicData>
        </a:graphic>
      </p:graphicFrame>
    </p:spTree>
    <p:extLst>
      <p:ext uri="{BB962C8B-B14F-4D97-AF65-F5344CB8AC3E}">
        <p14:creationId xmlns:p14="http://schemas.microsoft.com/office/powerpoint/2010/main" val="314994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7"/>
            <a:ext cx="7315200" cy="864096"/>
          </a:xfrm>
        </p:spPr>
        <p:txBody>
          <a:bodyPr>
            <a:normAutofit/>
          </a:bodyPr>
          <a:lstStyle/>
          <a:p>
            <a:pPr algn="ctr"/>
            <a:r>
              <a:rPr lang="en-GB" sz="3600" b="1" dirty="0" smtClean="0"/>
              <a:t>Need of Regression Analysis</a:t>
            </a:r>
            <a:endParaRPr lang="en-IN" sz="3600" b="1" dirty="0"/>
          </a:p>
        </p:txBody>
      </p:sp>
      <p:sp>
        <p:nvSpPr>
          <p:cNvPr id="3" name="Content Placeholder 2"/>
          <p:cNvSpPr>
            <a:spLocks noGrp="1"/>
          </p:cNvSpPr>
          <p:nvPr>
            <p:ph idx="1"/>
          </p:nvPr>
        </p:nvSpPr>
        <p:spPr>
          <a:xfrm>
            <a:off x="914400" y="1556793"/>
            <a:ext cx="7315200" cy="4752568"/>
          </a:xfrm>
        </p:spPr>
        <p:txBody>
          <a:bodyPr>
            <a:normAutofit fontScale="85000" lnSpcReduction="10000"/>
          </a:bodyPr>
          <a:lstStyle/>
          <a:p>
            <a:pPr algn="just"/>
            <a:r>
              <a:rPr lang="en-GB" dirty="0">
                <a:latin typeface="Times New Roman" pitchFamily="18" charset="0"/>
                <a:cs typeface="Times New Roman" pitchFamily="18" charset="0"/>
              </a:rPr>
              <a:t>As mentioned above, regression analysis estimates the relationship between two or more variables. Let’s understand this with an easy example:</a:t>
            </a:r>
          </a:p>
          <a:p>
            <a:pPr algn="just"/>
            <a:r>
              <a:rPr lang="en-GB" dirty="0">
                <a:latin typeface="Times New Roman" pitchFamily="18" charset="0"/>
                <a:cs typeface="Times New Roman" pitchFamily="18" charset="0"/>
              </a:rPr>
              <a:t>Let’s say, you want to estimate growth in sales of a company based on current economic conditions. You have the recent company data which indicates that the growth in sales is around two and a half times the growth in the economy. Using this insight, we can predict future sales of the company based on current &amp; past information.</a:t>
            </a:r>
          </a:p>
          <a:p>
            <a:pPr algn="just"/>
            <a:r>
              <a:rPr lang="en-GB" dirty="0">
                <a:latin typeface="Times New Roman" pitchFamily="18" charset="0"/>
                <a:cs typeface="Times New Roman" pitchFamily="18" charset="0"/>
              </a:rPr>
              <a:t>There are multiple benefits of using regression analysis. They are as follows:</a:t>
            </a:r>
          </a:p>
          <a:p>
            <a:pPr algn="just"/>
            <a:r>
              <a:rPr lang="en-GB" dirty="0">
                <a:latin typeface="Times New Roman" pitchFamily="18" charset="0"/>
                <a:cs typeface="Times New Roman" pitchFamily="18" charset="0"/>
              </a:rPr>
              <a:t>It indicates the </a:t>
            </a:r>
            <a:r>
              <a:rPr lang="en-GB" b="1" dirty="0">
                <a:latin typeface="Times New Roman" pitchFamily="18" charset="0"/>
                <a:cs typeface="Times New Roman" pitchFamily="18" charset="0"/>
              </a:rPr>
              <a:t>significant relationships</a:t>
            </a:r>
            <a:r>
              <a:rPr lang="en-GB" dirty="0">
                <a:latin typeface="Times New Roman" pitchFamily="18" charset="0"/>
                <a:cs typeface="Times New Roman" pitchFamily="18" charset="0"/>
              </a:rPr>
              <a:t> between dependent variable and independent variable.</a:t>
            </a:r>
          </a:p>
          <a:p>
            <a:pPr algn="just"/>
            <a:r>
              <a:rPr lang="en-GB" dirty="0">
                <a:latin typeface="Times New Roman" pitchFamily="18" charset="0"/>
                <a:cs typeface="Times New Roman" pitchFamily="18" charset="0"/>
              </a:rPr>
              <a:t>It indicates the </a:t>
            </a:r>
            <a:r>
              <a:rPr lang="en-GB" b="1" dirty="0">
                <a:latin typeface="Times New Roman" pitchFamily="18" charset="0"/>
                <a:cs typeface="Times New Roman" pitchFamily="18" charset="0"/>
              </a:rPr>
              <a:t>strength of impact</a:t>
            </a:r>
            <a:r>
              <a:rPr lang="en-GB" dirty="0">
                <a:latin typeface="Times New Roman" pitchFamily="18" charset="0"/>
                <a:cs typeface="Times New Roman" pitchFamily="18" charset="0"/>
              </a:rPr>
              <a:t> of multiple independent variables on a dependent variable.</a:t>
            </a:r>
          </a:p>
          <a:p>
            <a:pPr algn="just"/>
            <a:r>
              <a:rPr lang="en-GB" dirty="0">
                <a:latin typeface="Times New Roman" pitchFamily="18" charset="0"/>
                <a:cs typeface="Times New Roman" pitchFamily="18" charset="0"/>
              </a:rPr>
              <a:t>Regression analysis also allows us to compare the effects of variables measured on different scales, such as the effect of price changes and the number of promotional activities. These benefits help market researchers / data analysts / data scientists to eliminate and evaluate the best set of variables to be used for building predictive models.</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4916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315200" cy="1154097"/>
          </a:xfrm>
        </p:spPr>
        <p:txBody>
          <a:bodyPr>
            <a:normAutofit/>
          </a:bodyPr>
          <a:lstStyle/>
          <a:p>
            <a:pPr algn="ctr"/>
            <a:r>
              <a:rPr lang="en-GB" sz="3600" b="1" dirty="0" smtClean="0"/>
              <a:t>Types of Regression</a:t>
            </a:r>
            <a:endParaRPr lang="en-IN"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1830820"/>
              </p:ext>
            </p:extLst>
          </p:nvPr>
        </p:nvGraphicFramePr>
        <p:xfrm>
          <a:off x="914400" y="1916113"/>
          <a:ext cx="7315200" cy="4392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310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3"/>
            <a:ext cx="7315200" cy="720080"/>
          </a:xfrm>
        </p:spPr>
        <p:txBody>
          <a:bodyPr/>
          <a:lstStyle/>
          <a:p>
            <a:r>
              <a:rPr lang="en-GB" dirty="0" smtClean="0"/>
              <a:t>Types of Regression</a:t>
            </a:r>
            <a:endParaRPr lang="en-IN" dirty="0"/>
          </a:p>
        </p:txBody>
      </p:sp>
      <p:sp>
        <p:nvSpPr>
          <p:cNvPr id="3" name="Content Placeholder 2"/>
          <p:cNvSpPr>
            <a:spLocks noGrp="1"/>
          </p:cNvSpPr>
          <p:nvPr>
            <p:ph idx="1"/>
          </p:nvPr>
        </p:nvSpPr>
        <p:spPr>
          <a:xfrm>
            <a:off x="914400" y="1484784"/>
            <a:ext cx="7315200" cy="5256583"/>
          </a:xfrm>
        </p:spPr>
        <p:txBody>
          <a:bodyPr>
            <a:noAutofit/>
          </a:bodyPr>
          <a:lstStyle/>
          <a:p>
            <a:r>
              <a:rPr lang="en-GB" sz="1600" b="1" dirty="0">
                <a:latin typeface="Times New Roman" pitchFamily="18" charset="0"/>
                <a:cs typeface="Times New Roman" pitchFamily="18" charset="0"/>
              </a:rPr>
              <a:t>Simple linear regression</a:t>
            </a:r>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One dependent variable (interval or ratio)</a:t>
            </a:r>
          </a:p>
          <a:p>
            <a:r>
              <a:rPr lang="en-GB" sz="1600" dirty="0">
                <a:latin typeface="Times New Roman" pitchFamily="18" charset="0"/>
                <a:cs typeface="Times New Roman" pitchFamily="18" charset="0"/>
              </a:rPr>
              <a:t>One independent variable (interval or ratio or dichotomous)</a:t>
            </a:r>
          </a:p>
          <a:p>
            <a:r>
              <a:rPr lang="en-GB" sz="1600" b="1" dirty="0">
                <a:latin typeface="Times New Roman" pitchFamily="18" charset="0"/>
                <a:cs typeface="Times New Roman" pitchFamily="18" charset="0"/>
              </a:rPr>
              <a:t>Multiple linear regression</a:t>
            </a:r>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One dependent variable (interval or ratio)</a:t>
            </a:r>
          </a:p>
          <a:p>
            <a:r>
              <a:rPr lang="en-GB" sz="1600" dirty="0">
                <a:latin typeface="Times New Roman" pitchFamily="18" charset="0"/>
                <a:cs typeface="Times New Roman" pitchFamily="18" charset="0"/>
              </a:rPr>
              <a:t>Two or more independent variables (interval or ratio or dichotomous)</a:t>
            </a:r>
          </a:p>
          <a:p>
            <a:r>
              <a:rPr lang="en-GB" sz="1600" b="1" dirty="0">
                <a:latin typeface="Times New Roman" pitchFamily="18" charset="0"/>
                <a:cs typeface="Times New Roman" pitchFamily="18" charset="0"/>
              </a:rPr>
              <a:t>Logistic regression</a:t>
            </a:r>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One dependent variable (binary)</a:t>
            </a:r>
          </a:p>
          <a:p>
            <a:r>
              <a:rPr lang="en-GB" sz="1600" dirty="0">
                <a:latin typeface="Times New Roman" pitchFamily="18" charset="0"/>
                <a:cs typeface="Times New Roman" pitchFamily="18" charset="0"/>
              </a:rPr>
              <a:t>Two or more independent variable(s) (interval or ratio or dichotomous)</a:t>
            </a:r>
          </a:p>
          <a:p>
            <a:r>
              <a:rPr lang="en-GB" sz="1600" b="1" dirty="0">
                <a:latin typeface="Times New Roman" pitchFamily="18" charset="0"/>
                <a:cs typeface="Times New Roman" pitchFamily="18" charset="0"/>
              </a:rPr>
              <a:t>Ordinal regression</a:t>
            </a:r>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One dependent variable (ordinal)</a:t>
            </a:r>
          </a:p>
          <a:p>
            <a:r>
              <a:rPr lang="en-GB" sz="1600" dirty="0">
                <a:latin typeface="Times New Roman" pitchFamily="18" charset="0"/>
                <a:cs typeface="Times New Roman" pitchFamily="18" charset="0"/>
              </a:rPr>
              <a:t>One or more independent variable(s) (nominal or dichotomous)</a:t>
            </a:r>
          </a:p>
          <a:p>
            <a:r>
              <a:rPr lang="en-GB" sz="1600" b="1" dirty="0">
                <a:latin typeface="Times New Roman" pitchFamily="18" charset="0"/>
                <a:cs typeface="Times New Roman" pitchFamily="18" charset="0"/>
              </a:rPr>
              <a:t>Multinomial regression</a:t>
            </a:r>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One dependent variable (nominal)</a:t>
            </a:r>
          </a:p>
          <a:p>
            <a:r>
              <a:rPr lang="en-GB" sz="1600" dirty="0">
                <a:latin typeface="Times New Roman" pitchFamily="18" charset="0"/>
                <a:cs typeface="Times New Roman" pitchFamily="18" charset="0"/>
              </a:rPr>
              <a:t>One or more independent variable(s) (interval or ratio or dichotomous)</a:t>
            </a:r>
          </a:p>
          <a:p>
            <a:r>
              <a:rPr lang="en-GB" sz="1600" b="1" dirty="0">
                <a:latin typeface="Times New Roman" pitchFamily="18" charset="0"/>
                <a:cs typeface="Times New Roman" pitchFamily="18" charset="0"/>
              </a:rPr>
              <a:t>Discriminant analysis</a:t>
            </a:r>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One dependent variable (nominal)</a:t>
            </a:r>
          </a:p>
          <a:p>
            <a:r>
              <a:rPr lang="en-GB" sz="1600" dirty="0">
                <a:latin typeface="Times New Roman" pitchFamily="18" charset="0"/>
                <a:cs typeface="Times New Roman" pitchFamily="18" charset="0"/>
              </a:rPr>
              <a:t>One or more independent variable(s) (interval or ratio)</a:t>
            </a: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92900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315200" cy="1154097"/>
          </a:xfrm>
        </p:spPr>
        <p:txBody>
          <a:bodyPr/>
          <a:lstStyle/>
          <a:p>
            <a:pPr algn="ctr"/>
            <a:r>
              <a:rPr lang="en-GB" b="1" dirty="0" smtClean="0">
                <a:latin typeface="Times New Roman" pitchFamily="18" charset="0"/>
                <a:cs typeface="Times New Roman" pitchFamily="18" charset="0"/>
              </a:rPr>
              <a:t>Linear Regression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1628801"/>
            <a:ext cx="7906072" cy="4680560"/>
          </a:xfrm>
        </p:spPr>
        <p:txBody>
          <a:bodyPr>
            <a:normAutofit/>
          </a:bodyPr>
          <a:lstStyle/>
          <a:p>
            <a:pPr algn="just"/>
            <a:r>
              <a:rPr lang="en-GB" sz="1800" dirty="0">
                <a:latin typeface="Times New Roman" pitchFamily="18" charset="0"/>
                <a:cs typeface="Times New Roman" pitchFamily="18" charset="0"/>
              </a:rPr>
              <a:t>Linear regression is a quiet and the simplest statistical regression method used for predictive analysis in machine learning. Linear regression shows the linear relationship between the independent(predictor) variable i.e. X-axis and the dependent(output) variable i.e. Y-axis, called linear regression</a:t>
            </a:r>
            <a:r>
              <a:rPr lang="en-GB" sz="1800" i="1" dirty="0">
                <a:latin typeface="Times New Roman" pitchFamily="18" charset="0"/>
                <a:cs typeface="Times New Roman" pitchFamily="18" charset="0"/>
              </a:rPr>
              <a:t>. </a:t>
            </a:r>
            <a:r>
              <a:rPr lang="en-GB" sz="1800" dirty="0">
                <a:latin typeface="Times New Roman" pitchFamily="18" charset="0"/>
                <a:cs typeface="Times New Roman" pitchFamily="18" charset="0"/>
              </a:rPr>
              <a:t>If there is a single input variable </a:t>
            </a:r>
            <a:r>
              <a:rPr lang="en-GB" sz="1800" b="1" dirty="0">
                <a:latin typeface="Times New Roman" pitchFamily="18" charset="0"/>
                <a:cs typeface="Times New Roman" pitchFamily="18" charset="0"/>
              </a:rPr>
              <a:t>X</a:t>
            </a:r>
            <a:r>
              <a:rPr lang="en-GB" sz="1800" dirty="0">
                <a:latin typeface="Times New Roman" pitchFamily="18" charset="0"/>
                <a:cs typeface="Times New Roman" pitchFamily="18" charset="0"/>
              </a:rPr>
              <a:t>(dependent variable), such linear regression is </a:t>
            </a:r>
            <a:r>
              <a:rPr lang="en-GB" sz="1800" dirty="0" smtClean="0">
                <a:latin typeface="Times New Roman" pitchFamily="18" charset="0"/>
                <a:cs typeface="Times New Roman" pitchFamily="18" charset="0"/>
              </a:rPr>
              <a:t>called</a:t>
            </a:r>
            <a:r>
              <a:rPr lang="en-GB" sz="1800" dirty="0">
                <a:latin typeface="Times New Roman" pitchFamily="18" charset="0"/>
                <a:cs typeface="Times New Roman" pitchFamily="18" charset="0"/>
              </a:rPr>
              <a:t> </a:t>
            </a:r>
            <a:r>
              <a:rPr lang="en-GB" sz="1800" b="1" i="1" u="sng" dirty="0">
                <a:latin typeface="Times New Roman" pitchFamily="18" charset="0"/>
                <a:cs typeface="Times New Roman" pitchFamily="18" charset="0"/>
              </a:rPr>
              <a:t>simple linear regression</a:t>
            </a:r>
            <a:r>
              <a:rPr lang="en-GB"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140968"/>
            <a:ext cx="24574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87624" y="5229200"/>
            <a:ext cx="7560840" cy="1200329"/>
          </a:xfrm>
          <a:prstGeom prst="rect">
            <a:avLst/>
          </a:prstGeom>
        </p:spPr>
        <p:txBody>
          <a:bodyPr wrap="square">
            <a:spAutoFit/>
          </a:bodyPr>
          <a:lstStyle/>
          <a:p>
            <a:pPr algn="just"/>
            <a:r>
              <a:rPr lang="en-GB" dirty="0">
                <a:latin typeface="Times New Roman" pitchFamily="18" charset="0"/>
                <a:cs typeface="Times New Roman" pitchFamily="18" charset="0"/>
              </a:rPr>
              <a:t>The above graph presents the linear relationship between the output(y) variable and predictor(X) variables.  The blue line is referred to as the</a:t>
            </a:r>
            <a:r>
              <a:rPr lang="en-GB" i="1" dirty="0">
                <a:latin typeface="Times New Roman" pitchFamily="18" charset="0"/>
                <a:cs typeface="Times New Roman" pitchFamily="18" charset="0"/>
              </a:rPr>
              <a:t> best fit</a:t>
            </a:r>
            <a:r>
              <a:rPr lang="en-GB" dirty="0">
                <a:latin typeface="Times New Roman" pitchFamily="18" charset="0"/>
                <a:cs typeface="Times New Roman" pitchFamily="18" charset="0"/>
              </a:rPr>
              <a:t> straight line. Based on the given data points, we attempt to plot a line that fits the points the best.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3650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7"/>
            <a:ext cx="7315200" cy="864096"/>
          </a:xfrm>
        </p:spPr>
        <p:txBody>
          <a:bodyPr/>
          <a:lstStyle/>
          <a:p>
            <a:pPr algn="ctr"/>
            <a:r>
              <a:rPr lang="en-GB" b="1" dirty="0">
                <a:latin typeface="Times New Roman" pitchFamily="18" charset="0"/>
                <a:cs typeface="Times New Roman" pitchFamily="18" charset="0"/>
              </a:rPr>
              <a:t>Linear Regression</a:t>
            </a:r>
            <a:endParaRPr lang="en-IN" dirty="0"/>
          </a:p>
        </p:txBody>
      </p:sp>
      <p:sp>
        <p:nvSpPr>
          <p:cNvPr id="3" name="Content Placeholder 2"/>
          <p:cNvSpPr>
            <a:spLocks noGrp="1"/>
          </p:cNvSpPr>
          <p:nvPr>
            <p:ph idx="1"/>
          </p:nvPr>
        </p:nvSpPr>
        <p:spPr>
          <a:xfrm>
            <a:off x="431032" y="1268760"/>
            <a:ext cx="8424936" cy="5040601"/>
          </a:xfrm>
        </p:spPr>
        <p:txBody>
          <a:bodyPr>
            <a:normAutofit/>
          </a:bodyPr>
          <a:lstStyle/>
          <a:p>
            <a:pPr algn="just"/>
            <a:r>
              <a:rPr lang="en-IN" sz="1800" dirty="0">
                <a:latin typeface="Times New Roman" pitchFamily="18" charset="0"/>
                <a:cs typeface="Times New Roman" pitchFamily="18" charset="0"/>
              </a:rPr>
              <a:t>C</a:t>
            </a:r>
            <a:r>
              <a:rPr lang="en-IN" sz="1800" dirty="0" smtClean="0">
                <a:latin typeface="Times New Roman" pitchFamily="18" charset="0"/>
                <a:cs typeface="Times New Roman" pitchFamily="18" charset="0"/>
              </a:rPr>
              <a:t>alculate </a:t>
            </a:r>
            <a:r>
              <a:rPr lang="en-IN" sz="1800" dirty="0">
                <a:latin typeface="Times New Roman" pitchFamily="18" charset="0"/>
                <a:cs typeface="Times New Roman" pitchFamily="18" charset="0"/>
              </a:rPr>
              <a:t>best-fit line linear regression uses a traditional slope-intercept form which is given below,</a:t>
            </a:r>
          </a:p>
          <a:p>
            <a:pPr algn="just"/>
            <a:r>
              <a:rPr lang="en-IN" sz="1800" b="1" dirty="0">
                <a:latin typeface="Times New Roman" pitchFamily="18" charset="0"/>
                <a:cs typeface="Times New Roman" pitchFamily="18" charset="0"/>
              </a:rPr>
              <a:t>Y</a:t>
            </a:r>
            <a:r>
              <a:rPr lang="en-IN" sz="1800" b="1" baseline="-25000" dirty="0">
                <a:latin typeface="Times New Roman" pitchFamily="18" charset="0"/>
                <a:cs typeface="Times New Roman" pitchFamily="18" charset="0"/>
              </a:rPr>
              <a:t>i </a:t>
            </a:r>
            <a:r>
              <a:rPr lang="en-IN" sz="1800" b="1" dirty="0">
                <a:latin typeface="Times New Roman" pitchFamily="18" charset="0"/>
                <a:cs typeface="Times New Roman" pitchFamily="18" charset="0"/>
              </a:rPr>
              <a:t>= </a:t>
            </a:r>
            <a:r>
              <a:rPr lang="el-GR" sz="1800" b="1" dirty="0">
                <a:latin typeface="Times New Roman" pitchFamily="18" charset="0"/>
                <a:cs typeface="Times New Roman" pitchFamily="18" charset="0"/>
              </a:rPr>
              <a:t>β</a:t>
            </a:r>
            <a:r>
              <a:rPr lang="el-GR" sz="1800" b="1" baseline="-25000" dirty="0">
                <a:latin typeface="Times New Roman" pitchFamily="18" charset="0"/>
                <a:cs typeface="Times New Roman" pitchFamily="18" charset="0"/>
              </a:rPr>
              <a:t>0</a:t>
            </a:r>
            <a:r>
              <a:rPr lang="el-GR" sz="1800" b="1" dirty="0">
                <a:latin typeface="Times New Roman" pitchFamily="18" charset="0"/>
                <a:cs typeface="Times New Roman" pitchFamily="18" charset="0"/>
              </a:rPr>
              <a:t> + β</a:t>
            </a:r>
            <a:r>
              <a:rPr lang="el-GR" sz="1800" b="1" baseline="-25000" dirty="0">
                <a:latin typeface="Times New Roman" pitchFamily="18" charset="0"/>
                <a:cs typeface="Times New Roman" pitchFamily="18" charset="0"/>
              </a:rPr>
              <a:t>1</a:t>
            </a:r>
            <a:r>
              <a:rPr lang="en-IN" sz="1800" b="1" dirty="0">
                <a:latin typeface="Times New Roman" pitchFamily="18" charset="0"/>
                <a:cs typeface="Times New Roman" pitchFamily="18" charset="0"/>
              </a:rPr>
              <a:t>X</a:t>
            </a:r>
            <a:r>
              <a:rPr lang="en-IN" sz="1800" b="1" baseline="-25000" dirty="0">
                <a:latin typeface="Times New Roman" pitchFamily="18" charset="0"/>
                <a:cs typeface="Times New Roman" pitchFamily="18" charset="0"/>
              </a:rPr>
              <a:t>i </a:t>
            </a:r>
            <a:endParaRPr lang="en-IN" sz="1800" dirty="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Where </a:t>
            </a:r>
            <a:r>
              <a:rPr lang="en-IN" sz="1800" dirty="0">
                <a:latin typeface="Times New Roman" pitchFamily="18" charset="0"/>
                <a:cs typeface="Times New Roman" pitchFamily="18" charset="0"/>
              </a:rPr>
              <a:t>Y</a:t>
            </a:r>
            <a:r>
              <a:rPr lang="en-IN" sz="1800" baseline="-25000" dirty="0">
                <a:latin typeface="Times New Roman" pitchFamily="18" charset="0"/>
                <a:cs typeface="Times New Roman" pitchFamily="18" charset="0"/>
              </a:rPr>
              <a:t>i</a:t>
            </a:r>
            <a:r>
              <a:rPr lang="en-IN" sz="1800" dirty="0">
                <a:latin typeface="Times New Roman" pitchFamily="18" charset="0"/>
                <a:cs typeface="Times New Roman" pitchFamily="18" charset="0"/>
              </a:rPr>
              <a:t> = Dependent </a:t>
            </a:r>
            <a:r>
              <a:rPr lang="en-IN" sz="1800" dirty="0" smtClean="0">
                <a:latin typeface="Times New Roman" pitchFamily="18" charset="0"/>
                <a:cs typeface="Times New Roman" pitchFamily="18" charset="0"/>
              </a:rPr>
              <a:t>variable</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to the given value of Independent variable.</a:t>
            </a:r>
          </a:p>
          <a:p>
            <a:pPr algn="just"/>
            <a:r>
              <a:rPr lang="el-GR" sz="1800" b="1" dirty="0" smtClean="0">
                <a:latin typeface="Times New Roman" pitchFamily="18" charset="0"/>
                <a:cs typeface="Times New Roman" pitchFamily="18" charset="0"/>
              </a:rPr>
              <a:t>β</a:t>
            </a:r>
            <a:r>
              <a:rPr lang="el-GR" sz="1800" b="1" baseline="-25000" dirty="0" smtClean="0">
                <a:latin typeface="Times New Roman" pitchFamily="18" charset="0"/>
                <a:cs typeface="Times New Roman" pitchFamily="18" charset="0"/>
              </a:rPr>
              <a:t>0</a:t>
            </a:r>
            <a:r>
              <a:rPr lang="el-GR" sz="1800" dirty="0">
                <a:latin typeface="Times New Roman" pitchFamily="18" charset="0"/>
                <a:cs typeface="Times New Roman" pitchFamily="18" charset="0"/>
              </a:rPr>
              <a:t> = </a:t>
            </a:r>
            <a:r>
              <a:rPr lang="en-IN" sz="1800" dirty="0" smtClean="0">
                <a:latin typeface="Times New Roman" pitchFamily="18" charset="0"/>
                <a:cs typeface="Times New Roman" pitchFamily="18" charset="0"/>
              </a:rPr>
              <a:t>constant/Intercept the predicted value of  y when x is 0.</a:t>
            </a:r>
          </a:p>
          <a:p>
            <a:pPr algn="just"/>
            <a:r>
              <a:rPr lang="el-GR" sz="1800" b="1" dirty="0" smtClean="0">
                <a:latin typeface="Times New Roman" pitchFamily="18" charset="0"/>
                <a:cs typeface="Times New Roman" pitchFamily="18" charset="0"/>
              </a:rPr>
              <a:t>β</a:t>
            </a:r>
            <a:r>
              <a:rPr lang="el-GR" sz="1800" b="1" baseline="-25000" dirty="0" smtClean="0">
                <a:latin typeface="Times New Roman" pitchFamily="18" charset="0"/>
                <a:cs typeface="Times New Roman" pitchFamily="18" charset="0"/>
              </a:rPr>
              <a:t>1</a:t>
            </a:r>
            <a:r>
              <a:rPr lang="el-GR" sz="1800" dirty="0">
                <a:latin typeface="Times New Roman" pitchFamily="18" charset="0"/>
                <a:cs typeface="Times New Roman" pitchFamily="18" charset="0"/>
              </a:rPr>
              <a:t> = </a:t>
            </a:r>
            <a:r>
              <a:rPr lang="en-IN" sz="1800" dirty="0" smtClean="0">
                <a:latin typeface="Times New Roman" pitchFamily="18" charset="0"/>
                <a:cs typeface="Times New Roman" pitchFamily="18" charset="0"/>
              </a:rPr>
              <a:t>Slope or regression coefficient (how much we except y to change as x increase).</a:t>
            </a:r>
          </a:p>
          <a:p>
            <a:pPr algn="just"/>
            <a:r>
              <a:rPr lang="en-IN" sz="1800" b="1" dirty="0" smtClean="0">
                <a:latin typeface="Times New Roman" pitchFamily="18" charset="0"/>
                <a:cs typeface="Times New Roman" pitchFamily="18" charset="0"/>
              </a:rPr>
              <a:t>X</a:t>
            </a:r>
            <a:r>
              <a:rPr lang="en-IN" sz="1800" b="1" baseline="-25000" dirty="0" smtClean="0">
                <a:latin typeface="Times New Roman" pitchFamily="18" charset="0"/>
                <a:cs typeface="Times New Roman" pitchFamily="18" charset="0"/>
              </a:rPr>
              <a:t>i</a:t>
            </a:r>
            <a:r>
              <a:rPr lang="en-IN" sz="1800" dirty="0">
                <a:latin typeface="Times New Roman" pitchFamily="18" charset="0"/>
                <a:cs typeface="Times New Roman" pitchFamily="18" charset="0"/>
              </a:rPr>
              <a:t> = Independent </a:t>
            </a:r>
            <a:r>
              <a:rPr lang="en-IN" sz="1800" dirty="0" smtClean="0">
                <a:latin typeface="Times New Roman" pitchFamily="18" charset="0"/>
                <a:cs typeface="Times New Roman" pitchFamily="18" charset="0"/>
              </a:rPr>
              <a:t>variable (The variable we expect influencing the dependent variable y).</a:t>
            </a:r>
          </a:p>
          <a:p>
            <a:pPr algn="just"/>
            <a:r>
              <a:rPr lang="en-IN" sz="1800" dirty="0" smtClean="0">
                <a:latin typeface="Times New Roman" pitchFamily="18" charset="0"/>
                <a:cs typeface="Times New Roman" pitchFamily="18" charset="0"/>
              </a:rPr>
              <a:t>This </a:t>
            </a:r>
            <a:r>
              <a:rPr lang="en-IN" sz="1800" dirty="0">
                <a:latin typeface="Times New Roman" pitchFamily="18" charset="0"/>
                <a:cs typeface="Times New Roman" pitchFamily="18" charset="0"/>
              </a:rPr>
              <a:t>algorithm explains the linear relationship between the dependent(output) variable y and the independent(predictor) variable X using a straight </a:t>
            </a:r>
            <a:r>
              <a:rPr lang="en-IN" sz="1800" dirty="0" smtClean="0">
                <a:latin typeface="Times New Roman" pitchFamily="18" charset="0"/>
                <a:cs typeface="Times New Roman" pitchFamily="18" charset="0"/>
              </a:rPr>
              <a:t>line.</a:t>
            </a:r>
          </a:p>
          <a:p>
            <a:pPr marL="45720" indent="0" algn="just">
              <a:buNone/>
            </a:pPr>
            <a:r>
              <a:rPr lang="en-IN" sz="1800" dirty="0" smtClean="0">
                <a:latin typeface="Times New Roman" pitchFamily="18" charset="0"/>
                <a:cs typeface="Times New Roman" pitchFamily="18" charset="0"/>
              </a:rPr>
              <a:t/>
            </a:r>
            <a:br>
              <a:rPr lang="en-IN"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
        <p:nvSpPr>
          <p:cNvPr id="4" name="Rectangle 3"/>
          <p:cNvSpPr/>
          <p:nvPr/>
        </p:nvSpPr>
        <p:spPr>
          <a:xfrm>
            <a:off x="579528" y="4653136"/>
            <a:ext cx="8384960" cy="1477328"/>
          </a:xfrm>
          <a:prstGeom prst="rect">
            <a:avLst/>
          </a:prstGeom>
        </p:spPr>
        <p:txBody>
          <a:bodyPr wrap="square">
            <a:spAutoFit/>
          </a:bodyPr>
          <a:lstStyle/>
          <a:p>
            <a:pPr marL="285750" indent="-285750" algn="just">
              <a:buFont typeface="Wingdings" pitchFamily="2" charset="2"/>
              <a:buChar char="Ø"/>
            </a:pPr>
            <a:r>
              <a:rPr lang="en-GB" dirty="0">
                <a:latin typeface="Times New Roman" pitchFamily="18" charset="0"/>
                <a:cs typeface="Times New Roman" pitchFamily="18" charset="0"/>
              </a:rPr>
              <a:t>But how the linear regression finds out which is the best fit line?</a:t>
            </a: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The </a:t>
            </a:r>
            <a:r>
              <a:rPr lang="en-GB" dirty="0">
                <a:latin typeface="Times New Roman" pitchFamily="18" charset="0"/>
                <a:cs typeface="Times New Roman" pitchFamily="18" charset="0"/>
              </a:rPr>
              <a:t>goal of the linear regression algorithm is to get the </a:t>
            </a:r>
            <a:r>
              <a:rPr lang="en-GB" b="1" dirty="0">
                <a:latin typeface="Times New Roman" pitchFamily="18" charset="0"/>
                <a:cs typeface="Times New Roman" pitchFamily="18" charset="0"/>
              </a:rPr>
              <a:t>best values for B</a:t>
            </a:r>
            <a:r>
              <a:rPr lang="en-GB" b="1" baseline="-25000" dirty="0">
                <a:latin typeface="Times New Roman" pitchFamily="18" charset="0"/>
                <a:cs typeface="Times New Roman" pitchFamily="18" charset="0"/>
              </a:rPr>
              <a:t>0</a:t>
            </a:r>
            <a:r>
              <a:rPr lang="en-GB" b="1" dirty="0">
                <a:latin typeface="Times New Roman" pitchFamily="18" charset="0"/>
                <a:cs typeface="Times New Roman" pitchFamily="18" charset="0"/>
              </a:rPr>
              <a:t> and B</a:t>
            </a:r>
            <a:r>
              <a:rPr lang="en-GB" b="1" baseline="-25000" dirty="0">
                <a:latin typeface="Times New Roman" pitchFamily="18" charset="0"/>
                <a:cs typeface="Times New Roman" pitchFamily="18" charset="0"/>
              </a:rPr>
              <a:t>1</a:t>
            </a:r>
            <a:r>
              <a:rPr lang="en-GB" dirty="0">
                <a:latin typeface="Times New Roman" pitchFamily="18" charset="0"/>
                <a:cs typeface="Times New Roman" pitchFamily="18" charset="0"/>
              </a:rPr>
              <a:t> to find the best fit line. The best fit line is a line that has the least error which means the error between predicted values and actual values should be minimum.</a:t>
            </a:r>
          </a:p>
        </p:txBody>
      </p:sp>
    </p:spTree>
    <p:extLst>
      <p:ext uri="{BB962C8B-B14F-4D97-AF65-F5344CB8AC3E}">
        <p14:creationId xmlns:p14="http://schemas.microsoft.com/office/powerpoint/2010/main" val="113675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0648"/>
            <a:ext cx="6696744" cy="3795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79528" y="4653136"/>
            <a:ext cx="8384960" cy="1200329"/>
          </a:xfrm>
          <a:prstGeom prst="rect">
            <a:avLst/>
          </a:prstGeom>
        </p:spPr>
        <p:txBody>
          <a:bodyPr wrap="square">
            <a:spAutoFit/>
          </a:bodyPr>
          <a:lstStyle/>
          <a:p>
            <a:pPr marL="285750" indent="-285750" algn="just">
              <a:buFont typeface="Wingdings" pitchFamily="2" charset="2"/>
              <a:buChar char="Ø"/>
            </a:pPr>
            <a:r>
              <a:rPr lang="en-GB" dirty="0" smtClean="0">
                <a:latin typeface="Times New Roman" pitchFamily="18" charset="0"/>
                <a:cs typeface="Times New Roman" pitchFamily="18" charset="0"/>
              </a:rPr>
              <a:t>You can use the simple linear regression when you want to know:</a:t>
            </a:r>
          </a:p>
          <a:p>
            <a:pPr marL="342900" indent="-342900" algn="just">
              <a:buFont typeface="+mj-lt"/>
              <a:buAutoNum type="arabicPeriod"/>
            </a:pPr>
            <a:r>
              <a:rPr lang="en-GB" dirty="0" smtClean="0">
                <a:latin typeface="Times New Roman" pitchFamily="18" charset="0"/>
                <a:cs typeface="Times New Roman" pitchFamily="18" charset="0"/>
              </a:rPr>
              <a:t>How strong the relationship between two variables.</a:t>
            </a:r>
          </a:p>
          <a:p>
            <a:pPr marL="342900" indent="-342900" algn="just">
              <a:buFont typeface="+mj-lt"/>
              <a:buAutoNum type="arabicPeriod"/>
            </a:pPr>
            <a:r>
              <a:rPr lang="en-GB" dirty="0" smtClean="0">
                <a:latin typeface="Times New Roman" pitchFamily="18" charset="0"/>
                <a:cs typeface="Times New Roman" pitchFamily="18" charset="0"/>
              </a:rPr>
              <a:t>The value of dependent variable at a certain value of independent variable.</a:t>
            </a:r>
          </a:p>
          <a:p>
            <a:pPr marL="342900" indent="-342900" algn="just">
              <a:buFont typeface="+mj-lt"/>
              <a:buAutoNum type="arabicPeriod"/>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15740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864096"/>
          </a:xfrm>
        </p:spPr>
        <p:txBody>
          <a:bodyPr/>
          <a:lstStyle/>
          <a:p>
            <a:pPr algn="ctr"/>
            <a:r>
              <a:rPr lang="en-GB" b="1" dirty="0" smtClean="0">
                <a:latin typeface="Times New Roman" pitchFamily="18" charset="0"/>
                <a:cs typeface="Times New Roman" pitchFamily="18" charset="0"/>
              </a:rPr>
              <a:t>Assumptions Linear </a:t>
            </a:r>
            <a:r>
              <a:rPr lang="en-GB" b="1" dirty="0">
                <a:latin typeface="Times New Roman" pitchFamily="18" charset="0"/>
                <a:cs typeface="Times New Roman" pitchFamily="18" charset="0"/>
              </a:rPr>
              <a:t>Regression</a:t>
            </a:r>
            <a:endParaRPr lang="en-IN" dirty="0"/>
          </a:p>
        </p:txBody>
      </p:sp>
      <p:sp>
        <p:nvSpPr>
          <p:cNvPr id="3" name="Content Placeholder 2"/>
          <p:cNvSpPr>
            <a:spLocks noGrp="1"/>
          </p:cNvSpPr>
          <p:nvPr>
            <p:ph idx="1"/>
          </p:nvPr>
        </p:nvSpPr>
        <p:spPr>
          <a:xfrm>
            <a:off x="431032" y="1628800"/>
            <a:ext cx="8424936" cy="4680561"/>
          </a:xfrm>
        </p:spPr>
        <p:txBody>
          <a:bodyPr>
            <a:normAutofit/>
          </a:bodyPr>
          <a:lstStyle/>
          <a:p>
            <a:pPr marL="388620" indent="-342900" algn="just">
              <a:buFont typeface="+mj-lt"/>
              <a:buAutoNum type="arabicPeriod"/>
            </a:pPr>
            <a:r>
              <a:rPr lang="en-GB" sz="1800" b="1" dirty="0" smtClean="0">
                <a:latin typeface="Times New Roman" pitchFamily="18" charset="0"/>
                <a:cs typeface="Times New Roman" pitchFamily="18" charset="0"/>
              </a:rPr>
              <a:t>Homogeneity of Variance: </a:t>
            </a:r>
            <a:r>
              <a:rPr lang="en-GB" sz="1800" dirty="0" smtClean="0">
                <a:latin typeface="Times New Roman" pitchFamily="18" charset="0"/>
                <a:cs typeface="Times New Roman" pitchFamily="18" charset="0"/>
              </a:rPr>
              <a:t>The size of the error in our prediction doesn’t change significantly across the value of independent variable.</a:t>
            </a:r>
          </a:p>
          <a:p>
            <a:pPr marL="388620" indent="-342900" algn="just">
              <a:buFont typeface="+mj-lt"/>
              <a:buAutoNum type="arabicPeriod"/>
            </a:pPr>
            <a:r>
              <a:rPr lang="en-GB" sz="1800" b="1" dirty="0" smtClean="0">
                <a:latin typeface="Times New Roman" pitchFamily="18" charset="0"/>
                <a:cs typeface="Times New Roman" pitchFamily="18" charset="0"/>
              </a:rPr>
              <a:t>Independence of observations: </a:t>
            </a:r>
            <a:r>
              <a:rPr lang="en-GB" sz="1800" dirty="0" smtClean="0">
                <a:latin typeface="Times New Roman" pitchFamily="18" charset="0"/>
                <a:cs typeface="Times New Roman" pitchFamily="18" charset="0"/>
              </a:rPr>
              <a:t>the observations in the dataset were collected using statistically valid sampling methods, and there is no hidden relationships among variables.</a:t>
            </a:r>
          </a:p>
          <a:p>
            <a:pPr marL="388620" indent="-342900" algn="just">
              <a:buFont typeface="+mj-lt"/>
              <a:buAutoNum type="arabicPeriod"/>
            </a:pPr>
            <a:r>
              <a:rPr lang="en-GB" sz="1800" b="1" dirty="0" smtClean="0">
                <a:latin typeface="Times New Roman" pitchFamily="18" charset="0"/>
                <a:cs typeface="Times New Roman" pitchFamily="18" charset="0"/>
              </a:rPr>
              <a:t>Normality: </a:t>
            </a:r>
            <a:r>
              <a:rPr lang="en-GB" sz="1800" dirty="0" smtClean="0">
                <a:latin typeface="Times New Roman" pitchFamily="18" charset="0"/>
                <a:cs typeface="Times New Roman" pitchFamily="18" charset="0"/>
              </a:rPr>
              <a:t>The data follows a normal distribution.</a:t>
            </a:r>
          </a:p>
          <a:p>
            <a:pPr marL="388620" indent="-342900" algn="just">
              <a:buFont typeface="+mj-lt"/>
              <a:buAutoNum type="arabicPeriod"/>
            </a:pPr>
            <a:endParaRPr lang="en-GB" sz="1800" dirty="0">
              <a:latin typeface="Times New Roman" pitchFamily="18" charset="0"/>
              <a:cs typeface="Times New Roman" pitchFamily="18" charset="0"/>
            </a:endParaRPr>
          </a:p>
          <a:p>
            <a:pPr algn="just">
              <a:buFont typeface="Wingdings" pitchFamily="2" charset="2"/>
              <a:buChar char="Ø"/>
            </a:pPr>
            <a:r>
              <a:rPr lang="en-GB" sz="1800" b="1" dirty="0" smtClean="0">
                <a:latin typeface="Times New Roman" pitchFamily="18" charset="0"/>
                <a:cs typeface="Times New Roman" pitchFamily="18" charset="0"/>
              </a:rPr>
              <a:t>Simple LR makes one additional assumption.</a:t>
            </a:r>
          </a:p>
          <a:p>
            <a:pPr marL="388620" indent="-342900" algn="just">
              <a:buFont typeface="+mj-lt"/>
              <a:buAutoNum type="arabicPeriod"/>
            </a:pPr>
            <a:r>
              <a:rPr lang="en-GB" sz="1800" dirty="0" smtClean="0">
                <a:latin typeface="Times New Roman" pitchFamily="18" charset="0"/>
                <a:cs typeface="Times New Roman" pitchFamily="18" charset="0"/>
              </a:rPr>
              <a:t>The relationship between the independent and dependent variable is linear. The line of the best fit through the data point is a straight line rather than a curve.</a:t>
            </a:r>
          </a:p>
          <a:p>
            <a:pPr marL="388620" indent="-342900" algn="just">
              <a:buFont typeface="+mj-lt"/>
              <a:buAutoNum type="arabicPeriod"/>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999268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754</TotalTime>
  <Words>939</Words>
  <Application>Microsoft Office PowerPoint</Application>
  <PresentationFormat>On-screen Show (4:3)</PresentationFormat>
  <Paragraphs>132</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Perspective</vt:lpstr>
      <vt:lpstr>Equation</vt:lpstr>
      <vt:lpstr>PowerPoint Presentation</vt:lpstr>
      <vt:lpstr>Introduction</vt:lpstr>
      <vt:lpstr>Need of Regression Analysis</vt:lpstr>
      <vt:lpstr>Types of Regression</vt:lpstr>
      <vt:lpstr>Types of Regression</vt:lpstr>
      <vt:lpstr>Linear Regression</vt:lpstr>
      <vt:lpstr>Linear Regression</vt:lpstr>
      <vt:lpstr>PowerPoint Presentation</vt:lpstr>
      <vt:lpstr>Assumptions Linear Regression</vt:lpstr>
      <vt:lpstr>Calculate R2</vt:lpstr>
      <vt:lpstr>Linear Regression Solved Numerical</vt:lpstr>
      <vt:lpstr>Linear Regression Solved Numerical</vt:lpstr>
      <vt:lpstr>Linear Regression Solved Numerical</vt:lpstr>
      <vt:lpstr>Linear Regression Solved Numerical</vt:lpstr>
      <vt:lpstr>Multiple Linear Regression</vt:lpstr>
      <vt:lpstr>Multiple Linear Regression Numerical</vt:lpstr>
      <vt:lpstr>Multiple Linear Regression Numerical</vt:lpstr>
      <vt:lpstr>Multiple Linear Regression Numerical</vt:lpstr>
      <vt:lpstr>Multiple Linear Regression Numerical</vt:lpstr>
      <vt:lpstr>Multiple Linear Regression Numerical</vt:lpstr>
      <vt:lpstr>Multiple Linear Regression Numerical</vt:lpstr>
      <vt:lpstr>Multiple Linear Regression Numerical</vt:lpstr>
      <vt:lpstr>Logistic Regression</vt:lpstr>
      <vt:lpstr>Logistic Regression</vt:lpstr>
      <vt:lpstr>Difference between Linear Regression and Logistic Regression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Dimple</dc:creator>
  <cp:lastModifiedBy>Dimple</cp:lastModifiedBy>
  <cp:revision>34</cp:revision>
  <dcterms:created xsi:type="dcterms:W3CDTF">2022-08-31T06:23:22Z</dcterms:created>
  <dcterms:modified xsi:type="dcterms:W3CDTF">2023-10-04T03:42:06Z</dcterms:modified>
</cp:coreProperties>
</file>