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4" r:id="rId6"/>
    <p:sldId id="263" r:id="rId7"/>
    <p:sldId id="262" r:id="rId8"/>
    <p:sldId id="261" r:id="rId9"/>
    <p:sldId id="260" r:id="rId10"/>
    <p:sldId id="259" r:id="rId11"/>
    <p:sldId id="258" r:id="rId12"/>
    <p:sldId id="271" r:id="rId13"/>
    <p:sldId id="270" r:id="rId14"/>
    <p:sldId id="273" r:id="rId15"/>
    <p:sldId id="269" r:id="rId16"/>
    <p:sldId id="268" r:id="rId17"/>
    <p:sldId id="267" r:id="rId18"/>
    <p:sldId id="274" r:id="rId19"/>
    <p:sldId id="275" r:id="rId20"/>
    <p:sldId id="276" r:id="rId21"/>
    <p:sldId id="277" r:id="rId22"/>
    <p:sldId id="278" r:id="rId23"/>
    <p:sldId id="292" r:id="rId24"/>
    <p:sldId id="293" r:id="rId25"/>
    <p:sldId id="294" r:id="rId26"/>
    <p:sldId id="279" r:id="rId27"/>
    <p:sldId id="280" r:id="rId28"/>
    <p:sldId id="281" r:id="rId29"/>
    <p:sldId id="295" r:id="rId30"/>
    <p:sldId id="282" r:id="rId31"/>
    <p:sldId id="283" r:id="rId32"/>
    <p:sldId id="284" r:id="rId33"/>
    <p:sldId id="285" r:id="rId34"/>
    <p:sldId id="286" r:id="rId35"/>
    <p:sldId id="287" r:id="rId36"/>
    <p:sldId id="288" r:id="rId37"/>
    <p:sldId id="289" r:id="rId38"/>
    <p:sldId id="290" r:id="rId39"/>
    <p:sldId id="29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89B610A-AAC3-484E-A3D3-855F7AB2C1FC}" type="datetimeFigureOut">
              <a:rPr lang="en-IN" smtClean="0"/>
              <a:t>09-10-2023</a:t>
            </a:fld>
            <a:endParaRPr lang="en-IN"/>
          </a:p>
        </p:txBody>
      </p:sp>
      <p:sp>
        <p:nvSpPr>
          <p:cNvPr id="8" name="Slide Number Placeholder 7"/>
          <p:cNvSpPr>
            <a:spLocks noGrp="1"/>
          </p:cNvSpPr>
          <p:nvPr>
            <p:ph type="sldNum" sz="quarter" idx="11"/>
          </p:nvPr>
        </p:nvSpPr>
        <p:spPr/>
        <p:txBody>
          <a:bodyPr/>
          <a:lstStyle/>
          <a:p>
            <a:fld id="{1E8A07F6-1AA0-4F96-A5ED-BAE5741E4294}"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B610A-AAC3-484E-A3D3-855F7AB2C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A07F6-1AA0-4F96-A5ED-BAE5741E429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9B610A-AAC3-484E-A3D3-855F7AB2C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A07F6-1AA0-4F96-A5ED-BAE5741E429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9B610A-AAC3-484E-A3D3-855F7AB2C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A07F6-1AA0-4F96-A5ED-BAE5741E429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9B610A-AAC3-484E-A3D3-855F7AB2C1FC}"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A07F6-1AA0-4F96-A5ED-BAE5741E429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9B610A-AAC3-484E-A3D3-855F7AB2C1FC}"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A07F6-1AA0-4F96-A5ED-BAE5741E4294}"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89B610A-AAC3-484E-A3D3-855F7AB2C1FC}"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8A07F6-1AA0-4F96-A5ED-BAE5741E4294}"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9B610A-AAC3-484E-A3D3-855F7AB2C1FC}"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8A07F6-1AA0-4F96-A5ED-BAE5741E429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B610A-AAC3-484E-A3D3-855F7AB2C1FC}"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8A07F6-1AA0-4F96-A5ED-BAE5741E429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B610A-AAC3-484E-A3D3-855F7AB2C1FC}"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A07F6-1AA0-4F96-A5ED-BAE5741E429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B610A-AAC3-484E-A3D3-855F7AB2C1FC}"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A07F6-1AA0-4F96-A5ED-BAE5741E429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789B610A-AAC3-484E-A3D3-855F7AB2C1FC}" type="datetimeFigureOut">
              <a:rPr lang="en-IN" smtClean="0"/>
              <a:t>09-10-2023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E8A07F6-1AA0-4F96-A5ED-BAE5741E4294}"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2636912"/>
            <a:ext cx="7560840" cy="1446550"/>
          </a:xfrm>
          <a:prstGeom prst="rect">
            <a:avLst/>
          </a:prstGeom>
        </p:spPr>
        <p:txBody>
          <a:bodyPr wrap="square">
            <a:spAutoFit/>
          </a:bodyPr>
          <a:lstStyle/>
          <a:p>
            <a:pPr algn="ctr"/>
            <a:r>
              <a:rPr lang="en-US" sz="4400" dirty="0" smtClean="0">
                <a:solidFill>
                  <a:srgbClr val="002060"/>
                </a:solidFill>
                <a:latin typeface="Algerian" pitchFamily="82" charset="0"/>
              </a:rPr>
              <a:t>Support Vector Machine (SVM)</a:t>
            </a:r>
            <a:endParaRPr lang="en-IN" sz="4400" dirty="0"/>
          </a:p>
        </p:txBody>
      </p:sp>
    </p:spTree>
    <p:extLst>
      <p:ext uri="{BB962C8B-B14F-4D97-AF65-F5344CB8AC3E}">
        <p14:creationId xmlns:p14="http://schemas.microsoft.com/office/powerpoint/2010/main" val="408566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orking of SVM"/>
          <p:cNvPicPr>
            <a:picLocks noChangeAspect="1" noChangeArrowheads="1"/>
          </p:cNvPicPr>
          <p:nvPr/>
        </p:nvPicPr>
        <p:blipFill>
          <a:blip r:embed="rId2">
            <a:extLst>
              <a:ext uri="{28A0092B-C50C-407E-A947-70E740481C1C}">
                <a14:useLocalDpi xmlns:a14="http://schemas.microsoft.com/office/drawing/2010/main" val="0"/>
              </a:ext>
            </a:extLst>
          </a:blip>
          <a:srcRect l="2602" t="7420" r="10155" b="1413"/>
          <a:stretch>
            <a:fillRect/>
          </a:stretch>
        </p:blipFill>
        <p:spPr bwMode="auto">
          <a:xfrm>
            <a:off x="1331640" y="1844824"/>
            <a:ext cx="5925992"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602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GB" dirty="0" smtClean="0"/>
              <a:t>Concept of SVM</a:t>
            </a:r>
            <a:endParaRPr lang="en-IN" dirty="0"/>
          </a:p>
        </p:txBody>
      </p:sp>
      <p:sp>
        <p:nvSpPr>
          <p:cNvPr id="3" name="Content Placeholder 2"/>
          <p:cNvSpPr>
            <a:spLocks noGrp="1"/>
          </p:cNvSpPr>
          <p:nvPr>
            <p:ph idx="1"/>
          </p:nvPr>
        </p:nvSpPr>
        <p:spPr>
          <a:xfrm>
            <a:off x="914400" y="1484784"/>
            <a:ext cx="7978080" cy="5112568"/>
          </a:xfrm>
        </p:spPr>
        <p:txBody>
          <a:bodyPr>
            <a:normAutofit fontScale="92500" lnSpcReduction="10000"/>
          </a:bodyPr>
          <a:lstStyle/>
          <a:p>
            <a:pPr algn="just">
              <a:buFont typeface="Wingdings 2" pitchFamily="18" charset="2"/>
              <a:buNone/>
            </a:pPr>
            <a:r>
              <a:rPr lang="en-US" sz="1900" dirty="0">
                <a:latin typeface="Times New Roman" pitchFamily="18" charset="0"/>
                <a:cs typeface="Times New Roman" pitchFamily="18" charset="0"/>
              </a:rPr>
              <a:t>The followings are important concepts in SVM −</a:t>
            </a:r>
          </a:p>
          <a:p>
            <a:pPr algn="just"/>
            <a:r>
              <a:rPr lang="en-US" sz="1900" dirty="0">
                <a:latin typeface="Times New Roman" pitchFamily="18" charset="0"/>
                <a:cs typeface="Times New Roman" pitchFamily="18" charset="0"/>
              </a:rPr>
              <a:t>Support Vectors</a:t>
            </a:r>
          </a:p>
          <a:p>
            <a:pPr algn="just"/>
            <a:r>
              <a:rPr lang="en-US" sz="1900" dirty="0" smtClean="0">
                <a:latin typeface="Times New Roman" pitchFamily="18" charset="0"/>
                <a:cs typeface="Times New Roman" pitchFamily="18" charset="0"/>
              </a:rPr>
              <a:t>Hyper-plane</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Margin </a:t>
            </a:r>
            <a:endParaRPr lang="en-US" sz="1900" b="1"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Support Vectors</a:t>
            </a:r>
            <a:r>
              <a:rPr lang="en-US" sz="1900" dirty="0">
                <a:latin typeface="Times New Roman" pitchFamily="18" charset="0"/>
                <a:cs typeface="Times New Roman" pitchFamily="18" charset="0"/>
              </a:rPr>
              <a:t> − </a:t>
            </a:r>
            <a:r>
              <a:rPr lang="en-US" sz="1900" dirty="0" smtClean="0">
                <a:latin typeface="Times New Roman" pitchFamily="18" charset="0"/>
                <a:cs typeface="Times New Roman" pitchFamily="18" charset="0"/>
              </a:rPr>
              <a:t>Data points </a:t>
            </a:r>
            <a:r>
              <a:rPr lang="en-US" sz="1900" dirty="0">
                <a:latin typeface="Times New Roman" pitchFamily="18" charset="0"/>
                <a:cs typeface="Times New Roman" pitchFamily="18" charset="0"/>
              </a:rPr>
              <a:t>that are closest to the </a:t>
            </a:r>
            <a:r>
              <a:rPr lang="en-US" sz="1900" dirty="0" smtClean="0">
                <a:latin typeface="Times New Roman" pitchFamily="18" charset="0"/>
                <a:cs typeface="Times New Roman" pitchFamily="18" charset="0"/>
              </a:rPr>
              <a:t>hyper-plane </a:t>
            </a:r>
            <a:r>
              <a:rPr lang="en-US" sz="1900" dirty="0">
                <a:latin typeface="Times New Roman" pitchFamily="18" charset="0"/>
                <a:cs typeface="Times New Roman" pitchFamily="18" charset="0"/>
              </a:rPr>
              <a:t>is called support vectors. Separating line will be defined with the help of these data points.</a:t>
            </a:r>
          </a:p>
          <a:p>
            <a:pPr algn="just"/>
            <a:r>
              <a:rPr lang="en-US" sz="1900" b="1" smtClean="0">
                <a:latin typeface="Times New Roman" pitchFamily="18" charset="0"/>
                <a:cs typeface="Times New Roman" pitchFamily="18" charset="0"/>
              </a:rPr>
              <a:t>Hyperplane</a:t>
            </a:r>
            <a:r>
              <a:rPr lang="en-US" sz="1900" dirty="0">
                <a:latin typeface="Times New Roman" pitchFamily="18" charset="0"/>
                <a:cs typeface="Times New Roman" pitchFamily="18" charset="0"/>
              </a:rPr>
              <a:t> − As we can see in the above diagram, it is a decision plane or space which is divided between a set of objects having different classes</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Margin</a:t>
            </a:r>
            <a:r>
              <a:rPr lang="en-US" sz="1900" dirty="0">
                <a:latin typeface="Times New Roman" pitchFamily="18" charset="0"/>
                <a:cs typeface="Times New Roman" pitchFamily="18" charset="0"/>
              </a:rPr>
              <a:t> −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p>
          <a:p>
            <a:pPr algn="just"/>
            <a:r>
              <a:rPr lang="en-US" sz="1900" dirty="0">
                <a:latin typeface="Times New Roman" pitchFamily="18" charset="0"/>
                <a:cs typeface="Times New Roman" pitchFamily="18" charset="0"/>
              </a:rPr>
              <a:t>The main goal of SVM is to divide the datasets into classes to find a maximum marginal </a:t>
            </a:r>
            <a:r>
              <a:rPr lang="en-US" sz="1900" dirty="0" smtClean="0">
                <a:latin typeface="Times New Roman" pitchFamily="18" charset="0"/>
                <a:cs typeface="Times New Roman" pitchFamily="18" charset="0"/>
              </a:rPr>
              <a:t>hyper-plane </a:t>
            </a:r>
            <a:r>
              <a:rPr lang="en-US" sz="1900" dirty="0">
                <a:latin typeface="Times New Roman" pitchFamily="18" charset="0"/>
                <a:cs typeface="Times New Roman" pitchFamily="18" charset="0"/>
              </a:rPr>
              <a:t>(MMH) and it can be done in the following two steps −</a:t>
            </a:r>
          </a:p>
          <a:p>
            <a:pPr lvl="2" algn="just"/>
            <a:r>
              <a:rPr lang="en-US" sz="1900" dirty="0">
                <a:latin typeface="Times New Roman" pitchFamily="18" charset="0"/>
                <a:cs typeface="Times New Roman" pitchFamily="18" charset="0"/>
              </a:rPr>
              <a:t>First, SVM will generate </a:t>
            </a:r>
            <a:r>
              <a:rPr lang="en-US" sz="1900" dirty="0" smtClean="0">
                <a:latin typeface="Times New Roman" pitchFamily="18" charset="0"/>
                <a:cs typeface="Times New Roman" pitchFamily="18" charset="0"/>
              </a:rPr>
              <a:t>hyper-planes </a:t>
            </a:r>
            <a:r>
              <a:rPr lang="en-US" sz="1900" dirty="0">
                <a:latin typeface="Times New Roman" pitchFamily="18" charset="0"/>
                <a:cs typeface="Times New Roman" pitchFamily="18" charset="0"/>
              </a:rPr>
              <a:t>iteratively that segregates the classes in best way.</a:t>
            </a:r>
          </a:p>
          <a:p>
            <a:pPr lvl="2" algn="just"/>
            <a:r>
              <a:rPr lang="en-US" sz="1900" dirty="0">
                <a:latin typeface="Times New Roman" pitchFamily="18" charset="0"/>
                <a:cs typeface="Times New Roman" pitchFamily="18" charset="0"/>
              </a:rPr>
              <a:t>Then, it will choose the </a:t>
            </a:r>
            <a:r>
              <a:rPr lang="en-US" sz="1900" dirty="0" smtClean="0">
                <a:latin typeface="Times New Roman" pitchFamily="18" charset="0"/>
                <a:cs typeface="Times New Roman" pitchFamily="18" charset="0"/>
              </a:rPr>
              <a:t>hyper-plane </a:t>
            </a:r>
            <a:r>
              <a:rPr lang="en-US" sz="1900" dirty="0">
                <a:latin typeface="Times New Roman" pitchFamily="18" charset="0"/>
                <a:cs typeface="Times New Roman" pitchFamily="18" charset="0"/>
              </a:rPr>
              <a:t>that separates the classes correctly.</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95602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GB" dirty="0" smtClean="0"/>
              <a:t>Concept of SVM</a:t>
            </a:r>
            <a:endParaRPr lang="en-IN" dirty="0"/>
          </a:p>
        </p:txBody>
      </p:sp>
      <p:sp>
        <p:nvSpPr>
          <p:cNvPr id="3" name="Content Placeholder 2"/>
          <p:cNvSpPr>
            <a:spLocks noGrp="1"/>
          </p:cNvSpPr>
          <p:nvPr>
            <p:ph idx="1"/>
          </p:nvPr>
        </p:nvSpPr>
        <p:spPr>
          <a:xfrm>
            <a:off x="914400" y="1484784"/>
            <a:ext cx="7978080" cy="5112568"/>
          </a:xfrm>
        </p:spPr>
        <p:txBody>
          <a:bodyPr>
            <a:normAutofit fontScale="92500" lnSpcReduction="10000"/>
          </a:bodyPr>
          <a:lstStyle/>
          <a:p>
            <a:pPr algn="just">
              <a:buFont typeface="Wingdings 2" pitchFamily="18" charset="2"/>
              <a:buNone/>
            </a:pPr>
            <a:r>
              <a:rPr lang="en-US" sz="1900" dirty="0">
                <a:latin typeface="Times New Roman" pitchFamily="18" charset="0"/>
                <a:cs typeface="Times New Roman" pitchFamily="18" charset="0"/>
              </a:rPr>
              <a:t>The followings are important concepts in SVM −</a:t>
            </a:r>
          </a:p>
          <a:p>
            <a:pPr algn="just"/>
            <a:r>
              <a:rPr lang="en-US" sz="1900" dirty="0">
                <a:latin typeface="Times New Roman" pitchFamily="18" charset="0"/>
                <a:cs typeface="Times New Roman" pitchFamily="18" charset="0"/>
              </a:rPr>
              <a:t>Support Vectors</a:t>
            </a:r>
          </a:p>
          <a:p>
            <a:pPr algn="just"/>
            <a:r>
              <a:rPr lang="en-US" sz="1900" dirty="0" smtClean="0">
                <a:latin typeface="Times New Roman" pitchFamily="18" charset="0"/>
                <a:cs typeface="Times New Roman" pitchFamily="18" charset="0"/>
              </a:rPr>
              <a:t>Hyper-plane</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Margin </a:t>
            </a:r>
            <a:endParaRPr lang="en-US" sz="1900" b="1"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Support Vectors</a:t>
            </a:r>
            <a:r>
              <a:rPr lang="en-US" sz="1900" dirty="0">
                <a:latin typeface="Times New Roman" pitchFamily="18" charset="0"/>
                <a:cs typeface="Times New Roman" pitchFamily="18" charset="0"/>
              </a:rPr>
              <a:t> − </a:t>
            </a:r>
            <a:r>
              <a:rPr lang="en-US" sz="1900" dirty="0" smtClean="0">
                <a:latin typeface="Times New Roman" pitchFamily="18" charset="0"/>
                <a:cs typeface="Times New Roman" pitchFamily="18" charset="0"/>
              </a:rPr>
              <a:t>Data points </a:t>
            </a:r>
            <a:r>
              <a:rPr lang="en-US" sz="1900" dirty="0">
                <a:latin typeface="Times New Roman" pitchFamily="18" charset="0"/>
                <a:cs typeface="Times New Roman" pitchFamily="18" charset="0"/>
              </a:rPr>
              <a:t>that are closest to the </a:t>
            </a:r>
            <a:r>
              <a:rPr lang="en-US" sz="1900" dirty="0" smtClean="0">
                <a:latin typeface="Times New Roman" pitchFamily="18" charset="0"/>
                <a:cs typeface="Times New Roman" pitchFamily="18" charset="0"/>
              </a:rPr>
              <a:t>hyper-plane </a:t>
            </a:r>
            <a:r>
              <a:rPr lang="en-US" sz="1900" dirty="0">
                <a:latin typeface="Times New Roman" pitchFamily="18" charset="0"/>
                <a:cs typeface="Times New Roman" pitchFamily="18" charset="0"/>
              </a:rPr>
              <a:t>is called support vectors. Separating line will be defined with the help of these data points.</a:t>
            </a:r>
          </a:p>
          <a:p>
            <a:pPr algn="just"/>
            <a:r>
              <a:rPr lang="en-US" sz="1900" b="1" smtClean="0">
                <a:latin typeface="Times New Roman" pitchFamily="18" charset="0"/>
                <a:cs typeface="Times New Roman" pitchFamily="18" charset="0"/>
              </a:rPr>
              <a:t>Hyperplane</a:t>
            </a:r>
            <a:r>
              <a:rPr lang="en-US" sz="1900" dirty="0">
                <a:latin typeface="Times New Roman" pitchFamily="18" charset="0"/>
                <a:cs typeface="Times New Roman" pitchFamily="18" charset="0"/>
              </a:rPr>
              <a:t> − As we can see in the above diagram, it is a decision plane or space which is divided between a set of objects having different classes</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Margin</a:t>
            </a:r>
            <a:r>
              <a:rPr lang="en-US" sz="1900" dirty="0">
                <a:latin typeface="Times New Roman" pitchFamily="18" charset="0"/>
                <a:cs typeface="Times New Roman" pitchFamily="18" charset="0"/>
              </a:rPr>
              <a:t> −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p>
          <a:p>
            <a:pPr algn="just"/>
            <a:r>
              <a:rPr lang="en-US" sz="1900" dirty="0">
                <a:latin typeface="Times New Roman" pitchFamily="18" charset="0"/>
                <a:cs typeface="Times New Roman" pitchFamily="18" charset="0"/>
              </a:rPr>
              <a:t>The main goal of SVM is to divide the datasets into classes to find a maximum marginal </a:t>
            </a:r>
            <a:r>
              <a:rPr lang="en-US" sz="1900" dirty="0" smtClean="0">
                <a:latin typeface="Times New Roman" pitchFamily="18" charset="0"/>
                <a:cs typeface="Times New Roman" pitchFamily="18" charset="0"/>
              </a:rPr>
              <a:t>hyper-plane </a:t>
            </a:r>
            <a:r>
              <a:rPr lang="en-US" sz="1900" dirty="0">
                <a:latin typeface="Times New Roman" pitchFamily="18" charset="0"/>
                <a:cs typeface="Times New Roman" pitchFamily="18" charset="0"/>
              </a:rPr>
              <a:t>(MMH) and it can be done in the following two steps −</a:t>
            </a:r>
          </a:p>
          <a:p>
            <a:pPr lvl="2" algn="just"/>
            <a:r>
              <a:rPr lang="en-US" sz="1900" dirty="0">
                <a:latin typeface="Times New Roman" pitchFamily="18" charset="0"/>
                <a:cs typeface="Times New Roman" pitchFamily="18" charset="0"/>
              </a:rPr>
              <a:t>First, SVM will generate </a:t>
            </a:r>
            <a:r>
              <a:rPr lang="en-US" sz="1900" dirty="0" smtClean="0">
                <a:latin typeface="Times New Roman" pitchFamily="18" charset="0"/>
                <a:cs typeface="Times New Roman" pitchFamily="18" charset="0"/>
              </a:rPr>
              <a:t>hyper-planes </a:t>
            </a:r>
            <a:r>
              <a:rPr lang="en-US" sz="1900" dirty="0">
                <a:latin typeface="Times New Roman" pitchFamily="18" charset="0"/>
                <a:cs typeface="Times New Roman" pitchFamily="18" charset="0"/>
              </a:rPr>
              <a:t>iteratively that segregates the classes in best way.</a:t>
            </a:r>
          </a:p>
          <a:p>
            <a:pPr lvl="2" algn="just"/>
            <a:r>
              <a:rPr lang="en-US" sz="1900" dirty="0">
                <a:latin typeface="Times New Roman" pitchFamily="18" charset="0"/>
                <a:cs typeface="Times New Roman" pitchFamily="18" charset="0"/>
              </a:rPr>
              <a:t>Then, it will choose the </a:t>
            </a:r>
            <a:r>
              <a:rPr lang="en-US" sz="1900" dirty="0" smtClean="0">
                <a:latin typeface="Times New Roman" pitchFamily="18" charset="0"/>
                <a:cs typeface="Times New Roman" pitchFamily="18" charset="0"/>
              </a:rPr>
              <a:t>hyper-plane </a:t>
            </a:r>
            <a:r>
              <a:rPr lang="en-US" sz="1900" dirty="0">
                <a:latin typeface="Times New Roman" pitchFamily="18" charset="0"/>
                <a:cs typeface="Times New Roman" pitchFamily="18" charset="0"/>
              </a:rPr>
              <a:t>that separates the classes correctly.</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05473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GB" dirty="0" smtClean="0"/>
              <a:t>Concept of SVM</a:t>
            </a:r>
            <a:endParaRPr lang="en-IN" dirty="0"/>
          </a:p>
        </p:txBody>
      </p:sp>
      <p:sp>
        <p:nvSpPr>
          <p:cNvPr id="3" name="Content Placeholder 2"/>
          <p:cNvSpPr>
            <a:spLocks noGrp="1"/>
          </p:cNvSpPr>
          <p:nvPr>
            <p:ph idx="1"/>
          </p:nvPr>
        </p:nvSpPr>
        <p:spPr>
          <a:xfrm>
            <a:off x="914400" y="1484784"/>
            <a:ext cx="7978080" cy="5112568"/>
          </a:xfrm>
        </p:spPr>
        <p:txBody>
          <a:bodyPr>
            <a:normAutofit/>
          </a:bodyPr>
          <a:lstStyle/>
          <a:p>
            <a:pPr algn="just"/>
            <a:r>
              <a:rPr lang="en-US" sz="1800" dirty="0">
                <a:latin typeface="Times New Roman" pitchFamily="18" charset="0"/>
                <a:cs typeface="Times New Roman" pitchFamily="18" charset="0"/>
              </a:rPr>
              <a:t>Hence, the SVM algorithm helps to find the best line or decision boundary; this best boundary or region is called as a </a:t>
            </a:r>
            <a:r>
              <a:rPr lang="en-US" sz="1800" b="1" dirty="0" err="1">
                <a:latin typeface="Times New Roman" pitchFamily="18" charset="0"/>
                <a:cs typeface="Times New Roman" pitchFamily="18" charset="0"/>
              </a:rPr>
              <a:t>hyperplane</a:t>
            </a:r>
            <a:r>
              <a:rPr lang="en-US" sz="1800" dirty="0">
                <a:latin typeface="Times New Roman" pitchFamily="18" charset="0"/>
                <a:cs typeface="Times New Roman" pitchFamily="18" charset="0"/>
              </a:rPr>
              <a:t>. </a:t>
            </a:r>
          </a:p>
          <a:p>
            <a:pPr algn="just"/>
            <a:r>
              <a:rPr lang="en-US" sz="1800" dirty="0">
                <a:latin typeface="Times New Roman" pitchFamily="18" charset="0"/>
                <a:cs typeface="Times New Roman" pitchFamily="18" charset="0"/>
              </a:rPr>
              <a:t>SVM algorithm finds the closest point of the lines from both the classes. These points are called support vectors. </a:t>
            </a:r>
          </a:p>
          <a:p>
            <a:pPr algn="just"/>
            <a:r>
              <a:rPr lang="en-US" sz="1800" dirty="0">
                <a:latin typeface="Times New Roman" pitchFamily="18" charset="0"/>
                <a:cs typeface="Times New Roman" pitchFamily="18" charset="0"/>
              </a:rPr>
              <a:t>The distance between the vectors and the </a:t>
            </a:r>
            <a:r>
              <a:rPr lang="en-US" sz="1800" dirty="0" err="1">
                <a:latin typeface="Times New Roman" pitchFamily="18" charset="0"/>
                <a:cs typeface="Times New Roman" pitchFamily="18" charset="0"/>
              </a:rPr>
              <a:t>hyperplane</a:t>
            </a:r>
            <a:r>
              <a:rPr lang="en-US" sz="1800" dirty="0">
                <a:latin typeface="Times New Roman" pitchFamily="18" charset="0"/>
                <a:cs typeface="Times New Roman" pitchFamily="18" charset="0"/>
              </a:rPr>
              <a:t> is called as </a:t>
            </a:r>
            <a:r>
              <a:rPr lang="en-US" sz="1800" b="1" dirty="0">
                <a:latin typeface="Times New Roman" pitchFamily="18" charset="0"/>
                <a:cs typeface="Times New Roman" pitchFamily="18" charset="0"/>
              </a:rPr>
              <a:t>margin</a:t>
            </a:r>
            <a:r>
              <a:rPr lang="en-US" sz="1800" dirty="0">
                <a:latin typeface="Times New Roman" pitchFamily="18" charset="0"/>
                <a:cs typeface="Times New Roman" pitchFamily="18" charset="0"/>
              </a:rPr>
              <a:t>. And the goal of SVM is to maximize this margin. </a:t>
            </a:r>
          </a:p>
          <a:p>
            <a:pPr algn="just"/>
            <a:r>
              <a:rPr lang="en-US" sz="1800" dirty="0">
                <a:latin typeface="Times New Roman" pitchFamily="18" charset="0"/>
                <a:cs typeface="Times New Roman" pitchFamily="18" charset="0"/>
              </a:rPr>
              <a:t>The </a:t>
            </a:r>
            <a:r>
              <a:rPr lang="en-US" sz="1800" b="1" dirty="0" err="1">
                <a:latin typeface="Times New Roman" pitchFamily="18" charset="0"/>
                <a:cs typeface="Times New Roman" pitchFamily="18" charset="0"/>
              </a:rPr>
              <a:t>hyperplane</a:t>
            </a:r>
            <a:r>
              <a:rPr lang="en-US" sz="1800" dirty="0">
                <a:latin typeface="Times New Roman" pitchFamily="18" charset="0"/>
                <a:cs typeface="Times New Roman" pitchFamily="18" charset="0"/>
              </a:rPr>
              <a:t> with maximum margin is called the </a:t>
            </a:r>
            <a:r>
              <a:rPr lang="en-US" sz="1800" b="1" dirty="0">
                <a:latin typeface="Times New Roman" pitchFamily="18" charset="0"/>
                <a:cs typeface="Times New Roman" pitchFamily="18" charset="0"/>
              </a:rPr>
              <a:t>optimal </a:t>
            </a:r>
            <a:r>
              <a:rPr lang="en-US" sz="1800" b="1" dirty="0" err="1">
                <a:latin typeface="Times New Roman" pitchFamily="18" charset="0"/>
                <a:cs typeface="Times New Roman" pitchFamily="18" charset="0"/>
              </a:rPr>
              <a:t>hyperplane</a:t>
            </a:r>
            <a:r>
              <a:rPr lang="en-US" sz="1800" dirty="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0547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72816"/>
            <a:ext cx="7169169"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730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GB" dirty="0" smtClean="0"/>
              <a:t>Working Non-Linear SVM</a:t>
            </a:r>
            <a:endParaRPr lang="en-IN" dirty="0"/>
          </a:p>
        </p:txBody>
      </p:sp>
      <p:sp>
        <p:nvSpPr>
          <p:cNvPr id="3" name="Content Placeholder 2"/>
          <p:cNvSpPr>
            <a:spLocks noGrp="1"/>
          </p:cNvSpPr>
          <p:nvPr>
            <p:ph idx="1"/>
          </p:nvPr>
        </p:nvSpPr>
        <p:spPr>
          <a:xfrm>
            <a:off x="914400" y="1484784"/>
            <a:ext cx="7978080" cy="5112568"/>
          </a:xfrm>
        </p:spPr>
        <p:txBody>
          <a:bodyPr>
            <a:normAutofit/>
          </a:bodyPr>
          <a:lstStyle/>
          <a:p>
            <a:pPr algn="just"/>
            <a:r>
              <a:rPr lang="en-US" sz="1800" dirty="0">
                <a:latin typeface="Andalus"/>
                <a:cs typeface="Andalus"/>
              </a:rPr>
              <a:t>If data is linearly arranged, then we can separate it by using a straight line, but for non-linear data, we cannot draw a single straight line. Consider the below image</a:t>
            </a:r>
            <a:r>
              <a:rPr lang="en-US" sz="1800" dirty="0" smtClean="0">
                <a:latin typeface="Andalus"/>
                <a:cs typeface="Andalus"/>
              </a:rPr>
              <a:t>:</a:t>
            </a:r>
          </a:p>
          <a:p>
            <a:pPr algn="just"/>
            <a:endParaRPr lang="en-US" sz="1800" dirty="0">
              <a:latin typeface="Andalus"/>
              <a:cs typeface="Andalus"/>
            </a:endParaRPr>
          </a:p>
        </p:txBody>
      </p:sp>
      <p:pic>
        <p:nvPicPr>
          <p:cNvPr id="4"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348880"/>
            <a:ext cx="5961955" cy="35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73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GB" dirty="0" smtClean="0"/>
              <a:t>Concept of SVM</a:t>
            </a:r>
            <a:endParaRPr lang="en-IN" dirty="0"/>
          </a:p>
        </p:txBody>
      </p:sp>
      <p:sp>
        <p:nvSpPr>
          <p:cNvPr id="3" name="Content Placeholder 2"/>
          <p:cNvSpPr>
            <a:spLocks noGrp="1"/>
          </p:cNvSpPr>
          <p:nvPr>
            <p:ph idx="1"/>
          </p:nvPr>
        </p:nvSpPr>
        <p:spPr>
          <a:xfrm>
            <a:off x="914400" y="1484784"/>
            <a:ext cx="7978080" cy="5112568"/>
          </a:xfrm>
        </p:spPr>
        <p:txBody>
          <a:bodyPr>
            <a:normAutofit/>
          </a:bodyPr>
          <a:lstStyle/>
          <a:p>
            <a:pPr algn="just"/>
            <a:r>
              <a:rPr lang="en-US" sz="1800" dirty="0">
                <a:latin typeface="Times New Roman" pitchFamily="18" charset="0"/>
                <a:cs typeface="Times New Roman" pitchFamily="18" charset="0"/>
              </a:rPr>
              <a:t>So to separate these data points, we need to add one more dimension. </a:t>
            </a:r>
          </a:p>
          <a:p>
            <a:pPr algn="just"/>
            <a:r>
              <a:rPr lang="en-US" sz="1800" dirty="0">
                <a:latin typeface="Times New Roman" pitchFamily="18" charset="0"/>
                <a:cs typeface="Times New Roman" pitchFamily="18" charset="0"/>
              </a:rPr>
              <a:t>For linear data, we have used two dimensions x and y, so for non-linear data, we will add a third dimension z. </a:t>
            </a:r>
          </a:p>
          <a:p>
            <a:pPr algn="just"/>
            <a:r>
              <a:rPr lang="en-US" sz="1800" dirty="0">
                <a:latin typeface="Times New Roman" pitchFamily="18" charset="0"/>
                <a:cs typeface="Times New Roman" pitchFamily="18" charset="0"/>
              </a:rPr>
              <a:t>It can be calculated as:</a:t>
            </a:r>
          </a:p>
          <a:p>
            <a:pPr algn="just">
              <a:buFont typeface="Wingdings 2" pitchFamily="18" charset="2"/>
              <a:buNone/>
            </a:pPr>
            <a:r>
              <a:rPr lang="en-US" sz="1800" dirty="0">
                <a:latin typeface="Times New Roman" pitchFamily="18" charset="0"/>
                <a:cs typeface="Times New Roman" pitchFamily="18" charset="0"/>
              </a:rPr>
              <a:t>					z=x</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+y</a:t>
            </a:r>
            <a:r>
              <a:rPr lang="en-US" sz="1800" baseline="30000" dirty="0">
                <a:latin typeface="Times New Roman" pitchFamily="18" charset="0"/>
                <a:cs typeface="Times New Roman" pitchFamily="18" charset="0"/>
              </a:rPr>
              <a:t>2</a:t>
            </a:r>
          </a:p>
          <a:p>
            <a:pPr algn="just">
              <a:buFont typeface="Wingdings 2" pitchFamily="18" charset="2"/>
              <a:buNone/>
            </a:pPr>
            <a:endParaRPr lang="en-US" sz="1800" baseline="30000" dirty="0">
              <a:latin typeface="Times New Roman" pitchFamily="18" charset="0"/>
              <a:cs typeface="Times New Roman" pitchFamily="18" charset="0"/>
            </a:endParaRPr>
          </a:p>
          <a:p>
            <a:pPr algn="just">
              <a:buFont typeface="Wingdings 2" pitchFamily="18" charset="2"/>
              <a:buNone/>
            </a:pPr>
            <a:r>
              <a:rPr lang="en-US" sz="1800" dirty="0">
                <a:latin typeface="Times New Roman" pitchFamily="18" charset="0"/>
                <a:cs typeface="Times New Roman" pitchFamily="18" charset="0"/>
              </a:rPr>
              <a:t>By adding the third dimension, the sample space will become as below image:</a:t>
            </a:r>
          </a:p>
        </p:txBody>
      </p:sp>
      <p:pic>
        <p:nvPicPr>
          <p:cNvPr id="4"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861048"/>
            <a:ext cx="7039326"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73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GB" dirty="0" smtClean="0"/>
              <a:t>Concept of SVM</a:t>
            </a:r>
            <a:endParaRPr lang="en-IN" dirty="0"/>
          </a:p>
        </p:txBody>
      </p:sp>
      <p:sp>
        <p:nvSpPr>
          <p:cNvPr id="3" name="Content Placeholder 2"/>
          <p:cNvSpPr>
            <a:spLocks noGrp="1"/>
          </p:cNvSpPr>
          <p:nvPr>
            <p:ph idx="1"/>
          </p:nvPr>
        </p:nvSpPr>
        <p:spPr>
          <a:xfrm>
            <a:off x="914400" y="1484784"/>
            <a:ext cx="7978080" cy="5112568"/>
          </a:xfrm>
        </p:spPr>
        <p:txBody>
          <a:bodyPr>
            <a:normAutofit/>
          </a:bodyPr>
          <a:lstStyle/>
          <a:p>
            <a:r>
              <a:rPr lang="en-US" sz="1800" dirty="0">
                <a:latin typeface="Times New Roman" pitchFamily="18" charset="0"/>
                <a:cs typeface="Times New Roman" pitchFamily="18" charset="0"/>
              </a:rPr>
              <a:t>So now, SVM will divide the datasets into classes in the following way. Consider the below image</a:t>
            </a:r>
            <a:r>
              <a:rPr lang="en-US" sz="1800" dirty="0" smtClean="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Since we are in 3-d Space, hence it is looking like a plane parallel to the x-axis.</a:t>
            </a:r>
          </a:p>
          <a:p>
            <a:pPr algn="just"/>
            <a:r>
              <a:rPr lang="en-US" sz="1800" dirty="0">
                <a:latin typeface="Times New Roman" pitchFamily="18" charset="0"/>
                <a:cs typeface="Times New Roman" pitchFamily="18" charset="0"/>
              </a:rPr>
              <a:t>If we convert it in 2d space with z=1, then it will become as:</a:t>
            </a:r>
          </a:p>
          <a:p>
            <a:endParaRPr lang="en-US" sz="1800" dirty="0">
              <a:latin typeface="Times New Roman" pitchFamily="18" charset="0"/>
              <a:cs typeface="Times New Roman" pitchFamily="18" charset="0"/>
            </a:endParaRPr>
          </a:p>
        </p:txBody>
      </p:sp>
      <p:pic>
        <p:nvPicPr>
          <p:cNvPr id="4"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212976"/>
            <a:ext cx="5760640" cy="296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73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GB" dirty="0" smtClean="0"/>
              <a:t>Concept of SVM</a:t>
            </a:r>
            <a:endParaRPr lang="en-IN" dirty="0"/>
          </a:p>
        </p:txBody>
      </p:sp>
      <p:sp>
        <p:nvSpPr>
          <p:cNvPr id="3" name="Content Placeholder 2"/>
          <p:cNvSpPr>
            <a:spLocks noGrp="1"/>
          </p:cNvSpPr>
          <p:nvPr>
            <p:ph idx="1"/>
          </p:nvPr>
        </p:nvSpPr>
        <p:spPr>
          <a:xfrm>
            <a:off x="914400" y="1484784"/>
            <a:ext cx="7978080" cy="5112568"/>
          </a:xfrm>
        </p:spPr>
        <p:txBody>
          <a:bodyPr>
            <a:normAutofit/>
          </a:bodyPr>
          <a:lstStyle/>
          <a:p>
            <a:pPr algn="just"/>
            <a:r>
              <a:rPr lang="en-US" sz="1800" dirty="0" smtClean="0">
                <a:latin typeface="Times New Roman" pitchFamily="18" charset="0"/>
                <a:cs typeface="Times New Roman" pitchFamily="18" charset="0"/>
              </a:rPr>
              <a:t>Since </a:t>
            </a:r>
            <a:r>
              <a:rPr lang="en-US" sz="1800" dirty="0">
                <a:latin typeface="Times New Roman" pitchFamily="18" charset="0"/>
                <a:cs typeface="Times New Roman" pitchFamily="18" charset="0"/>
              </a:rPr>
              <a:t>we are in 3-d Space, hence it is looking like a plane parallel to the x-axis.</a:t>
            </a:r>
          </a:p>
          <a:p>
            <a:pPr algn="just"/>
            <a:r>
              <a:rPr lang="en-US" sz="1800" dirty="0">
                <a:latin typeface="Times New Roman" pitchFamily="18" charset="0"/>
                <a:cs typeface="Times New Roman" pitchFamily="18" charset="0"/>
              </a:rPr>
              <a:t>If we convert it in 2d space with z=1, then it will become as</a:t>
            </a:r>
            <a:r>
              <a:rPr lang="en-US" sz="1800" dirty="0" smtClean="0">
                <a:latin typeface="Times New Roman" pitchFamily="18" charset="0"/>
                <a:cs typeface="Times New Roman" pitchFamily="18" charset="0"/>
              </a:rPr>
              <a:t>:</a:t>
            </a:r>
          </a:p>
          <a:p>
            <a:pPr algn="just"/>
            <a:r>
              <a:rPr lang="en-US" sz="1800" dirty="0">
                <a:latin typeface="Andalus"/>
                <a:ea typeface="Andalus"/>
                <a:cs typeface="Andalus"/>
              </a:rPr>
              <a:t>Hence we get a circumference of radius 1 in case of non-linear data.</a:t>
            </a:r>
          </a:p>
          <a:p>
            <a:pPr algn="just"/>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5"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52936"/>
            <a:ext cx="6491978" cy="326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259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6"/>
            <a:ext cx="7315200" cy="1154097"/>
          </a:xfrm>
        </p:spPr>
        <p:txBody>
          <a:bodyPr/>
          <a:lstStyle/>
          <a:p>
            <a:r>
              <a:rPr lang="en-GB" dirty="0" smtClean="0"/>
              <a:t>SVM Pros/Cons</a:t>
            </a:r>
            <a:endParaRPr lang="en-IN" dirty="0"/>
          </a:p>
        </p:txBody>
      </p:sp>
      <p:sp>
        <p:nvSpPr>
          <p:cNvPr id="3" name="Content Placeholder 2"/>
          <p:cNvSpPr>
            <a:spLocks noGrp="1"/>
          </p:cNvSpPr>
          <p:nvPr>
            <p:ph idx="1"/>
          </p:nvPr>
        </p:nvSpPr>
        <p:spPr>
          <a:xfrm>
            <a:off x="1043608" y="1844824"/>
            <a:ext cx="7315200" cy="3539527"/>
          </a:xfrm>
        </p:spPr>
        <p:txBody>
          <a:bodyPr/>
          <a:lstStyle/>
          <a:p>
            <a:pPr algn="just">
              <a:buFont typeface="Wingdings 2" pitchFamily="18" charset="2"/>
              <a:buNone/>
            </a:pPr>
            <a:r>
              <a:rPr lang="en-US" b="1" dirty="0">
                <a:latin typeface="Times New Roman" pitchFamily="18" charset="0"/>
                <a:cs typeface="Times New Roman" pitchFamily="18" charset="0"/>
              </a:rPr>
              <a:t>Pros of SVM</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SVM classifiers offers great accuracy and work well with high dimensional space. SVM classifiers basically use a subset of training points hence in result uses very less memory.</a:t>
            </a:r>
          </a:p>
          <a:p>
            <a:pPr algn="just">
              <a:buFont typeface="Wingdings 2" pitchFamily="18" charset="2"/>
              <a:buNone/>
            </a:pPr>
            <a:endParaRPr lang="en-US" sz="1400" b="1" dirty="0">
              <a:latin typeface="Times New Roman" pitchFamily="18" charset="0"/>
              <a:cs typeface="Times New Roman" pitchFamily="18" charset="0"/>
            </a:endParaRPr>
          </a:p>
          <a:p>
            <a:pPr algn="just">
              <a:buFont typeface="Wingdings 2" pitchFamily="18" charset="2"/>
              <a:buNone/>
            </a:pPr>
            <a:r>
              <a:rPr lang="en-US" b="1" dirty="0">
                <a:latin typeface="Times New Roman" pitchFamily="18" charset="0"/>
                <a:cs typeface="Times New Roman" pitchFamily="18" charset="0"/>
              </a:rPr>
              <a:t>Cons of SVM classifiers</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They have high training time hence in practice not suitable for large datasets. Another disadvantage is that SVM classifiers do not work well with overlapping classes.</a:t>
            </a:r>
          </a:p>
          <a:p>
            <a:pPr algn="just"/>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295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1154097"/>
          </a:xfrm>
        </p:spPr>
        <p:txBody>
          <a:bodyPr/>
          <a:lstStyle/>
          <a:p>
            <a:pPr algn="ctr"/>
            <a:r>
              <a:rPr lang="en-GB" dirty="0" smtClean="0"/>
              <a:t>Introduction</a:t>
            </a:r>
            <a:endParaRPr lang="en-IN" dirty="0"/>
          </a:p>
        </p:txBody>
      </p:sp>
      <p:sp>
        <p:nvSpPr>
          <p:cNvPr id="3" name="Content Placeholder 2"/>
          <p:cNvSpPr>
            <a:spLocks noGrp="1"/>
          </p:cNvSpPr>
          <p:nvPr>
            <p:ph idx="1"/>
          </p:nvPr>
        </p:nvSpPr>
        <p:spPr>
          <a:xfrm>
            <a:off x="914400" y="1988841"/>
            <a:ext cx="7315200" cy="4320520"/>
          </a:xfrm>
        </p:spPr>
        <p:txBody>
          <a:bodyPr>
            <a:normAutofit/>
          </a:bodyPr>
          <a:lstStyle/>
          <a:p>
            <a:pPr algn="just"/>
            <a:r>
              <a:rPr lang="en-US" sz="1800" dirty="0">
                <a:latin typeface="Andalus"/>
                <a:cs typeface="Andalus"/>
              </a:rPr>
              <a:t>Support Vector Machine (SVM) is one of the most popular Supervised Learning algorithms, which is used for Classification as well as Regression problems. </a:t>
            </a:r>
          </a:p>
          <a:p>
            <a:pPr algn="just"/>
            <a:endParaRPr lang="en-US" sz="1800" dirty="0">
              <a:latin typeface="Andalus"/>
              <a:cs typeface="Andalus"/>
            </a:endParaRPr>
          </a:p>
          <a:p>
            <a:pPr algn="just"/>
            <a:r>
              <a:rPr lang="en-US" sz="1800" dirty="0">
                <a:latin typeface="Andalus"/>
                <a:cs typeface="Andalus"/>
              </a:rPr>
              <a:t>However, primarily, it is used for Classification problems in Machine Learning.</a:t>
            </a:r>
          </a:p>
          <a:p>
            <a:endParaRPr lang="en-IN" sz="1800" dirty="0"/>
          </a:p>
        </p:txBody>
      </p:sp>
    </p:spTree>
    <p:extLst>
      <p:ext uri="{BB962C8B-B14F-4D97-AF65-F5344CB8AC3E}">
        <p14:creationId xmlns:p14="http://schemas.microsoft.com/office/powerpoint/2010/main" val="199839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7"/>
            <a:ext cx="7315200" cy="864096"/>
          </a:xfrm>
        </p:spPr>
        <p:txBody>
          <a:bodyPr>
            <a:normAutofit/>
          </a:bodyPr>
          <a:lstStyle/>
          <a:p>
            <a:pPr algn="ctr"/>
            <a:r>
              <a:rPr lang="en-GB" sz="3200" b="1" dirty="0" smtClean="0">
                <a:latin typeface="Times New Roman" pitchFamily="18" charset="0"/>
                <a:cs typeface="Times New Roman" pitchFamily="18" charset="0"/>
              </a:rPr>
              <a:t>How Does Identify Right Hyperplane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043608" y="1844824"/>
            <a:ext cx="7315200" cy="4608512"/>
          </a:xfrm>
        </p:spPr>
        <p:txBody>
          <a:bodyPr/>
          <a:lstStyle/>
          <a:p>
            <a:pPr algn="just"/>
            <a:r>
              <a:rPr lang="en-GB" b="1" dirty="0" smtClean="0">
                <a:latin typeface="Times New Roman" pitchFamily="18" charset="0"/>
                <a:cs typeface="Times New Roman" pitchFamily="18" charset="0"/>
              </a:rPr>
              <a:t>Scenario-1</a:t>
            </a:r>
            <a:r>
              <a:rPr lang="en-GB" dirty="0" smtClean="0">
                <a:latin typeface="Times New Roman" pitchFamily="18" charset="0"/>
                <a:cs typeface="Times New Roman" pitchFamily="18" charset="0"/>
              </a:rPr>
              <a:t> Here we have 3 hyperplanes (A, B, and C). Now identify the right hyperplane for classify the stars and circles.</a:t>
            </a: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You need to remember the thumb rule to identify the right hyperplane: select the hyperplane that segregates the two classes better. </a:t>
            </a:r>
          </a:p>
          <a:p>
            <a:pPr algn="just"/>
            <a:r>
              <a:rPr lang="en-GB" dirty="0" smtClean="0">
                <a:latin typeface="Times New Roman" pitchFamily="18" charset="0"/>
                <a:cs typeface="Times New Roman" pitchFamily="18" charset="0"/>
              </a:rPr>
              <a:t>In this scenario hyperplane B perform their job excellently.</a:t>
            </a:r>
            <a:endParaRPr lang="en-IN" dirty="0">
              <a:latin typeface="Times New Roman" pitchFamily="18" charset="0"/>
              <a:cs typeface="Times New Roman" pitchFamily="18" charset="0"/>
            </a:endParaRPr>
          </a:p>
        </p:txBody>
      </p:sp>
      <p:cxnSp>
        <p:nvCxnSpPr>
          <p:cNvPr id="5" name="Straight Arrow Connector 4"/>
          <p:cNvCxnSpPr/>
          <p:nvPr/>
        </p:nvCxnSpPr>
        <p:spPr>
          <a:xfrm flipV="1">
            <a:off x="3131840" y="3212976"/>
            <a:ext cx="0" cy="1800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131840" y="5013176"/>
            <a:ext cx="22322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19872" y="3573016"/>
            <a:ext cx="1368152" cy="1296144"/>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3419872" y="3573016"/>
            <a:ext cx="1224136" cy="1296144"/>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3491880" y="4221088"/>
            <a:ext cx="1584176" cy="216024"/>
          </a:xfrm>
          <a:prstGeom prst="line">
            <a:avLst/>
          </a:prstGeom>
          <a:ln w="19050"/>
        </p:spPr>
        <p:style>
          <a:lnRef idx="1">
            <a:schemeClr val="dk1"/>
          </a:lnRef>
          <a:fillRef idx="0">
            <a:schemeClr val="dk1"/>
          </a:fillRef>
          <a:effectRef idx="0">
            <a:schemeClr val="dk1"/>
          </a:effectRef>
          <a:fontRef idx="minor">
            <a:schemeClr val="tx1"/>
          </a:fontRef>
        </p:style>
      </p:cxnSp>
      <p:sp>
        <p:nvSpPr>
          <p:cNvPr id="18" name="5-Point Star 17"/>
          <p:cNvSpPr/>
          <p:nvPr/>
        </p:nvSpPr>
        <p:spPr>
          <a:xfrm>
            <a:off x="3419872" y="39330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5-Point Star 18"/>
          <p:cNvSpPr/>
          <p:nvPr/>
        </p:nvSpPr>
        <p:spPr>
          <a:xfrm>
            <a:off x="3572272" y="40854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5-Point Star 19"/>
          <p:cNvSpPr/>
          <p:nvPr/>
        </p:nvSpPr>
        <p:spPr>
          <a:xfrm>
            <a:off x="3724672" y="42378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1" name="5-Point Star 20"/>
          <p:cNvSpPr/>
          <p:nvPr/>
        </p:nvSpPr>
        <p:spPr>
          <a:xfrm>
            <a:off x="3320440" y="41755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2" name="Oval 21"/>
          <p:cNvSpPr/>
          <p:nvPr/>
        </p:nvSpPr>
        <p:spPr>
          <a:xfrm>
            <a:off x="4644008" y="4329100"/>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4611240" y="4463294"/>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948808" y="4633900"/>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4499992" y="4067544"/>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103948" y="4627020"/>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4957192" y="4463294"/>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3415124" y="3295092"/>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A</a:t>
            </a:r>
            <a:endParaRPr lang="en-IN" sz="1600" dirty="0">
              <a:solidFill>
                <a:schemeClr val="tx1"/>
              </a:solidFill>
            </a:endParaRPr>
          </a:p>
        </p:txBody>
      </p:sp>
      <p:sp>
        <p:nvSpPr>
          <p:cNvPr id="29" name="Rectangle 28"/>
          <p:cNvSpPr/>
          <p:nvPr/>
        </p:nvSpPr>
        <p:spPr>
          <a:xfrm>
            <a:off x="4680012" y="3417960"/>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B</a:t>
            </a:r>
            <a:endParaRPr lang="en-IN" sz="1600" dirty="0">
              <a:solidFill>
                <a:schemeClr val="tx1"/>
              </a:solidFill>
            </a:endParaRPr>
          </a:p>
        </p:txBody>
      </p:sp>
      <p:sp>
        <p:nvSpPr>
          <p:cNvPr id="30" name="Rectangle 29"/>
          <p:cNvSpPr/>
          <p:nvPr/>
        </p:nvSpPr>
        <p:spPr>
          <a:xfrm>
            <a:off x="5148064" y="4095556"/>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a:t>
            </a:r>
            <a:endParaRPr lang="en-IN" sz="1600" dirty="0">
              <a:solidFill>
                <a:schemeClr val="tx1"/>
              </a:solidFill>
            </a:endParaRPr>
          </a:p>
        </p:txBody>
      </p:sp>
    </p:spTree>
    <p:extLst>
      <p:ext uri="{BB962C8B-B14F-4D97-AF65-F5344CB8AC3E}">
        <p14:creationId xmlns:p14="http://schemas.microsoft.com/office/powerpoint/2010/main" val="273852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7"/>
            <a:ext cx="7315200" cy="864096"/>
          </a:xfrm>
        </p:spPr>
        <p:txBody>
          <a:bodyPr>
            <a:normAutofit/>
          </a:bodyPr>
          <a:lstStyle/>
          <a:p>
            <a:pPr algn="ctr"/>
            <a:r>
              <a:rPr lang="en-GB" sz="3200" b="1" dirty="0" smtClean="0">
                <a:latin typeface="Times New Roman" pitchFamily="18" charset="0"/>
                <a:cs typeface="Times New Roman" pitchFamily="18" charset="0"/>
              </a:rPr>
              <a:t>How Does Identify Right Hyperplane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844824"/>
            <a:ext cx="8424936" cy="4824536"/>
          </a:xfrm>
        </p:spPr>
        <p:txBody>
          <a:bodyPr>
            <a:normAutofit/>
          </a:bodyPr>
          <a:lstStyle/>
          <a:p>
            <a:pPr algn="just"/>
            <a:r>
              <a:rPr lang="en-GB" sz="1800" b="1" dirty="0" smtClean="0">
                <a:latin typeface="Times New Roman" pitchFamily="18" charset="0"/>
                <a:cs typeface="Times New Roman" pitchFamily="18" charset="0"/>
              </a:rPr>
              <a:t>Scenario-2 </a:t>
            </a:r>
            <a:r>
              <a:rPr lang="en-GB" sz="1800" dirty="0" smtClean="0">
                <a:latin typeface="Times New Roman" pitchFamily="18" charset="0"/>
                <a:cs typeface="Times New Roman" pitchFamily="18" charset="0"/>
              </a:rPr>
              <a:t>Here we have 3 hyperplanes (A, B, and C)and all are segregating the classes well. Now how can we identify the right Hyperplane.</a:t>
            </a: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sz="1600" dirty="0" smtClean="0">
                <a:latin typeface="Times New Roman" pitchFamily="18" charset="0"/>
                <a:cs typeface="Times New Roman" pitchFamily="18" charset="0"/>
              </a:rPr>
              <a:t>Here, maximizing the distance between nearest data points and Hyperplane will help us to decide the right Hyperplane.</a:t>
            </a:r>
          </a:p>
          <a:p>
            <a:pPr algn="just"/>
            <a:r>
              <a:rPr lang="en-GB" sz="1600" dirty="0" smtClean="0">
                <a:latin typeface="Times New Roman" pitchFamily="18" charset="0"/>
                <a:cs typeface="Times New Roman" pitchFamily="18" charset="0"/>
              </a:rPr>
              <a:t>In above picture margins of Hyperplane C is more than the others. So C has selected as the best Hyperplane.</a:t>
            </a:r>
            <a:endParaRPr lang="en-IN" sz="1600" dirty="0">
              <a:latin typeface="Times New Roman" pitchFamily="18" charset="0"/>
              <a:cs typeface="Times New Roman" pitchFamily="18" charset="0"/>
            </a:endParaRPr>
          </a:p>
        </p:txBody>
      </p:sp>
      <p:cxnSp>
        <p:nvCxnSpPr>
          <p:cNvPr id="5" name="Straight Arrow Connector 4"/>
          <p:cNvCxnSpPr/>
          <p:nvPr/>
        </p:nvCxnSpPr>
        <p:spPr>
          <a:xfrm flipV="1">
            <a:off x="3131840" y="3212976"/>
            <a:ext cx="0" cy="1800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131840" y="5013176"/>
            <a:ext cx="22322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631148" y="3717032"/>
            <a:ext cx="1156876" cy="122413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3419872" y="3573016"/>
            <a:ext cx="1224136" cy="1296144"/>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3870224" y="3861048"/>
            <a:ext cx="1078584" cy="1080120"/>
          </a:xfrm>
          <a:prstGeom prst="line">
            <a:avLst/>
          </a:prstGeom>
          <a:ln w="19050"/>
        </p:spPr>
        <p:style>
          <a:lnRef idx="1">
            <a:schemeClr val="dk1"/>
          </a:lnRef>
          <a:fillRef idx="0">
            <a:schemeClr val="dk1"/>
          </a:fillRef>
          <a:effectRef idx="0">
            <a:schemeClr val="dk1"/>
          </a:effectRef>
          <a:fontRef idx="minor">
            <a:schemeClr val="tx1"/>
          </a:fontRef>
        </p:style>
      </p:cxnSp>
      <p:sp>
        <p:nvSpPr>
          <p:cNvPr id="18" name="5-Point Star 17"/>
          <p:cNvSpPr/>
          <p:nvPr/>
        </p:nvSpPr>
        <p:spPr>
          <a:xfrm>
            <a:off x="3419872" y="39330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5-Point Star 18"/>
          <p:cNvSpPr/>
          <p:nvPr/>
        </p:nvSpPr>
        <p:spPr>
          <a:xfrm>
            <a:off x="3572272" y="40854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5-Point Star 19"/>
          <p:cNvSpPr/>
          <p:nvPr/>
        </p:nvSpPr>
        <p:spPr>
          <a:xfrm>
            <a:off x="3654200" y="3717032"/>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1" name="5-Point Star 20"/>
          <p:cNvSpPr/>
          <p:nvPr/>
        </p:nvSpPr>
        <p:spPr>
          <a:xfrm>
            <a:off x="3320440" y="41755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2" name="Oval 21"/>
          <p:cNvSpPr/>
          <p:nvPr/>
        </p:nvSpPr>
        <p:spPr>
          <a:xfrm>
            <a:off x="4644008" y="4329100"/>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4611240" y="4463294"/>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948808" y="4633900"/>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5166352" y="4626064"/>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644008" y="4735032"/>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4957192" y="4463294"/>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4539232" y="3261376"/>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A</a:t>
            </a:r>
            <a:endParaRPr lang="en-IN" sz="1600" dirty="0">
              <a:solidFill>
                <a:schemeClr val="tx1"/>
              </a:solidFill>
            </a:endParaRPr>
          </a:p>
        </p:txBody>
      </p:sp>
      <p:sp>
        <p:nvSpPr>
          <p:cNvPr id="29" name="Rectangle 28"/>
          <p:cNvSpPr/>
          <p:nvPr/>
        </p:nvSpPr>
        <p:spPr>
          <a:xfrm>
            <a:off x="4784592" y="3465004"/>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B</a:t>
            </a:r>
            <a:endParaRPr lang="en-IN" sz="1600" dirty="0">
              <a:solidFill>
                <a:schemeClr val="tx1"/>
              </a:solidFill>
            </a:endParaRPr>
          </a:p>
        </p:txBody>
      </p:sp>
      <p:sp>
        <p:nvSpPr>
          <p:cNvPr id="30" name="Rectangle 29"/>
          <p:cNvSpPr/>
          <p:nvPr/>
        </p:nvSpPr>
        <p:spPr>
          <a:xfrm>
            <a:off x="5016608" y="3716076"/>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a:t>
            </a:r>
            <a:endParaRPr lang="en-IN" sz="1600" dirty="0">
              <a:solidFill>
                <a:schemeClr val="tx1"/>
              </a:solidFill>
            </a:endParaRPr>
          </a:p>
        </p:txBody>
      </p:sp>
    </p:spTree>
    <p:extLst>
      <p:ext uri="{BB962C8B-B14F-4D97-AF65-F5344CB8AC3E}">
        <p14:creationId xmlns:p14="http://schemas.microsoft.com/office/powerpoint/2010/main" val="692304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7"/>
            <a:ext cx="7315200" cy="864096"/>
          </a:xfrm>
        </p:spPr>
        <p:txBody>
          <a:bodyPr>
            <a:normAutofit/>
          </a:bodyPr>
          <a:lstStyle/>
          <a:p>
            <a:pPr algn="ctr"/>
            <a:r>
              <a:rPr lang="en-GB" sz="3200" b="1" dirty="0" smtClean="0">
                <a:latin typeface="Times New Roman" pitchFamily="18" charset="0"/>
                <a:cs typeface="Times New Roman" pitchFamily="18" charset="0"/>
              </a:rPr>
              <a:t>How Does Identify Right Hyperplane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844824"/>
            <a:ext cx="8424936" cy="4824536"/>
          </a:xfrm>
        </p:spPr>
        <p:txBody>
          <a:bodyPr>
            <a:normAutofit/>
          </a:bodyPr>
          <a:lstStyle/>
          <a:p>
            <a:pPr algn="just"/>
            <a:r>
              <a:rPr lang="en-GB" sz="1800" b="1" dirty="0" smtClean="0">
                <a:latin typeface="Times New Roman" pitchFamily="18" charset="0"/>
                <a:cs typeface="Times New Roman" pitchFamily="18" charset="0"/>
              </a:rPr>
              <a:t>Scenario-3 </a:t>
            </a:r>
            <a:r>
              <a:rPr lang="en-GB" sz="1800" dirty="0" smtClean="0">
                <a:latin typeface="Times New Roman" pitchFamily="18" charset="0"/>
                <a:cs typeface="Times New Roman" pitchFamily="18" charset="0"/>
              </a:rPr>
              <a:t>Here we have 2 hyperplanes (A, and B). Use the rules as discussed in previous section to identify the right Hyperplane</a:t>
            </a:r>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sz="1600" dirty="0" smtClean="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algn="just"/>
            <a:r>
              <a:rPr lang="en-GB" sz="1600" dirty="0" smtClean="0">
                <a:latin typeface="Times New Roman" pitchFamily="18" charset="0"/>
                <a:cs typeface="Times New Roman" pitchFamily="18" charset="0"/>
              </a:rPr>
              <a:t>SVM selects the Hyperplane which classifies the classes accurately prior to maximizing the margins. </a:t>
            </a:r>
          </a:p>
          <a:p>
            <a:pPr algn="just"/>
            <a:r>
              <a:rPr lang="en-GB" sz="1600" dirty="0" smtClean="0">
                <a:latin typeface="Times New Roman" pitchFamily="18" charset="0"/>
                <a:cs typeface="Times New Roman" pitchFamily="18" charset="0"/>
              </a:rPr>
              <a:t>Hyperplane B has a classification error and A has classified all accurately. Therefore right Hyperplane is A.</a:t>
            </a:r>
            <a:endParaRPr lang="en-IN" sz="1600" dirty="0">
              <a:latin typeface="Times New Roman" pitchFamily="18" charset="0"/>
              <a:cs typeface="Times New Roman" pitchFamily="18" charset="0"/>
            </a:endParaRPr>
          </a:p>
        </p:txBody>
      </p:sp>
      <p:cxnSp>
        <p:nvCxnSpPr>
          <p:cNvPr id="5" name="Straight Arrow Connector 4"/>
          <p:cNvCxnSpPr/>
          <p:nvPr/>
        </p:nvCxnSpPr>
        <p:spPr>
          <a:xfrm flipV="1">
            <a:off x="3131840" y="3212976"/>
            <a:ext cx="0" cy="1800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131840" y="5013176"/>
            <a:ext cx="22322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851404" y="3383468"/>
            <a:ext cx="578438" cy="1728192"/>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3412476" y="3681028"/>
            <a:ext cx="1440160" cy="864096"/>
          </a:xfrm>
          <a:prstGeom prst="line">
            <a:avLst/>
          </a:prstGeom>
          <a:ln w="19050"/>
        </p:spPr>
        <p:style>
          <a:lnRef idx="1">
            <a:schemeClr val="dk1"/>
          </a:lnRef>
          <a:fillRef idx="0">
            <a:schemeClr val="dk1"/>
          </a:fillRef>
          <a:effectRef idx="0">
            <a:schemeClr val="dk1"/>
          </a:effectRef>
          <a:fontRef idx="minor">
            <a:schemeClr val="tx1"/>
          </a:fontRef>
        </p:style>
      </p:cxnSp>
      <p:sp>
        <p:nvSpPr>
          <p:cNvPr id="18" name="5-Point Star 17"/>
          <p:cNvSpPr/>
          <p:nvPr/>
        </p:nvSpPr>
        <p:spPr>
          <a:xfrm>
            <a:off x="3419872" y="39330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5-Point Star 18"/>
          <p:cNvSpPr/>
          <p:nvPr/>
        </p:nvSpPr>
        <p:spPr>
          <a:xfrm>
            <a:off x="3572272" y="40854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5-Point Star 19"/>
          <p:cNvSpPr/>
          <p:nvPr/>
        </p:nvSpPr>
        <p:spPr>
          <a:xfrm>
            <a:off x="3654200" y="3717032"/>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1" name="5-Point Star 20"/>
          <p:cNvSpPr/>
          <p:nvPr/>
        </p:nvSpPr>
        <p:spPr>
          <a:xfrm>
            <a:off x="3320440" y="41755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2" name="Oval 21"/>
          <p:cNvSpPr/>
          <p:nvPr/>
        </p:nvSpPr>
        <p:spPr>
          <a:xfrm>
            <a:off x="4467224" y="4106678"/>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4236532" y="4437112"/>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402174" y="4624406"/>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4902320" y="4383106"/>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821168" y="4013448"/>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4628102" y="4355282"/>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5029200" y="3471116"/>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A</a:t>
            </a:r>
            <a:endParaRPr lang="en-IN" sz="1600" dirty="0">
              <a:solidFill>
                <a:schemeClr val="tx1"/>
              </a:solidFill>
            </a:endParaRPr>
          </a:p>
        </p:txBody>
      </p:sp>
      <p:sp>
        <p:nvSpPr>
          <p:cNvPr id="29" name="Rectangle 28"/>
          <p:cNvSpPr/>
          <p:nvPr/>
        </p:nvSpPr>
        <p:spPr>
          <a:xfrm>
            <a:off x="4323208" y="2996952"/>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B</a:t>
            </a:r>
            <a:endParaRPr lang="en-IN" sz="1600" dirty="0">
              <a:solidFill>
                <a:schemeClr val="tx1"/>
              </a:solidFill>
            </a:endParaRPr>
          </a:p>
        </p:txBody>
      </p:sp>
      <p:sp>
        <p:nvSpPr>
          <p:cNvPr id="31" name="5-Point Star 30"/>
          <p:cNvSpPr/>
          <p:nvPr/>
        </p:nvSpPr>
        <p:spPr>
          <a:xfrm>
            <a:off x="4402174" y="3681028"/>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166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3"/>
            <a:ext cx="7747248" cy="720079"/>
          </a:xfrm>
        </p:spPr>
        <p:txBody>
          <a:bodyPr>
            <a:normAutofit fontScale="90000"/>
          </a:bodyPr>
          <a:lstStyle/>
          <a:p>
            <a:r>
              <a:rPr lang="en-GB" b="1" dirty="0">
                <a:latin typeface="Times New Roman" pitchFamily="18" charset="0"/>
                <a:cs typeface="Times New Roman" pitchFamily="18" charset="0"/>
              </a:rPr>
              <a:t>How Does Identify Right Hyperplane</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7243757" cy="431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331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315200" cy="1154097"/>
          </a:xfrm>
        </p:spPr>
        <p:txBody>
          <a:bodyPr/>
          <a:lstStyle/>
          <a:p>
            <a:r>
              <a:rPr lang="en-GB" dirty="0" smtClean="0"/>
              <a:t>Advantages of SVM</a:t>
            </a:r>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8471334" cy="398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720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315200" cy="1154097"/>
          </a:xfrm>
        </p:spPr>
        <p:txBody>
          <a:bodyPr/>
          <a:lstStyle/>
          <a:p>
            <a:r>
              <a:rPr lang="en-GB" dirty="0" smtClean="0"/>
              <a:t>Disadvantages of SVM</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76872"/>
            <a:ext cx="8576237" cy="388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805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2657"/>
            <a:ext cx="7315200" cy="864096"/>
          </a:xfrm>
        </p:spPr>
        <p:txBody>
          <a:bodyPr>
            <a:normAutofit/>
          </a:bodyPr>
          <a:lstStyle/>
          <a:p>
            <a:pPr algn="ctr"/>
            <a:r>
              <a:rPr lang="en-GB" sz="3200" b="1" dirty="0" smtClean="0">
                <a:latin typeface="Times New Roman" pitchFamily="18" charset="0"/>
                <a:cs typeface="Times New Roman" pitchFamily="18" charset="0"/>
              </a:rPr>
              <a:t>How Does Identify Right Hyperplane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844824"/>
            <a:ext cx="8424936" cy="4824536"/>
          </a:xfrm>
        </p:spPr>
        <p:txBody>
          <a:bodyPr>
            <a:normAutofit/>
          </a:bodyPr>
          <a:lstStyle/>
          <a:p>
            <a:pPr algn="just"/>
            <a:r>
              <a:rPr lang="en-GB" sz="1800" b="1" dirty="0" smtClean="0">
                <a:latin typeface="Times New Roman" pitchFamily="18" charset="0"/>
                <a:cs typeface="Times New Roman" pitchFamily="18" charset="0"/>
              </a:rPr>
              <a:t>Scenario-4 </a:t>
            </a:r>
            <a:r>
              <a:rPr lang="en-GB" sz="1800" dirty="0" smtClean="0">
                <a:latin typeface="Times New Roman" pitchFamily="18" charset="0"/>
                <a:cs typeface="Times New Roman" pitchFamily="18" charset="0"/>
              </a:rPr>
              <a:t>Below we are not able to segregate the two classes using straight line, as one of the star lies on the territory of circle.</a:t>
            </a:r>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sz="1600" dirty="0" smtClean="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algn="just"/>
            <a:r>
              <a:rPr lang="en-GB" sz="1600" dirty="0" smtClean="0">
                <a:latin typeface="Times New Roman" pitchFamily="18" charset="0"/>
                <a:cs typeface="Times New Roman" pitchFamily="18" charset="0"/>
              </a:rPr>
              <a:t>One star at other end is like an outlier for star class. The </a:t>
            </a:r>
            <a:r>
              <a:rPr lang="en-GB" sz="1600" dirty="0" err="1" smtClean="0">
                <a:latin typeface="Times New Roman" pitchFamily="18" charset="0"/>
                <a:cs typeface="Times New Roman" pitchFamily="18" charset="0"/>
              </a:rPr>
              <a:t>svm</a:t>
            </a:r>
            <a:r>
              <a:rPr lang="en-GB" sz="1600" dirty="0" smtClean="0">
                <a:latin typeface="Times New Roman" pitchFamily="18" charset="0"/>
                <a:cs typeface="Times New Roman" pitchFamily="18" charset="0"/>
              </a:rPr>
              <a:t> algorithm has the feature of ignoring the outlier and find the Hyperplane with maximum margins. Hence we can say that the </a:t>
            </a:r>
            <a:r>
              <a:rPr lang="en-GB" sz="1600" dirty="0" err="1" smtClean="0">
                <a:latin typeface="Times New Roman" pitchFamily="18" charset="0"/>
                <a:cs typeface="Times New Roman" pitchFamily="18" charset="0"/>
              </a:rPr>
              <a:t>svm</a:t>
            </a:r>
            <a:r>
              <a:rPr lang="en-GB" sz="1600" dirty="0" smtClean="0">
                <a:latin typeface="Times New Roman" pitchFamily="18" charset="0"/>
                <a:cs typeface="Times New Roman" pitchFamily="18" charset="0"/>
              </a:rPr>
              <a:t> classification is robust to outliers.</a:t>
            </a:r>
            <a:endParaRPr lang="en-IN" sz="1600" dirty="0">
              <a:latin typeface="Times New Roman" pitchFamily="18" charset="0"/>
              <a:cs typeface="Times New Roman" pitchFamily="18" charset="0"/>
            </a:endParaRPr>
          </a:p>
        </p:txBody>
      </p:sp>
      <p:cxnSp>
        <p:nvCxnSpPr>
          <p:cNvPr id="5" name="Straight Arrow Connector 4"/>
          <p:cNvCxnSpPr/>
          <p:nvPr/>
        </p:nvCxnSpPr>
        <p:spPr>
          <a:xfrm flipV="1">
            <a:off x="3131840" y="3212976"/>
            <a:ext cx="0" cy="1800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131840" y="5013176"/>
            <a:ext cx="22322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5-Point Star 17"/>
          <p:cNvSpPr/>
          <p:nvPr/>
        </p:nvSpPr>
        <p:spPr>
          <a:xfrm>
            <a:off x="3419872" y="39330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5-Point Star 18"/>
          <p:cNvSpPr/>
          <p:nvPr/>
        </p:nvSpPr>
        <p:spPr>
          <a:xfrm>
            <a:off x="3572272" y="40854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5-Point Star 19"/>
          <p:cNvSpPr/>
          <p:nvPr/>
        </p:nvSpPr>
        <p:spPr>
          <a:xfrm>
            <a:off x="3654200" y="3717032"/>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1" name="5-Point Star 20"/>
          <p:cNvSpPr/>
          <p:nvPr/>
        </p:nvSpPr>
        <p:spPr>
          <a:xfrm>
            <a:off x="3320440" y="41755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2" name="Oval 21"/>
          <p:cNvSpPr/>
          <p:nvPr/>
        </p:nvSpPr>
        <p:spPr>
          <a:xfrm>
            <a:off x="4467224" y="4106678"/>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4236532" y="4437112"/>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402174" y="4624406"/>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4902320" y="4383106"/>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821168" y="4013448"/>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4628102" y="4355282"/>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5-Point Star 30"/>
          <p:cNvSpPr/>
          <p:nvPr/>
        </p:nvSpPr>
        <p:spPr>
          <a:xfrm>
            <a:off x="3412922" y="357301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0" name="5-Point Star 29"/>
          <p:cNvSpPr/>
          <p:nvPr/>
        </p:nvSpPr>
        <p:spPr>
          <a:xfrm>
            <a:off x="4663260" y="4588402"/>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32" name="Straight Arrow Connector 31"/>
          <p:cNvCxnSpPr/>
          <p:nvPr/>
        </p:nvCxnSpPr>
        <p:spPr>
          <a:xfrm>
            <a:off x="6300192" y="4966672"/>
            <a:ext cx="22322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320024" y="3185356"/>
            <a:ext cx="0" cy="1800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5-Point Star 33"/>
          <p:cNvSpPr/>
          <p:nvPr/>
        </p:nvSpPr>
        <p:spPr>
          <a:xfrm>
            <a:off x="6713936" y="3906580"/>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5" name="5-Point Star 34"/>
          <p:cNvSpPr/>
          <p:nvPr/>
        </p:nvSpPr>
        <p:spPr>
          <a:xfrm>
            <a:off x="6866336" y="4058980"/>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6" name="5-Point Star 35"/>
          <p:cNvSpPr/>
          <p:nvPr/>
        </p:nvSpPr>
        <p:spPr>
          <a:xfrm>
            <a:off x="6948264" y="3690556"/>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7" name="5-Point Star 36"/>
          <p:cNvSpPr/>
          <p:nvPr/>
        </p:nvSpPr>
        <p:spPr>
          <a:xfrm>
            <a:off x="6614504" y="4149080"/>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8" name="5-Point Star 37"/>
          <p:cNvSpPr/>
          <p:nvPr/>
        </p:nvSpPr>
        <p:spPr>
          <a:xfrm>
            <a:off x="6706986" y="3546540"/>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9" name="Oval 38"/>
          <p:cNvSpPr/>
          <p:nvPr/>
        </p:nvSpPr>
        <p:spPr>
          <a:xfrm>
            <a:off x="7809312" y="4098294"/>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a:off x="7578620" y="4428728"/>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a:off x="7744262" y="4616022"/>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a:off x="8244408" y="4374722"/>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a:off x="8163256" y="4005064"/>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a:off x="7970190" y="4346898"/>
            <a:ext cx="144016" cy="10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8005348" y="4580018"/>
            <a:ext cx="216024" cy="72008"/>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46" name="Straight Connector 45"/>
          <p:cNvCxnSpPr/>
          <p:nvPr/>
        </p:nvCxnSpPr>
        <p:spPr>
          <a:xfrm flipV="1">
            <a:off x="6877024" y="3508282"/>
            <a:ext cx="1078584" cy="108012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1417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315200" cy="1154097"/>
          </a:xfrm>
        </p:spPr>
        <p:txBody>
          <a:bodyPr/>
          <a:lstStyle/>
          <a:p>
            <a:pPr algn="ctr"/>
            <a:r>
              <a:rPr lang="en-GB" dirty="0" smtClean="0"/>
              <a:t>Non-Linear SVM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132856"/>
            <a:ext cx="5635239" cy="282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99592" y="5157192"/>
            <a:ext cx="7416824" cy="830997"/>
          </a:xfrm>
          <a:prstGeom prst="rect">
            <a:avLst/>
          </a:prstGeom>
        </p:spPr>
        <p:txBody>
          <a:bodyPr wrap="square">
            <a:spAutoFit/>
          </a:bodyPr>
          <a:lstStyle/>
          <a:p>
            <a:pPr algn="just"/>
            <a:r>
              <a:rPr lang="en-GB" sz="1600" dirty="0"/>
              <a:t> It is a form of data structure where the data elements don't stay arranged linearly or sequentially. Since the data structure is non-linear, it does not involve a single level.</a:t>
            </a:r>
            <a:endParaRPr lang="en-IN" sz="1600" dirty="0"/>
          </a:p>
        </p:txBody>
      </p:sp>
    </p:spTree>
    <p:extLst>
      <p:ext uri="{BB962C8B-B14F-4D97-AF65-F5344CB8AC3E}">
        <p14:creationId xmlns:p14="http://schemas.microsoft.com/office/powerpoint/2010/main" val="2741838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lstStyle/>
          <a:p>
            <a:pPr algn="ctr"/>
            <a:r>
              <a:rPr lang="en-GB" dirty="0" smtClean="0"/>
              <a:t>Kernel Function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9220" y="3266916"/>
            <a:ext cx="6385560" cy="254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03648" y="2060848"/>
            <a:ext cx="6678488" cy="1200329"/>
          </a:xfrm>
          <a:prstGeom prst="rect">
            <a:avLst/>
          </a:prstGeom>
        </p:spPr>
        <p:txBody>
          <a:bodyPr wrap="square">
            <a:spAutoFit/>
          </a:bodyPr>
          <a:lstStyle/>
          <a:p>
            <a:pPr algn="just"/>
            <a:r>
              <a:rPr lang="en-GB" dirty="0">
                <a:latin typeface="Times New Roman" pitchFamily="18" charset="0"/>
                <a:cs typeface="Times New Roman" pitchFamily="18" charset="0"/>
              </a:rPr>
              <a:t>In machine learning, a kernel refers to a method that allows us to apply linear classifiers to non-linear problems by mapping non-linear data into a higher-dimensional space without the need to visit or understand that higher-dimensional space.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6262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lstStyle/>
          <a:p>
            <a:r>
              <a:rPr lang="en-GB" dirty="0" smtClean="0"/>
              <a:t>Kernel Trick</a:t>
            </a:r>
            <a:endParaRPr lang="en-IN"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060849"/>
            <a:ext cx="7618040" cy="401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66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1154097"/>
          </a:xfrm>
        </p:spPr>
        <p:txBody>
          <a:bodyPr/>
          <a:lstStyle/>
          <a:p>
            <a:pPr algn="ctr"/>
            <a:r>
              <a:rPr lang="en-GB" dirty="0"/>
              <a:t>Introduction</a:t>
            </a:r>
            <a:endParaRPr lang="en-IN" dirty="0"/>
          </a:p>
        </p:txBody>
      </p:sp>
      <p:sp>
        <p:nvSpPr>
          <p:cNvPr id="3" name="Content Placeholder 2"/>
          <p:cNvSpPr>
            <a:spLocks noGrp="1"/>
          </p:cNvSpPr>
          <p:nvPr>
            <p:ph idx="1"/>
          </p:nvPr>
        </p:nvSpPr>
        <p:spPr>
          <a:xfrm>
            <a:off x="914400" y="1988841"/>
            <a:ext cx="7315200" cy="4320520"/>
          </a:xfrm>
        </p:spPr>
        <p:txBody>
          <a:bodyPr/>
          <a:lstStyle/>
          <a:p>
            <a:pPr algn="just"/>
            <a:r>
              <a:rPr lang="en-US" dirty="0">
                <a:latin typeface="Andalus"/>
                <a:cs typeface="Andalus"/>
              </a:rPr>
              <a:t>SVM chooses the extreme points/vectors that help in creating the </a:t>
            </a:r>
            <a:r>
              <a:rPr lang="en-US" dirty="0" smtClean="0">
                <a:latin typeface="Andalus"/>
                <a:cs typeface="Andalus"/>
              </a:rPr>
              <a:t>hyper-plane</a:t>
            </a:r>
            <a:r>
              <a:rPr lang="en-US" dirty="0">
                <a:latin typeface="Andalus"/>
                <a:cs typeface="Andalus"/>
              </a:rPr>
              <a:t>. </a:t>
            </a:r>
          </a:p>
          <a:p>
            <a:pPr algn="just"/>
            <a:r>
              <a:rPr lang="en-US" dirty="0">
                <a:latin typeface="Andalus"/>
                <a:cs typeface="Andalus"/>
              </a:rPr>
              <a:t>These extreme cases are called as support vectors, and hence algorithm is termed as Support Vector Machine. </a:t>
            </a:r>
          </a:p>
          <a:p>
            <a:pPr algn="just"/>
            <a:endParaRPr lang="en-US" dirty="0">
              <a:latin typeface="Andalus"/>
              <a:cs typeface="Andalus"/>
            </a:endParaRPr>
          </a:p>
          <a:p>
            <a:endParaRPr lang="en-IN" dirty="0"/>
          </a:p>
        </p:txBody>
      </p:sp>
    </p:spTree>
    <p:extLst>
      <p:ext uri="{BB962C8B-B14F-4D97-AF65-F5344CB8AC3E}">
        <p14:creationId xmlns:p14="http://schemas.microsoft.com/office/powerpoint/2010/main" val="195602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lstStyle/>
          <a:p>
            <a:pPr algn="ctr"/>
            <a:r>
              <a:rPr lang="en-GB" dirty="0" smtClean="0"/>
              <a:t>Types of Kernel Function</a:t>
            </a:r>
            <a:endParaRPr lang="en-IN" dirty="0"/>
          </a:p>
        </p:txBody>
      </p:sp>
      <p:sp>
        <p:nvSpPr>
          <p:cNvPr id="3" name="Content Placeholder 2"/>
          <p:cNvSpPr>
            <a:spLocks noGrp="1"/>
          </p:cNvSpPr>
          <p:nvPr>
            <p:ph idx="1"/>
          </p:nvPr>
        </p:nvSpPr>
        <p:spPr>
          <a:xfrm>
            <a:off x="914400" y="1988841"/>
            <a:ext cx="7315200" cy="4320520"/>
          </a:xfrm>
        </p:spPr>
        <p:txBody>
          <a:bodyPr/>
          <a:lstStyle/>
          <a:p>
            <a:r>
              <a:rPr lang="en-GB" dirty="0" smtClean="0"/>
              <a:t>Polynomial Kernel</a:t>
            </a:r>
          </a:p>
          <a:p>
            <a:r>
              <a:rPr lang="en-GB" dirty="0" smtClean="0"/>
              <a:t>RBF Kernel</a:t>
            </a:r>
          </a:p>
          <a:p>
            <a:r>
              <a:rPr lang="en-GB" dirty="0" smtClean="0"/>
              <a:t>Sigmoid Kernel</a:t>
            </a:r>
            <a:endParaRPr lang="en-IN" dirty="0"/>
          </a:p>
        </p:txBody>
      </p:sp>
    </p:spTree>
    <p:extLst>
      <p:ext uri="{BB962C8B-B14F-4D97-AF65-F5344CB8AC3E}">
        <p14:creationId xmlns:p14="http://schemas.microsoft.com/office/powerpoint/2010/main" val="2843270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lstStyle/>
          <a:p>
            <a:pPr algn="ctr"/>
            <a:r>
              <a:rPr lang="en-GB" dirty="0" smtClean="0"/>
              <a:t>Polynomial Kernel</a:t>
            </a:r>
            <a:endParaRPr lang="en-IN" dirty="0"/>
          </a:p>
        </p:txBody>
      </p:sp>
      <p:sp>
        <p:nvSpPr>
          <p:cNvPr id="3" name="Content Placeholder 2"/>
          <p:cNvSpPr>
            <a:spLocks noGrp="1"/>
          </p:cNvSpPr>
          <p:nvPr>
            <p:ph idx="1"/>
          </p:nvPr>
        </p:nvSpPr>
        <p:spPr>
          <a:xfrm>
            <a:off x="914400" y="1988841"/>
            <a:ext cx="7315200" cy="4320520"/>
          </a:xfrm>
        </p:spPr>
        <p:txBody>
          <a:bodyPr>
            <a:normAutofit/>
          </a:bodyPr>
          <a:lstStyle/>
          <a:p>
            <a:pPr algn="just"/>
            <a:r>
              <a:rPr lang="en-GB" sz="1800" dirty="0">
                <a:latin typeface="Times New Roman" pitchFamily="18" charset="0"/>
                <a:cs typeface="Times New Roman" pitchFamily="18" charset="0"/>
              </a:rPr>
              <a:t>T</a:t>
            </a:r>
            <a:r>
              <a:rPr lang="en-GB" sz="1800" dirty="0" smtClean="0">
                <a:latin typeface="Times New Roman" pitchFamily="18" charset="0"/>
                <a:cs typeface="Times New Roman" pitchFamily="18" charset="0"/>
              </a:rPr>
              <a:t>he </a:t>
            </a:r>
            <a:r>
              <a:rPr lang="en-GB" sz="1800" dirty="0">
                <a:latin typeface="Times New Roman" pitchFamily="18" charset="0"/>
                <a:cs typeface="Times New Roman" pitchFamily="18" charset="0"/>
              </a:rPr>
              <a:t>polynomial kernel is a kernel function commonly used with support vector machines and other </a:t>
            </a:r>
            <a:r>
              <a:rPr lang="en-GB" sz="1800" dirty="0" err="1">
                <a:latin typeface="Times New Roman" pitchFamily="18" charset="0"/>
                <a:cs typeface="Times New Roman" pitchFamily="18" charset="0"/>
              </a:rPr>
              <a:t>kernelized</a:t>
            </a:r>
            <a:r>
              <a:rPr lang="en-GB" sz="1800" dirty="0">
                <a:latin typeface="Times New Roman" pitchFamily="18" charset="0"/>
                <a:cs typeface="Times New Roman" pitchFamily="18" charset="0"/>
              </a:rPr>
              <a:t> models, that represents the similarity of vectors in a feature space over polynomials of the original </a:t>
            </a:r>
            <a:r>
              <a:rPr lang="en-GB" sz="1800" dirty="0" smtClean="0">
                <a:latin typeface="Times New Roman" pitchFamily="18" charset="0"/>
                <a:cs typeface="Times New Roman" pitchFamily="18" charset="0"/>
              </a:rPr>
              <a:t>variables</a:t>
            </a:r>
          </a:p>
          <a:p>
            <a:pPr algn="just"/>
            <a:r>
              <a:rPr lang="en-GB" sz="1800" dirty="0" smtClean="0">
                <a:latin typeface="Times New Roman" pitchFamily="18" charset="0"/>
                <a:cs typeface="Times New Roman" pitchFamily="18" charset="0"/>
              </a:rPr>
              <a:t>It is popular in image processing.</a:t>
            </a:r>
          </a:p>
          <a:p>
            <a:pPr algn="just"/>
            <a:endParaRPr lang="en-GB" sz="1800" dirty="0">
              <a:latin typeface="Times New Roman" pitchFamily="18" charset="0"/>
              <a:cs typeface="Times New Roman" pitchFamily="18" charset="0"/>
            </a:endParaRPr>
          </a:p>
          <a:p>
            <a:pPr algn="just"/>
            <a:endParaRPr lang="en-GB" sz="1800" dirty="0" smtClean="0">
              <a:latin typeface="Times New Roman" pitchFamily="18" charset="0"/>
              <a:cs typeface="Times New Roman" pitchFamily="18" charset="0"/>
            </a:endParaRPr>
          </a:p>
          <a:p>
            <a:pPr algn="just"/>
            <a:endParaRPr lang="en-GB" sz="1800" dirty="0">
              <a:latin typeface="Times New Roman" pitchFamily="18" charset="0"/>
              <a:cs typeface="Times New Roman" pitchFamily="18" charset="0"/>
            </a:endParaRPr>
          </a:p>
          <a:p>
            <a:pPr algn="just"/>
            <a:endParaRPr lang="en-GB" sz="1800" dirty="0" smtClean="0">
              <a:latin typeface="Times New Roman" pitchFamily="18" charset="0"/>
              <a:cs typeface="Times New Roman" pitchFamily="18" charset="0"/>
            </a:endParaRPr>
          </a:p>
          <a:p>
            <a:pPr algn="just"/>
            <a:r>
              <a:rPr lang="en-GB" sz="1800" dirty="0" smtClean="0">
                <a:latin typeface="Times New Roman" pitchFamily="18" charset="0"/>
                <a:cs typeface="Times New Roman" pitchFamily="18" charset="0"/>
              </a:rPr>
              <a:t>Where d is the degree of polynomial.</a:t>
            </a:r>
          </a:p>
          <a:p>
            <a:pPr algn="just"/>
            <a:r>
              <a:rPr lang="en-GB" sz="1800" dirty="0" smtClean="0">
                <a:latin typeface="Times New Roman" pitchFamily="18" charset="0"/>
                <a:cs typeface="Times New Roman" pitchFamily="18" charset="0"/>
              </a:rPr>
              <a:t>T is the transpose.</a:t>
            </a:r>
          </a:p>
          <a:p>
            <a:pPr algn="just"/>
            <a:endParaRPr lang="en-IN" sz="1800" dirty="0">
              <a:latin typeface="Times New Roman" pitchFamily="18" charset="0"/>
              <a:cs typeface="Times New Roman" pitchFamily="18" charset="0"/>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3949677375"/>
              </p:ext>
            </p:extLst>
          </p:nvPr>
        </p:nvGraphicFramePr>
        <p:xfrm>
          <a:off x="2555776" y="3429000"/>
          <a:ext cx="4743648" cy="847080"/>
        </p:xfrm>
        <a:graphic>
          <a:graphicData uri="http://schemas.openxmlformats.org/presentationml/2006/ole">
            <mc:AlternateContent xmlns:mc="http://schemas.openxmlformats.org/markup-compatibility/2006">
              <mc:Choice xmlns:v="urn:schemas-microsoft-com:vml" Requires="v">
                <p:oleObj spid="_x0000_s3086" name="Equation" r:id="rId3" imgW="1422360" imgH="253800" progId="Equation.DSMT4">
                  <p:embed/>
                </p:oleObj>
              </mc:Choice>
              <mc:Fallback>
                <p:oleObj name="Equation" r:id="rId3" imgW="1422360" imgH="253800" progId="Equation.DSMT4">
                  <p:embed/>
                  <p:pic>
                    <p:nvPicPr>
                      <p:cNvPr id="0" name=""/>
                      <p:cNvPicPr/>
                      <p:nvPr/>
                    </p:nvPicPr>
                    <p:blipFill>
                      <a:blip r:embed="rId4"/>
                      <a:stretch>
                        <a:fillRect/>
                      </a:stretch>
                    </p:blipFill>
                    <p:spPr>
                      <a:xfrm>
                        <a:off x="2555776" y="3429000"/>
                        <a:ext cx="4743648" cy="847080"/>
                      </a:xfrm>
                      <a:prstGeom prst="rect">
                        <a:avLst/>
                      </a:prstGeom>
                    </p:spPr>
                  </p:pic>
                </p:oleObj>
              </mc:Fallback>
            </mc:AlternateContent>
          </a:graphicData>
        </a:graphic>
      </p:graphicFrame>
    </p:spTree>
    <p:extLst>
      <p:ext uri="{BB962C8B-B14F-4D97-AF65-F5344CB8AC3E}">
        <p14:creationId xmlns:p14="http://schemas.microsoft.com/office/powerpoint/2010/main" val="2681483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lstStyle/>
          <a:p>
            <a:pPr algn="ctr"/>
            <a:r>
              <a:rPr lang="en-GB" dirty="0" smtClean="0"/>
              <a:t>Radial-Basis Kernel Function</a:t>
            </a:r>
            <a:endParaRPr lang="en-IN" dirty="0"/>
          </a:p>
        </p:txBody>
      </p:sp>
      <p:sp>
        <p:nvSpPr>
          <p:cNvPr id="3" name="Content Placeholder 2"/>
          <p:cNvSpPr>
            <a:spLocks noGrp="1"/>
          </p:cNvSpPr>
          <p:nvPr>
            <p:ph idx="1"/>
          </p:nvPr>
        </p:nvSpPr>
        <p:spPr>
          <a:xfrm>
            <a:off x="914400" y="1988841"/>
            <a:ext cx="7315200" cy="4320520"/>
          </a:xfrm>
        </p:spPr>
        <p:txBody>
          <a:bodyPr>
            <a:normAutofit/>
          </a:bodyPr>
          <a:lstStyle/>
          <a:p>
            <a:pPr algn="just"/>
            <a:r>
              <a:rPr lang="en-GB" sz="1800" dirty="0" smtClean="0">
                <a:latin typeface="Times New Roman" pitchFamily="18" charset="0"/>
                <a:cs typeface="Times New Roman" pitchFamily="18" charset="0"/>
              </a:rPr>
              <a:t>It is general purpose kernel: used when their is no prior knowledge about the data.</a:t>
            </a:r>
            <a:endParaRPr lang="en-IN" sz="180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618868678"/>
              </p:ext>
            </p:extLst>
          </p:nvPr>
        </p:nvGraphicFramePr>
        <p:xfrm>
          <a:off x="2123728" y="3212976"/>
          <a:ext cx="5013334" cy="1465436"/>
        </p:xfrm>
        <a:graphic>
          <a:graphicData uri="http://schemas.openxmlformats.org/presentationml/2006/ole">
            <mc:AlternateContent xmlns:mc="http://schemas.openxmlformats.org/markup-compatibility/2006">
              <mc:Choice xmlns:v="urn:schemas-microsoft-com:vml" Requires="v">
                <p:oleObj spid="_x0000_s4111" name="Equation" r:id="rId3" imgW="1650960" imgH="482400" progId="Equation.DSMT4">
                  <p:embed/>
                </p:oleObj>
              </mc:Choice>
              <mc:Fallback>
                <p:oleObj name="Equation" r:id="rId3" imgW="1650960" imgH="482400" progId="Equation.DSMT4">
                  <p:embed/>
                  <p:pic>
                    <p:nvPicPr>
                      <p:cNvPr id="0" name=""/>
                      <p:cNvPicPr/>
                      <p:nvPr/>
                    </p:nvPicPr>
                    <p:blipFill>
                      <a:blip r:embed="rId4"/>
                      <a:stretch>
                        <a:fillRect/>
                      </a:stretch>
                    </p:blipFill>
                    <p:spPr>
                      <a:xfrm>
                        <a:off x="2123728" y="3212976"/>
                        <a:ext cx="5013334" cy="1465436"/>
                      </a:xfrm>
                      <a:prstGeom prst="rect">
                        <a:avLst/>
                      </a:prstGeom>
                    </p:spPr>
                  </p:pic>
                </p:oleObj>
              </mc:Fallback>
            </mc:AlternateContent>
          </a:graphicData>
        </a:graphic>
      </p:graphicFrame>
    </p:spTree>
    <p:extLst>
      <p:ext uri="{BB962C8B-B14F-4D97-AF65-F5344CB8AC3E}">
        <p14:creationId xmlns:p14="http://schemas.microsoft.com/office/powerpoint/2010/main" val="3140930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normAutofit/>
          </a:bodyPr>
          <a:lstStyle/>
          <a:p>
            <a:pPr algn="ctr"/>
            <a:r>
              <a:rPr lang="en-GB" dirty="0" smtClean="0"/>
              <a:t>Hyperbolic Tangent Kernel</a:t>
            </a:r>
            <a:endParaRPr lang="en-IN" dirty="0"/>
          </a:p>
        </p:txBody>
      </p:sp>
      <p:sp>
        <p:nvSpPr>
          <p:cNvPr id="3" name="Content Placeholder 2"/>
          <p:cNvSpPr>
            <a:spLocks noGrp="1"/>
          </p:cNvSpPr>
          <p:nvPr>
            <p:ph idx="1"/>
          </p:nvPr>
        </p:nvSpPr>
        <p:spPr>
          <a:xfrm>
            <a:off x="914400" y="1988841"/>
            <a:ext cx="7315200" cy="4320520"/>
          </a:xfrm>
        </p:spPr>
        <p:txBody>
          <a:bodyPr>
            <a:normAutofit/>
          </a:bodyPr>
          <a:lstStyle/>
          <a:p>
            <a:pPr algn="just"/>
            <a:r>
              <a:rPr lang="en-GB" sz="1800" dirty="0" smtClean="0">
                <a:latin typeface="Times New Roman" pitchFamily="18" charset="0"/>
                <a:cs typeface="Times New Roman" pitchFamily="18" charset="0"/>
              </a:rPr>
              <a:t>Mainly used in neural networks.</a:t>
            </a:r>
          </a:p>
          <a:p>
            <a:pPr algn="just"/>
            <a:endParaRPr lang="en-GB" sz="1800" dirty="0">
              <a:latin typeface="Times New Roman" pitchFamily="18" charset="0"/>
              <a:cs typeface="Times New Roman" pitchFamily="18" charset="0"/>
            </a:endParaRPr>
          </a:p>
          <a:p>
            <a:pPr algn="just"/>
            <a:endParaRPr lang="en-GB" sz="1800" dirty="0" smtClean="0">
              <a:latin typeface="Times New Roman" pitchFamily="18" charset="0"/>
              <a:cs typeface="Times New Roman" pitchFamily="18" charset="0"/>
            </a:endParaRPr>
          </a:p>
          <a:p>
            <a:pPr algn="just"/>
            <a:endParaRPr lang="en-GB" sz="1800" dirty="0">
              <a:latin typeface="Times New Roman" pitchFamily="18" charset="0"/>
              <a:cs typeface="Times New Roman" pitchFamily="18" charset="0"/>
            </a:endParaRPr>
          </a:p>
          <a:p>
            <a:pPr algn="just"/>
            <a:endParaRPr lang="en-GB" sz="1800" dirty="0" smtClean="0">
              <a:latin typeface="Times New Roman" pitchFamily="18" charset="0"/>
              <a:cs typeface="Times New Roman" pitchFamily="18" charset="0"/>
            </a:endParaRPr>
          </a:p>
          <a:p>
            <a:pPr algn="just"/>
            <a:endParaRPr lang="en-GB" sz="1800" dirty="0">
              <a:latin typeface="Times New Roman" pitchFamily="18" charset="0"/>
              <a:cs typeface="Times New Roman" pitchFamily="18" charset="0"/>
            </a:endParaRPr>
          </a:p>
          <a:p>
            <a:pPr algn="just"/>
            <a:r>
              <a:rPr lang="en-GB" sz="1800" dirty="0" smtClean="0">
                <a:latin typeface="Times New Roman" pitchFamily="18" charset="0"/>
                <a:cs typeface="Times New Roman" pitchFamily="18" charset="0"/>
              </a:rPr>
              <a:t>Where k&gt;0 and c&lt;0</a:t>
            </a:r>
          </a:p>
          <a:p>
            <a:pPr algn="just"/>
            <a:endParaRPr lang="en-GB" sz="1800"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95525651"/>
              </p:ext>
            </p:extLst>
          </p:nvPr>
        </p:nvGraphicFramePr>
        <p:xfrm>
          <a:off x="3059832" y="2924944"/>
          <a:ext cx="3364830" cy="961380"/>
        </p:xfrm>
        <a:graphic>
          <a:graphicData uri="http://schemas.openxmlformats.org/presentationml/2006/ole">
            <mc:AlternateContent xmlns:mc="http://schemas.openxmlformats.org/markup-compatibility/2006">
              <mc:Choice xmlns:v="urn:schemas-microsoft-com:vml" Requires="v">
                <p:oleObj spid="_x0000_s6157" name="Equation" r:id="rId3" imgW="1688760" imgH="482400" progId="Equation.DSMT4">
                  <p:embed/>
                </p:oleObj>
              </mc:Choice>
              <mc:Fallback>
                <p:oleObj name="Equation" r:id="rId3" imgW="1688760" imgH="482400" progId="Equation.DSMT4">
                  <p:embed/>
                  <p:pic>
                    <p:nvPicPr>
                      <p:cNvPr id="0" name=""/>
                      <p:cNvPicPr/>
                      <p:nvPr/>
                    </p:nvPicPr>
                    <p:blipFill>
                      <a:blip r:embed="rId4"/>
                      <a:stretch>
                        <a:fillRect/>
                      </a:stretch>
                    </p:blipFill>
                    <p:spPr>
                      <a:xfrm>
                        <a:off x="3059832" y="2924944"/>
                        <a:ext cx="3364830" cy="961380"/>
                      </a:xfrm>
                      <a:prstGeom prst="rect">
                        <a:avLst/>
                      </a:prstGeom>
                    </p:spPr>
                  </p:pic>
                </p:oleObj>
              </mc:Fallback>
            </mc:AlternateContent>
          </a:graphicData>
        </a:graphic>
      </p:graphicFrame>
    </p:spTree>
    <p:extLst>
      <p:ext uri="{BB962C8B-B14F-4D97-AF65-F5344CB8AC3E}">
        <p14:creationId xmlns:p14="http://schemas.microsoft.com/office/powerpoint/2010/main" val="3044541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normAutofit/>
          </a:bodyPr>
          <a:lstStyle/>
          <a:p>
            <a:pPr algn="ctr"/>
            <a:r>
              <a:rPr lang="en-GB" dirty="0" smtClean="0"/>
              <a:t>SVM Solved Numerical</a:t>
            </a:r>
            <a:endParaRPr lang="en-IN" dirty="0"/>
          </a:p>
        </p:txBody>
      </p:sp>
      <p:sp>
        <p:nvSpPr>
          <p:cNvPr id="3" name="Content Placeholder 2"/>
          <p:cNvSpPr>
            <a:spLocks noGrp="1"/>
          </p:cNvSpPr>
          <p:nvPr>
            <p:ph idx="1"/>
          </p:nvPr>
        </p:nvSpPr>
        <p:spPr>
          <a:xfrm>
            <a:off x="914400" y="1988841"/>
            <a:ext cx="7315200" cy="4320520"/>
          </a:xfrm>
        </p:spPr>
        <p:txBody>
          <a:bodyPr>
            <a:normAutofit/>
          </a:bodyPr>
          <a:lstStyle/>
          <a:p>
            <a:pPr algn="just"/>
            <a:endParaRPr lang="en-GB" sz="1800"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64904"/>
            <a:ext cx="64706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175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normAutofit/>
          </a:bodyPr>
          <a:lstStyle/>
          <a:p>
            <a:pPr algn="ctr"/>
            <a:r>
              <a:rPr lang="en-GB" dirty="0" smtClean="0"/>
              <a:t>SVM Solved Numerical</a:t>
            </a:r>
            <a:endParaRPr lang="en-IN" dirty="0"/>
          </a:p>
        </p:txBody>
      </p:sp>
      <p:sp>
        <p:nvSpPr>
          <p:cNvPr id="3" name="Content Placeholder 2"/>
          <p:cNvSpPr>
            <a:spLocks noGrp="1"/>
          </p:cNvSpPr>
          <p:nvPr>
            <p:ph idx="1"/>
          </p:nvPr>
        </p:nvSpPr>
        <p:spPr>
          <a:xfrm>
            <a:off x="914400" y="1988841"/>
            <a:ext cx="7315200" cy="4320520"/>
          </a:xfrm>
        </p:spPr>
        <p:txBody>
          <a:bodyPr>
            <a:normAutofit/>
          </a:bodyPr>
          <a:lstStyle/>
          <a:p>
            <a:pPr algn="just"/>
            <a:endParaRPr lang="en-GB" sz="1800"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944072" cy="429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330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315200" cy="1154097"/>
          </a:xfrm>
        </p:spPr>
        <p:txBody>
          <a:bodyPr/>
          <a:lstStyle/>
          <a:p>
            <a:r>
              <a:rPr lang="en-GB" dirty="0"/>
              <a:t>SVM Solved Numerical</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64" y="1700808"/>
            <a:ext cx="822960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611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1154097"/>
          </a:xfrm>
        </p:spPr>
        <p:txBody>
          <a:bodyPr/>
          <a:lstStyle/>
          <a:p>
            <a:r>
              <a:rPr lang="en-GB" dirty="0"/>
              <a:t>SVM Solved Numerical</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8091894" cy="363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519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3"/>
            <a:ext cx="7315200" cy="936104"/>
          </a:xfrm>
        </p:spPr>
        <p:txBody>
          <a:bodyPr/>
          <a:lstStyle/>
          <a:p>
            <a:r>
              <a:rPr lang="en-GB" dirty="0"/>
              <a:t>SVM Solved Numerical</a:t>
            </a:r>
            <a:endParaRPr lang="en-IN"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60848"/>
            <a:ext cx="7733394" cy="36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400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3"/>
            <a:ext cx="7315200" cy="936104"/>
          </a:xfrm>
        </p:spPr>
        <p:txBody>
          <a:bodyPr/>
          <a:lstStyle/>
          <a:p>
            <a:r>
              <a:rPr lang="en-GB" dirty="0"/>
              <a:t>SVM Solved Numerical</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6794723" cy="412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15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1154097"/>
          </a:xfrm>
        </p:spPr>
        <p:txBody>
          <a:bodyPr/>
          <a:lstStyle/>
          <a:p>
            <a:pPr algn="ctr"/>
            <a:r>
              <a:rPr lang="en-US" dirty="0"/>
              <a:t>Basic Goal</a:t>
            </a:r>
            <a:endParaRPr lang="en-IN" dirty="0"/>
          </a:p>
        </p:txBody>
      </p:sp>
      <p:sp>
        <p:nvSpPr>
          <p:cNvPr id="3" name="Content Placeholder 2"/>
          <p:cNvSpPr>
            <a:spLocks noGrp="1"/>
          </p:cNvSpPr>
          <p:nvPr>
            <p:ph idx="1"/>
          </p:nvPr>
        </p:nvSpPr>
        <p:spPr>
          <a:xfrm>
            <a:off x="914400" y="1988841"/>
            <a:ext cx="7315200" cy="4320520"/>
          </a:xfrm>
        </p:spPr>
        <p:txBody>
          <a:bodyPr/>
          <a:lstStyle/>
          <a:p>
            <a:pPr algn="just"/>
            <a:r>
              <a:rPr lang="en-US" dirty="0">
                <a:latin typeface="Andalus"/>
                <a:cs typeface="Andalus"/>
              </a:rPr>
              <a:t>To create the best line or decision boundary that can segregate n-dimensional space into classes so that we can easily put the new data point in the correct category in the future. </a:t>
            </a:r>
          </a:p>
          <a:p>
            <a:pPr algn="just"/>
            <a:r>
              <a:rPr lang="en-US" dirty="0">
                <a:latin typeface="Andalus"/>
                <a:cs typeface="Andalus"/>
              </a:rPr>
              <a:t>This best decision boundary is called a </a:t>
            </a:r>
            <a:r>
              <a:rPr lang="en-US" dirty="0" err="1">
                <a:latin typeface="Andalus"/>
                <a:cs typeface="Andalus"/>
              </a:rPr>
              <a:t>hyperplane</a:t>
            </a:r>
            <a:r>
              <a:rPr lang="en-US" dirty="0">
                <a:latin typeface="Andalus"/>
                <a:cs typeface="Andalus"/>
              </a:rPr>
              <a:t>.</a:t>
            </a:r>
          </a:p>
          <a:p>
            <a:endParaRPr lang="en-IN" dirty="0"/>
          </a:p>
        </p:txBody>
      </p:sp>
    </p:spTree>
    <p:extLst>
      <p:ext uri="{BB962C8B-B14F-4D97-AF65-F5344CB8AC3E}">
        <p14:creationId xmlns:p14="http://schemas.microsoft.com/office/powerpoint/2010/main" val="346991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pport Vector Machine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498245" cy="4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602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5"/>
            <a:ext cx="7315200" cy="792088"/>
          </a:xfrm>
        </p:spPr>
        <p:txBody>
          <a:bodyPr/>
          <a:lstStyle/>
          <a:p>
            <a:pPr algn="ctr"/>
            <a:r>
              <a:rPr lang="en-US" dirty="0"/>
              <a:t>Types of SVM</a:t>
            </a:r>
            <a:endParaRPr lang="en-IN" dirty="0"/>
          </a:p>
        </p:txBody>
      </p:sp>
      <p:sp>
        <p:nvSpPr>
          <p:cNvPr id="3" name="Content Placeholder 2"/>
          <p:cNvSpPr>
            <a:spLocks noGrp="1"/>
          </p:cNvSpPr>
          <p:nvPr>
            <p:ph idx="1"/>
          </p:nvPr>
        </p:nvSpPr>
        <p:spPr>
          <a:xfrm>
            <a:off x="914400" y="1628800"/>
            <a:ext cx="7315200" cy="4680561"/>
          </a:xfrm>
        </p:spPr>
        <p:txBody>
          <a:bodyPr>
            <a:normAutofit/>
          </a:bodyPr>
          <a:lstStyle/>
          <a:p>
            <a:pPr algn="just">
              <a:buFont typeface="Wingdings 2" pitchFamily="18" charset="2"/>
              <a:buNone/>
            </a:pPr>
            <a:r>
              <a:rPr lang="en-US" sz="1800" dirty="0">
                <a:latin typeface="Times New Roman" pitchFamily="18" charset="0"/>
                <a:cs typeface="Times New Roman" pitchFamily="18" charset="0"/>
              </a:rPr>
              <a:t>SVM can be of two types:</a:t>
            </a:r>
          </a:p>
          <a:p>
            <a:pPr algn="just"/>
            <a:endParaRPr lang="en-US" sz="1800" b="1" dirty="0">
              <a:latin typeface="Times New Roman" pitchFamily="18" charset="0"/>
              <a:cs typeface="Times New Roman" pitchFamily="18" charset="0"/>
            </a:endParaRPr>
          </a:p>
          <a:p>
            <a:pPr algn="just">
              <a:buFont typeface="Wingdings 2" pitchFamily="18" charset="2"/>
              <a:buNone/>
            </a:pPr>
            <a:r>
              <a:rPr lang="en-US" sz="1800" b="1" dirty="0">
                <a:latin typeface="Times New Roman" pitchFamily="18" charset="0"/>
                <a:cs typeface="Times New Roman" pitchFamily="18" charset="0"/>
              </a:rPr>
              <a:t>Linear SVM</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Linear SVM is used for linearly separable data, which means if a dataset can be classified into two classes by using a single straight line, then such data is termed as linearly separable data, and classifier is used called as Linear SVM classifier.</a:t>
            </a:r>
          </a:p>
          <a:p>
            <a:pPr algn="just">
              <a:buFont typeface="Wingdings 2" pitchFamily="18" charset="2"/>
              <a:buNone/>
            </a:pPr>
            <a:r>
              <a:rPr lang="en-US" sz="1800" b="1" dirty="0">
                <a:latin typeface="Times New Roman" pitchFamily="18" charset="0"/>
                <a:cs typeface="Times New Roman" pitchFamily="18" charset="0"/>
              </a:rPr>
              <a:t>Non-linear SVM</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Non-Linear SVM is used for non-linearly separated data, which means if a dataset cannot be classified by using a straight line, then such data is termed as non-linear data and classifier used is called as Non-linear SVM classifier.</a:t>
            </a: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95602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1154097"/>
          </a:xfrm>
        </p:spPr>
        <p:txBody>
          <a:bodyPr/>
          <a:lstStyle/>
          <a:p>
            <a:pPr algn="ctr"/>
            <a:r>
              <a:rPr lang="en-GB" dirty="0" smtClean="0"/>
              <a:t>Hyper-plane</a:t>
            </a:r>
            <a:endParaRPr lang="en-IN" dirty="0"/>
          </a:p>
        </p:txBody>
      </p:sp>
      <p:sp>
        <p:nvSpPr>
          <p:cNvPr id="3" name="Content Placeholder 2"/>
          <p:cNvSpPr>
            <a:spLocks noGrp="1"/>
          </p:cNvSpPr>
          <p:nvPr>
            <p:ph idx="1"/>
          </p:nvPr>
        </p:nvSpPr>
        <p:spPr>
          <a:xfrm>
            <a:off x="914400" y="1988841"/>
            <a:ext cx="7315200" cy="4320520"/>
          </a:xfrm>
        </p:spPr>
        <p:txBody>
          <a:bodyPr>
            <a:normAutofit/>
          </a:bodyPr>
          <a:lstStyle/>
          <a:p>
            <a:pPr algn="just"/>
            <a:r>
              <a:rPr lang="en-US" sz="1800" dirty="0">
                <a:latin typeface="Times New Roman" pitchFamily="18" charset="0"/>
                <a:cs typeface="Times New Roman" pitchFamily="18" charset="0"/>
              </a:rPr>
              <a:t>There can be multiple lines/decision boundaries to segregate the classes in n-dimensional space, but we need to find out the best decision boundary that helps to classify the data points. </a:t>
            </a: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best boundary is known as the </a:t>
            </a:r>
            <a:r>
              <a:rPr lang="en-US" sz="1800" dirty="0" smtClean="0">
                <a:latin typeface="Times New Roman" pitchFamily="18" charset="0"/>
                <a:cs typeface="Times New Roman" pitchFamily="18" charset="0"/>
              </a:rPr>
              <a:t>hyper-plane </a:t>
            </a:r>
            <a:r>
              <a:rPr lang="en-US" sz="1800" dirty="0">
                <a:latin typeface="Times New Roman" pitchFamily="18" charset="0"/>
                <a:cs typeface="Times New Roman" pitchFamily="18" charset="0"/>
              </a:rPr>
              <a:t>of SVM</a:t>
            </a:r>
            <a:r>
              <a:rPr lang="en-US" sz="1800" dirty="0" smtClean="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The dimensions of the </a:t>
            </a:r>
            <a:r>
              <a:rPr lang="en-US" sz="1800" dirty="0" smtClean="0">
                <a:latin typeface="Times New Roman" pitchFamily="18" charset="0"/>
                <a:cs typeface="Times New Roman" pitchFamily="18" charset="0"/>
              </a:rPr>
              <a:t>hyper-plane </a:t>
            </a:r>
            <a:r>
              <a:rPr lang="en-US" sz="1800" dirty="0">
                <a:latin typeface="Times New Roman" pitchFamily="18" charset="0"/>
                <a:cs typeface="Times New Roman" pitchFamily="18" charset="0"/>
              </a:rPr>
              <a:t>depend on the features present in the dataset, which means if there are 2 features (as shown in image), then </a:t>
            </a:r>
            <a:r>
              <a:rPr lang="en-US" sz="1800" dirty="0" smtClean="0">
                <a:latin typeface="Times New Roman" pitchFamily="18" charset="0"/>
                <a:cs typeface="Times New Roman" pitchFamily="18" charset="0"/>
              </a:rPr>
              <a:t>hyper-plane </a:t>
            </a:r>
            <a:r>
              <a:rPr lang="en-US" sz="1800" dirty="0">
                <a:latin typeface="Times New Roman" pitchFamily="18" charset="0"/>
                <a:cs typeface="Times New Roman" pitchFamily="18" charset="0"/>
              </a:rPr>
              <a:t>will be a straight line. And if there are 3 features, then </a:t>
            </a:r>
            <a:r>
              <a:rPr lang="en-US" sz="1800" dirty="0" smtClean="0">
                <a:latin typeface="Times New Roman" pitchFamily="18" charset="0"/>
                <a:cs typeface="Times New Roman" pitchFamily="18" charset="0"/>
              </a:rPr>
              <a:t>hyper-plane </a:t>
            </a:r>
            <a:r>
              <a:rPr lang="en-US" sz="1800" dirty="0">
                <a:latin typeface="Times New Roman" pitchFamily="18" charset="0"/>
                <a:cs typeface="Times New Roman" pitchFamily="18" charset="0"/>
              </a:rPr>
              <a:t>will be a 2-dimension plane</a:t>
            </a:r>
            <a:r>
              <a:rPr lang="en-US" sz="1800" dirty="0" smtClean="0">
                <a:latin typeface="Times New Roman" pitchFamily="18" charset="0"/>
                <a:cs typeface="Times New Roman" pitchFamily="18" charset="0"/>
              </a:rPr>
              <a:t>. We </a:t>
            </a:r>
            <a:r>
              <a:rPr lang="en-US" sz="1800" dirty="0">
                <a:latin typeface="Times New Roman" pitchFamily="18" charset="0"/>
                <a:cs typeface="Times New Roman" pitchFamily="18" charset="0"/>
              </a:rPr>
              <a:t>always create a </a:t>
            </a:r>
            <a:r>
              <a:rPr lang="en-US" sz="1800" dirty="0" smtClean="0">
                <a:latin typeface="Times New Roman" pitchFamily="18" charset="0"/>
                <a:cs typeface="Times New Roman" pitchFamily="18" charset="0"/>
              </a:rPr>
              <a:t>hyper-plane </a:t>
            </a:r>
            <a:r>
              <a:rPr lang="en-US" sz="1800" dirty="0">
                <a:latin typeface="Times New Roman" pitchFamily="18" charset="0"/>
                <a:cs typeface="Times New Roman" pitchFamily="18" charset="0"/>
              </a:rPr>
              <a:t>that has a maximum margin, which means the maximum distance between the data points.</a:t>
            </a:r>
          </a:p>
          <a:p>
            <a:pPr algn="just"/>
            <a:endParaRPr lang="en-US"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95602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1154097"/>
          </a:xfrm>
        </p:spPr>
        <p:txBody>
          <a:bodyPr/>
          <a:lstStyle/>
          <a:p>
            <a:pPr algn="ctr"/>
            <a:r>
              <a:rPr lang="en-US" dirty="0"/>
              <a:t>Support Vectors</a:t>
            </a:r>
            <a:endParaRPr lang="en-IN" dirty="0"/>
          </a:p>
        </p:txBody>
      </p:sp>
      <p:sp>
        <p:nvSpPr>
          <p:cNvPr id="3" name="Content Placeholder 2"/>
          <p:cNvSpPr>
            <a:spLocks noGrp="1"/>
          </p:cNvSpPr>
          <p:nvPr>
            <p:ph idx="1"/>
          </p:nvPr>
        </p:nvSpPr>
        <p:spPr>
          <a:xfrm>
            <a:off x="914400" y="1988841"/>
            <a:ext cx="7315200" cy="4320520"/>
          </a:xfrm>
        </p:spPr>
        <p:txBody>
          <a:bodyPr/>
          <a:lstStyle/>
          <a:p>
            <a:pPr algn="just"/>
            <a:r>
              <a:rPr lang="en-US" dirty="0">
                <a:latin typeface="Andalus"/>
                <a:cs typeface="Andalus"/>
              </a:rPr>
              <a:t>The data points or vectors that are the closest to the </a:t>
            </a:r>
            <a:r>
              <a:rPr lang="en-US" dirty="0" smtClean="0">
                <a:latin typeface="Andalus"/>
                <a:cs typeface="Andalus"/>
              </a:rPr>
              <a:t>hyper-plane </a:t>
            </a:r>
            <a:r>
              <a:rPr lang="en-US" dirty="0">
                <a:latin typeface="Andalus"/>
                <a:cs typeface="Andalus"/>
              </a:rPr>
              <a:t>and which affect the position of the </a:t>
            </a:r>
            <a:r>
              <a:rPr lang="en-US" dirty="0" smtClean="0">
                <a:latin typeface="Andalus"/>
                <a:cs typeface="Andalus"/>
              </a:rPr>
              <a:t>hyper-plane </a:t>
            </a:r>
            <a:r>
              <a:rPr lang="en-US" dirty="0">
                <a:latin typeface="Andalus"/>
                <a:cs typeface="Andalus"/>
              </a:rPr>
              <a:t>are termed as Support Vector. </a:t>
            </a:r>
          </a:p>
          <a:p>
            <a:pPr algn="just"/>
            <a:endParaRPr lang="en-US" dirty="0">
              <a:latin typeface="Andalus"/>
              <a:cs typeface="Andalus"/>
            </a:endParaRPr>
          </a:p>
          <a:p>
            <a:pPr algn="just"/>
            <a:r>
              <a:rPr lang="en-US" dirty="0">
                <a:latin typeface="Andalus"/>
                <a:cs typeface="Andalus"/>
              </a:rPr>
              <a:t>Since these vectors support the </a:t>
            </a:r>
            <a:r>
              <a:rPr lang="en-US" dirty="0" smtClean="0">
                <a:latin typeface="Andalus"/>
                <a:cs typeface="Andalus"/>
              </a:rPr>
              <a:t>hyper-plane</a:t>
            </a:r>
            <a:r>
              <a:rPr lang="en-US" dirty="0">
                <a:latin typeface="Andalus"/>
                <a:cs typeface="Andalus"/>
              </a:rPr>
              <a:t>, hence called a Support vector.</a:t>
            </a:r>
          </a:p>
          <a:p>
            <a:pPr marL="45720" indent="0">
              <a:buNone/>
            </a:pPr>
            <a:endParaRPr lang="en-IN" dirty="0"/>
          </a:p>
        </p:txBody>
      </p:sp>
    </p:spTree>
    <p:extLst>
      <p:ext uri="{BB962C8B-B14F-4D97-AF65-F5344CB8AC3E}">
        <p14:creationId xmlns:p14="http://schemas.microsoft.com/office/powerpoint/2010/main" val="195602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1154097"/>
          </a:xfrm>
        </p:spPr>
        <p:txBody>
          <a:bodyPr/>
          <a:lstStyle/>
          <a:p>
            <a:pPr algn="ctr"/>
            <a:r>
              <a:rPr lang="en-US" dirty="0"/>
              <a:t>Working of SVM</a:t>
            </a:r>
            <a:endParaRPr lang="en-IN" dirty="0"/>
          </a:p>
        </p:txBody>
      </p:sp>
      <p:sp>
        <p:nvSpPr>
          <p:cNvPr id="3" name="Content Placeholder 2"/>
          <p:cNvSpPr>
            <a:spLocks noGrp="1"/>
          </p:cNvSpPr>
          <p:nvPr>
            <p:ph idx="1"/>
          </p:nvPr>
        </p:nvSpPr>
        <p:spPr>
          <a:xfrm>
            <a:off x="914400" y="1988841"/>
            <a:ext cx="7315200" cy="4320520"/>
          </a:xfrm>
        </p:spPr>
        <p:txBody>
          <a:bodyPr/>
          <a:lstStyle/>
          <a:p>
            <a:pPr algn="just"/>
            <a:r>
              <a:rPr lang="en-US" dirty="0">
                <a:latin typeface="Andalus"/>
                <a:cs typeface="Andalus"/>
              </a:rPr>
              <a:t>An SVM model is basically a representation of different classes in a </a:t>
            </a:r>
            <a:r>
              <a:rPr lang="en-US" dirty="0" err="1">
                <a:latin typeface="Andalus"/>
                <a:cs typeface="Andalus"/>
              </a:rPr>
              <a:t>hyperplane</a:t>
            </a:r>
            <a:r>
              <a:rPr lang="en-US" dirty="0">
                <a:latin typeface="Andalus"/>
                <a:cs typeface="Andalus"/>
              </a:rPr>
              <a:t> in multidimensional space. </a:t>
            </a:r>
          </a:p>
          <a:p>
            <a:pPr algn="just"/>
            <a:endParaRPr lang="en-US" dirty="0">
              <a:latin typeface="Andalus"/>
              <a:cs typeface="Andalus"/>
            </a:endParaRPr>
          </a:p>
          <a:p>
            <a:pPr algn="just"/>
            <a:r>
              <a:rPr lang="en-US" dirty="0">
                <a:latin typeface="Andalus"/>
                <a:cs typeface="Andalus"/>
              </a:rPr>
              <a:t>The </a:t>
            </a:r>
            <a:r>
              <a:rPr lang="en-US" dirty="0" err="1">
                <a:latin typeface="Andalus"/>
                <a:cs typeface="Andalus"/>
              </a:rPr>
              <a:t>hyperplane</a:t>
            </a:r>
            <a:r>
              <a:rPr lang="en-US" dirty="0">
                <a:latin typeface="Andalus"/>
                <a:cs typeface="Andalus"/>
              </a:rPr>
              <a:t> will be generated in an iterative manner by SVM so that the error can be minimized. </a:t>
            </a:r>
          </a:p>
          <a:p>
            <a:pPr algn="just"/>
            <a:endParaRPr lang="en-US" dirty="0">
              <a:latin typeface="Andalus"/>
              <a:cs typeface="Andalus"/>
            </a:endParaRPr>
          </a:p>
          <a:p>
            <a:pPr algn="just"/>
            <a:r>
              <a:rPr lang="en-US" dirty="0">
                <a:latin typeface="Andalus"/>
                <a:cs typeface="Andalus"/>
              </a:rPr>
              <a:t>The goal is to divide the datasets into classes to find a maximum marginal </a:t>
            </a:r>
            <a:r>
              <a:rPr lang="en-US" dirty="0" err="1">
                <a:latin typeface="Andalus"/>
                <a:cs typeface="Andalus"/>
              </a:rPr>
              <a:t>hyperplane</a:t>
            </a:r>
            <a:r>
              <a:rPr lang="en-US" dirty="0">
                <a:latin typeface="Andalus"/>
                <a:cs typeface="Andalus"/>
              </a:rPr>
              <a:t> (MMH).</a:t>
            </a:r>
          </a:p>
          <a:p>
            <a:pPr marL="45720" indent="0">
              <a:buNone/>
            </a:pPr>
            <a:endParaRPr lang="en-IN" dirty="0"/>
          </a:p>
        </p:txBody>
      </p:sp>
    </p:spTree>
    <p:extLst>
      <p:ext uri="{BB962C8B-B14F-4D97-AF65-F5344CB8AC3E}">
        <p14:creationId xmlns:p14="http://schemas.microsoft.com/office/powerpoint/2010/main" val="1956023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426</TotalTime>
  <Words>1222</Words>
  <Application>Microsoft Office PowerPoint</Application>
  <PresentationFormat>On-screen Show (4:3)</PresentationFormat>
  <Paragraphs>171</Paragraphs>
  <Slides>39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Perspective</vt:lpstr>
      <vt:lpstr>Equation</vt:lpstr>
      <vt:lpstr>PowerPoint Presentation</vt:lpstr>
      <vt:lpstr>Introduction</vt:lpstr>
      <vt:lpstr>Introduction</vt:lpstr>
      <vt:lpstr>Basic Goal</vt:lpstr>
      <vt:lpstr>PowerPoint Presentation</vt:lpstr>
      <vt:lpstr>Types of SVM</vt:lpstr>
      <vt:lpstr>Hyper-plane</vt:lpstr>
      <vt:lpstr>Support Vectors</vt:lpstr>
      <vt:lpstr>Working of SVM</vt:lpstr>
      <vt:lpstr>PowerPoint Presentation</vt:lpstr>
      <vt:lpstr>Concept of SVM</vt:lpstr>
      <vt:lpstr>Concept of SVM</vt:lpstr>
      <vt:lpstr>Concept of SVM</vt:lpstr>
      <vt:lpstr>PowerPoint Presentation</vt:lpstr>
      <vt:lpstr>Working Non-Linear SVM</vt:lpstr>
      <vt:lpstr>Concept of SVM</vt:lpstr>
      <vt:lpstr>Concept of SVM</vt:lpstr>
      <vt:lpstr>Concept of SVM</vt:lpstr>
      <vt:lpstr>SVM Pros/Cons</vt:lpstr>
      <vt:lpstr>How Does Identify Right Hyperplane</vt:lpstr>
      <vt:lpstr>How Does Identify Right Hyperplane</vt:lpstr>
      <vt:lpstr>How Does Identify Right Hyperplane</vt:lpstr>
      <vt:lpstr>How Does Identify Right Hyperplane</vt:lpstr>
      <vt:lpstr>Advantages of SVM</vt:lpstr>
      <vt:lpstr>Disadvantages of SVM</vt:lpstr>
      <vt:lpstr>How Does Identify Right Hyperplane</vt:lpstr>
      <vt:lpstr>Non-Linear SVM</vt:lpstr>
      <vt:lpstr>Kernel Function</vt:lpstr>
      <vt:lpstr>Kernel Trick</vt:lpstr>
      <vt:lpstr>Types of Kernel Function</vt:lpstr>
      <vt:lpstr>Polynomial Kernel</vt:lpstr>
      <vt:lpstr>Radial-Basis Kernel Function</vt:lpstr>
      <vt:lpstr>Hyperbolic Tangent Kernel</vt:lpstr>
      <vt:lpstr>SVM Solved Numerical</vt:lpstr>
      <vt:lpstr>SVM Solved Numerical</vt:lpstr>
      <vt:lpstr>SVM Solved Numerical</vt:lpstr>
      <vt:lpstr>SVM Solved Numerical</vt:lpstr>
      <vt:lpstr>SVM Solved Numerical</vt:lpstr>
      <vt:lpstr>SVM Solved Numerical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Dimple</dc:creator>
  <cp:lastModifiedBy>Dimple</cp:lastModifiedBy>
  <cp:revision>26</cp:revision>
  <dcterms:created xsi:type="dcterms:W3CDTF">2022-09-14T10:45:28Z</dcterms:created>
  <dcterms:modified xsi:type="dcterms:W3CDTF">2023-10-09T08:03:22Z</dcterms:modified>
</cp:coreProperties>
</file>