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74" r:id="rId14"/>
    <p:sldId id="275" r:id="rId15"/>
    <p:sldId id="276" r:id="rId16"/>
    <p:sldId id="277" r:id="rId17"/>
    <p:sldId id="278" r:id="rId18"/>
    <p:sldId id="279" r:id="rId19"/>
    <p:sldId id="280" r:id="rId20"/>
    <p:sldId id="267" r:id="rId21"/>
    <p:sldId id="268" r:id="rId22"/>
    <p:sldId id="269" r:id="rId23"/>
    <p:sldId id="270" r:id="rId24"/>
    <p:sldId id="271" r:id="rId25"/>
    <p:sldId id="27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lineChart>
        <c:grouping val="standard"/>
        <c:varyColors val="0"/>
        <c:ser>
          <c:idx val="0"/>
          <c:order val="0"/>
          <c:tx>
            <c:strRef>
              <c:f>Sheet1!$B$1</c:f>
              <c:strCache>
                <c:ptCount val="1"/>
                <c:pt idx="0">
                  <c:v>Y</c:v>
                </c:pt>
              </c:strCache>
            </c:strRef>
          </c:tx>
          <c:cat>
            <c:numRef>
              <c:f>Sheet1!$A$2:$A$11</c:f>
              <c:numCache>
                <c:formatCode>General</c:formatCode>
                <c:ptCount val="10"/>
                <c:pt idx="0">
                  <c:v>1999</c:v>
                </c:pt>
                <c:pt idx="1">
                  <c:v>2000</c:v>
                </c:pt>
                <c:pt idx="2">
                  <c:v>2001</c:v>
                </c:pt>
                <c:pt idx="3">
                  <c:v>2002</c:v>
                </c:pt>
                <c:pt idx="4">
                  <c:v>2003</c:v>
                </c:pt>
                <c:pt idx="5">
                  <c:v>2004</c:v>
                </c:pt>
                <c:pt idx="6">
                  <c:v>2005</c:v>
                </c:pt>
                <c:pt idx="7">
                  <c:v>2006</c:v>
                </c:pt>
                <c:pt idx="8">
                  <c:v>2007</c:v>
                </c:pt>
                <c:pt idx="9">
                  <c:v>2008</c:v>
                </c:pt>
              </c:numCache>
            </c:numRef>
          </c:cat>
          <c:val>
            <c:numRef>
              <c:f>Sheet1!$B$2:$B$11</c:f>
              <c:numCache>
                <c:formatCode>General</c:formatCode>
                <c:ptCount val="10"/>
                <c:pt idx="0">
                  <c:v>19.3</c:v>
                </c:pt>
                <c:pt idx="1">
                  <c:v>20.9</c:v>
                </c:pt>
                <c:pt idx="2">
                  <c:v>17.8</c:v>
                </c:pt>
                <c:pt idx="3">
                  <c:v>16.100000000000001</c:v>
                </c:pt>
                <c:pt idx="4">
                  <c:v>17.600000000000001</c:v>
                </c:pt>
                <c:pt idx="5">
                  <c:v>17.8</c:v>
                </c:pt>
                <c:pt idx="6">
                  <c:v>18.3</c:v>
                </c:pt>
                <c:pt idx="7">
                  <c:v>17.3</c:v>
                </c:pt>
                <c:pt idx="8">
                  <c:v>21.4</c:v>
                </c:pt>
                <c:pt idx="9">
                  <c:v>19.3</c:v>
                </c:pt>
              </c:numCache>
            </c:numRef>
          </c:val>
          <c:smooth val="0"/>
        </c:ser>
        <c:dLbls>
          <c:showLegendKey val="0"/>
          <c:showVal val="0"/>
          <c:showCatName val="0"/>
          <c:showSerName val="0"/>
          <c:showPercent val="0"/>
          <c:showBubbleSize val="0"/>
        </c:dLbls>
        <c:marker val="1"/>
        <c:smooth val="0"/>
        <c:axId val="123105792"/>
        <c:axId val="121289472"/>
      </c:lineChart>
      <c:catAx>
        <c:axId val="123105792"/>
        <c:scaling>
          <c:orientation val="minMax"/>
        </c:scaling>
        <c:delete val="0"/>
        <c:axPos val="b"/>
        <c:numFmt formatCode="General" sourceLinked="1"/>
        <c:majorTickMark val="out"/>
        <c:minorTickMark val="none"/>
        <c:tickLblPos val="nextTo"/>
        <c:crossAx val="121289472"/>
        <c:crosses val="autoZero"/>
        <c:auto val="1"/>
        <c:lblAlgn val="ctr"/>
        <c:lblOffset val="100"/>
        <c:noMultiLvlLbl val="0"/>
      </c:catAx>
      <c:valAx>
        <c:axId val="121289472"/>
        <c:scaling>
          <c:orientation val="minMax"/>
        </c:scaling>
        <c:delete val="0"/>
        <c:axPos val="l"/>
        <c:majorGridlines/>
        <c:numFmt formatCode="General" sourceLinked="1"/>
        <c:majorTickMark val="out"/>
        <c:minorTickMark val="none"/>
        <c:tickLblPos val="nextTo"/>
        <c:crossAx val="123105792"/>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A6279C9C-CF74-4D46-A232-483DACD89E08}" type="datetimeFigureOut">
              <a:rPr lang="en-IN" smtClean="0"/>
              <a:t>11-10-2023</a:t>
            </a:fld>
            <a:endParaRPr lang="en-IN"/>
          </a:p>
        </p:txBody>
      </p:sp>
      <p:sp>
        <p:nvSpPr>
          <p:cNvPr id="8" name="Slide Number Placeholder 7"/>
          <p:cNvSpPr>
            <a:spLocks noGrp="1"/>
          </p:cNvSpPr>
          <p:nvPr>
            <p:ph type="sldNum" sz="quarter" idx="11"/>
          </p:nvPr>
        </p:nvSpPr>
        <p:spPr/>
        <p:txBody>
          <a:bodyPr/>
          <a:lstStyle/>
          <a:p>
            <a:fld id="{3E2FD874-EC7B-4B81-B850-456BA368C136}"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279C9C-CF74-4D46-A232-483DACD89E08}"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FD874-EC7B-4B81-B850-456BA368C13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279C9C-CF74-4D46-A232-483DACD89E08}"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FD874-EC7B-4B81-B850-456BA368C13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279C9C-CF74-4D46-A232-483DACD89E08}"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FD874-EC7B-4B81-B850-456BA368C13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279C9C-CF74-4D46-A232-483DACD89E08}"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FD874-EC7B-4B81-B850-456BA368C13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6279C9C-CF74-4D46-A232-483DACD89E08}"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2FD874-EC7B-4B81-B850-456BA368C136}" type="slidenum">
              <a:rPr lang="en-IN" smtClean="0"/>
              <a:t>‹#›</a:t>
            </a:fld>
            <a:endParaRPr lang="en-IN"/>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6279C9C-CF74-4D46-A232-483DACD89E08}"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2FD874-EC7B-4B81-B850-456BA368C136}" type="slidenum">
              <a:rPr lang="en-IN" smtClean="0"/>
              <a:t>‹#›</a:t>
            </a:fld>
            <a:endParaRPr lang="en-IN"/>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279C9C-CF74-4D46-A232-483DACD89E08}"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2FD874-EC7B-4B81-B850-456BA368C13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279C9C-CF74-4D46-A232-483DACD89E08}"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2FD874-EC7B-4B81-B850-456BA368C13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279C9C-CF74-4D46-A232-483DACD89E08}"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2FD874-EC7B-4B81-B850-456BA368C13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279C9C-CF74-4D46-A232-483DACD89E08}"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2FD874-EC7B-4B81-B850-456BA368C13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A6279C9C-CF74-4D46-A232-483DACD89E08}" type="datetimeFigureOut">
              <a:rPr lang="en-IN" smtClean="0"/>
              <a:t>11-10-2023</a:t>
            </a:fld>
            <a:endParaRPr lang="en-IN"/>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3E2FD874-EC7B-4B81-B850-456BA368C136}" type="slidenum">
              <a:rPr lang="en-IN" smtClean="0"/>
              <a:t>‹#›</a:t>
            </a:fld>
            <a:endParaRPr lang="en-IN"/>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8845" y="2967335"/>
            <a:ext cx="5986319"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Time Series Analysis</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587488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332656"/>
            <a:ext cx="7315200" cy="1154097"/>
          </a:xfrm>
        </p:spPr>
        <p:txBody>
          <a:bodyPr>
            <a:normAutofit fontScale="90000"/>
          </a:bodyPr>
          <a:lstStyle/>
          <a:p>
            <a:r>
              <a:rPr lang="en-GB" b="1" dirty="0"/>
              <a:t>Multiplicative Model for Time Series </a:t>
            </a:r>
            <a:r>
              <a:rPr lang="en-GB" b="1" dirty="0" smtClean="0"/>
              <a:t>Analysis</a:t>
            </a:r>
            <a:endParaRPr lang="en-IN" dirty="0"/>
          </a:p>
        </p:txBody>
      </p:sp>
      <p:sp>
        <p:nvSpPr>
          <p:cNvPr id="3" name="Content Placeholder 2"/>
          <p:cNvSpPr>
            <a:spLocks noGrp="1"/>
          </p:cNvSpPr>
          <p:nvPr>
            <p:ph idx="1"/>
          </p:nvPr>
        </p:nvSpPr>
        <p:spPr>
          <a:xfrm>
            <a:off x="971600" y="1772816"/>
            <a:ext cx="7315200" cy="4608512"/>
          </a:xfrm>
        </p:spPr>
        <p:txBody>
          <a:bodyPr/>
          <a:lstStyle/>
          <a:p>
            <a:pPr algn="just"/>
            <a:r>
              <a:rPr lang="en-GB" dirty="0">
                <a:latin typeface="Times New Roman" pitchFamily="18" charset="0"/>
                <a:cs typeface="Times New Roman" pitchFamily="18" charset="0"/>
              </a:rPr>
              <a:t>The multiplicative model assumes that the various components in a time series operate proportionately to each other. According to this </a:t>
            </a:r>
            <a:r>
              <a:rPr lang="en-GB" dirty="0" smtClean="0">
                <a:latin typeface="Times New Roman" pitchFamily="18" charset="0"/>
                <a:cs typeface="Times New Roman" pitchFamily="18" charset="0"/>
              </a:rPr>
              <a:t>model.</a:t>
            </a:r>
          </a:p>
          <a:p>
            <a:pPr algn="just"/>
            <a:r>
              <a:rPr lang="en-GB" dirty="0">
                <a:latin typeface="Times New Roman" pitchFamily="18" charset="0"/>
                <a:cs typeface="Times New Roman" pitchFamily="18" charset="0"/>
              </a:rPr>
              <a:t>It is assumed that the value </a:t>
            </a:r>
            <a:r>
              <a:rPr lang="en-GB" dirty="0">
                <a:latin typeface="Times New Roman" pitchFamily="18" charset="0"/>
                <a:cs typeface="Times New Roman" pitchFamily="18" charset="0"/>
              </a:rPr>
              <a:t>Y</a:t>
            </a:r>
            <a:r>
              <a:rPr lang="en-GB" dirty="0">
                <a:latin typeface="Times New Roman" pitchFamily="18" charset="0"/>
                <a:cs typeface="Times New Roman" pitchFamily="18" charset="0"/>
              </a:rPr>
              <a:t> of a composite series is the product of the four components.</a:t>
            </a:r>
          </a:p>
          <a:p>
            <a:pPr algn="just"/>
            <a:r>
              <a:rPr lang="en-GB" dirty="0" err="1">
                <a:latin typeface="Times New Roman" pitchFamily="18" charset="0"/>
                <a:cs typeface="Times New Roman" pitchFamily="18" charset="0"/>
              </a:rPr>
              <a:t>y</a:t>
            </a:r>
            <a:r>
              <a:rPr lang="en-GB" baseline="-25000" dirty="0" err="1">
                <a:latin typeface="Times New Roman" pitchFamily="18" charset="0"/>
                <a:cs typeface="Times New Roman" pitchFamily="18" charset="0"/>
              </a:rPr>
              <a:t>t</a:t>
            </a:r>
            <a:r>
              <a:rPr lang="en-GB" dirty="0">
                <a:latin typeface="Times New Roman" pitchFamily="18" charset="0"/>
                <a:cs typeface="Times New Roman" pitchFamily="18" charset="0"/>
              </a:rPr>
              <a:t> = </a:t>
            </a:r>
            <a:r>
              <a:rPr lang="en-GB" dirty="0" err="1">
                <a:latin typeface="Times New Roman" pitchFamily="18" charset="0"/>
                <a:cs typeface="Times New Roman" pitchFamily="18" charset="0"/>
              </a:rPr>
              <a:t>T</a:t>
            </a:r>
            <a:r>
              <a:rPr lang="en-GB" baseline="-25000" dirty="0" err="1">
                <a:latin typeface="Times New Roman" pitchFamily="18" charset="0"/>
                <a:cs typeface="Times New Roman" pitchFamily="18" charset="0"/>
              </a:rPr>
              <a:t>t</a:t>
            </a:r>
            <a:r>
              <a:rPr lang="en-GB" dirty="0">
                <a:latin typeface="Times New Roman" pitchFamily="18" charset="0"/>
                <a:cs typeface="Times New Roman" pitchFamily="18" charset="0"/>
              </a:rPr>
              <a:t> × S</a:t>
            </a:r>
            <a:r>
              <a:rPr lang="en-GB" baseline="-25000" dirty="0">
                <a:latin typeface="Times New Roman" pitchFamily="18" charset="0"/>
                <a:cs typeface="Times New Roman" pitchFamily="18" charset="0"/>
              </a:rPr>
              <a:t>t</a:t>
            </a:r>
            <a:r>
              <a:rPr lang="en-GB" dirty="0">
                <a:latin typeface="Times New Roman" pitchFamily="18" charset="0"/>
                <a:cs typeface="Times New Roman" pitchFamily="18" charset="0"/>
              </a:rPr>
              <a:t> × C</a:t>
            </a:r>
            <a:r>
              <a:rPr lang="en-GB" baseline="-25000" dirty="0">
                <a:latin typeface="Times New Roman" pitchFamily="18" charset="0"/>
                <a:cs typeface="Times New Roman" pitchFamily="18" charset="0"/>
              </a:rPr>
              <a:t>t</a:t>
            </a:r>
            <a:r>
              <a:rPr lang="en-GB" dirty="0">
                <a:latin typeface="Times New Roman" pitchFamily="18" charset="0"/>
                <a:cs typeface="Times New Roman" pitchFamily="18" charset="0"/>
              </a:rPr>
              <a:t> × </a:t>
            </a:r>
            <a:r>
              <a:rPr lang="en-GB" dirty="0">
                <a:latin typeface="Times New Roman" pitchFamily="18" charset="0"/>
                <a:cs typeface="Times New Roman" pitchFamily="18" charset="0"/>
              </a:rPr>
              <a:t>I</a:t>
            </a:r>
            <a:r>
              <a:rPr lang="en-GB" baseline="-25000" dirty="0" smtClean="0">
                <a:latin typeface="Times New Roman" pitchFamily="18" charset="0"/>
                <a:cs typeface="Times New Roman" pitchFamily="18" charset="0"/>
              </a:rPr>
              <a:t>t</a:t>
            </a:r>
            <a:endParaRPr lang="en-GB" dirty="0">
              <a:latin typeface="Times New Roman" pitchFamily="18" charset="0"/>
              <a:cs typeface="Times New Roman" pitchFamily="18" charset="0"/>
            </a:endParaRPr>
          </a:p>
          <a:p>
            <a:pPr marL="45720" indent="0" algn="just">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068652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32656"/>
            <a:ext cx="7315200" cy="1154097"/>
          </a:xfrm>
        </p:spPr>
        <p:txBody>
          <a:bodyPr>
            <a:normAutofit/>
          </a:bodyPr>
          <a:lstStyle/>
          <a:p>
            <a:pPr algn="ctr"/>
            <a:r>
              <a:rPr lang="en-IN" b="1" dirty="0"/>
              <a:t>Mixed M</a:t>
            </a:r>
            <a:r>
              <a:rPr lang="en-IN" b="1" dirty="0" smtClean="0"/>
              <a:t>odels</a:t>
            </a:r>
            <a:endParaRPr lang="en-IN" dirty="0"/>
          </a:p>
        </p:txBody>
      </p:sp>
      <p:sp>
        <p:nvSpPr>
          <p:cNvPr id="3" name="Content Placeholder 2"/>
          <p:cNvSpPr>
            <a:spLocks noGrp="1"/>
          </p:cNvSpPr>
          <p:nvPr>
            <p:ph idx="1"/>
          </p:nvPr>
        </p:nvSpPr>
        <p:spPr>
          <a:xfrm>
            <a:off x="914400" y="1844825"/>
            <a:ext cx="7315200" cy="4464536"/>
          </a:xfrm>
        </p:spPr>
        <p:txBody>
          <a:bodyPr/>
          <a:lstStyle/>
          <a:p>
            <a:pPr algn="just"/>
            <a:r>
              <a:rPr lang="en-GB" dirty="0">
                <a:latin typeface="Times New Roman" pitchFamily="18" charset="0"/>
                <a:cs typeface="Times New Roman" pitchFamily="18" charset="0"/>
              </a:rPr>
              <a:t>Different assumptions lead to different combinations of additive and multiplicative models as</a:t>
            </a:r>
          </a:p>
          <a:p>
            <a:pPr algn="just"/>
            <a:r>
              <a:rPr lang="en-GB" dirty="0" err="1">
                <a:latin typeface="Times New Roman" pitchFamily="18" charset="0"/>
                <a:cs typeface="Times New Roman" pitchFamily="18" charset="0"/>
              </a:rPr>
              <a:t>y</a:t>
            </a:r>
            <a:r>
              <a:rPr lang="en-GB" baseline="-25000" dirty="0" err="1">
                <a:latin typeface="Times New Roman" pitchFamily="18" charset="0"/>
                <a:cs typeface="Times New Roman" pitchFamily="18" charset="0"/>
              </a:rPr>
              <a:t>t</a:t>
            </a:r>
            <a:r>
              <a:rPr lang="en-GB" dirty="0">
                <a:latin typeface="Times New Roman" pitchFamily="18" charset="0"/>
                <a:cs typeface="Times New Roman" pitchFamily="18" charset="0"/>
              </a:rPr>
              <a:t> = </a:t>
            </a:r>
            <a:r>
              <a:rPr lang="en-GB" dirty="0" err="1">
                <a:latin typeface="Times New Roman" pitchFamily="18" charset="0"/>
                <a:cs typeface="Times New Roman" pitchFamily="18" charset="0"/>
              </a:rPr>
              <a:t>T</a:t>
            </a:r>
            <a:r>
              <a:rPr lang="en-GB" baseline="-25000" dirty="0" err="1">
                <a:latin typeface="Times New Roman" pitchFamily="18" charset="0"/>
                <a:cs typeface="Times New Roman" pitchFamily="18" charset="0"/>
              </a:rPr>
              <a:t>t</a:t>
            </a:r>
            <a:r>
              <a:rPr lang="en-GB" dirty="0">
                <a:latin typeface="Times New Roman" pitchFamily="18" charset="0"/>
                <a:cs typeface="Times New Roman" pitchFamily="18" charset="0"/>
              </a:rPr>
              <a:t> + S</a:t>
            </a:r>
            <a:r>
              <a:rPr lang="en-GB" baseline="-25000" dirty="0">
                <a:latin typeface="Times New Roman" pitchFamily="18" charset="0"/>
                <a:cs typeface="Times New Roman" pitchFamily="18" charset="0"/>
              </a:rPr>
              <a:t>t</a:t>
            </a:r>
            <a:r>
              <a:rPr lang="en-GB" dirty="0">
                <a:latin typeface="Times New Roman" pitchFamily="18" charset="0"/>
                <a:cs typeface="Times New Roman" pitchFamily="18" charset="0"/>
              </a:rPr>
              <a:t> + C</a:t>
            </a:r>
            <a:r>
              <a:rPr lang="en-GB" baseline="-25000" dirty="0">
                <a:latin typeface="Times New Roman" pitchFamily="18" charset="0"/>
                <a:cs typeface="Times New Roman" pitchFamily="18" charset="0"/>
              </a:rPr>
              <a:t>t</a:t>
            </a:r>
            <a:r>
              <a:rPr lang="en-GB" dirty="0">
                <a:latin typeface="Times New Roman" pitchFamily="18" charset="0"/>
                <a:cs typeface="Times New Roman" pitchFamily="18" charset="0"/>
              </a:rPr>
              <a:t> </a:t>
            </a:r>
            <a:r>
              <a:rPr lang="en-GB" dirty="0" smtClean="0">
                <a:latin typeface="Times New Roman" pitchFamily="18" charset="0"/>
                <a:cs typeface="Times New Roman" pitchFamily="18" charset="0"/>
              </a:rPr>
              <a:t>+I</a:t>
            </a:r>
            <a:r>
              <a:rPr lang="en-GB" baseline="-25000" dirty="0" smtClean="0">
                <a:latin typeface="Times New Roman" pitchFamily="18" charset="0"/>
                <a:cs typeface="Times New Roman" pitchFamily="18" charset="0"/>
              </a:rPr>
              <a:t>t</a:t>
            </a:r>
            <a:r>
              <a:rPr lang="en-GB" baseline="-25000" dirty="0">
                <a:latin typeface="Times New Roman" pitchFamily="18" charset="0"/>
                <a:cs typeface="Times New Roman" pitchFamily="18" charset="0"/>
              </a:rPr>
              <a:t>.</a:t>
            </a:r>
            <a:endParaRPr lang="en-GB" dirty="0">
              <a:latin typeface="Times New Roman" pitchFamily="18" charset="0"/>
              <a:cs typeface="Times New Roman" pitchFamily="18" charset="0"/>
            </a:endParaRPr>
          </a:p>
          <a:p>
            <a:pPr algn="just"/>
            <a:r>
              <a:rPr lang="en-GB" dirty="0">
                <a:latin typeface="Times New Roman" pitchFamily="18" charset="0"/>
                <a:cs typeface="Times New Roman" pitchFamily="18" charset="0"/>
              </a:rPr>
              <a:t>The time series analysis can also be done using the </a:t>
            </a:r>
            <a:r>
              <a:rPr lang="en-GB" dirty="0" smtClean="0">
                <a:latin typeface="Times New Roman" pitchFamily="18" charset="0"/>
                <a:cs typeface="Times New Roman" pitchFamily="18" charset="0"/>
              </a:rPr>
              <a:t>model</a:t>
            </a:r>
          </a:p>
          <a:p>
            <a:pPr algn="just"/>
            <a:r>
              <a:rPr lang="en-GB" dirty="0" smtClean="0">
                <a:latin typeface="Times New Roman" pitchFamily="18" charset="0"/>
                <a:cs typeface="Times New Roman" pitchFamily="18" charset="0"/>
              </a:rPr>
              <a:t> </a:t>
            </a:r>
            <a:r>
              <a:rPr lang="en-GB" dirty="0" err="1">
                <a:latin typeface="Times New Roman" pitchFamily="18" charset="0"/>
                <a:cs typeface="Times New Roman" pitchFamily="18" charset="0"/>
              </a:rPr>
              <a:t>y</a:t>
            </a:r>
            <a:r>
              <a:rPr lang="en-GB" baseline="-25000" dirty="0" err="1">
                <a:latin typeface="Times New Roman" pitchFamily="18" charset="0"/>
                <a:cs typeface="Times New Roman" pitchFamily="18" charset="0"/>
              </a:rPr>
              <a:t>t</a:t>
            </a:r>
            <a:r>
              <a:rPr lang="en-GB" dirty="0">
                <a:latin typeface="Times New Roman" pitchFamily="18" charset="0"/>
                <a:cs typeface="Times New Roman" pitchFamily="18" charset="0"/>
              </a:rPr>
              <a:t> = </a:t>
            </a:r>
            <a:r>
              <a:rPr lang="en-GB" dirty="0" err="1">
                <a:latin typeface="Times New Roman" pitchFamily="18" charset="0"/>
                <a:cs typeface="Times New Roman" pitchFamily="18" charset="0"/>
              </a:rPr>
              <a:t>T</a:t>
            </a:r>
            <a:r>
              <a:rPr lang="en-GB" baseline="-25000" dirty="0" err="1">
                <a:latin typeface="Times New Roman" pitchFamily="18" charset="0"/>
                <a:cs typeface="Times New Roman" pitchFamily="18" charset="0"/>
              </a:rPr>
              <a:t>t</a:t>
            </a:r>
            <a:r>
              <a:rPr lang="en-GB" dirty="0">
                <a:latin typeface="Times New Roman" pitchFamily="18" charset="0"/>
                <a:cs typeface="Times New Roman" pitchFamily="18" charset="0"/>
              </a:rPr>
              <a:t> + S</a:t>
            </a:r>
            <a:r>
              <a:rPr lang="en-GB" baseline="-25000" dirty="0">
                <a:latin typeface="Times New Roman" pitchFamily="18" charset="0"/>
                <a:cs typeface="Times New Roman" pitchFamily="18" charset="0"/>
              </a:rPr>
              <a:t>t</a:t>
            </a:r>
            <a:r>
              <a:rPr lang="en-GB" dirty="0">
                <a:latin typeface="Times New Roman" pitchFamily="18" charset="0"/>
                <a:cs typeface="Times New Roman" pitchFamily="18" charset="0"/>
              </a:rPr>
              <a:t> × C</a:t>
            </a:r>
            <a:r>
              <a:rPr lang="en-GB" baseline="-25000" dirty="0">
                <a:latin typeface="Times New Roman" pitchFamily="18" charset="0"/>
                <a:cs typeface="Times New Roman" pitchFamily="18" charset="0"/>
              </a:rPr>
              <a:t>t</a:t>
            </a:r>
            <a:r>
              <a:rPr lang="en-GB" dirty="0">
                <a:latin typeface="Times New Roman" pitchFamily="18" charset="0"/>
                <a:cs typeface="Times New Roman" pitchFamily="18" charset="0"/>
              </a:rPr>
              <a:t> × </a:t>
            </a:r>
            <a:r>
              <a:rPr lang="en-GB" dirty="0">
                <a:latin typeface="Times New Roman" pitchFamily="18" charset="0"/>
                <a:cs typeface="Times New Roman" pitchFamily="18" charset="0"/>
              </a:rPr>
              <a:t>I</a:t>
            </a:r>
            <a:r>
              <a:rPr lang="en-GB" baseline="-25000" dirty="0" smtClean="0">
                <a:latin typeface="Times New Roman" pitchFamily="18" charset="0"/>
                <a:cs typeface="Times New Roman" pitchFamily="18" charset="0"/>
              </a:rPr>
              <a:t>t</a:t>
            </a:r>
            <a:r>
              <a:rPr lang="en-GB" baseline="-25000" dirty="0">
                <a:latin typeface="Times New Roman" pitchFamily="18" charset="0"/>
                <a:cs typeface="Times New Roman" pitchFamily="18" charset="0"/>
              </a:rPr>
              <a:t> </a:t>
            </a:r>
            <a:r>
              <a:rPr lang="en-GB" dirty="0">
                <a:latin typeface="Times New Roman" pitchFamily="18" charset="0"/>
                <a:cs typeface="Times New Roman" pitchFamily="18" charset="0"/>
              </a:rPr>
              <a:t>or </a:t>
            </a:r>
            <a:r>
              <a:rPr lang="en-GB" dirty="0" err="1">
                <a:latin typeface="Times New Roman" pitchFamily="18" charset="0"/>
                <a:cs typeface="Times New Roman" pitchFamily="18" charset="0"/>
              </a:rPr>
              <a:t>y</a:t>
            </a:r>
            <a:r>
              <a:rPr lang="en-GB" baseline="-25000" dirty="0" err="1">
                <a:latin typeface="Times New Roman" pitchFamily="18" charset="0"/>
                <a:cs typeface="Times New Roman" pitchFamily="18" charset="0"/>
              </a:rPr>
              <a:t>t</a:t>
            </a:r>
            <a:r>
              <a:rPr lang="en-GB" dirty="0">
                <a:latin typeface="Times New Roman" pitchFamily="18" charset="0"/>
                <a:cs typeface="Times New Roman" pitchFamily="18" charset="0"/>
              </a:rPr>
              <a:t> = </a:t>
            </a:r>
            <a:r>
              <a:rPr lang="en-GB" dirty="0" err="1">
                <a:latin typeface="Times New Roman" pitchFamily="18" charset="0"/>
                <a:cs typeface="Times New Roman" pitchFamily="18" charset="0"/>
              </a:rPr>
              <a:t>T</a:t>
            </a:r>
            <a:r>
              <a:rPr lang="en-GB" baseline="-25000" dirty="0" err="1">
                <a:latin typeface="Times New Roman" pitchFamily="18" charset="0"/>
                <a:cs typeface="Times New Roman" pitchFamily="18" charset="0"/>
              </a:rPr>
              <a:t>t</a:t>
            </a:r>
            <a:r>
              <a:rPr lang="en-GB" dirty="0">
                <a:latin typeface="Times New Roman" pitchFamily="18" charset="0"/>
                <a:cs typeface="Times New Roman" pitchFamily="18" charset="0"/>
              </a:rPr>
              <a:t> × C</a:t>
            </a:r>
            <a:r>
              <a:rPr lang="en-GB" baseline="-25000" dirty="0">
                <a:latin typeface="Times New Roman" pitchFamily="18" charset="0"/>
                <a:cs typeface="Times New Roman" pitchFamily="18" charset="0"/>
              </a:rPr>
              <a:t>t</a:t>
            </a:r>
            <a:r>
              <a:rPr lang="en-GB" dirty="0">
                <a:latin typeface="Times New Roman" pitchFamily="18" charset="0"/>
                <a:cs typeface="Times New Roman" pitchFamily="18" charset="0"/>
              </a:rPr>
              <a:t> + S</a:t>
            </a:r>
            <a:r>
              <a:rPr lang="en-GB" baseline="-25000" dirty="0">
                <a:latin typeface="Times New Roman" pitchFamily="18" charset="0"/>
                <a:cs typeface="Times New Roman" pitchFamily="18" charset="0"/>
              </a:rPr>
              <a:t>t</a:t>
            </a:r>
            <a:r>
              <a:rPr lang="en-GB" dirty="0">
                <a:latin typeface="Times New Roman" pitchFamily="18" charset="0"/>
                <a:cs typeface="Times New Roman" pitchFamily="18" charset="0"/>
              </a:rPr>
              <a:t> × </a:t>
            </a:r>
            <a:r>
              <a:rPr lang="en-GB" dirty="0">
                <a:latin typeface="Times New Roman" pitchFamily="18" charset="0"/>
                <a:cs typeface="Times New Roman" pitchFamily="18" charset="0"/>
              </a:rPr>
              <a:t>I</a:t>
            </a:r>
            <a:r>
              <a:rPr lang="en-GB" baseline="-25000" dirty="0" smtClean="0">
                <a:latin typeface="Times New Roman" pitchFamily="18" charset="0"/>
                <a:cs typeface="Times New Roman" pitchFamily="18" charset="0"/>
              </a:rPr>
              <a:t>t</a:t>
            </a:r>
            <a:r>
              <a:rPr lang="en-GB" baseline="-25000" dirty="0">
                <a:latin typeface="Times New Roman" pitchFamily="18" charset="0"/>
                <a:cs typeface="Times New Roman" pitchFamily="18" charset="0"/>
              </a:rPr>
              <a:t> </a:t>
            </a:r>
            <a:r>
              <a:rPr lang="en-GB" dirty="0">
                <a:latin typeface="Times New Roman" pitchFamily="18" charset="0"/>
                <a:cs typeface="Times New Roman" pitchFamily="18" charset="0"/>
              </a:rPr>
              <a:t>etc.</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503297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32657"/>
            <a:ext cx="7315200" cy="936104"/>
          </a:xfrm>
        </p:spPr>
        <p:txBody>
          <a:bodyPr/>
          <a:lstStyle/>
          <a:p>
            <a:r>
              <a:rPr lang="en-GB" dirty="0" smtClean="0"/>
              <a:t>Time Series Analysis Methods</a:t>
            </a:r>
            <a:endParaRPr lang="en-IN" dirty="0"/>
          </a:p>
        </p:txBody>
      </p:sp>
      <p:sp>
        <p:nvSpPr>
          <p:cNvPr id="3" name="Content Placeholder 2"/>
          <p:cNvSpPr>
            <a:spLocks noGrp="1"/>
          </p:cNvSpPr>
          <p:nvPr>
            <p:ph idx="1"/>
          </p:nvPr>
        </p:nvSpPr>
        <p:spPr>
          <a:xfrm>
            <a:off x="914400" y="1844825"/>
            <a:ext cx="7315200" cy="4464536"/>
          </a:xfrm>
        </p:spPr>
        <p:txBody>
          <a:bodyPr>
            <a:normAutofit/>
          </a:bodyPr>
          <a:lstStyle/>
          <a:p>
            <a:pPr marL="502920" indent="-457200">
              <a:lnSpc>
                <a:spcPct val="200000"/>
              </a:lnSpc>
              <a:buAutoNum type="arabicPeriod"/>
            </a:pPr>
            <a:r>
              <a:rPr lang="en-GB" sz="2400" dirty="0" smtClean="0">
                <a:latin typeface="Times New Roman" pitchFamily="18" charset="0"/>
                <a:cs typeface="Times New Roman" pitchFamily="18" charset="0"/>
              </a:rPr>
              <a:t>Graphical Method</a:t>
            </a:r>
          </a:p>
          <a:p>
            <a:pPr marL="502920" indent="-457200">
              <a:lnSpc>
                <a:spcPct val="200000"/>
              </a:lnSpc>
              <a:buAutoNum type="arabicPeriod"/>
            </a:pPr>
            <a:r>
              <a:rPr lang="en-GB" sz="2400" dirty="0" smtClean="0">
                <a:latin typeface="Times New Roman" pitchFamily="18" charset="0"/>
                <a:cs typeface="Times New Roman" pitchFamily="18" charset="0"/>
              </a:rPr>
              <a:t>Moving Average Method</a:t>
            </a:r>
          </a:p>
          <a:p>
            <a:pPr marL="502920" indent="-457200">
              <a:lnSpc>
                <a:spcPct val="200000"/>
              </a:lnSpc>
              <a:buAutoNum type="arabicPeriod"/>
            </a:pPr>
            <a:r>
              <a:rPr lang="en-GB" sz="2400" dirty="0" smtClean="0">
                <a:latin typeface="Times New Roman" pitchFamily="18" charset="0"/>
                <a:cs typeface="Times New Roman" pitchFamily="18" charset="0"/>
              </a:rPr>
              <a:t>Least Square Method</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348759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32656"/>
            <a:ext cx="7315200" cy="1154097"/>
          </a:xfrm>
        </p:spPr>
        <p:txBody>
          <a:bodyPr>
            <a:normAutofit/>
          </a:bodyPr>
          <a:lstStyle/>
          <a:p>
            <a:pPr algn="ctr"/>
            <a:r>
              <a:rPr lang="en-IN" b="1" dirty="0" smtClean="0"/>
              <a:t>Graphical Method</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6983823"/>
              </p:ext>
            </p:extLst>
          </p:nvPr>
        </p:nvGraphicFramePr>
        <p:xfrm>
          <a:off x="914400" y="1844675"/>
          <a:ext cx="2865512" cy="4079240"/>
        </p:xfrm>
        <a:graphic>
          <a:graphicData uri="http://schemas.openxmlformats.org/drawingml/2006/table">
            <a:tbl>
              <a:tblPr firstRow="1" bandRow="1">
                <a:tableStyleId>{5C22544A-7EE6-4342-B048-85BDC9FD1C3A}</a:tableStyleId>
              </a:tblPr>
              <a:tblGrid>
                <a:gridCol w="1432756"/>
                <a:gridCol w="1432756"/>
              </a:tblGrid>
              <a:tr h="370840">
                <a:tc>
                  <a:txBody>
                    <a:bodyPr/>
                    <a:lstStyle/>
                    <a:p>
                      <a:r>
                        <a:rPr lang="en-GB" dirty="0" smtClean="0"/>
                        <a:t>Year</a:t>
                      </a:r>
                      <a:endParaRPr lang="en-IN" dirty="0"/>
                    </a:p>
                  </a:txBody>
                  <a:tcPr/>
                </a:tc>
                <a:tc>
                  <a:txBody>
                    <a:bodyPr/>
                    <a:lstStyle/>
                    <a:p>
                      <a:r>
                        <a:rPr lang="en-GB" dirty="0" smtClean="0"/>
                        <a:t>Y</a:t>
                      </a:r>
                      <a:endParaRPr lang="en-IN" dirty="0"/>
                    </a:p>
                  </a:txBody>
                  <a:tcPr/>
                </a:tc>
              </a:tr>
              <a:tr h="370840">
                <a:tc>
                  <a:txBody>
                    <a:bodyPr/>
                    <a:lstStyle/>
                    <a:p>
                      <a:r>
                        <a:rPr lang="en-GB" dirty="0" smtClean="0"/>
                        <a:t>1999</a:t>
                      </a:r>
                      <a:endParaRPr lang="en-IN" dirty="0"/>
                    </a:p>
                  </a:txBody>
                  <a:tcPr/>
                </a:tc>
                <a:tc>
                  <a:txBody>
                    <a:bodyPr/>
                    <a:lstStyle/>
                    <a:p>
                      <a:r>
                        <a:rPr lang="en-GB" dirty="0" smtClean="0"/>
                        <a:t>19.3</a:t>
                      </a:r>
                      <a:endParaRPr lang="en-IN" dirty="0"/>
                    </a:p>
                  </a:txBody>
                  <a:tcPr/>
                </a:tc>
              </a:tr>
              <a:tr h="370840">
                <a:tc>
                  <a:txBody>
                    <a:bodyPr/>
                    <a:lstStyle/>
                    <a:p>
                      <a:r>
                        <a:rPr lang="en-GB" dirty="0" smtClean="0"/>
                        <a:t>2000</a:t>
                      </a:r>
                      <a:endParaRPr lang="en-IN" dirty="0"/>
                    </a:p>
                  </a:txBody>
                  <a:tcPr/>
                </a:tc>
                <a:tc>
                  <a:txBody>
                    <a:bodyPr/>
                    <a:lstStyle/>
                    <a:p>
                      <a:r>
                        <a:rPr lang="en-GB" dirty="0" smtClean="0"/>
                        <a:t>20.9</a:t>
                      </a:r>
                      <a:endParaRPr lang="en-IN" dirty="0"/>
                    </a:p>
                  </a:txBody>
                  <a:tcPr/>
                </a:tc>
              </a:tr>
              <a:tr h="370840">
                <a:tc>
                  <a:txBody>
                    <a:bodyPr/>
                    <a:lstStyle/>
                    <a:p>
                      <a:r>
                        <a:rPr lang="en-GB" dirty="0" smtClean="0"/>
                        <a:t>2001</a:t>
                      </a:r>
                      <a:endParaRPr lang="en-IN" dirty="0"/>
                    </a:p>
                  </a:txBody>
                  <a:tcPr/>
                </a:tc>
                <a:tc>
                  <a:txBody>
                    <a:bodyPr/>
                    <a:lstStyle/>
                    <a:p>
                      <a:r>
                        <a:rPr lang="en-GB" dirty="0" smtClean="0"/>
                        <a:t>17.8</a:t>
                      </a:r>
                      <a:endParaRPr lang="en-IN" dirty="0"/>
                    </a:p>
                  </a:txBody>
                  <a:tcPr/>
                </a:tc>
              </a:tr>
              <a:tr h="370840">
                <a:tc>
                  <a:txBody>
                    <a:bodyPr/>
                    <a:lstStyle/>
                    <a:p>
                      <a:r>
                        <a:rPr lang="en-GB" dirty="0" smtClean="0"/>
                        <a:t>2002</a:t>
                      </a:r>
                      <a:endParaRPr lang="en-IN" dirty="0"/>
                    </a:p>
                  </a:txBody>
                  <a:tcPr/>
                </a:tc>
                <a:tc>
                  <a:txBody>
                    <a:bodyPr/>
                    <a:lstStyle/>
                    <a:p>
                      <a:r>
                        <a:rPr lang="en-GB" dirty="0" smtClean="0"/>
                        <a:t>16.1</a:t>
                      </a:r>
                      <a:endParaRPr lang="en-IN" dirty="0"/>
                    </a:p>
                  </a:txBody>
                  <a:tcPr/>
                </a:tc>
              </a:tr>
              <a:tr h="370840">
                <a:tc>
                  <a:txBody>
                    <a:bodyPr/>
                    <a:lstStyle/>
                    <a:p>
                      <a:r>
                        <a:rPr lang="en-GB" dirty="0" smtClean="0"/>
                        <a:t>2003</a:t>
                      </a:r>
                      <a:endParaRPr lang="en-IN" dirty="0"/>
                    </a:p>
                  </a:txBody>
                  <a:tcPr/>
                </a:tc>
                <a:tc>
                  <a:txBody>
                    <a:bodyPr/>
                    <a:lstStyle/>
                    <a:p>
                      <a:r>
                        <a:rPr lang="en-GB" dirty="0" smtClean="0"/>
                        <a:t>17.6</a:t>
                      </a:r>
                      <a:endParaRPr lang="en-IN" dirty="0"/>
                    </a:p>
                  </a:txBody>
                  <a:tcPr/>
                </a:tc>
              </a:tr>
              <a:tr h="370840">
                <a:tc>
                  <a:txBody>
                    <a:bodyPr/>
                    <a:lstStyle/>
                    <a:p>
                      <a:r>
                        <a:rPr lang="en-GB" dirty="0" smtClean="0"/>
                        <a:t>2004</a:t>
                      </a:r>
                      <a:endParaRPr lang="en-IN" dirty="0"/>
                    </a:p>
                  </a:txBody>
                  <a:tcPr/>
                </a:tc>
                <a:tc>
                  <a:txBody>
                    <a:bodyPr/>
                    <a:lstStyle/>
                    <a:p>
                      <a:r>
                        <a:rPr lang="en-GB" dirty="0" smtClean="0"/>
                        <a:t>17.8</a:t>
                      </a:r>
                      <a:endParaRPr lang="en-IN" dirty="0"/>
                    </a:p>
                  </a:txBody>
                  <a:tcPr/>
                </a:tc>
              </a:tr>
              <a:tr h="370840">
                <a:tc>
                  <a:txBody>
                    <a:bodyPr/>
                    <a:lstStyle/>
                    <a:p>
                      <a:r>
                        <a:rPr lang="en-GB" dirty="0" smtClean="0"/>
                        <a:t>2005</a:t>
                      </a:r>
                      <a:endParaRPr lang="en-IN" dirty="0"/>
                    </a:p>
                  </a:txBody>
                  <a:tcPr/>
                </a:tc>
                <a:tc>
                  <a:txBody>
                    <a:bodyPr/>
                    <a:lstStyle/>
                    <a:p>
                      <a:r>
                        <a:rPr lang="en-GB" dirty="0" smtClean="0"/>
                        <a:t>18.3</a:t>
                      </a:r>
                      <a:endParaRPr lang="en-IN" dirty="0"/>
                    </a:p>
                  </a:txBody>
                  <a:tcPr/>
                </a:tc>
              </a:tr>
              <a:tr h="370840">
                <a:tc>
                  <a:txBody>
                    <a:bodyPr/>
                    <a:lstStyle/>
                    <a:p>
                      <a:r>
                        <a:rPr lang="en-GB" dirty="0" smtClean="0"/>
                        <a:t>2006</a:t>
                      </a:r>
                      <a:endParaRPr lang="en-IN" dirty="0"/>
                    </a:p>
                  </a:txBody>
                  <a:tcPr/>
                </a:tc>
                <a:tc>
                  <a:txBody>
                    <a:bodyPr/>
                    <a:lstStyle/>
                    <a:p>
                      <a:r>
                        <a:rPr lang="en-GB" dirty="0" smtClean="0"/>
                        <a:t>17.3</a:t>
                      </a:r>
                      <a:endParaRPr lang="en-IN" dirty="0"/>
                    </a:p>
                  </a:txBody>
                  <a:tcPr/>
                </a:tc>
              </a:tr>
              <a:tr h="370840">
                <a:tc>
                  <a:txBody>
                    <a:bodyPr/>
                    <a:lstStyle/>
                    <a:p>
                      <a:r>
                        <a:rPr lang="en-GB" dirty="0" smtClean="0"/>
                        <a:t>2007</a:t>
                      </a:r>
                      <a:endParaRPr lang="en-IN" dirty="0"/>
                    </a:p>
                  </a:txBody>
                  <a:tcPr/>
                </a:tc>
                <a:tc>
                  <a:txBody>
                    <a:bodyPr/>
                    <a:lstStyle/>
                    <a:p>
                      <a:r>
                        <a:rPr lang="en-GB" dirty="0" smtClean="0"/>
                        <a:t>21.4</a:t>
                      </a:r>
                      <a:endParaRPr lang="en-IN" dirty="0"/>
                    </a:p>
                  </a:txBody>
                  <a:tcPr/>
                </a:tc>
              </a:tr>
              <a:tr h="370840">
                <a:tc>
                  <a:txBody>
                    <a:bodyPr/>
                    <a:lstStyle/>
                    <a:p>
                      <a:r>
                        <a:rPr lang="en-GB" dirty="0" smtClean="0"/>
                        <a:t>2008</a:t>
                      </a:r>
                      <a:endParaRPr lang="en-IN" dirty="0"/>
                    </a:p>
                  </a:txBody>
                  <a:tcPr/>
                </a:tc>
                <a:tc>
                  <a:txBody>
                    <a:bodyPr/>
                    <a:lstStyle/>
                    <a:p>
                      <a:r>
                        <a:rPr lang="en-GB" dirty="0" smtClean="0"/>
                        <a:t>19.3</a:t>
                      </a:r>
                      <a:endParaRPr lang="en-IN" dirty="0"/>
                    </a:p>
                  </a:txBody>
                  <a:tcPr/>
                </a:tc>
              </a:tr>
            </a:tbl>
          </a:graphicData>
        </a:graphic>
      </p:graphicFrame>
      <p:graphicFrame>
        <p:nvGraphicFramePr>
          <p:cNvPr id="5" name="Chart 4"/>
          <p:cNvGraphicFramePr/>
          <p:nvPr>
            <p:extLst>
              <p:ext uri="{D42A27DB-BD31-4B8C-83A1-F6EECF244321}">
                <p14:modId xmlns:p14="http://schemas.microsoft.com/office/powerpoint/2010/main" val="689551906"/>
              </p:ext>
            </p:extLst>
          </p:nvPr>
        </p:nvGraphicFramePr>
        <p:xfrm>
          <a:off x="4355976" y="2780928"/>
          <a:ext cx="4176464" cy="31683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50461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32657"/>
            <a:ext cx="7315200" cy="936104"/>
          </a:xfrm>
        </p:spPr>
        <p:txBody>
          <a:bodyPr/>
          <a:lstStyle/>
          <a:p>
            <a:pPr algn="ctr"/>
            <a:r>
              <a:rPr lang="en-GB" dirty="0" smtClean="0"/>
              <a:t>Moving Average Method</a:t>
            </a:r>
            <a:endParaRPr lang="en-IN" dirty="0"/>
          </a:p>
        </p:txBody>
      </p:sp>
      <p:sp>
        <p:nvSpPr>
          <p:cNvPr id="3" name="Content Placeholder 2"/>
          <p:cNvSpPr>
            <a:spLocks noGrp="1"/>
          </p:cNvSpPr>
          <p:nvPr>
            <p:ph idx="1"/>
          </p:nvPr>
        </p:nvSpPr>
        <p:spPr>
          <a:xfrm>
            <a:off x="914400" y="1844825"/>
            <a:ext cx="7315200" cy="4464536"/>
          </a:xfrm>
        </p:spPr>
        <p:txBody>
          <a:bodyPr>
            <a:normAutofit/>
          </a:bodyPr>
          <a:lstStyle/>
          <a:p>
            <a:pPr marL="45720" indent="0" algn="just">
              <a:buNone/>
            </a:pPr>
            <a:r>
              <a:rPr lang="en-GB" dirty="0">
                <a:latin typeface="Times New Roman" pitchFamily="18" charset="0"/>
                <a:cs typeface="Times New Roman" pitchFamily="18" charset="0"/>
              </a:rPr>
              <a:t>One method of establishing the underlying trend (smoothing out peaks and troughs) in a set of data is using the </a:t>
            </a:r>
            <a:r>
              <a:rPr lang="en-GB" b="1" dirty="0">
                <a:latin typeface="Times New Roman" pitchFamily="18" charset="0"/>
                <a:cs typeface="Times New Roman" pitchFamily="18" charset="0"/>
              </a:rPr>
              <a:t>moving averages technique. </a:t>
            </a:r>
            <a:r>
              <a:rPr lang="en-GB" dirty="0">
                <a:latin typeface="Times New Roman" pitchFamily="18" charset="0"/>
                <a:cs typeface="Times New Roman" pitchFamily="18" charset="0"/>
              </a:rPr>
              <a:t>Other methods, such as regression analysis can also be used to estimate the trend. </a:t>
            </a:r>
            <a:endParaRPr lang="en-GB" dirty="0" smtClean="0">
              <a:latin typeface="Times New Roman" pitchFamily="18" charset="0"/>
              <a:cs typeface="Times New Roman" pitchFamily="18" charset="0"/>
            </a:endParaRPr>
          </a:p>
          <a:p>
            <a:pPr marL="45720" indent="0" algn="just">
              <a:buNone/>
            </a:pPr>
            <a:r>
              <a:rPr lang="en-GB" dirty="0">
                <a:latin typeface="Times New Roman" pitchFamily="18" charset="0"/>
                <a:cs typeface="Times New Roman" pitchFamily="18" charset="0"/>
              </a:rPr>
              <a:t>A moving average is a series of averages, calculated from historic data. Moving averages can be calculated for any number of time periods, for example a three-month moving average, a seven-day moving average, or a four-quarter moving average.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97661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ime-series-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268760"/>
            <a:ext cx="7655054"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24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3"/>
            <a:ext cx="7315200" cy="792088"/>
          </a:xfrm>
        </p:spPr>
        <p:txBody>
          <a:bodyPr/>
          <a:lstStyle/>
          <a:p>
            <a:pPr algn="ctr"/>
            <a:r>
              <a:rPr lang="en-GB" dirty="0"/>
              <a:t>Moving Average Method</a:t>
            </a:r>
            <a:endParaRPr lang="en-IN" dirty="0"/>
          </a:p>
        </p:txBody>
      </p:sp>
      <p:sp>
        <p:nvSpPr>
          <p:cNvPr id="3" name="Content Placeholder 2"/>
          <p:cNvSpPr>
            <a:spLocks noGrp="1"/>
          </p:cNvSpPr>
          <p:nvPr>
            <p:ph idx="1"/>
          </p:nvPr>
        </p:nvSpPr>
        <p:spPr>
          <a:xfrm>
            <a:off x="971600" y="1700808"/>
            <a:ext cx="7315200" cy="3899567"/>
          </a:xfrm>
        </p:spPr>
        <p:txBody>
          <a:bodyPr/>
          <a:lstStyle/>
          <a:p>
            <a:pPr algn="just"/>
            <a:r>
              <a:rPr lang="en-GB" b="1" dirty="0" smtClean="0"/>
              <a:t>Calculate </a:t>
            </a:r>
            <a:r>
              <a:rPr lang="en-GB" b="1" dirty="0"/>
              <a:t>the </a:t>
            </a:r>
            <a:r>
              <a:rPr lang="en-GB" b="1" dirty="0" smtClean="0"/>
              <a:t>trend:</a:t>
            </a:r>
            <a:endParaRPr lang="en-GB" b="1" dirty="0"/>
          </a:p>
          <a:p>
            <a:pPr algn="just"/>
            <a:r>
              <a:rPr lang="en-GB" sz="1800" dirty="0"/>
              <a:t>The three-month moving average represents the </a:t>
            </a:r>
            <a:r>
              <a:rPr lang="en-GB" sz="1800" b="1" dirty="0"/>
              <a:t>trend</a:t>
            </a:r>
            <a:r>
              <a:rPr lang="en-GB" sz="1800" dirty="0"/>
              <a:t>. From our example we can see a clear trend in that each moving average is $2,000 higher than the preceding month moving average. This suggests that the sales revenue for the company is, on average, growing at a rate of $2,000 per month.</a:t>
            </a:r>
          </a:p>
          <a:p>
            <a:pPr algn="just"/>
            <a:endParaRPr lang="en-IN" dirty="0"/>
          </a:p>
        </p:txBody>
      </p:sp>
    </p:spTree>
    <p:extLst>
      <p:ext uri="{BB962C8B-B14F-4D97-AF65-F5344CB8AC3E}">
        <p14:creationId xmlns:p14="http://schemas.microsoft.com/office/powerpoint/2010/main" val="3442978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3"/>
            <a:ext cx="7315200" cy="792088"/>
          </a:xfrm>
        </p:spPr>
        <p:txBody>
          <a:bodyPr/>
          <a:lstStyle/>
          <a:p>
            <a:pPr algn="ctr"/>
            <a:r>
              <a:rPr lang="en-GB" dirty="0"/>
              <a:t>Moving Average Method</a:t>
            </a:r>
            <a:endParaRPr lang="en-IN" dirty="0"/>
          </a:p>
        </p:txBody>
      </p:sp>
      <p:sp>
        <p:nvSpPr>
          <p:cNvPr id="3" name="Content Placeholder 2"/>
          <p:cNvSpPr>
            <a:spLocks noGrp="1"/>
          </p:cNvSpPr>
          <p:nvPr>
            <p:ph idx="1"/>
          </p:nvPr>
        </p:nvSpPr>
        <p:spPr>
          <a:xfrm>
            <a:off x="971600" y="1556792"/>
            <a:ext cx="7315200" cy="1872208"/>
          </a:xfrm>
        </p:spPr>
        <p:txBody>
          <a:bodyPr>
            <a:normAutofit/>
          </a:bodyPr>
          <a:lstStyle/>
          <a:p>
            <a:pPr algn="just"/>
            <a:r>
              <a:rPr lang="en-GB" sz="1800" b="1" dirty="0">
                <a:latin typeface="Times New Roman" pitchFamily="18" charset="0"/>
                <a:cs typeface="Times New Roman" pitchFamily="18" charset="0"/>
              </a:rPr>
              <a:t>Calculate the seasonal </a:t>
            </a:r>
            <a:r>
              <a:rPr lang="en-GB" sz="1800" b="1" dirty="0" smtClean="0">
                <a:latin typeface="Times New Roman" pitchFamily="18" charset="0"/>
                <a:cs typeface="Times New Roman" pitchFamily="18" charset="0"/>
              </a:rPr>
              <a:t>variation:</a:t>
            </a:r>
            <a:endParaRPr lang="en-GB" sz="1800" b="1" dirty="0">
              <a:latin typeface="Times New Roman" pitchFamily="18" charset="0"/>
              <a:cs typeface="Times New Roman" pitchFamily="18" charset="0"/>
            </a:endParaRPr>
          </a:p>
          <a:p>
            <a:pPr algn="just"/>
            <a:r>
              <a:rPr lang="en-GB" sz="1800" dirty="0">
                <a:latin typeface="Times New Roman" pitchFamily="18" charset="0"/>
                <a:cs typeface="Times New Roman" pitchFamily="18" charset="0"/>
              </a:rPr>
              <a:t>Once a trend has been established, any </a:t>
            </a:r>
            <a:r>
              <a:rPr lang="en-GB" sz="1800" b="1" dirty="0">
                <a:latin typeface="Times New Roman" pitchFamily="18" charset="0"/>
                <a:cs typeface="Times New Roman" pitchFamily="18" charset="0"/>
              </a:rPr>
              <a:t>seasonal variation </a:t>
            </a:r>
            <a:r>
              <a:rPr lang="en-GB" sz="1800" dirty="0">
                <a:latin typeface="Times New Roman" pitchFamily="18" charset="0"/>
                <a:cs typeface="Times New Roman" pitchFamily="18" charset="0"/>
              </a:rPr>
              <a:t>can be calculated. The seasonal variation can be assumed to be the difference between the actual sales and the trend (three-month moving average) value. Seasonal variations can be calculated using the additive or multiplicative models.</a:t>
            </a:r>
          </a:p>
          <a:p>
            <a:pPr algn="just"/>
            <a:endParaRPr lang="en-IN" sz="1800" dirty="0">
              <a:latin typeface="Times New Roman" pitchFamily="18" charset="0"/>
              <a:cs typeface="Times New Roman" pitchFamily="18" charset="0"/>
            </a:endParaRPr>
          </a:p>
        </p:txBody>
      </p:sp>
      <p:pic>
        <p:nvPicPr>
          <p:cNvPr id="3074" name="Picture 2" descr="time-series-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429000"/>
            <a:ext cx="5616624" cy="3089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614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548680"/>
            <a:ext cx="7315200" cy="792088"/>
          </a:xfrm>
        </p:spPr>
        <p:txBody>
          <a:bodyPr/>
          <a:lstStyle/>
          <a:p>
            <a:r>
              <a:rPr lang="en-GB" dirty="0"/>
              <a:t>Moving Average Method</a:t>
            </a:r>
            <a:endParaRPr lang="en-IN" dirty="0"/>
          </a:p>
        </p:txBody>
      </p:sp>
      <p:sp>
        <p:nvSpPr>
          <p:cNvPr id="3" name="Content Placeholder 2"/>
          <p:cNvSpPr>
            <a:spLocks noGrp="1"/>
          </p:cNvSpPr>
          <p:nvPr>
            <p:ph idx="1"/>
          </p:nvPr>
        </p:nvSpPr>
        <p:spPr>
          <a:xfrm>
            <a:off x="914400" y="1844825"/>
            <a:ext cx="7315200" cy="4464536"/>
          </a:xfrm>
        </p:spPr>
        <p:txBody>
          <a:bodyPr/>
          <a:lstStyle/>
          <a:p>
            <a:pPr algn="just"/>
            <a:r>
              <a:rPr lang="en-GB" dirty="0">
                <a:latin typeface="Times New Roman" pitchFamily="18" charset="0"/>
                <a:cs typeface="Times New Roman" pitchFamily="18" charset="0"/>
              </a:rPr>
              <a:t>From the data we can see a clear three-month cycle in the seasonal variation. Every first month has a variation of -7, suggesting that this month is usually $7,000 below the average. Every second month has a variation of 32 suggesting that this month is usually $32,000 above the average. In month 3, the variation suggests that every third month, the actual will be $25,000 below the average.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143740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548680"/>
            <a:ext cx="7315200" cy="576064"/>
          </a:xfrm>
        </p:spPr>
        <p:txBody>
          <a:bodyPr>
            <a:normAutofit fontScale="90000"/>
          </a:bodyPr>
          <a:lstStyle/>
          <a:p>
            <a:pPr algn="ctr"/>
            <a:r>
              <a:rPr lang="en-GB" dirty="0" smtClean="0"/>
              <a:t>Least Square Method</a:t>
            </a:r>
            <a:endParaRPr lang="en-IN" dirty="0"/>
          </a:p>
        </p:txBody>
      </p:sp>
      <p:sp>
        <p:nvSpPr>
          <p:cNvPr id="3" name="Content Placeholder 2"/>
          <p:cNvSpPr>
            <a:spLocks noGrp="1"/>
          </p:cNvSpPr>
          <p:nvPr>
            <p:ph idx="1"/>
          </p:nvPr>
        </p:nvSpPr>
        <p:spPr>
          <a:xfrm>
            <a:off x="179512" y="1340768"/>
            <a:ext cx="8050088" cy="4968593"/>
          </a:xfrm>
        </p:spPr>
        <p:txBody>
          <a:bodyPr>
            <a:normAutofit/>
          </a:bodyPr>
          <a:lstStyle/>
          <a:p>
            <a:pPr algn="just"/>
            <a:r>
              <a:rPr lang="en-GB" sz="1800" dirty="0">
                <a:latin typeface="Times New Roman" pitchFamily="18" charset="0"/>
                <a:cs typeface="Times New Roman" pitchFamily="18" charset="0"/>
              </a:rPr>
              <a:t>The least-squares principle says that “the sum of squares of the deviations of the observed values from the corresponding expected values should be least”. Among all the trend lines, the trend line is called a least-squares fit for which the sum of the squares of the deviations of the observed values form their corresponding </a:t>
            </a:r>
            <a:r>
              <a:rPr lang="en-GB" sz="1800" dirty="0" smtClean="0">
                <a:latin typeface="Times New Roman" pitchFamily="18" charset="0"/>
                <a:cs typeface="Times New Roman" pitchFamily="18" charset="0"/>
              </a:rPr>
              <a:t>expected </a:t>
            </a:r>
            <a:r>
              <a:rPr lang="en-GB" sz="1800" dirty="0">
                <a:latin typeface="Times New Roman" pitchFamily="18" charset="0"/>
                <a:cs typeface="Times New Roman" pitchFamily="18" charset="0"/>
              </a:rPr>
              <a:t>values is the least</a:t>
            </a:r>
            <a:r>
              <a:rPr lang="en-GB" sz="1800" dirty="0" smtClean="0">
                <a:latin typeface="Times New Roman" pitchFamily="18" charset="0"/>
                <a:cs typeface="Times New Roman" pitchFamily="18" charset="0"/>
              </a:rPr>
              <a:t>.</a:t>
            </a:r>
          </a:p>
          <a:p>
            <a:pPr algn="just"/>
            <a:endParaRPr lang="en-GB" sz="1800" dirty="0">
              <a:latin typeface="Times New Roman" pitchFamily="18" charset="0"/>
              <a:cs typeface="Times New Roman" pitchFamily="18" charset="0"/>
            </a:endParaRPr>
          </a:p>
          <a:p>
            <a:pPr algn="just"/>
            <a:endParaRPr lang="en-IN" sz="18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06468045"/>
              </p:ext>
            </p:extLst>
          </p:nvPr>
        </p:nvGraphicFramePr>
        <p:xfrm>
          <a:off x="323528" y="2924944"/>
          <a:ext cx="5616624" cy="3408680"/>
        </p:xfrm>
        <a:graphic>
          <a:graphicData uri="http://schemas.openxmlformats.org/drawingml/2006/table">
            <a:tbl>
              <a:tblPr firstRow="1" bandRow="1">
                <a:tableStyleId>{5C22544A-7EE6-4342-B048-85BDC9FD1C3A}</a:tableStyleId>
              </a:tblPr>
              <a:tblGrid>
                <a:gridCol w="936104"/>
                <a:gridCol w="936104"/>
                <a:gridCol w="936104"/>
                <a:gridCol w="936104"/>
                <a:gridCol w="936104"/>
                <a:gridCol w="936104"/>
              </a:tblGrid>
              <a:tr h="370840">
                <a:tc>
                  <a:txBody>
                    <a:bodyPr/>
                    <a:lstStyle/>
                    <a:p>
                      <a:r>
                        <a:rPr lang="en-GB" dirty="0" smtClean="0"/>
                        <a:t>Year</a:t>
                      </a:r>
                      <a:endParaRPr lang="en-IN" dirty="0"/>
                    </a:p>
                  </a:txBody>
                  <a:tcPr/>
                </a:tc>
                <a:tc>
                  <a:txBody>
                    <a:bodyPr/>
                    <a:lstStyle/>
                    <a:p>
                      <a:r>
                        <a:rPr lang="en-GB" dirty="0" smtClean="0"/>
                        <a:t>Sales</a:t>
                      </a:r>
                      <a:endParaRPr lang="en-IN" dirty="0"/>
                    </a:p>
                  </a:txBody>
                  <a:tcPr/>
                </a:tc>
                <a:tc>
                  <a:txBody>
                    <a:bodyPr/>
                    <a:lstStyle/>
                    <a:p>
                      <a:r>
                        <a:rPr lang="en-GB" dirty="0" smtClean="0"/>
                        <a:t>x=x-a</a:t>
                      </a:r>
                      <a:endParaRPr lang="en-IN" dirty="0"/>
                    </a:p>
                  </a:txBody>
                  <a:tcPr/>
                </a:tc>
                <a:tc>
                  <a:txBody>
                    <a:bodyPr/>
                    <a:lstStyle/>
                    <a:p>
                      <a:r>
                        <a:rPr lang="en-GB" dirty="0" smtClean="0"/>
                        <a:t>x</a:t>
                      </a:r>
                      <a:r>
                        <a:rPr lang="en-GB" baseline="30000" dirty="0" smtClean="0"/>
                        <a:t>2</a:t>
                      </a:r>
                      <a:endParaRPr lang="en-IN" baseline="30000" dirty="0"/>
                    </a:p>
                  </a:txBody>
                  <a:tcPr/>
                </a:tc>
                <a:tc>
                  <a:txBody>
                    <a:bodyPr/>
                    <a:lstStyle/>
                    <a:p>
                      <a:r>
                        <a:rPr lang="en-GB" dirty="0" err="1" smtClean="0"/>
                        <a:t>xy</a:t>
                      </a:r>
                      <a:endParaRPr lang="en-IN" dirty="0"/>
                    </a:p>
                  </a:txBody>
                  <a:tcPr/>
                </a:tc>
                <a:tc>
                  <a:txBody>
                    <a:bodyPr/>
                    <a:lstStyle/>
                    <a:p>
                      <a:r>
                        <a:rPr lang="en-GB" dirty="0" smtClean="0"/>
                        <a:t>Y=</a:t>
                      </a:r>
                      <a:r>
                        <a:rPr lang="en-GB" dirty="0" err="1" smtClean="0"/>
                        <a:t>a+bx</a:t>
                      </a:r>
                      <a:endParaRPr lang="en-IN" dirty="0"/>
                    </a:p>
                  </a:txBody>
                  <a:tcPr/>
                </a:tc>
              </a:tr>
              <a:tr h="370840">
                <a:tc>
                  <a:txBody>
                    <a:bodyPr/>
                    <a:lstStyle/>
                    <a:p>
                      <a:r>
                        <a:rPr lang="en-GB" dirty="0" smtClean="0"/>
                        <a:t>2015</a:t>
                      </a:r>
                      <a:endParaRPr lang="en-IN" dirty="0"/>
                    </a:p>
                  </a:txBody>
                  <a:tcPr/>
                </a:tc>
                <a:tc>
                  <a:txBody>
                    <a:bodyPr/>
                    <a:lstStyle/>
                    <a:p>
                      <a:r>
                        <a:rPr lang="en-GB" dirty="0" smtClean="0"/>
                        <a:t>30</a:t>
                      </a:r>
                      <a:endParaRPr lang="en-IN" dirty="0"/>
                    </a:p>
                  </a:txBody>
                  <a:tcPr/>
                </a:tc>
                <a:tc>
                  <a:txBody>
                    <a:bodyPr/>
                    <a:lstStyle/>
                    <a:p>
                      <a:r>
                        <a:rPr lang="en-GB" dirty="0" smtClean="0"/>
                        <a:t>-2</a:t>
                      </a:r>
                      <a:endParaRPr lang="en-IN" dirty="0"/>
                    </a:p>
                  </a:txBody>
                  <a:tcPr/>
                </a:tc>
                <a:tc>
                  <a:txBody>
                    <a:bodyPr/>
                    <a:lstStyle/>
                    <a:p>
                      <a:r>
                        <a:rPr lang="en-GB" dirty="0" smtClean="0"/>
                        <a:t>4</a:t>
                      </a:r>
                      <a:endParaRPr lang="en-IN" dirty="0"/>
                    </a:p>
                  </a:txBody>
                  <a:tcPr/>
                </a:tc>
                <a:tc>
                  <a:txBody>
                    <a:bodyPr/>
                    <a:lstStyle/>
                    <a:p>
                      <a:r>
                        <a:rPr lang="en-GB" dirty="0" smtClean="0"/>
                        <a:t>-60</a:t>
                      </a:r>
                      <a:endParaRPr lang="en-IN" dirty="0"/>
                    </a:p>
                  </a:txBody>
                  <a:tcPr/>
                </a:tc>
                <a:tc>
                  <a:txBody>
                    <a:bodyPr/>
                    <a:lstStyle/>
                    <a:p>
                      <a:r>
                        <a:rPr lang="en-GB" dirty="0" smtClean="0"/>
                        <a:t>45</a:t>
                      </a:r>
                      <a:endParaRPr lang="en-IN" dirty="0"/>
                    </a:p>
                  </a:txBody>
                  <a:tcPr/>
                </a:tc>
              </a:tr>
              <a:tr h="370840">
                <a:tc>
                  <a:txBody>
                    <a:bodyPr/>
                    <a:lstStyle/>
                    <a:p>
                      <a:r>
                        <a:rPr lang="en-GB" dirty="0" smtClean="0"/>
                        <a:t>2016</a:t>
                      </a:r>
                      <a:endParaRPr lang="en-IN" dirty="0"/>
                    </a:p>
                  </a:txBody>
                  <a:tcPr/>
                </a:tc>
                <a:tc>
                  <a:txBody>
                    <a:bodyPr/>
                    <a:lstStyle/>
                    <a:p>
                      <a:r>
                        <a:rPr lang="en-GB" dirty="0" smtClean="0"/>
                        <a:t>50</a:t>
                      </a:r>
                      <a:endParaRPr lang="en-IN" dirty="0"/>
                    </a:p>
                  </a:txBody>
                  <a:tcPr/>
                </a:tc>
                <a:tc>
                  <a:txBody>
                    <a:bodyPr/>
                    <a:lstStyle/>
                    <a:p>
                      <a:r>
                        <a:rPr lang="en-GB" dirty="0" smtClean="0"/>
                        <a:t>-1</a:t>
                      </a:r>
                      <a:endParaRPr lang="en-IN" dirty="0"/>
                    </a:p>
                  </a:txBody>
                  <a:tcPr/>
                </a:tc>
                <a:tc>
                  <a:txBody>
                    <a:bodyPr/>
                    <a:lstStyle/>
                    <a:p>
                      <a:r>
                        <a:rPr lang="en-GB" dirty="0" smtClean="0"/>
                        <a:t>1</a:t>
                      </a:r>
                      <a:endParaRPr lang="en-IN" dirty="0"/>
                    </a:p>
                  </a:txBody>
                  <a:tcPr/>
                </a:tc>
                <a:tc>
                  <a:txBody>
                    <a:bodyPr/>
                    <a:lstStyle/>
                    <a:p>
                      <a:r>
                        <a:rPr lang="en-GB" dirty="0" smtClean="0"/>
                        <a:t>-50</a:t>
                      </a:r>
                      <a:endParaRPr lang="en-IN" dirty="0"/>
                    </a:p>
                  </a:txBody>
                  <a:tcPr/>
                </a:tc>
                <a:tc>
                  <a:txBody>
                    <a:bodyPr/>
                    <a:lstStyle/>
                    <a:p>
                      <a:r>
                        <a:rPr lang="en-GB" dirty="0" smtClean="0"/>
                        <a:t>50</a:t>
                      </a:r>
                      <a:endParaRPr lang="en-IN" dirty="0"/>
                    </a:p>
                  </a:txBody>
                  <a:tcPr/>
                </a:tc>
              </a:tr>
              <a:tr h="370840">
                <a:tc>
                  <a:txBody>
                    <a:bodyPr/>
                    <a:lstStyle/>
                    <a:p>
                      <a:r>
                        <a:rPr lang="en-GB" dirty="0" smtClean="0"/>
                        <a:t>2017</a:t>
                      </a:r>
                      <a:endParaRPr lang="en-IN" dirty="0"/>
                    </a:p>
                  </a:txBody>
                  <a:tcPr/>
                </a:tc>
                <a:tc>
                  <a:txBody>
                    <a:bodyPr/>
                    <a:lstStyle/>
                    <a:p>
                      <a:r>
                        <a:rPr lang="en-GB" dirty="0" smtClean="0"/>
                        <a:t>75</a:t>
                      </a:r>
                      <a:endParaRPr lang="en-IN" dirty="0"/>
                    </a:p>
                  </a:txBody>
                  <a:tcPr/>
                </a:tc>
                <a:tc>
                  <a:txBody>
                    <a:bodyPr/>
                    <a:lstStyle/>
                    <a:p>
                      <a:r>
                        <a:rPr lang="en-GB" dirty="0" smtClean="0"/>
                        <a:t>0</a:t>
                      </a:r>
                      <a:endParaRPr lang="en-IN" dirty="0"/>
                    </a:p>
                  </a:txBody>
                  <a:tcPr/>
                </a:tc>
                <a:tc>
                  <a:txBody>
                    <a:bodyPr/>
                    <a:lstStyle/>
                    <a:p>
                      <a:r>
                        <a:rPr lang="en-GB" dirty="0" smtClean="0"/>
                        <a:t>0</a:t>
                      </a:r>
                      <a:endParaRPr lang="en-IN" dirty="0"/>
                    </a:p>
                  </a:txBody>
                  <a:tcPr/>
                </a:tc>
                <a:tc>
                  <a:txBody>
                    <a:bodyPr/>
                    <a:lstStyle/>
                    <a:p>
                      <a:r>
                        <a:rPr lang="en-GB" dirty="0" smtClean="0"/>
                        <a:t>0</a:t>
                      </a:r>
                      <a:endParaRPr lang="en-IN" dirty="0"/>
                    </a:p>
                  </a:txBody>
                  <a:tcPr/>
                </a:tc>
                <a:tc>
                  <a:txBody>
                    <a:bodyPr/>
                    <a:lstStyle/>
                    <a:p>
                      <a:r>
                        <a:rPr lang="en-GB" dirty="0" smtClean="0"/>
                        <a:t>55</a:t>
                      </a:r>
                      <a:endParaRPr lang="en-IN" dirty="0"/>
                    </a:p>
                  </a:txBody>
                  <a:tcPr/>
                </a:tc>
              </a:tr>
              <a:tr h="370840">
                <a:tc>
                  <a:txBody>
                    <a:bodyPr/>
                    <a:lstStyle/>
                    <a:p>
                      <a:r>
                        <a:rPr lang="en-GB" dirty="0" smtClean="0"/>
                        <a:t>2018</a:t>
                      </a:r>
                      <a:endParaRPr lang="en-IN" dirty="0"/>
                    </a:p>
                  </a:txBody>
                  <a:tcPr/>
                </a:tc>
                <a:tc>
                  <a:txBody>
                    <a:bodyPr/>
                    <a:lstStyle/>
                    <a:p>
                      <a:r>
                        <a:rPr lang="en-GB" dirty="0" smtClean="0"/>
                        <a:t>80</a:t>
                      </a:r>
                      <a:endParaRPr lang="en-IN" dirty="0"/>
                    </a:p>
                  </a:txBody>
                  <a:tcPr/>
                </a:tc>
                <a:tc>
                  <a:txBody>
                    <a:bodyPr/>
                    <a:lstStyle/>
                    <a:p>
                      <a:r>
                        <a:rPr lang="en-GB" dirty="0" smtClean="0"/>
                        <a:t>1</a:t>
                      </a:r>
                      <a:endParaRPr lang="en-IN" dirty="0"/>
                    </a:p>
                  </a:txBody>
                  <a:tcPr/>
                </a:tc>
                <a:tc>
                  <a:txBody>
                    <a:bodyPr/>
                    <a:lstStyle/>
                    <a:p>
                      <a:r>
                        <a:rPr lang="en-GB" dirty="0" smtClean="0"/>
                        <a:t>1</a:t>
                      </a:r>
                      <a:endParaRPr lang="en-IN" dirty="0"/>
                    </a:p>
                  </a:txBody>
                  <a:tcPr/>
                </a:tc>
                <a:tc>
                  <a:txBody>
                    <a:bodyPr/>
                    <a:lstStyle/>
                    <a:p>
                      <a:r>
                        <a:rPr lang="en-GB" dirty="0" smtClean="0"/>
                        <a:t>80</a:t>
                      </a:r>
                      <a:endParaRPr lang="en-IN" dirty="0"/>
                    </a:p>
                  </a:txBody>
                  <a:tcPr/>
                </a:tc>
                <a:tc>
                  <a:txBody>
                    <a:bodyPr/>
                    <a:lstStyle/>
                    <a:p>
                      <a:r>
                        <a:rPr lang="en-GB" dirty="0" smtClean="0"/>
                        <a:t>60</a:t>
                      </a:r>
                      <a:endParaRPr lang="en-IN" dirty="0"/>
                    </a:p>
                  </a:txBody>
                  <a:tcPr/>
                </a:tc>
              </a:tr>
              <a:tr h="370840">
                <a:tc>
                  <a:txBody>
                    <a:bodyPr/>
                    <a:lstStyle/>
                    <a:p>
                      <a:r>
                        <a:rPr lang="en-GB" dirty="0" smtClean="0"/>
                        <a:t>2019</a:t>
                      </a:r>
                      <a:endParaRPr lang="en-IN" dirty="0"/>
                    </a:p>
                  </a:txBody>
                  <a:tcPr/>
                </a:tc>
                <a:tc>
                  <a:txBody>
                    <a:bodyPr/>
                    <a:lstStyle/>
                    <a:p>
                      <a:r>
                        <a:rPr lang="en-GB" dirty="0" smtClean="0"/>
                        <a:t>40</a:t>
                      </a:r>
                      <a:endParaRPr lang="en-IN" dirty="0"/>
                    </a:p>
                  </a:txBody>
                  <a:tcPr/>
                </a:tc>
                <a:tc>
                  <a:txBody>
                    <a:bodyPr/>
                    <a:lstStyle/>
                    <a:p>
                      <a:r>
                        <a:rPr lang="en-GB" dirty="0" smtClean="0"/>
                        <a:t>2</a:t>
                      </a:r>
                      <a:endParaRPr lang="en-IN" dirty="0"/>
                    </a:p>
                  </a:txBody>
                  <a:tcPr/>
                </a:tc>
                <a:tc>
                  <a:txBody>
                    <a:bodyPr/>
                    <a:lstStyle/>
                    <a:p>
                      <a:r>
                        <a:rPr lang="en-GB" dirty="0" smtClean="0"/>
                        <a:t>4</a:t>
                      </a:r>
                      <a:endParaRPr lang="en-IN" dirty="0"/>
                    </a:p>
                  </a:txBody>
                  <a:tcPr/>
                </a:tc>
                <a:tc>
                  <a:txBody>
                    <a:bodyPr/>
                    <a:lstStyle/>
                    <a:p>
                      <a:r>
                        <a:rPr lang="en-GB" dirty="0" smtClean="0"/>
                        <a:t>80</a:t>
                      </a:r>
                      <a:endParaRPr lang="en-IN" dirty="0"/>
                    </a:p>
                  </a:txBody>
                  <a:tcPr/>
                </a:tc>
                <a:tc>
                  <a:txBody>
                    <a:bodyPr/>
                    <a:lstStyle/>
                    <a:p>
                      <a:r>
                        <a:rPr lang="en-GB" dirty="0" smtClean="0"/>
                        <a:t>65</a:t>
                      </a:r>
                      <a:endParaRPr lang="en-IN" dirty="0"/>
                    </a:p>
                  </a:txBody>
                  <a:tcPr/>
                </a:tc>
              </a:tr>
              <a:tr h="370840">
                <a:tc>
                  <a:txBody>
                    <a:bodyPr/>
                    <a:lstStyle/>
                    <a:p>
                      <a:r>
                        <a:rPr lang="en-GB" dirty="0" smtClean="0"/>
                        <a:t>N=5</a:t>
                      </a:r>
                      <a:endParaRPr lang="en-IN" dirty="0"/>
                    </a:p>
                  </a:txBody>
                  <a:tcPr/>
                </a:tc>
                <a:tc>
                  <a:txBody>
                    <a:bodyPr/>
                    <a:lstStyle/>
                    <a:p>
                      <a:r>
                        <a:rPr lang="en-IN" dirty="0" smtClean="0"/>
                        <a:t>∑y=275</a:t>
                      </a:r>
                      <a:endParaRPr lang="en-IN" dirty="0"/>
                    </a:p>
                  </a:txBody>
                  <a:tcPr/>
                </a:tc>
                <a:tc>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t>
                      </a:r>
                      <a:r>
                        <a:rPr lang="en-GB" dirty="0" smtClean="0"/>
                        <a:t>x</a:t>
                      </a:r>
                      <a:r>
                        <a:rPr lang="en-GB" baseline="30000" dirty="0" smtClean="0"/>
                        <a:t>2</a:t>
                      </a:r>
                      <a:r>
                        <a:rPr lang="en-GB" dirty="0" smtClean="0"/>
                        <a:t>=10</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t>
                      </a:r>
                      <a:r>
                        <a:rPr lang="en-IN" dirty="0" err="1" smtClean="0"/>
                        <a:t>xy</a:t>
                      </a:r>
                      <a:r>
                        <a:rPr lang="en-IN" dirty="0" smtClean="0"/>
                        <a:t>=50</a:t>
                      </a:r>
                    </a:p>
                    <a:p>
                      <a:endParaRPr lang="en-IN" dirty="0"/>
                    </a:p>
                  </a:txBody>
                  <a:tcPr/>
                </a:tc>
                <a:tc>
                  <a:txBody>
                    <a:bodyPr/>
                    <a:lstStyle/>
                    <a:p>
                      <a:endParaRPr lang="en-IN" dirty="0"/>
                    </a:p>
                  </a:txBody>
                  <a:tcPr/>
                </a:tc>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19539126"/>
              </p:ext>
            </p:extLst>
          </p:nvPr>
        </p:nvGraphicFramePr>
        <p:xfrm>
          <a:off x="6300192" y="3356992"/>
          <a:ext cx="2318658" cy="2016224"/>
        </p:xfrm>
        <a:graphic>
          <a:graphicData uri="http://schemas.openxmlformats.org/presentationml/2006/ole">
            <mc:AlternateContent xmlns:mc="http://schemas.openxmlformats.org/markup-compatibility/2006">
              <mc:Choice xmlns:v="urn:schemas-microsoft-com:vml" Requires="v">
                <p:oleObj spid="_x0000_s4105" name="Equation" r:id="rId3" imgW="1168200" imgH="1015920" progId="Equation.DSMT4">
                  <p:embed/>
                </p:oleObj>
              </mc:Choice>
              <mc:Fallback>
                <p:oleObj name="Equation" r:id="rId3" imgW="1168200" imgH="1015920" progId="Equation.DSMT4">
                  <p:embed/>
                  <p:pic>
                    <p:nvPicPr>
                      <p:cNvPr id="0" name=""/>
                      <p:cNvPicPr/>
                      <p:nvPr/>
                    </p:nvPicPr>
                    <p:blipFill>
                      <a:blip r:embed="rId4"/>
                      <a:stretch>
                        <a:fillRect/>
                      </a:stretch>
                    </p:blipFill>
                    <p:spPr>
                      <a:xfrm>
                        <a:off x="6300192" y="3356992"/>
                        <a:ext cx="2318658" cy="2016224"/>
                      </a:xfrm>
                      <a:prstGeom prst="rect">
                        <a:avLst/>
                      </a:prstGeom>
                    </p:spPr>
                  </p:pic>
                </p:oleObj>
              </mc:Fallback>
            </mc:AlternateContent>
          </a:graphicData>
        </a:graphic>
      </p:graphicFrame>
    </p:spTree>
    <p:extLst>
      <p:ext uri="{BB962C8B-B14F-4D97-AF65-F5344CB8AC3E}">
        <p14:creationId xmlns:p14="http://schemas.microsoft.com/office/powerpoint/2010/main" val="2162684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04665"/>
            <a:ext cx="7315200" cy="720079"/>
          </a:xfrm>
        </p:spPr>
        <p:txBody>
          <a:bodyPr/>
          <a:lstStyle/>
          <a:p>
            <a:pPr algn="ctr"/>
            <a:r>
              <a:rPr lang="en-GB" b="1" dirty="0" smtClean="0">
                <a:latin typeface="Times New Roman" pitchFamily="18" charset="0"/>
                <a:cs typeface="Times New Roman" pitchFamily="18" charset="0"/>
              </a:rPr>
              <a:t>Introduction</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1043608" y="1484784"/>
            <a:ext cx="7258000" cy="5112568"/>
          </a:xfrm>
        </p:spPr>
        <p:txBody>
          <a:bodyPr>
            <a:normAutofit/>
          </a:bodyPr>
          <a:lstStyle/>
          <a:p>
            <a:pPr algn="just"/>
            <a:r>
              <a:rPr lang="en-GB" sz="1800" dirty="0">
                <a:latin typeface="Times New Roman" pitchFamily="18" charset="0"/>
                <a:cs typeface="Times New Roman" pitchFamily="18" charset="0"/>
              </a:rPr>
              <a:t>Time series analysis is a specific way of </a:t>
            </a:r>
            <a:r>
              <a:rPr lang="en-GB" sz="1800" dirty="0" err="1">
                <a:latin typeface="Times New Roman" pitchFamily="18" charset="0"/>
                <a:cs typeface="Times New Roman" pitchFamily="18" charset="0"/>
              </a:rPr>
              <a:t>analyzing</a:t>
            </a:r>
            <a:r>
              <a:rPr lang="en-GB" sz="1800" dirty="0">
                <a:latin typeface="Times New Roman" pitchFamily="18" charset="0"/>
                <a:cs typeface="Times New Roman" pitchFamily="18" charset="0"/>
              </a:rPr>
              <a:t> a sequence of data points collected over an interval of time. In time series analysis, analysts record data points at consistent intervals over a set period of time rather than just recording </a:t>
            </a:r>
            <a:r>
              <a:rPr lang="en-GB" sz="1800" dirty="0" smtClean="0">
                <a:latin typeface="Times New Roman" pitchFamily="18" charset="0"/>
                <a:cs typeface="Times New Roman" pitchFamily="18" charset="0"/>
              </a:rPr>
              <a:t>them.</a:t>
            </a:r>
          </a:p>
          <a:p>
            <a:pPr algn="just"/>
            <a:r>
              <a:rPr lang="en-GB" sz="1800" dirty="0">
                <a:latin typeface="Times New Roman" pitchFamily="18" charset="0"/>
                <a:cs typeface="Times New Roman" pitchFamily="18" charset="0"/>
              </a:rPr>
              <a:t>Time series analysis helps organizations understand the underlying causes of trends or systemic patterns over time. Using data visualizations, business users can see seasonal trends and dig deeper into why these trends </a:t>
            </a:r>
            <a:r>
              <a:rPr lang="en-GB" sz="1800" dirty="0" smtClean="0">
                <a:latin typeface="Times New Roman" pitchFamily="18" charset="0"/>
                <a:cs typeface="Times New Roman" pitchFamily="18" charset="0"/>
              </a:rPr>
              <a:t>occur data </a:t>
            </a:r>
            <a:r>
              <a:rPr lang="en-GB" sz="1800" dirty="0">
                <a:latin typeface="Times New Roman" pitchFamily="18" charset="0"/>
                <a:cs typeface="Times New Roman" pitchFamily="18" charset="0"/>
              </a:rPr>
              <a:t>points intermittently or randomly.</a:t>
            </a:r>
            <a:endParaRPr lang="en-IN" sz="18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005064"/>
            <a:ext cx="6768752" cy="2713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9034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32657"/>
            <a:ext cx="7315200" cy="864096"/>
          </a:xfrm>
        </p:spPr>
        <p:txBody>
          <a:bodyPr/>
          <a:lstStyle/>
          <a:p>
            <a:pPr algn="ctr"/>
            <a:r>
              <a:rPr lang="en-GB" dirty="0" smtClean="0"/>
              <a:t>Rule Induction</a:t>
            </a:r>
            <a:endParaRPr lang="en-IN" dirty="0"/>
          </a:p>
        </p:txBody>
      </p:sp>
      <p:sp>
        <p:nvSpPr>
          <p:cNvPr id="3" name="Content Placeholder 2"/>
          <p:cNvSpPr>
            <a:spLocks noGrp="1"/>
          </p:cNvSpPr>
          <p:nvPr>
            <p:ph idx="1"/>
          </p:nvPr>
        </p:nvSpPr>
        <p:spPr>
          <a:xfrm>
            <a:off x="914400" y="1484785"/>
            <a:ext cx="7315200" cy="4824576"/>
          </a:xfrm>
        </p:spPr>
        <p:txBody>
          <a:bodyPr>
            <a:normAutofit/>
          </a:bodyPr>
          <a:lstStyle/>
          <a:p>
            <a:pPr marL="45720" indent="0" algn="just">
              <a:buNone/>
            </a:pPr>
            <a:r>
              <a:rPr lang="en-GB" dirty="0" smtClean="0">
                <a:latin typeface="Times New Roman" pitchFamily="18" charset="0"/>
                <a:cs typeface="Times New Roman" pitchFamily="18" charset="0"/>
              </a:rPr>
              <a:t>1. Rule </a:t>
            </a:r>
            <a:r>
              <a:rPr lang="en-GB" dirty="0">
                <a:latin typeface="Times New Roman" pitchFamily="18" charset="0"/>
                <a:cs typeface="Times New Roman" pitchFamily="18" charset="0"/>
              </a:rPr>
              <a:t>induction is a data mining process of deducing if-then rules from </a:t>
            </a:r>
            <a:r>
              <a:rPr lang="en-GB" dirty="0" smtClean="0">
                <a:latin typeface="Times New Roman" pitchFamily="18" charset="0"/>
                <a:cs typeface="Times New Roman" pitchFamily="18" charset="0"/>
              </a:rPr>
              <a:t>a </a:t>
            </a:r>
            <a:r>
              <a:rPr lang="en-IN" dirty="0" smtClean="0">
                <a:latin typeface="Times New Roman" pitchFamily="18" charset="0"/>
                <a:cs typeface="Times New Roman" pitchFamily="18" charset="0"/>
              </a:rPr>
              <a:t>dataset.</a:t>
            </a:r>
          </a:p>
          <a:p>
            <a:pPr marL="45720" indent="0" algn="just">
              <a:buNone/>
            </a:pPr>
            <a:r>
              <a:rPr lang="en-IN" dirty="0" smtClean="0">
                <a:latin typeface="Times New Roman" pitchFamily="18" charset="0"/>
                <a:cs typeface="Times New Roman" pitchFamily="18" charset="0"/>
              </a:rPr>
              <a:t>2. </a:t>
            </a:r>
            <a:r>
              <a:rPr lang="en-GB" dirty="0" smtClean="0">
                <a:latin typeface="Times New Roman" pitchFamily="18" charset="0"/>
                <a:cs typeface="Times New Roman" pitchFamily="18" charset="0"/>
              </a:rPr>
              <a:t>These </a:t>
            </a:r>
            <a:r>
              <a:rPr lang="en-GB" dirty="0">
                <a:latin typeface="Times New Roman" pitchFamily="18" charset="0"/>
                <a:cs typeface="Times New Roman" pitchFamily="18" charset="0"/>
              </a:rPr>
              <a:t>symbolic decision rules explain an inherent relationship between</a:t>
            </a:r>
          </a:p>
          <a:p>
            <a:pPr marL="45720" indent="0" algn="just">
              <a:buNone/>
            </a:pPr>
            <a:r>
              <a:rPr lang="en-GB" dirty="0">
                <a:latin typeface="Times New Roman" pitchFamily="18" charset="0"/>
                <a:cs typeface="Times New Roman" pitchFamily="18" charset="0"/>
              </a:rPr>
              <a:t>the attributes and class labels in the dataset.</a:t>
            </a:r>
          </a:p>
          <a:p>
            <a:pPr marL="45720" indent="0" algn="just">
              <a:buNone/>
            </a:pPr>
            <a:r>
              <a:rPr lang="en-GB" dirty="0">
                <a:latin typeface="Times New Roman" pitchFamily="18" charset="0"/>
                <a:cs typeface="Times New Roman" pitchFamily="18" charset="0"/>
              </a:rPr>
              <a:t>3. Many real-life experiences are based on intuitive rule induction.</a:t>
            </a:r>
          </a:p>
          <a:p>
            <a:pPr marL="45720" indent="0" algn="just">
              <a:buNone/>
            </a:pPr>
            <a:r>
              <a:rPr lang="en-GB" dirty="0">
                <a:latin typeface="Times New Roman" pitchFamily="18" charset="0"/>
                <a:cs typeface="Times New Roman" pitchFamily="18" charset="0"/>
              </a:rPr>
              <a:t>4. Rule induction provides a powerful classification approach that can </a:t>
            </a:r>
            <a:r>
              <a:rPr lang="en-GB" dirty="0" smtClean="0">
                <a:latin typeface="Times New Roman" pitchFamily="18" charset="0"/>
                <a:cs typeface="Times New Roman" pitchFamily="18" charset="0"/>
              </a:rPr>
              <a:t>be easily </a:t>
            </a:r>
            <a:r>
              <a:rPr lang="en-GB" dirty="0">
                <a:latin typeface="Times New Roman" pitchFamily="18" charset="0"/>
                <a:cs typeface="Times New Roman" pitchFamily="18" charset="0"/>
              </a:rPr>
              <a:t>understood by the general users.</a:t>
            </a:r>
          </a:p>
          <a:p>
            <a:pPr marL="45720" indent="0" algn="just">
              <a:buNone/>
            </a:pPr>
            <a:r>
              <a:rPr lang="en-GB" dirty="0">
                <a:latin typeface="Times New Roman" pitchFamily="18" charset="0"/>
                <a:cs typeface="Times New Roman" pitchFamily="18" charset="0"/>
              </a:rPr>
              <a:t>5. It is used in predictive analytics by classification of unknown data.</a:t>
            </a:r>
          </a:p>
          <a:p>
            <a:pPr marL="45720" indent="0" algn="just">
              <a:buNone/>
            </a:pPr>
            <a:r>
              <a:rPr lang="en-GB" dirty="0">
                <a:latin typeface="Times New Roman" pitchFamily="18" charset="0"/>
                <a:cs typeface="Times New Roman" pitchFamily="18" charset="0"/>
              </a:rPr>
              <a:t>6. Rule induction is also used to describe the patterns in the data.</a:t>
            </a:r>
          </a:p>
          <a:p>
            <a:pPr marL="45720" indent="0" algn="just">
              <a:buNone/>
            </a:pPr>
            <a:r>
              <a:rPr lang="en-GB" dirty="0">
                <a:latin typeface="Times New Roman" pitchFamily="18" charset="0"/>
                <a:cs typeface="Times New Roman" pitchFamily="18" charset="0"/>
              </a:rPr>
              <a:t>7. The easiest way to extract rules from a data set is from a decision </a:t>
            </a:r>
            <a:r>
              <a:rPr lang="en-GB" dirty="0" smtClean="0">
                <a:latin typeface="Times New Roman" pitchFamily="18" charset="0"/>
                <a:cs typeface="Times New Roman" pitchFamily="18" charset="0"/>
              </a:rPr>
              <a:t>tree that </a:t>
            </a:r>
            <a:r>
              <a:rPr lang="en-GB" dirty="0">
                <a:latin typeface="Times New Roman" pitchFamily="18" charset="0"/>
                <a:cs typeface="Times New Roman" pitchFamily="18" charset="0"/>
              </a:rPr>
              <a:t>is developed on the same data set.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572741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04665"/>
            <a:ext cx="7200800" cy="792088"/>
          </a:xfrm>
        </p:spPr>
        <p:txBody>
          <a:bodyPr>
            <a:normAutofit fontScale="90000"/>
          </a:bodyPr>
          <a:lstStyle/>
          <a:p>
            <a:r>
              <a:rPr lang="en-IN" b="1" dirty="0"/>
              <a:t>P</a:t>
            </a:r>
            <a:r>
              <a:rPr lang="en-IN" b="1" dirty="0" smtClean="0"/>
              <a:t>rocedure </a:t>
            </a:r>
            <a:r>
              <a:rPr lang="en-IN" b="1" dirty="0"/>
              <a:t>of </a:t>
            </a:r>
            <a:r>
              <a:rPr lang="en-IN" b="1" dirty="0" smtClean="0"/>
              <a:t>Extracting </a:t>
            </a:r>
            <a:r>
              <a:rPr lang="en-IN" b="1" dirty="0"/>
              <a:t>R</a:t>
            </a:r>
            <a:r>
              <a:rPr lang="en-IN" b="1" dirty="0" smtClean="0"/>
              <a:t>ules</a:t>
            </a:r>
            <a:endParaRPr lang="en-IN" dirty="0"/>
          </a:p>
        </p:txBody>
      </p:sp>
      <p:sp>
        <p:nvSpPr>
          <p:cNvPr id="3" name="Content Placeholder 2"/>
          <p:cNvSpPr>
            <a:spLocks noGrp="1"/>
          </p:cNvSpPr>
          <p:nvPr>
            <p:ph idx="1"/>
          </p:nvPr>
        </p:nvSpPr>
        <p:spPr>
          <a:xfrm>
            <a:off x="914400" y="1628800"/>
            <a:ext cx="7315200" cy="4824535"/>
          </a:xfrm>
        </p:spPr>
        <p:txBody>
          <a:bodyPr>
            <a:normAutofit/>
          </a:bodyPr>
          <a:lstStyle/>
          <a:p>
            <a:pPr algn="just"/>
            <a:r>
              <a:rPr lang="en-IN" sz="1800" b="1" dirty="0"/>
              <a:t>Step 1 : Class selection :</a:t>
            </a:r>
          </a:p>
          <a:p>
            <a:pPr algn="just"/>
            <a:r>
              <a:rPr lang="en-GB" sz="1800" dirty="0"/>
              <a:t>a. The algorithm starts with selection of class labels one by one.</a:t>
            </a:r>
          </a:p>
          <a:p>
            <a:pPr algn="just"/>
            <a:r>
              <a:rPr lang="en-GB" sz="1800" dirty="0"/>
              <a:t>b. The rule set is class-ordered where all the rules for a class </a:t>
            </a:r>
            <a:r>
              <a:rPr lang="en-GB" sz="1800" dirty="0" smtClean="0"/>
              <a:t>are developed </a:t>
            </a:r>
            <a:r>
              <a:rPr lang="en-GB" sz="1800" dirty="0"/>
              <a:t>before moving on to next class.</a:t>
            </a:r>
          </a:p>
          <a:p>
            <a:pPr algn="just"/>
            <a:r>
              <a:rPr lang="en-GB" sz="1800" dirty="0"/>
              <a:t>c. The first class is usually the least-frequent class label.</a:t>
            </a:r>
          </a:p>
          <a:p>
            <a:pPr algn="just"/>
            <a:r>
              <a:rPr lang="en-GB" sz="1800" dirty="0"/>
              <a:t>d. From Fig. </a:t>
            </a:r>
            <a:r>
              <a:rPr lang="en-GB" sz="1800" dirty="0" smtClean="0"/>
              <a:t>1, </a:t>
            </a:r>
            <a:r>
              <a:rPr lang="en-GB" sz="1800" dirty="0"/>
              <a:t>the least frequent class is “+” and the </a:t>
            </a:r>
            <a:r>
              <a:rPr lang="en-GB" sz="1800" dirty="0" smtClean="0"/>
              <a:t>algorithm focuses </a:t>
            </a:r>
            <a:r>
              <a:rPr lang="en-GB" sz="1800" dirty="0"/>
              <a:t>on generating all the rules for “+” class</a:t>
            </a:r>
            <a:r>
              <a:rPr lang="en-GB" sz="1800" dirty="0" smtClean="0"/>
              <a:t>.</a:t>
            </a:r>
          </a:p>
          <a:p>
            <a:pPr algn="just"/>
            <a:endParaRPr lang="en-IN" sz="1800" dirty="0"/>
          </a:p>
        </p:txBody>
      </p:sp>
      <p:sp>
        <p:nvSpPr>
          <p:cNvPr id="5" name="Rectangle 4"/>
          <p:cNvSpPr/>
          <p:nvPr/>
        </p:nvSpPr>
        <p:spPr>
          <a:xfrm>
            <a:off x="3203848" y="4509120"/>
            <a:ext cx="2736304" cy="1800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smtClean="0"/>
          </a:p>
          <a:p>
            <a:pPr algn="ctr"/>
            <a:endParaRPr lang="en-GB" dirty="0"/>
          </a:p>
          <a:p>
            <a:pPr algn="ctr"/>
            <a:r>
              <a:rPr lang="en-GB" dirty="0" smtClean="0"/>
              <a:t>+  -  +  - -          --  </a:t>
            </a:r>
          </a:p>
          <a:p>
            <a:pPr algn="ctr"/>
            <a:r>
              <a:rPr lang="en-GB" dirty="0" smtClean="0"/>
              <a:t>+   +  +        - -  -</a:t>
            </a:r>
          </a:p>
          <a:p>
            <a:pPr algn="ctr"/>
            <a:endParaRPr lang="en-GB" dirty="0"/>
          </a:p>
          <a:p>
            <a:pPr marL="285750" indent="-285750" algn="ctr">
              <a:buFontTx/>
              <a:buChar char="-"/>
            </a:pPr>
            <a:r>
              <a:rPr lang="en-GB" dirty="0" smtClean="0"/>
              <a:t>- - -- -  -  + +</a:t>
            </a:r>
          </a:p>
          <a:p>
            <a:pPr marL="285750" indent="-285750" algn="ctr">
              <a:buFontTx/>
              <a:buChar char="-"/>
            </a:pPr>
            <a:r>
              <a:rPr lang="en-GB" dirty="0" smtClean="0"/>
              <a:t>------  --   +++</a:t>
            </a:r>
          </a:p>
          <a:p>
            <a:pPr marL="285750" indent="-285750" algn="ctr">
              <a:buFontTx/>
              <a:buChar char="-"/>
            </a:pPr>
            <a:endParaRPr lang="en-GB" dirty="0"/>
          </a:p>
        </p:txBody>
      </p:sp>
    </p:spTree>
    <p:extLst>
      <p:ext uri="{BB962C8B-B14F-4D97-AF65-F5344CB8AC3E}">
        <p14:creationId xmlns:p14="http://schemas.microsoft.com/office/powerpoint/2010/main" val="2203084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3848" y="4509120"/>
            <a:ext cx="2736304" cy="1800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smtClean="0"/>
          </a:p>
          <a:p>
            <a:pPr algn="ctr"/>
            <a:endParaRPr lang="en-GB" dirty="0"/>
          </a:p>
          <a:p>
            <a:pPr algn="ctr"/>
            <a:r>
              <a:rPr lang="en-GB" dirty="0" smtClean="0"/>
              <a:t>+  Rule1(r)    --  </a:t>
            </a:r>
          </a:p>
          <a:p>
            <a:pPr algn="ctr"/>
            <a:r>
              <a:rPr lang="en-GB" dirty="0" smtClean="0"/>
              <a:t>+   +        - -  -</a:t>
            </a:r>
          </a:p>
          <a:p>
            <a:pPr algn="ctr"/>
            <a:endParaRPr lang="en-GB" dirty="0"/>
          </a:p>
          <a:p>
            <a:pPr marL="285750" indent="-285750" algn="ctr">
              <a:buFontTx/>
              <a:buChar char="-"/>
            </a:pPr>
            <a:r>
              <a:rPr lang="en-GB" dirty="0" smtClean="0"/>
              <a:t>- - -- -  -  + +</a:t>
            </a:r>
          </a:p>
          <a:p>
            <a:pPr marL="285750" indent="-285750" algn="ctr">
              <a:buFontTx/>
              <a:buChar char="-"/>
            </a:pPr>
            <a:r>
              <a:rPr lang="en-GB" dirty="0" smtClean="0"/>
              <a:t>------  --   +++</a:t>
            </a:r>
          </a:p>
          <a:p>
            <a:pPr marL="285750" indent="-285750" algn="ctr">
              <a:buFontTx/>
              <a:buChar char="-"/>
            </a:pPr>
            <a:endParaRPr lang="en-GB" dirty="0"/>
          </a:p>
        </p:txBody>
      </p:sp>
      <p:sp>
        <p:nvSpPr>
          <p:cNvPr id="5" name="Rectangle 4"/>
          <p:cNvSpPr/>
          <p:nvPr/>
        </p:nvSpPr>
        <p:spPr>
          <a:xfrm>
            <a:off x="3383868" y="5013176"/>
            <a:ext cx="648072" cy="576064"/>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 + + +</a:t>
            </a:r>
            <a:endParaRPr lang="en-IN" dirty="0"/>
          </a:p>
        </p:txBody>
      </p:sp>
      <p:sp>
        <p:nvSpPr>
          <p:cNvPr id="2" name="Title 1"/>
          <p:cNvSpPr>
            <a:spLocks noGrp="1"/>
          </p:cNvSpPr>
          <p:nvPr>
            <p:ph type="title"/>
          </p:nvPr>
        </p:nvSpPr>
        <p:spPr>
          <a:xfrm>
            <a:off x="971600" y="404665"/>
            <a:ext cx="7315200" cy="864096"/>
          </a:xfrm>
        </p:spPr>
        <p:txBody>
          <a:bodyPr>
            <a:normAutofit fontScale="90000"/>
          </a:bodyPr>
          <a:lstStyle/>
          <a:p>
            <a:r>
              <a:rPr lang="en-IN" b="1" dirty="0"/>
              <a:t>Procedure of Extracting Rules</a:t>
            </a:r>
            <a:endParaRPr lang="en-IN" dirty="0"/>
          </a:p>
        </p:txBody>
      </p:sp>
      <p:sp>
        <p:nvSpPr>
          <p:cNvPr id="3" name="Content Placeholder 2"/>
          <p:cNvSpPr>
            <a:spLocks noGrp="1"/>
          </p:cNvSpPr>
          <p:nvPr>
            <p:ph idx="1"/>
          </p:nvPr>
        </p:nvSpPr>
        <p:spPr>
          <a:xfrm>
            <a:off x="914400" y="1484784"/>
            <a:ext cx="7315200" cy="4824577"/>
          </a:xfrm>
        </p:spPr>
        <p:txBody>
          <a:bodyPr>
            <a:normAutofit/>
          </a:bodyPr>
          <a:lstStyle/>
          <a:p>
            <a:pPr algn="just"/>
            <a:r>
              <a:rPr lang="en-IN" sz="1800" b="1" dirty="0" smtClean="0">
                <a:latin typeface="Times New Roman" pitchFamily="18" charset="0"/>
                <a:cs typeface="Times New Roman" pitchFamily="18" charset="0"/>
              </a:rPr>
              <a:t>Step 2: Rule </a:t>
            </a:r>
            <a:r>
              <a:rPr lang="en-IN" sz="1800" b="1" dirty="0">
                <a:latin typeface="Times New Roman" pitchFamily="18" charset="0"/>
                <a:cs typeface="Times New Roman" pitchFamily="18" charset="0"/>
              </a:rPr>
              <a:t>development :</a:t>
            </a:r>
          </a:p>
          <a:p>
            <a:pPr marL="45720" indent="0" algn="just">
              <a:buNone/>
            </a:pPr>
            <a:r>
              <a:rPr lang="en-GB" sz="1800" dirty="0">
                <a:latin typeface="Times New Roman" pitchFamily="18" charset="0"/>
                <a:cs typeface="Times New Roman" pitchFamily="18" charset="0"/>
              </a:rPr>
              <a:t>a. The objective in this step is to cover all “+” data points </a:t>
            </a:r>
            <a:r>
              <a:rPr lang="en-GB" sz="1800" dirty="0" smtClean="0">
                <a:latin typeface="Times New Roman" pitchFamily="18" charset="0"/>
                <a:cs typeface="Times New Roman" pitchFamily="18" charset="0"/>
              </a:rPr>
              <a:t>using classification </a:t>
            </a:r>
            <a:r>
              <a:rPr lang="en-GB" sz="1800" dirty="0">
                <a:latin typeface="Times New Roman" pitchFamily="18" charset="0"/>
                <a:cs typeface="Times New Roman" pitchFamily="18" charset="0"/>
              </a:rPr>
              <a:t>rules with none or as few “–” as possible.</a:t>
            </a:r>
          </a:p>
          <a:p>
            <a:pPr marL="45720" indent="0" algn="just">
              <a:buNone/>
            </a:pPr>
            <a:r>
              <a:rPr lang="en-GB" sz="1800" dirty="0">
                <a:latin typeface="Times New Roman" pitchFamily="18" charset="0"/>
                <a:cs typeface="Times New Roman" pitchFamily="18" charset="0"/>
              </a:rPr>
              <a:t>b. For example, in Fig. 2.10.2 , rule </a:t>
            </a:r>
            <a:r>
              <a:rPr lang="en-GB" sz="1800" i="1" dirty="0">
                <a:latin typeface="Times New Roman" pitchFamily="18" charset="0"/>
                <a:cs typeface="Times New Roman" pitchFamily="18" charset="0"/>
              </a:rPr>
              <a:t>r</a:t>
            </a:r>
            <a:r>
              <a:rPr lang="en-GB" sz="1800" dirty="0">
                <a:latin typeface="Times New Roman" pitchFamily="18" charset="0"/>
                <a:cs typeface="Times New Roman" pitchFamily="18" charset="0"/>
              </a:rPr>
              <a:t>1 identifies the area of four “+” </a:t>
            </a:r>
            <a:r>
              <a:rPr lang="en-GB" sz="1800" dirty="0" smtClean="0">
                <a:latin typeface="Times New Roman" pitchFamily="18" charset="0"/>
                <a:cs typeface="Times New Roman" pitchFamily="18" charset="0"/>
              </a:rPr>
              <a:t>in </a:t>
            </a:r>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top left corner</a:t>
            </a:r>
            <a:r>
              <a:rPr lang="en-IN" sz="1800" dirty="0" smtClean="0">
                <a:latin typeface="Times New Roman" pitchFamily="18" charset="0"/>
                <a:cs typeface="Times New Roman" pitchFamily="18" charset="0"/>
              </a:rPr>
              <a:t>.</a:t>
            </a:r>
          </a:p>
          <a:p>
            <a:pPr marL="45720" indent="0" algn="just">
              <a:buNone/>
            </a:pPr>
            <a:r>
              <a:rPr lang="en-GB" sz="1800" dirty="0">
                <a:latin typeface="Times New Roman" pitchFamily="18" charset="0"/>
                <a:cs typeface="Times New Roman" pitchFamily="18" charset="0"/>
              </a:rPr>
              <a:t>C. Since this rule is based on simple logic operators in conjuncts, the </a:t>
            </a:r>
            <a:r>
              <a:rPr lang="en-IN" sz="1800" dirty="0">
                <a:latin typeface="Times New Roman" pitchFamily="18" charset="0"/>
                <a:cs typeface="Times New Roman" pitchFamily="18" charset="0"/>
              </a:rPr>
              <a:t>boundary is rectilinear.</a:t>
            </a:r>
          </a:p>
          <a:p>
            <a:pPr marL="45720" indent="0" algn="just">
              <a:buNone/>
            </a:pPr>
            <a:r>
              <a:rPr lang="en-GB" sz="1800" dirty="0">
                <a:latin typeface="Times New Roman" pitchFamily="18" charset="0"/>
                <a:cs typeface="Times New Roman" pitchFamily="18" charset="0"/>
              </a:rPr>
              <a:t>d. Once rule r1 is formed, the entire data points covered by r1 </a:t>
            </a:r>
            <a:r>
              <a:rPr lang="en-GB" sz="1800" dirty="0" smtClean="0">
                <a:latin typeface="Times New Roman" pitchFamily="18" charset="0"/>
                <a:cs typeface="Times New Roman" pitchFamily="18" charset="0"/>
              </a:rPr>
              <a:t>are eliminated </a:t>
            </a:r>
            <a:r>
              <a:rPr lang="en-GB" sz="1800" dirty="0">
                <a:latin typeface="Times New Roman" pitchFamily="18" charset="0"/>
                <a:cs typeface="Times New Roman" pitchFamily="18" charset="0"/>
              </a:rPr>
              <a:t>and the next best rule is found </a:t>
            </a:r>
            <a:r>
              <a:rPr lang="en-GB" sz="1800" dirty="0" smtClean="0">
                <a:latin typeface="Times New Roman" pitchFamily="18" charset="0"/>
                <a:cs typeface="Times New Roman" pitchFamily="18" charset="0"/>
              </a:rPr>
              <a:t>from </a:t>
            </a:r>
            <a:r>
              <a:rPr lang="en-GB" sz="1800" dirty="0">
                <a:latin typeface="Times New Roman" pitchFamily="18" charset="0"/>
                <a:cs typeface="Times New Roman" pitchFamily="18" charset="0"/>
              </a:rPr>
              <a:t>data sets.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315086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04665"/>
            <a:ext cx="7315200" cy="792088"/>
          </a:xfrm>
        </p:spPr>
        <p:txBody>
          <a:bodyPr>
            <a:normAutofit fontScale="90000"/>
          </a:bodyPr>
          <a:lstStyle/>
          <a:p>
            <a:r>
              <a:rPr lang="en-IN" b="1" dirty="0"/>
              <a:t>Procedure of Extracting Rules</a:t>
            </a:r>
            <a:endParaRPr lang="en-IN" dirty="0"/>
          </a:p>
        </p:txBody>
      </p:sp>
      <p:sp>
        <p:nvSpPr>
          <p:cNvPr id="3" name="Content Placeholder 2"/>
          <p:cNvSpPr>
            <a:spLocks noGrp="1"/>
          </p:cNvSpPr>
          <p:nvPr>
            <p:ph idx="1"/>
          </p:nvPr>
        </p:nvSpPr>
        <p:spPr>
          <a:xfrm>
            <a:off x="914400" y="1412776"/>
            <a:ext cx="7315200" cy="4896585"/>
          </a:xfrm>
        </p:spPr>
        <p:txBody>
          <a:bodyPr>
            <a:normAutofit/>
          </a:bodyPr>
          <a:lstStyle/>
          <a:p>
            <a:pPr algn="just"/>
            <a:r>
              <a:rPr lang="en-IN" sz="1800" b="1" dirty="0">
                <a:latin typeface="Times New Roman" pitchFamily="18" charset="0"/>
                <a:cs typeface="Times New Roman" pitchFamily="18" charset="0"/>
              </a:rPr>
              <a:t>Step 3 : Learn-One-Rule :</a:t>
            </a:r>
          </a:p>
          <a:p>
            <a:pPr marL="45720" indent="0" algn="just">
              <a:buNone/>
            </a:pPr>
            <a:r>
              <a:rPr lang="en-GB" sz="1800" dirty="0">
                <a:latin typeface="Times New Roman" pitchFamily="18" charset="0"/>
                <a:cs typeface="Times New Roman" pitchFamily="18" charset="0"/>
              </a:rPr>
              <a:t>a. Each rule </a:t>
            </a:r>
            <a:r>
              <a:rPr lang="en-GB" sz="1800" i="1" dirty="0">
                <a:latin typeface="Times New Roman" pitchFamily="18" charset="0"/>
                <a:cs typeface="Times New Roman" pitchFamily="18" charset="0"/>
              </a:rPr>
              <a:t>r</a:t>
            </a:r>
            <a:r>
              <a:rPr lang="en-GB" sz="1800" dirty="0">
                <a:latin typeface="Times New Roman" pitchFamily="18" charset="0"/>
                <a:cs typeface="Times New Roman" pitchFamily="18" charset="0"/>
              </a:rPr>
              <a:t>1 is grown by the learn-one-rule </a:t>
            </a:r>
            <a:r>
              <a:rPr lang="en-GB" sz="1800" dirty="0" smtClean="0">
                <a:latin typeface="Times New Roman" pitchFamily="18" charset="0"/>
                <a:cs typeface="Times New Roman" pitchFamily="18" charset="0"/>
              </a:rPr>
              <a:t>approach.</a:t>
            </a:r>
          </a:p>
          <a:p>
            <a:pPr marL="45720" indent="0" algn="just">
              <a:buNone/>
            </a:pPr>
            <a:r>
              <a:rPr lang="en-GB" sz="1800" dirty="0" smtClean="0">
                <a:latin typeface="Times New Roman" pitchFamily="18" charset="0"/>
                <a:cs typeface="Times New Roman" pitchFamily="18" charset="0"/>
              </a:rPr>
              <a:t>b</a:t>
            </a:r>
            <a:r>
              <a:rPr lang="en-GB" sz="1800" dirty="0">
                <a:latin typeface="Times New Roman" pitchFamily="18" charset="0"/>
                <a:cs typeface="Times New Roman" pitchFamily="18" charset="0"/>
              </a:rPr>
              <a:t>. Each rule starts with an empty rule set and conjuncts are </a:t>
            </a:r>
            <a:r>
              <a:rPr lang="en-GB" sz="1800" dirty="0" smtClean="0">
                <a:latin typeface="Times New Roman" pitchFamily="18" charset="0"/>
                <a:cs typeface="Times New Roman" pitchFamily="18" charset="0"/>
              </a:rPr>
              <a:t>added one </a:t>
            </a:r>
            <a:r>
              <a:rPr lang="en-GB" sz="1800" dirty="0">
                <a:latin typeface="Times New Roman" pitchFamily="18" charset="0"/>
                <a:cs typeface="Times New Roman" pitchFamily="18" charset="0"/>
              </a:rPr>
              <a:t>by one to increase the rule accuracy.</a:t>
            </a:r>
          </a:p>
          <a:p>
            <a:pPr marL="45720" indent="0" algn="just">
              <a:buNone/>
            </a:pPr>
            <a:r>
              <a:rPr lang="en-GB" sz="1800" dirty="0">
                <a:latin typeface="Times New Roman" pitchFamily="18" charset="0"/>
                <a:cs typeface="Times New Roman" pitchFamily="18" charset="0"/>
              </a:rPr>
              <a:t>c. Rule accuracy is the ratio of amount of “+” covered by the rule to all</a:t>
            </a:r>
          </a:p>
          <a:p>
            <a:pPr marL="45720" indent="0" algn="just">
              <a:buNone/>
            </a:pPr>
            <a:r>
              <a:rPr lang="en-GB" sz="1800" dirty="0">
                <a:latin typeface="Times New Roman" pitchFamily="18" charset="0"/>
                <a:cs typeface="Times New Roman" pitchFamily="18" charset="0"/>
              </a:rPr>
              <a:t>records covered by the rule :</a:t>
            </a:r>
          </a:p>
          <a:p>
            <a:pPr algn="just"/>
            <a:endParaRPr lang="en-GB" sz="1800" dirty="0" smtClean="0">
              <a:latin typeface="Times New Roman" pitchFamily="18" charset="0"/>
              <a:cs typeface="Times New Roman" pitchFamily="18" charset="0"/>
            </a:endParaRPr>
          </a:p>
          <a:p>
            <a:pPr marL="45720" indent="0" algn="just">
              <a:buNone/>
            </a:pPr>
            <a:endParaRPr lang="en-GB" sz="1800" dirty="0" smtClean="0">
              <a:latin typeface="Times New Roman" pitchFamily="18" charset="0"/>
              <a:cs typeface="Times New Roman" pitchFamily="18" charset="0"/>
            </a:endParaRPr>
          </a:p>
          <a:p>
            <a:pPr marL="45720" indent="0" algn="just">
              <a:buNone/>
            </a:pPr>
            <a:r>
              <a:rPr lang="en-GB" sz="1800" dirty="0" smtClean="0">
                <a:latin typeface="Times New Roman" pitchFamily="18" charset="0"/>
                <a:cs typeface="Times New Roman" pitchFamily="18" charset="0"/>
              </a:rPr>
              <a:t>d</a:t>
            </a:r>
            <a:r>
              <a:rPr lang="en-GB" sz="1800" dirty="0">
                <a:latin typeface="Times New Roman" pitchFamily="18" charset="0"/>
                <a:cs typeface="Times New Roman" pitchFamily="18" charset="0"/>
              </a:rPr>
              <a:t>. Learn-one-rule starts with an empty rule set: if {} then class = “+”.</a:t>
            </a:r>
          </a:p>
          <a:p>
            <a:pPr marL="45720" indent="0" algn="just">
              <a:buNone/>
            </a:pPr>
            <a:r>
              <a:rPr lang="en-GB" sz="1800" dirty="0">
                <a:latin typeface="Times New Roman" pitchFamily="18" charset="0"/>
                <a:cs typeface="Times New Roman" pitchFamily="18" charset="0"/>
              </a:rPr>
              <a:t>e. The accuracy of this rule is the same as the proportion of + </a:t>
            </a:r>
            <a:r>
              <a:rPr lang="en-GB" sz="1800" dirty="0" smtClean="0">
                <a:latin typeface="Times New Roman" pitchFamily="18" charset="0"/>
                <a:cs typeface="Times New Roman" pitchFamily="18" charset="0"/>
              </a:rPr>
              <a:t>data points </a:t>
            </a:r>
            <a:r>
              <a:rPr lang="en-GB" sz="1800" dirty="0">
                <a:latin typeface="Times New Roman" pitchFamily="18" charset="0"/>
                <a:cs typeface="Times New Roman" pitchFamily="18" charset="0"/>
              </a:rPr>
              <a:t>in the data set. Then the algorithm greedily adds </a:t>
            </a:r>
            <a:r>
              <a:rPr lang="en-GB" sz="1800" dirty="0" smtClean="0">
                <a:latin typeface="Times New Roman" pitchFamily="18" charset="0"/>
                <a:cs typeface="Times New Roman" pitchFamily="18" charset="0"/>
              </a:rPr>
              <a:t>conjuncts until </a:t>
            </a:r>
            <a:r>
              <a:rPr lang="en-GB" sz="1800" dirty="0">
                <a:latin typeface="Times New Roman" pitchFamily="18" charset="0"/>
                <a:cs typeface="Times New Roman" pitchFamily="18" charset="0"/>
              </a:rPr>
              <a:t>the accuracy reaches 100 %.</a:t>
            </a:r>
          </a:p>
          <a:p>
            <a:pPr marL="45720" indent="0" algn="just">
              <a:buNone/>
            </a:pPr>
            <a:r>
              <a:rPr lang="en-GB" sz="1800" dirty="0">
                <a:latin typeface="Times New Roman" pitchFamily="18" charset="0"/>
                <a:cs typeface="Times New Roman" pitchFamily="18" charset="0"/>
              </a:rPr>
              <a:t>f. If the addition of a conjunct decreases the accuracy, then </a:t>
            </a:r>
            <a:r>
              <a:rPr lang="en-GB" sz="1800" dirty="0" smtClean="0">
                <a:latin typeface="Times New Roman" pitchFamily="18" charset="0"/>
                <a:cs typeface="Times New Roman" pitchFamily="18" charset="0"/>
              </a:rPr>
              <a:t>the algorithm </a:t>
            </a:r>
            <a:r>
              <a:rPr lang="en-GB" sz="1800" dirty="0">
                <a:latin typeface="Times New Roman" pitchFamily="18" charset="0"/>
                <a:cs typeface="Times New Roman" pitchFamily="18" charset="0"/>
              </a:rPr>
              <a:t>looks for other conjuncts or stops and starts the </a:t>
            </a:r>
            <a:r>
              <a:rPr lang="en-GB" sz="1800" dirty="0" smtClean="0">
                <a:latin typeface="Times New Roman" pitchFamily="18" charset="0"/>
                <a:cs typeface="Times New Roman" pitchFamily="18" charset="0"/>
              </a:rPr>
              <a:t>iteration </a:t>
            </a:r>
            <a:r>
              <a:rPr lang="en-IN" sz="1800" dirty="0" smtClean="0">
                <a:latin typeface="Times New Roman" pitchFamily="18" charset="0"/>
                <a:cs typeface="Times New Roman" pitchFamily="18" charset="0"/>
              </a:rPr>
              <a:t>of </a:t>
            </a:r>
            <a:r>
              <a:rPr lang="en-IN" sz="1800" dirty="0">
                <a:latin typeface="Times New Roman" pitchFamily="18" charset="0"/>
                <a:cs typeface="Times New Roman" pitchFamily="18" charset="0"/>
              </a:rPr>
              <a:t>the next rule.</a:t>
            </a:r>
          </a:p>
        </p:txBody>
      </p:sp>
      <p:graphicFrame>
        <p:nvGraphicFramePr>
          <p:cNvPr id="4" name="Object 3"/>
          <p:cNvGraphicFramePr>
            <a:graphicFrameLocks noChangeAspect="1"/>
          </p:cNvGraphicFramePr>
          <p:nvPr>
            <p:extLst>
              <p:ext uri="{D42A27DB-BD31-4B8C-83A1-F6EECF244321}">
                <p14:modId xmlns:p14="http://schemas.microsoft.com/office/powerpoint/2010/main" val="743735138"/>
              </p:ext>
            </p:extLst>
          </p:nvPr>
        </p:nvGraphicFramePr>
        <p:xfrm>
          <a:off x="2627784" y="3356992"/>
          <a:ext cx="4453158" cy="569590"/>
        </p:xfrm>
        <a:graphic>
          <a:graphicData uri="http://schemas.openxmlformats.org/presentationml/2006/ole">
            <mc:AlternateContent xmlns:mc="http://schemas.openxmlformats.org/markup-compatibility/2006">
              <mc:Choice xmlns:v="urn:schemas-microsoft-com:vml" Requires="v">
                <p:oleObj spid="_x0000_s1039" name="Equation" r:id="rId3" imgW="3276360" imgH="419040" progId="Equation.DSMT4">
                  <p:embed/>
                </p:oleObj>
              </mc:Choice>
              <mc:Fallback>
                <p:oleObj name="Equation" r:id="rId3" imgW="3276360" imgH="419040" progId="Equation.DSMT4">
                  <p:embed/>
                  <p:pic>
                    <p:nvPicPr>
                      <p:cNvPr id="0" name=""/>
                      <p:cNvPicPr/>
                      <p:nvPr/>
                    </p:nvPicPr>
                    <p:blipFill>
                      <a:blip r:embed="rId4"/>
                      <a:stretch>
                        <a:fillRect/>
                      </a:stretch>
                    </p:blipFill>
                    <p:spPr>
                      <a:xfrm>
                        <a:off x="2627784" y="3356992"/>
                        <a:ext cx="4453158" cy="569590"/>
                      </a:xfrm>
                      <a:prstGeom prst="rect">
                        <a:avLst/>
                      </a:prstGeom>
                    </p:spPr>
                  </p:pic>
                </p:oleObj>
              </mc:Fallback>
            </mc:AlternateContent>
          </a:graphicData>
        </a:graphic>
      </p:graphicFrame>
    </p:spTree>
    <p:extLst>
      <p:ext uri="{BB962C8B-B14F-4D97-AF65-F5344CB8AC3E}">
        <p14:creationId xmlns:p14="http://schemas.microsoft.com/office/powerpoint/2010/main" val="4262750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04665"/>
            <a:ext cx="7315200" cy="792088"/>
          </a:xfrm>
        </p:spPr>
        <p:txBody>
          <a:bodyPr>
            <a:normAutofit fontScale="90000"/>
          </a:bodyPr>
          <a:lstStyle/>
          <a:p>
            <a:r>
              <a:rPr lang="en-IN" b="1" dirty="0"/>
              <a:t>Procedure of Extracting Rules</a:t>
            </a:r>
            <a:endParaRPr lang="en-IN" dirty="0"/>
          </a:p>
        </p:txBody>
      </p:sp>
      <p:sp>
        <p:nvSpPr>
          <p:cNvPr id="3" name="Content Placeholder 2"/>
          <p:cNvSpPr>
            <a:spLocks noGrp="1"/>
          </p:cNvSpPr>
          <p:nvPr>
            <p:ph idx="1"/>
          </p:nvPr>
        </p:nvSpPr>
        <p:spPr>
          <a:xfrm>
            <a:off x="914400" y="1484784"/>
            <a:ext cx="7315200" cy="4824577"/>
          </a:xfrm>
        </p:spPr>
        <p:txBody>
          <a:bodyPr>
            <a:normAutofit/>
          </a:bodyPr>
          <a:lstStyle/>
          <a:p>
            <a:pPr algn="just"/>
            <a:r>
              <a:rPr lang="en-IN" sz="1800" b="1" dirty="0">
                <a:latin typeface="Times New Roman" pitchFamily="18" charset="0"/>
                <a:cs typeface="Times New Roman" pitchFamily="18" charset="0"/>
              </a:rPr>
              <a:t>Step 4 : Next rule :</a:t>
            </a:r>
          </a:p>
          <a:p>
            <a:pPr algn="just"/>
            <a:r>
              <a:rPr lang="en-GB" sz="1800" dirty="0">
                <a:latin typeface="Times New Roman" pitchFamily="18" charset="0"/>
                <a:cs typeface="Times New Roman" pitchFamily="18" charset="0"/>
              </a:rPr>
              <a:t>a. After a rule is developed, then all the data points covered by the</a:t>
            </a:r>
          </a:p>
          <a:p>
            <a:pPr algn="just"/>
            <a:r>
              <a:rPr lang="en-GB" sz="1800" dirty="0">
                <a:latin typeface="Times New Roman" pitchFamily="18" charset="0"/>
                <a:cs typeface="Times New Roman" pitchFamily="18" charset="0"/>
              </a:rPr>
              <a:t>rule are eliminated from the data set.</a:t>
            </a:r>
          </a:p>
          <a:p>
            <a:pPr algn="just"/>
            <a:r>
              <a:rPr lang="en-GB" sz="1800" dirty="0">
                <a:latin typeface="Times New Roman" pitchFamily="18" charset="0"/>
                <a:cs typeface="Times New Roman" pitchFamily="18" charset="0"/>
              </a:rPr>
              <a:t>b. The above steps are repeated for the next rule to cover the rest </a:t>
            </a:r>
            <a:r>
              <a:rPr lang="en-GB" sz="1800" dirty="0" smtClean="0">
                <a:latin typeface="Times New Roman" pitchFamily="18" charset="0"/>
                <a:cs typeface="Times New Roman" pitchFamily="18" charset="0"/>
              </a:rPr>
              <a:t>of </a:t>
            </a:r>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 data points.</a:t>
            </a:r>
          </a:p>
          <a:p>
            <a:pPr algn="just"/>
            <a:r>
              <a:rPr lang="en-GB" sz="1800" dirty="0">
                <a:latin typeface="Times New Roman" pitchFamily="18" charset="0"/>
                <a:cs typeface="Times New Roman" pitchFamily="18" charset="0"/>
              </a:rPr>
              <a:t>c. In Fig. 2.10.3, rule </a:t>
            </a:r>
            <a:r>
              <a:rPr lang="en-GB" sz="1800" i="1" dirty="0">
                <a:latin typeface="Times New Roman" pitchFamily="18" charset="0"/>
                <a:cs typeface="Times New Roman" pitchFamily="18" charset="0"/>
              </a:rPr>
              <a:t>r</a:t>
            </a:r>
            <a:r>
              <a:rPr lang="en-GB" sz="1800" dirty="0">
                <a:latin typeface="Times New Roman" pitchFamily="18" charset="0"/>
                <a:cs typeface="Times New Roman" pitchFamily="18" charset="0"/>
              </a:rPr>
              <a:t>2 is developed after the data points covered by </a:t>
            </a:r>
            <a:r>
              <a:rPr lang="en-GB" sz="1800" i="1" dirty="0" smtClean="0">
                <a:latin typeface="Times New Roman" pitchFamily="18" charset="0"/>
                <a:cs typeface="Times New Roman" pitchFamily="18" charset="0"/>
              </a:rPr>
              <a:t>r</a:t>
            </a:r>
            <a:r>
              <a:rPr lang="en-GB" sz="1800" dirty="0" smtClean="0">
                <a:latin typeface="Times New Roman" pitchFamily="18" charset="0"/>
                <a:cs typeface="Times New Roman" pitchFamily="18" charset="0"/>
              </a:rPr>
              <a:t>1 </a:t>
            </a:r>
            <a:r>
              <a:rPr lang="en-IN" sz="1800" dirty="0" smtClean="0">
                <a:latin typeface="Times New Roman" pitchFamily="18" charset="0"/>
                <a:cs typeface="Times New Roman" pitchFamily="18" charset="0"/>
              </a:rPr>
              <a:t>are </a:t>
            </a:r>
            <a:r>
              <a:rPr lang="en-IN" sz="1800" dirty="0">
                <a:latin typeface="Times New Roman" pitchFamily="18" charset="0"/>
                <a:cs typeface="Times New Roman" pitchFamily="18" charset="0"/>
              </a:rPr>
              <a:t>eliminated.</a:t>
            </a:r>
          </a:p>
        </p:txBody>
      </p:sp>
      <p:sp>
        <p:nvSpPr>
          <p:cNvPr id="4" name="Rectangle 3"/>
          <p:cNvSpPr/>
          <p:nvPr/>
        </p:nvSpPr>
        <p:spPr>
          <a:xfrm>
            <a:off x="3203848" y="3789040"/>
            <a:ext cx="2736304" cy="1800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smtClean="0"/>
          </a:p>
          <a:p>
            <a:pPr algn="ctr"/>
            <a:endParaRPr lang="en-GB" dirty="0"/>
          </a:p>
          <a:p>
            <a:pPr algn="ctr"/>
            <a:r>
              <a:rPr lang="en-GB" dirty="0" smtClean="0"/>
              <a:t>+  --  </a:t>
            </a:r>
          </a:p>
          <a:p>
            <a:pPr algn="ctr"/>
            <a:r>
              <a:rPr lang="en-GB" dirty="0" smtClean="0"/>
              <a:t>               Rule2(r)</a:t>
            </a:r>
          </a:p>
          <a:p>
            <a:pPr algn="ctr"/>
            <a:endParaRPr lang="en-GB" dirty="0"/>
          </a:p>
          <a:p>
            <a:pPr marL="285750" indent="-285750" algn="ctr">
              <a:buFontTx/>
              <a:buChar char="-"/>
            </a:pPr>
            <a:r>
              <a:rPr lang="en-GB" dirty="0" smtClean="0"/>
              <a:t>- - -- -  -  + +</a:t>
            </a:r>
          </a:p>
          <a:p>
            <a:pPr marL="285750" indent="-285750" algn="ctr">
              <a:buFontTx/>
              <a:buChar char="-"/>
            </a:pPr>
            <a:r>
              <a:rPr lang="en-GB" dirty="0" smtClean="0"/>
              <a:t>------  --   +++</a:t>
            </a:r>
          </a:p>
          <a:p>
            <a:pPr marL="285750" indent="-285750" algn="ctr">
              <a:buFontTx/>
              <a:buChar char="-"/>
            </a:pPr>
            <a:endParaRPr lang="en-GB" dirty="0"/>
          </a:p>
        </p:txBody>
      </p:sp>
      <p:sp>
        <p:nvSpPr>
          <p:cNvPr id="5" name="Rectangle 4"/>
          <p:cNvSpPr/>
          <p:nvPr/>
        </p:nvSpPr>
        <p:spPr>
          <a:xfrm>
            <a:off x="3347864" y="4293096"/>
            <a:ext cx="1008112" cy="576064"/>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GB" sz="1400" b="1" dirty="0"/>
              <a:t>Rule1(r)</a:t>
            </a:r>
            <a:endParaRPr lang="en-IN" sz="1400" b="1" dirty="0"/>
          </a:p>
        </p:txBody>
      </p:sp>
      <p:sp>
        <p:nvSpPr>
          <p:cNvPr id="6" name="Rectangle 5"/>
          <p:cNvSpPr/>
          <p:nvPr/>
        </p:nvSpPr>
        <p:spPr>
          <a:xfrm>
            <a:off x="4788024" y="4711980"/>
            <a:ext cx="792088" cy="733244"/>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 + + ++</a:t>
            </a:r>
            <a:endParaRPr lang="en-IN" dirty="0"/>
          </a:p>
        </p:txBody>
      </p:sp>
    </p:spTree>
    <p:extLst>
      <p:ext uri="{BB962C8B-B14F-4D97-AF65-F5344CB8AC3E}">
        <p14:creationId xmlns:p14="http://schemas.microsoft.com/office/powerpoint/2010/main" val="1093839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04665"/>
            <a:ext cx="7315200" cy="792088"/>
          </a:xfrm>
        </p:spPr>
        <p:txBody>
          <a:bodyPr>
            <a:normAutofit fontScale="90000"/>
          </a:bodyPr>
          <a:lstStyle/>
          <a:p>
            <a:r>
              <a:rPr lang="en-IN" b="1" dirty="0"/>
              <a:t>Procedure of Extracting Rules</a:t>
            </a:r>
            <a:endParaRPr lang="en-IN" dirty="0"/>
          </a:p>
        </p:txBody>
      </p:sp>
      <p:sp>
        <p:nvSpPr>
          <p:cNvPr id="3" name="Content Placeholder 2"/>
          <p:cNvSpPr>
            <a:spLocks noGrp="1"/>
          </p:cNvSpPr>
          <p:nvPr>
            <p:ph idx="1"/>
          </p:nvPr>
        </p:nvSpPr>
        <p:spPr>
          <a:xfrm>
            <a:off x="914400" y="1484784"/>
            <a:ext cx="7315200" cy="4824577"/>
          </a:xfrm>
        </p:spPr>
        <p:txBody>
          <a:bodyPr>
            <a:normAutofit/>
          </a:bodyPr>
          <a:lstStyle/>
          <a:p>
            <a:pPr algn="just"/>
            <a:r>
              <a:rPr lang="en-GB" sz="1800" b="1" dirty="0">
                <a:latin typeface="Times New Roman" pitchFamily="18" charset="0"/>
                <a:cs typeface="Times New Roman" pitchFamily="18" charset="0"/>
              </a:rPr>
              <a:t>Step 5 : Development of rule set :</a:t>
            </a:r>
          </a:p>
          <a:p>
            <a:pPr marL="45720" indent="0" algn="just">
              <a:buNone/>
            </a:pPr>
            <a:r>
              <a:rPr lang="en-GB" sz="1800" dirty="0">
                <a:latin typeface="Times New Roman" pitchFamily="18" charset="0"/>
                <a:cs typeface="Times New Roman" pitchFamily="18" charset="0"/>
              </a:rPr>
              <a:t>a. After the rule set is developed to identify all “+” data points, the </a:t>
            </a:r>
            <a:r>
              <a:rPr lang="en-GB" sz="1800" dirty="0" smtClean="0">
                <a:latin typeface="Times New Roman" pitchFamily="18" charset="0"/>
                <a:cs typeface="Times New Roman" pitchFamily="18" charset="0"/>
              </a:rPr>
              <a:t>rule model </a:t>
            </a:r>
            <a:r>
              <a:rPr lang="en-GB" sz="1800" dirty="0">
                <a:latin typeface="Times New Roman" pitchFamily="18" charset="0"/>
                <a:cs typeface="Times New Roman" pitchFamily="18" charset="0"/>
              </a:rPr>
              <a:t>is evaluated with a data set used for pruning to </a:t>
            </a:r>
            <a:r>
              <a:rPr lang="en-GB" sz="1800" dirty="0" smtClean="0">
                <a:latin typeface="Times New Roman" pitchFamily="18" charset="0"/>
                <a:cs typeface="Times New Roman" pitchFamily="18" charset="0"/>
              </a:rPr>
              <a:t>reduce </a:t>
            </a:r>
            <a:r>
              <a:rPr lang="en-IN" sz="1800" dirty="0" smtClean="0">
                <a:latin typeface="Times New Roman" pitchFamily="18" charset="0"/>
                <a:cs typeface="Times New Roman" pitchFamily="18" charset="0"/>
              </a:rPr>
              <a:t>generalization </a:t>
            </a:r>
            <a:r>
              <a:rPr lang="en-IN" sz="1800" dirty="0">
                <a:latin typeface="Times New Roman" pitchFamily="18" charset="0"/>
                <a:cs typeface="Times New Roman" pitchFamily="18" charset="0"/>
              </a:rPr>
              <a:t>errors.</a:t>
            </a:r>
          </a:p>
          <a:p>
            <a:pPr marL="45720" indent="0" algn="just">
              <a:buNone/>
            </a:pPr>
            <a:r>
              <a:rPr lang="en-GB" sz="1800" dirty="0">
                <a:latin typeface="Times New Roman" pitchFamily="18" charset="0"/>
                <a:cs typeface="Times New Roman" pitchFamily="18" charset="0"/>
              </a:rPr>
              <a:t>b. The metric used to evaluate the need for pruning is (</a:t>
            </a:r>
            <a:r>
              <a:rPr lang="en-GB" sz="1800" i="1" dirty="0">
                <a:latin typeface="Times New Roman" pitchFamily="18" charset="0"/>
                <a:cs typeface="Times New Roman" pitchFamily="18" charset="0"/>
              </a:rPr>
              <a:t>p </a:t>
            </a:r>
            <a:r>
              <a:rPr lang="en-GB" sz="1800" dirty="0">
                <a:latin typeface="Times New Roman" pitchFamily="18" charset="0"/>
                <a:cs typeface="Times New Roman" pitchFamily="18" charset="0"/>
              </a:rPr>
              <a:t>– </a:t>
            </a:r>
            <a:r>
              <a:rPr lang="en-GB" sz="1800" i="1" dirty="0">
                <a:latin typeface="Times New Roman" pitchFamily="18" charset="0"/>
                <a:cs typeface="Times New Roman" pitchFamily="18" charset="0"/>
              </a:rPr>
              <a:t>n</a:t>
            </a:r>
            <a:r>
              <a:rPr lang="en-GB" sz="1800" dirty="0">
                <a:latin typeface="Times New Roman" pitchFamily="18" charset="0"/>
                <a:cs typeface="Times New Roman" pitchFamily="18" charset="0"/>
              </a:rPr>
              <a:t>)/(</a:t>
            </a:r>
            <a:r>
              <a:rPr lang="en-GB" sz="1800" i="1" dirty="0">
                <a:latin typeface="Times New Roman" pitchFamily="18" charset="0"/>
                <a:cs typeface="Times New Roman" pitchFamily="18" charset="0"/>
              </a:rPr>
              <a:t>p </a:t>
            </a:r>
            <a:r>
              <a:rPr lang="en-GB" sz="1800" dirty="0">
                <a:latin typeface="Times New Roman" pitchFamily="18" charset="0"/>
                <a:cs typeface="Times New Roman" pitchFamily="18" charset="0"/>
              </a:rPr>
              <a:t>+ </a:t>
            </a:r>
            <a:r>
              <a:rPr lang="en-GB" sz="1800" i="1" dirty="0">
                <a:latin typeface="Times New Roman" pitchFamily="18" charset="0"/>
                <a:cs typeface="Times New Roman" pitchFamily="18" charset="0"/>
              </a:rPr>
              <a:t>n</a:t>
            </a:r>
            <a:r>
              <a:rPr lang="en-GB" sz="1800" dirty="0" smtClean="0">
                <a:latin typeface="Times New Roman" pitchFamily="18" charset="0"/>
                <a:cs typeface="Times New Roman" pitchFamily="18" charset="0"/>
              </a:rPr>
              <a:t>), where </a:t>
            </a:r>
            <a:r>
              <a:rPr lang="en-GB" sz="1800" i="1" dirty="0">
                <a:latin typeface="Times New Roman" pitchFamily="18" charset="0"/>
                <a:cs typeface="Times New Roman" pitchFamily="18" charset="0"/>
              </a:rPr>
              <a:t>p </a:t>
            </a:r>
            <a:r>
              <a:rPr lang="en-GB" sz="1800" dirty="0">
                <a:latin typeface="Times New Roman" pitchFamily="18" charset="0"/>
                <a:cs typeface="Times New Roman" pitchFamily="18" charset="0"/>
              </a:rPr>
              <a:t>is the number of positive records covered by the rule </a:t>
            </a:r>
            <a:r>
              <a:rPr lang="en-GB" sz="1800" dirty="0" smtClean="0">
                <a:latin typeface="Times New Roman" pitchFamily="18" charset="0"/>
                <a:cs typeface="Times New Roman" pitchFamily="18" charset="0"/>
              </a:rPr>
              <a:t>and </a:t>
            </a:r>
            <a:r>
              <a:rPr lang="en-GB" sz="1800" i="1" dirty="0" smtClean="0">
                <a:latin typeface="Times New Roman" pitchFamily="18" charset="0"/>
                <a:cs typeface="Times New Roman" pitchFamily="18" charset="0"/>
              </a:rPr>
              <a:t>n </a:t>
            </a:r>
            <a:r>
              <a:rPr lang="en-GB" sz="1800" dirty="0">
                <a:latin typeface="Times New Roman" pitchFamily="18" charset="0"/>
                <a:cs typeface="Times New Roman" pitchFamily="18" charset="0"/>
              </a:rPr>
              <a:t>is the number of negative records covered by the rule.</a:t>
            </a:r>
          </a:p>
          <a:p>
            <a:pPr marL="45720" indent="0" algn="just">
              <a:buNone/>
            </a:pPr>
            <a:r>
              <a:rPr lang="en-GB" sz="1800" dirty="0">
                <a:latin typeface="Times New Roman" pitchFamily="18" charset="0"/>
                <a:cs typeface="Times New Roman" pitchFamily="18" charset="0"/>
              </a:rPr>
              <a:t>c. All rules to identify “+” data points are aggregated to form a rule</a:t>
            </a:r>
          </a:p>
          <a:p>
            <a:pPr marL="45720" indent="0" algn="just">
              <a:buNone/>
            </a:pPr>
            <a:r>
              <a:rPr lang="en-IN" sz="1800" dirty="0">
                <a:latin typeface="Times New Roman" pitchFamily="18" charset="0"/>
                <a:cs typeface="Times New Roman" pitchFamily="18" charset="0"/>
              </a:rPr>
              <a:t>group</a:t>
            </a:r>
            <a:r>
              <a:rPr lang="en-IN" sz="1800" dirty="0" smtClean="0">
                <a:latin typeface="Times New Roman" pitchFamily="18" charset="0"/>
                <a:cs typeface="Times New Roman" pitchFamily="18" charset="0"/>
              </a:rPr>
              <a:t>. </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422123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04665"/>
            <a:ext cx="7315200" cy="936104"/>
          </a:xfrm>
        </p:spPr>
        <p:txBody>
          <a:bodyPr>
            <a:normAutofit fontScale="90000"/>
          </a:bodyPr>
          <a:lstStyle/>
          <a:p>
            <a:pPr algn="ctr"/>
            <a:r>
              <a:rPr lang="en-GB" b="1" dirty="0" smtClean="0">
                <a:latin typeface="Times New Roman" pitchFamily="18" charset="0"/>
                <a:cs typeface="Times New Roman" pitchFamily="18" charset="0"/>
              </a:rPr>
              <a:t>Applications of Time </a:t>
            </a:r>
            <a:r>
              <a:rPr lang="en-GB" b="1" dirty="0">
                <a:latin typeface="Times New Roman" pitchFamily="18" charset="0"/>
                <a:cs typeface="Times New Roman" pitchFamily="18" charset="0"/>
              </a:rPr>
              <a:t>S</a:t>
            </a:r>
            <a:r>
              <a:rPr lang="en-GB" b="1" dirty="0" smtClean="0">
                <a:latin typeface="Times New Roman" pitchFamily="18" charset="0"/>
                <a:cs typeface="Times New Roman" pitchFamily="18" charset="0"/>
              </a:rPr>
              <a:t>eries Analysis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971600" y="1916833"/>
            <a:ext cx="7258000" cy="4392528"/>
          </a:xfrm>
        </p:spPr>
        <p:txBody>
          <a:bodyPr>
            <a:normAutofit/>
          </a:bodyPr>
          <a:lstStyle/>
          <a:p>
            <a:r>
              <a:rPr lang="en-GB" dirty="0">
                <a:latin typeface="Times New Roman" pitchFamily="18" charset="0"/>
                <a:cs typeface="Times New Roman" pitchFamily="18" charset="0"/>
              </a:rPr>
              <a:t>Weather data</a:t>
            </a:r>
          </a:p>
          <a:p>
            <a:r>
              <a:rPr lang="en-GB" dirty="0">
                <a:latin typeface="Times New Roman" pitchFamily="18" charset="0"/>
                <a:cs typeface="Times New Roman" pitchFamily="18" charset="0"/>
              </a:rPr>
              <a:t>Rainfall measurements</a:t>
            </a:r>
          </a:p>
          <a:p>
            <a:r>
              <a:rPr lang="en-GB" dirty="0">
                <a:latin typeface="Times New Roman" pitchFamily="18" charset="0"/>
                <a:cs typeface="Times New Roman" pitchFamily="18" charset="0"/>
              </a:rPr>
              <a:t>Temperature readings</a:t>
            </a:r>
          </a:p>
          <a:p>
            <a:r>
              <a:rPr lang="en-GB" dirty="0">
                <a:latin typeface="Times New Roman" pitchFamily="18" charset="0"/>
                <a:cs typeface="Times New Roman" pitchFamily="18" charset="0"/>
              </a:rPr>
              <a:t>Heart rate monitoring (EKG)</a:t>
            </a:r>
          </a:p>
          <a:p>
            <a:r>
              <a:rPr lang="en-GB" dirty="0">
                <a:latin typeface="Times New Roman" pitchFamily="18" charset="0"/>
                <a:cs typeface="Times New Roman" pitchFamily="18" charset="0"/>
              </a:rPr>
              <a:t>Brain monitoring (EEG)</a:t>
            </a:r>
          </a:p>
          <a:p>
            <a:r>
              <a:rPr lang="en-GB" dirty="0">
                <a:latin typeface="Times New Roman" pitchFamily="18" charset="0"/>
                <a:cs typeface="Times New Roman" pitchFamily="18" charset="0"/>
              </a:rPr>
              <a:t>Quarterly sales</a:t>
            </a:r>
          </a:p>
          <a:p>
            <a:r>
              <a:rPr lang="en-GB" dirty="0">
                <a:latin typeface="Times New Roman" pitchFamily="18" charset="0"/>
                <a:cs typeface="Times New Roman" pitchFamily="18" charset="0"/>
              </a:rPr>
              <a:t>Stock prices</a:t>
            </a:r>
          </a:p>
          <a:p>
            <a:r>
              <a:rPr lang="en-GB" dirty="0">
                <a:latin typeface="Times New Roman" pitchFamily="18" charset="0"/>
                <a:cs typeface="Times New Roman" pitchFamily="18" charset="0"/>
              </a:rPr>
              <a:t>Automated stock trading</a:t>
            </a:r>
          </a:p>
          <a:p>
            <a:r>
              <a:rPr lang="en-GB" dirty="0">
                <a:latin typeface="Times New Roman" pitchFamily="18" charset="0"/>
                <a:cs typeface="Times New Roman" pitchFamily="18" charset="0"/>
              </a:rPr>
              <a:t>Industry forecasts</a:t>
            </a:r>
          </a:p>
          <a:p>
            <a:r>
              <a:rPr lang="en-GB" dirty="0">
                <a:latin typeface="Times New Roman" pitchFamily="18" charset="0"/>
                <a:cs typeface="Times New Roman" pitchFamily="18" charset="0"/>
              </a:rPr>
              <a:t>Interest rates</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712739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04665"/>
            <a:ext cx="7315200" cy="936104"/>
          </a:xfrm>
        </p:spPr>
        <p:txBody>
          <a:bodyPr>
            <a:noAutofit/>
          </a:bodyPr>
          <a:lstStyle/>
          <a:p>
            <a:pPr algn="ctr"/>
            <a:r>
              <a:rPr lang="en-GB" sz="2800" b="1" dirty="0"/>
              <a:t>Components for Time Series Analysis</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2132856"/>
            <a:ext cx="6962333" cy="3297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8490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04665"/>
            <a:ext cx="7315200" cy="936104"/>
          </a:xfrm>
        </p:spPr>
        <p:txBody>
          <a:bodyPr>
            <a:normAutofit/>
          </a:bodyPr>
          <a:lstStyle/>
          <a:p>
            <a:pPr algn="ctr"/>
            <a:r>
              <a:rPr lang="en-IN" b="1" dirty="0" smtClean="0"/>
              <a:t>Trend</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971600" y="1916833"/>
            <a:ext cx="7258000" cy="4392528"/>
          </a:xfrm>
        </p:spPr>
        <p:txBody>
          <a:bodyPr>
            <a:normAutofit/>
          </a:bodyPr>
          <a:lstStyle/>
          <a:p>
            <a:pPr algn="just"/>
            <a:r>
              <a:rPr lang="en-GB" dirty="0">
                <a:latin typeface="Times New Roman" pitchFamily="18" charset="0"/>
                <a:cs typeface="Times New Roman" pitchFamily="18" charset="0"/>
              </a:rPr>
              <a:t>The trend shows the general tendency of the data to increase or decrease during a long period of time. A trend is a smooth, general, long-term, average tendency. It is not always necessary that the increase or decrease is in the same direction throughout the given period of time</a:t>
            </a:r>
            <a:r>
              <a:rPr lang="en-GB" dirty="0" smtClean="0">
                <a:latin typeface="Times New Roman" pitchFamily="18" charset="0"/>
                <a:cs typeface="Times New Roman" pitchFamily="18" charset="0"/>
              </a:rPr>
              <a:t>.</a:t>
            </a:r>
          </a:p>
          <a:p>
            <a:pPr marL="45720" indent="0" algn="just">
              <a:buNone/>
            </a:pPr>
            <a:endParaRPr lang="en-GB" dirty="0" smtClean="0">
              <a:latin typeface="Times New Roman" pitchFamily="18" charset="0"/>
              <a:cs typeface="Times New Roman" pitchFamily="18" charset="0"/>
            </a:endParaRPr>
          </a:p>
          <a:p>
            <a:pPr algn="just"/>
            <a:r>
              <a:rPr lang="en-GB" b="1" dirty="0">
                <a:latin typeface="Times New Roman" pitchFamily="18" charset="0"/>
                <a:cs typeface="Times New Roman" pitchFamily="18" charset="0"/>
              </a:rPr>
              <a:t>Linear and Non-Linear Trend</a:t>
            </a:r>
            <a:endParaRPr lang="en-GB" dirty="0">
              <a:latin typeface="Times New Roman" pitchFamily="18" charset="0"/>
              <a:cs typeface="Times New Roman" pitchFamily="18" charset="0"/>
            </a:endParaRPr>
          </a:p>
          <a:p>
            <a:pPr algn="just"/>
            <a:r>
              <a:rPr lang="en-GB" dirty="0">
                <a:latin typeface="Times New Roman" pitchFamily="18" charset="0"/>
                <a:cs typeface="Times New Roman" pitchFamily="18" charset="0"/>
              </a:rPr>
              <a:t>If we plot the time series values on a graph in accordance with time t. The pattern of the data clustering shows the type of trend. If the set of data cluster more or less round a straight line, then the trend is linear otherwise it is non-linear (Curvilinear).</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286842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04665"/>
            <a:ext cx="7315200" cy="936104"/>
          </a:xfrm>
        </p:spPr>
        <p:txBody>
          <a:bodyPr>
            <a:normAutofit/>
          </a:bodyPr>
          <a:lstStyle/>
          <a:p>
            <a:pPr algn="ctr"/>
            <a:r>
              <a:rPr lang="en-IN" sz="3600" b="1" dirty="0">
                <a:latin typeface="Times New Roman" pitchFamily="18" charset="0"/>
                <a:cs typeface="Times New Roman" pitchFamily="18" charset="0"/>
              </a:rPr>
              <a:t>Periodic Fluctuations</a:t>
            </a:r>
          </a:p>
        </p:txBody>
      </p:sp>
      <p:sp>
        <p:nvSpPr>
          <p:cNvPr id="3" name="Content Placeholder 2"/>
          <p:cNvSpPr>
            <a:spLocks noGrp="1"/>
          </p:cNvSpPr>
          <p:nvPr>
            <p:ph idx="1"/>
          </p:nvPr>
        </p:nvSpPr>
        <p:spPr>
          <a:xfrm>
            <a:off x="971600" y="1916833"/>
            <a:ext cx="7258000" cy="4392528"/>
          </a:xfrm>
        </p:spPr>
        <p:txBody>
          <a:bodyPr>
            <a:normAutofit/>
          </a:bodyPr>
          <a:lstStyle/>
          <a:p>
            <a:pPr algn="just"/>
            <a:r>
              <a:rPr lang="en-GB" dirty="0">
                <a:latin typeface="Times New Roman" pitchFamily="18" charset="0"/>
                <a:cs typeface="Times New Roman" pitchFamily="18" charset="0"/>
              </a:rPr>
              <a:t>There are some components in a time series which tend to repeat themselves over a certain period of time. They act in a regular spasmodic manner</a:t>
            </a:r>
            <a:r>
              <a:rPr lang="en-GB" dirty="0" smtClean="0">
                <a:latin typeface="Times New Roman" pitchFamily="18" charset="0"/>
                <a:cs typeface="Times New Roman" pitchFamily="18" charset="0"/>
              </a:rPr>
              <a:t>.</a:t>
            </a:r>
          </a:p>
          <a:p>
            <a:pPr algn="just"/>
            <a:r>
              <a:rPr lang="en-GB" b="1" dirty="0">
                <a:latin typeface="Times New Roman" pitchFamily="18" charset="0"/>
                <a:cs typeface="Times New Roman" pitchFamily="18" charset="0"/>
              </a:rPr>
              <a:t>Seasonal Variations</a:t>
            </a:r>
            <a:endParaRPr lang="en-GB" dirty="0">
              <a:latin typeface="Times New Roman" pitchFamily="18" charset="0"/>
              <a:cs typeface="Times New Roman" pitchFamily="18" charset="0"/>
            </a:endParaRPr>
          </a:p>
          <a:p>
            <a:pPr algn="just"/>
            <a:r>
              <a:rPr lang="en-GB" dirty="0">
                <a:latin typeface="Times New Roman" pitchFamily="18" charset="0"/>
                <a:cs typeface="Times New Roman" pitchFamily="18" charset="0"/>
              </a:rPr>
              <a:t>These are the rhythmic forces which operate in a regular and periodic manner over a span of less than a year. They have the same or almost the same pattern during a period of 12 months. This variation will be present in a time series if the data are recorded hourly, daily, weekly, quarterly, or monthly.</a:t>
            </a:r>
          </a:p>
          <a:p>
            <a:pPr algn="just"/>
            <a:r>
              <a:rPr lang="en-GB" b="1" dirty="0">
                <a:latin typeface="Times New Roman" pitchFamily="18" charset="0"/>
                <a:cs typeface="Times New Roman" pitchFamily="18" charset="0"/>
              </a:rPr>
              <a:t>Cyclic Variations</a:t>
            </a:r>
            <a:endParaRPr lang="en-GB" dirty="0">
              <a:latin typeface="Times New Roman" pitchFamily="18" charset="0"/>
              <a:cs typeface="Times New Roman" pitchFamily="18" charset="0"/>
            </a:endParaRPr>
          </a:p>
          <a:p>
            <a:pPr algn="just"/>
            <a:r>
              <a:rPr lang="en-GB" dirty="0">
                <a:latin typeface="Times New Roman" pitchFamily="18" charset="0"/>
                <a:cs typeface="Times New Roman" pitchFamily="18" charset="0"/>
              </a:rPr>
              <a:t>The variations in a time series which operate themselves over a span of more than one year are the cyclic variations.</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146245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04665"/>
            <a:ext cx="7315200" cy="936104"/>
          </a:xfrm>
        </p:spPr>
        <p:txBody>
          <a:bodyPr>
            <a:normAutofit/>
          </a:bodyPr>
          <a:lstStyle/>
          <a:p>
            <a:r>
              <a:rPr lang="en-IN" sz="3600" b="1" dirty="0">
                <a:latin typeface="Times New Roman" pitchFamily="18" charset="0"/>
                <a:cs typeface="Times New Roman" pitchFamily="18" charset="0"/>
              </a:rPr>
              <a:t>Random or Irregular Movements</a:t>
            </a:r>
          </a:p>
        </p:txBody>
      </p:sp>
      <p:sp>
        <p:nvSpPr>
          <p:cNvPr id="3" name="Content Placeholder 2"/>
          <p:cNvSpPr>
            <a:spLocks noGrp="1"/>
          </p:cNvSpPr>
          <p:nvPr>
            <p:ph idx="1"/>
          </p:nvPr>
        </p:nvSpPr>
        <p:spPr>
          <a:xfrm>
            <a:off x="971600" y="1916833"/>
            <a:ext cx="7258000" cy="4392528"/>
          </a:xfrm>
        </p:spPr>
        <p:txBody>
          <a:bodyPr>
            <a:normAutofit/>
          </a:bodyPr>
          <a:lstStyle/>
          <a:p>
            <a:pPr algn="just"/>
            <a:r>
              <a:rPr lang="en-GB" dirty="0">
                <a:latin typeface="Times New Roman" pitchFamily="18" charset="0"/>
                <a:cs typeface="Times New Roman" pitchFamily="18" charset="0"/>
              </a:rPr>
              <a:t>There is another factor which causes the variation in the variable under study. They are not regular variations and are purely random or irregular. These fluctuations are unforeseen, uncontrollable, unpredictable, and are erratic. These forces are earthquakes, wars, flood, famines, and any other disasters.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08429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76672"/>
            <a:ext cx="7315200" cy="1154097"/>
          </a:xfrm>
        </p:spPr>
        <p:txBody>
          <a:bodyPr>
            <a:noAutofit/>
          </a:bodyPr>
          <a:lstStyle/>
          <a:p>
            <a:pPr algn="ctr"/>
            <a:r>
              <a:rPr lang="en-GB" sz="3200" b="1" dirty="0"/>
              <a:t>Mathematical Model for Time Series </a:t>
            </a:r>
            <a:r>
              <a:rPr lang="en-GB" sz="3200" b="1" dirty="0" smtClean="0"/>
              <a:t>Analysis</a:t>
            </a:r>
            <a:endParaRPr lang="en-IN" sz="3200" dirty="0"/>
          </a:p>
        </p:txBody>
      </p:sp>
      <p:sp>
        <p:nvSpPr>
          <p:cNvPr id="3" name="Content Placeholder 2"/>
          <p:cNvSpPr>
            <a:spLocks noGrp="1"/>
          </p:cNvSpPr>
          <p:nvPr>
            <p:ph idx="1"/>
          </p:nvPr>
        </p:nvSpPr>
        <p:spPr>
          <a:xfrm>
            <a:off x="914400" y="1844825"/>
            <a:ext cx="7315200" cy="4464536"/>
          </a:xfrm>
        </p:spPr>
        <p:txBody>
          <a:bodyPr/>
          <a:lstStyle/>
          <a:p>
            <a:pPr algn="just"/>
            <a:r>
              <a:rPr lang="en-GB" dirty="0">
                <a:latin typeface="Times New Roman" pitchFamily="18" charset="0"/>
                <a:cs typeface="Times New Roman" pitchFamily="18" charset="0"/>
              </a:rPr>
              <a:t>Mathematically, a time series is given as</a:t>
            </a:r>
          </a:p>
          <a:p>
            <a:pPr algn="just"/>
            <a:r>
              <a:rPr lang="en-GB" dirty="0" err="1">
                <a:latin typeface="Times New Roman" pitchFamily="18" charset="0"/>
                <a:cs typeface="Times New Roman" pitchFamily="18" charset="0"/>
              </a:rPr>
              <a:t>y</a:t>
            </a:r>
            <a:r>
              <a:rPr lang="en-GB" baseline="-25000" dirty="0" err="1">
                <a:latin typeface="Times New Roman" pitchFamily="18" charset="0"/>
                <a:cs typeface="Times New Roman" pitchFamily="18" charset="0"/>
              </a:rPr>
              <a:t>t</a:t>
            </a:r>
            <a:r>
              <a:rPr lang="en-GB" dirty="0">
                <a:latin typeface="Times New Roman" pitchFamily="18" charset="0"/>
                <a:cs typeface="Times New Roman" pitchFamily="18" charset="0"/>
              </a:rPr>
              <a:t> = f (t)</a:t>
            </a:r>
          </a:p>
          <a:p>
            <a:pPr algn="just"/>
            <a:r>
              <a:rPr lang="en-GB" dirty="0">
                <a:latin typeface="Times New Roman" pitchFamily="18" charset="0"/>
                <a:cs typeface="Times New Roman" pitchFamily="18" charset="0"/>
              </a:rPr>
              <a:t>Here, </a:t>
            </a:r>
            <a:r>
              <a:rPr lang="en-GB" dirty="0" err="1">
                <a:latin typeface="Times New Roman" pitchFamily="18" charset="0"/>
                <a:cs typeface="Times New Roman" pitchFamily="18" charset="0"/>
              </a:rPr>
              <a:t>y</a:t>
            </a:r>
            <a:r>
              <a:rPr lang="en-GB" baseline="-25000" dirty="0" err="1">
                <a:latin typeface="Times New Roman" pitchFamily="18" charset="0"/>
                <a:cs typeface="Times New Roman" pitchFamily="18" charset="0"/>
              </a:rPr>
              <a:t>t</a:t>
            </a:r>
            <a:r>
              <a:rPr lang="en-GB" baseline="-25000" dirty="0">
                <a:latin typeface="Times New Roman" pitchFamily="18" charset="0"/>
                <a:cs typeface="Times New Roman" pitchFamily="18" charset="0"/>
              </a:rPr>
              <a:t> </a:t>
            </a:r>
            <a:r>
              <a:rPr lang="en-GB" dirty="0">
                <a:latin typeface="Times New Roman" pitchFamily="18" charset="0"/>
                <a:cs typeface="Times New Roman" pitchFamily="18" charset="0"/>
              </a:rPr>
              <a:t>is the value of the variable under study at time t. If the population is the variable under study at the various time period t</a:t>
            </a:r>
            <a:r>
              <a:rPr lang="en-GB" baseline="-25000" dirty="0">
                <a:latin typeface="Times New Roman" pitchFamily="18" charset="0"/>
                <a:cs typeface="Times New Roman" pitchFamily="18" charset="0"/>
              </a:rPr>
              <a:t>1</a:t>
            </a:r>
            <a:r>
              <a:rPr lang="en-GB" dirty="0">
                <a:latin typeface="Times New Roman" pitchFamily="18" charset="0"/>
                <a:cs typeface="Times New Roman" pitchFamily="18" charset="0"/>
              </a:rPr>
              <a:t>, t</a:t>
            </a:r>
            <a:r>
              <a:rPr lang="en-GB" baseline="-25000" dirty="0">
                <a:latin typeface="Times New Roman" pitchFamily="18" charset="0"/>
                <a:cs typeface="Times New Roman" pitchFamily="18" charset="0"/>
              </a:rPr>
              <a:t>2</a:t>
            </a:r>
            <a:r>
              <a:rPr lang="en-GB" dirty="0">
                <a:latin typeface="Times New Roman" pitchFamily="18" charset="0"/>
                <a:cs typeface="Times New Roman" pitchFamily="18" charset="0"/>
              </a:rPr>
              <a:t>, t</a:t>
            </a:r>
            <a:r>
              <a:rPr lang="en-GB" baseline="-25000" dirty="0">
                <a:latin typeface="Times New Roman" pitchFamily="18" charset="0"/>
                <a:cs typeface="Times New Roman" pitchFamily="18" charset="0"/>
              </a:rPr>
              <a:t>3</a:t>
            </a:r>
            <a:r>
              <a:rPr lang="en-GB" dirty="0">
                <a:latin typeface="Times New Roman" pitchFamily="18" charset="0"/>
                <a:cs typeface="Times New Roman" pitchFamily="18" charset="0"/>
              </a:rPr>
              <a:t>, … , t</a:t>
            </a:r>
            <a:r>
              <a:rPr lang="en-GB" baseline="-25000" dirty="0">
                <a:latin typeface="Times New Roman" pitchFamily="18" charset="0"/>
                <a:cs typeface="Times New Roman" pitchFamily="18" charset="0"/>
              </a:rPr>
              <a:t>n</a:t>
            </a:r>
            <a:r>
              <a:rPr lang="en-GB" dirty="0">
                <a:latin typeface="Times New Roman" pitchFamily="18" charset="0"/>
                <a:cs typeface="Times New Roman" pitchFamily="18" charset="0"/>
              </a:rPr>
              <a:t>. Then the time series </a:t>
            </a:r>
            <a:r>
              <a:rPr lang="en-GB" dirty="0" smtClean="0">
                <a:latin typeface="Times New Roman" pitchFamily="18" charset="0"/>
                <a:cs typeface="Times New Roman" pitchFamily="18" charset="0"/>
              </a:rPr>
              <a:t>is</a:t>
            </a:r>
          </a:p>
          <a:p>
            <a:pPr algn="just"/>
            <a:endParaRPr lang="en-GB" dirty="0">
              <a:latin typeface="Times New Roman" pitchFamily="18" charset="0"/>
              <a:cs typeface="Times New Roman" pitchFamily="18" charset="0"/>
            </a:endParaRPr>
          </a:p>
          <a:p>
            <a:pPr algn="just"/>
            <a:r>
              <a:rPr lang="en-GB" dirty="0">
                <a:latin typeface="Times New Roman" pitchFamily="18" charset="0"/>
                <a:cs typeface="Times New Roman" pitchFamily="18" charset="0"/>
              </a:rPr>
              <a:t>t: t</a:t>
            </a:r>
            <a:r>
              <a:rPr lang="en-GB" baseline="-25000" dirty="0">
                <a:latin typeface="Times New Roman" pitchFamily="18" charset="0"/>
                <a:cs typeface="Times New Roman" pitchFamily="18" charset="0"/>
              </a:rPr>
              <a:t>1</a:t>
            </a:r>
            <a:r>
              <a:rPr lang="en-GB" dirty="0">
                <a:latin typeface="Times New Roman" pitchFamily="18" charset="0"/>
                <a:cs typeface="Times New Roman" pitchFamily="18" charset="0"/>
              </a:rPr>
              <a:t>, t</a:t>
            </a:r>
            <a:r>
              <a:rPr lang="en-GB" baseline="-25000" dirty="0">
                <a:latin typeface="Times New Roman" pitchFamily="18" charset="0"/>
                <a:cs typeface="Times New Roman" pitchFamily="18" charset="0"/>
              </a:rPr>
              <a:t>2</a:t>
            </a:r>
            <a:r>
              <a:rPr lang="en-GB" dirty="0">
                <a:latin typeface="Times New Roman" pitchFamily="18" charset="0"/>
                <a:cs typeface="Times New Roman" pitchFamily="18" charset="0"/>
              </a:rPr>
              <a:t>, t</a:t>
            </a:r>
            <a:r>
              <a:rPr lang="en-GB" baseline="-25000" dirty="0">
                <a:latin typeface="Times New Roman" pitchFamily="18" charset="0"/>
                <a:cs typeface="Times New Roman" pitchFamily="18" charset="0"/>
              </a:rPr>
              <a:t>3</a:t>
            </a:r>
            <a:r>
              <a:rPr lang="en-GB" dirty="0">
                <a:latin typeface="Times New Roman" pitchFamily="18" charset="0"/>
                <a:cs typeface="Times New Roman" pitchFamily="18" charset="0"/>
              </a:rPr>
              <a:t>, … , </a:t>
            </a:r>
            <a:r>
              <a:rPr lang="en-GB" dirty="0" err="1">
                <a:latin typeface="Times New Roman" pitchFamily="18" charset="0"/>
                <a:cs typeface="Times New Roman" pitchFamily="18" charset="0"/>
              </a:rPr>
              <a:t>t</a:t>
            </a:r>
            <a:r>
              <a:rPr lang="en-GB" baseline="-25000" dirty="0" err="1">
                <a:latin typeface="Times New Roman" pitchFamily="18" charset="0"/>
                <a:cs typeface="Times New Roman" pitchFamily="18" charset="0"/>
              </a:rPr>
              <a:t>n</a:t>
            </a:r>
            <a:endParaRPr lang="en-GB" dirty="0">
              <a:latin typeface="Times New Roman" pitchFamily="18" charset="0"/>
              <a:cs typeface="Times New Roman" pitchFamily="18" charset="0"/>
            </a:endParaRPr>
          </a:p>
          <a:p>
            <a:pPr algn="just"/>
            <a:r>
              <a:rPr lang="en-GB" dirty="0" err="1">
                <a:latin typeface="Times New Roman" pitchFamily="18" charset="0"/>
                <a:cs typeface="Times New Roman" pitchFamily="18" charset="0"/>
              </a:rPr>
              <a:t>y</a:t>
            </a:r>
            <a:r>
              <a:rPr lang="en-GB" baseline="-25000" dirty="0" err="1">
                <a:latin typeface="Times New Roman" pitchFamily="18" charset="0"/>
                <a:cs typeface="Times New Roman" pitchFamily="18" charset="0"/>
              </a:rPr>
              <a:t>t</a:t>
            </a:r>
            <a:r>
              <a:rPr lang="en-GB" dirty="0">
                <a:latin typeface="Times New Roman" pitchFamily="18" charset="0"/>
                <a:cs typeface="Times New Roman" pitchFamily="18" charset="0"/>
              </a:rPr>
              <a:t>: y</a:t>
            </a:r>
            <a:r>
              <a:rPr lang="en-GB" baseline="-25000" dirty="0">
                <a:latin typeface="Times New Roman" pitchFamily="18" charset="0"/>
                <a:cs typeface="Times New Roman" pitchFamily="18" charset="0"/>
              </a:rPr>
              <a:t>t1</a:t>
            </a:r>
            <a:r>
              <a:rPr lang="en-GB" dirty="0">
                <a:latin typeface="Times New Roman" pitchFamily="18" charset="0"/>
                <a:cs typeface="Times New Roman" pitchFamily="18" charset="0"/>
              </a:rPr>
              <a:t>, y</a:t>
            </a:r>
            <a:r>
              <a:rPr lang="en-GB" baseline="-25000" dirty="0">
                <a:latin typeface="Times New Roman" pitchFamily="18" charset="0"/>
                <a:cs typeface="Times New Roman" pitchFamily="18" charset="0"/>
              </a:rPr>
              <a:t>t2</a:t>
            </a:r>
            <a:r>
              <a:rPr lang="en-GB" dirty="0">
                <a:latin typeface="Times New Roman" pitchFamily="18" charset="0"/>
                <a:cs typeface="Times New Roman" pitchFamily="18" charset="0"/>
              </a:rPr>
              <a:t>, y</a:t>
            </a:r>
            <a:r>
              <a:rPr lang="en-GB" baseline="-25000" dirty="0">
                <a:latin typeface="Times New Roman" pitchFamily="18" charset="0"/>
                <a:cs typeface="Times New Roman" pitchFamily="18" charset="0"/>
              </a:rPr>
              <a:t>t3</a:t>
            </a:r>
            <a:r>
              <a:rPr lang="en-GB" dirty="0">
                <a:latin typeface="Times New Roman" pitchFamily="18" charset="0"/>
                <a:cs typeface="Times New Roman" pitchFamily="18" charset="0"/>
              </a:rPr>
              <a:t>, …, </a:t>
            </a:r>
            <a:r>
              <a:rPr lang="en-GB" dirty="0" err="1">
                <a:latin typeface="Times New Roman" pitchFamily="18" charset="0"/>
                <a:cs typeface="Times New Roman" pitchFamily="18" charset="0"/>
              </a:rPr>
              <a:t>y</a:t>
            </a:r>
            <a:r>
              <a:rPr lang="en-GB" baseline="-25000" dirty="0" err="1">
                <a:latin typeface="Times New Roman" pitchFamily="18" charset="0"/>
                <a:cs typeface="Times New Roman" pitchFamily="18" charset="0"/>
              </a:rPr>
              <a:t>tn</a:t>
            </a:r>
            <a:endParaRPr lang="en-GB" dirty="0">
              <a:latin typeface="Times New Roman" pitchFamily="18" charset="0"/>
              <a:cs typeface="Times New Roman" pitchFamily="18" charset="0"/>
            </a:endParaRPr>
          </a:p>
          <a:p>
            <a:pPr marL="45720" indent="0" algn="just">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942393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332656"/>
            <a:ext cx="7315200" cy="1154097"/>
          </a:xfrm>
        </p:spPr>
        <p:txBody>
          <a:bodyPr>
            <a:normAutofit fontScale="90000"/>
          </a:bodyPr>
          <a:lstStyle/>
          <a:p>
            <a:pPr algn="ctr"/>
            <a:r>
              <a:rPr lang="en-GB" b="1" dirty="0"/>
              <a:t>Additive Model for Time Series </a:t>
            </a:r>
            <a:r>
              <a:rPr lang="en-GB" b="1" dirty="0" smtClean="0"/>
              <a:t>Analysis</a:t>
            </a:r>
            <a:endParaRPr lang="en-IN" dirty="0"/>
          </a:p>
        </p:txBody>
      </p:sp>
      <p:sp>
        <p:nvSpPr>
          <p:cNvPr id="3" name="Content Placeholder 2"/>
          <p:cNvSpPr>
            <a:spLocks noGrp="1"/>
          </p:cNvSpPr>
          <p:nvPr>
            <p:ph idx="1"/>
          </p:nvPr>
        </p:nvSpPr>
        <p:spPr>
          <a:xfrm>
            <a:off x="914400" y="1772817"/>
            <a:ext cx="7315200" cy="4536544"/>
          </a:xfrm>
        </p:spPr>
        <p:txBody>
          <a:bodyPr/>
          <a:lstStyle/>
          <a:p>
            <a:pPr algn="just"/>
            <a:r>
              <a:rPr lang="en-GB" dirty="0">
                <a:latin typeface="Times New Roman" pitchFamily="18" charset="0"/>
                <a:cs typeface="Times New Roman" pitchFamily="18" charset="0"/>
              </a:rPr>
              <a:t>If </a:t>
            </a:r>
            <a:r>
              <a:rPr lang="en-GB" dirty="0" err="1">
                <a:latin typeface="Times New Roman" pitchFamily="18" charset="0"/>
                <a:cs typeface="Times New Roman" pitchFamily="18" charset="0"/>
              </a:rPr>
              <a:t>y</a:t>
            </a:r>
            <a:r>
              <a:rPr lang="en-GB" baseline="-25000" dirty="0" err="1">
                <a:latin typeface="Times New Roman" pitchFamily="18" charset="0"/>
                <a:cs typeface="Times New Roman" pitchFamily="18" charset="0"/>
              </a:rPr>
              <a:t>t</a:t>
            </a:r>
            <a:r>
              <a:rPr lang="en-GB" baseline="-25000" dirty="0">
                <a:latin typeface="Times New Roman" pitchFamily="18" charset="0"/>
                <a:cs typeface="Times New Roman" pitchFamily="18" charset="0"/>
              </a:rPr>
              <a:t> </a:t>
            </a:r>
            <a:r>
              <a:rPr lang="en-GB" dirty="0">
                <a:latin typeface="Times New Roman" pitchFamily="18" charset="0"/>
                <a:cs typeface="Times New Roman" pitchFamily="18" charset="0"/>
              </a:rPr>
              <a:t>is the time series value at time t. </a:t>
            </a:r>
            <a:r>
              <a:rPr lang="en-GB" dirty="0" err="1">
                <a:latin typeface="Times New Roman" pitchFamily="18" charset="0"/>
                <a:cs typeface="Times New Roman" pitchFamily="18" charset="0"/>
              </a:rPr>
              <a:t>T</a:t>
            </a:r>
            <a:r>
              <a:rPr lang="en-GB" baseline="-25000" dirty="0" err="1">
                <a:latin typeface="Times New Roman" pitchFamily="18" charset="0"/>
                <a:cs typeface="Times New Roman" pitchFamily="18" charset="0"/>
              </a:rPr>
              <a:t>t</a:t>
            </a:r>
            <a:r>
              <a:rPr lang="en-GB" dirty="0">
                <a:latin typeface="Times New Roman" pitchFamily="18" charset="0"/>
                <a:cs typeface="Times New Roman" pitchFamily="18" charset="0"/>
              </a:rPr>
              <a:t>, S</a:t>
            </a:r>
            <a:r>
              <a:rPr lang="en-GB" baseline="-25000" dirty="0">
                <a:latin typeface="Times New Roman" pitchFamily="18" charset="0"/>
                <a:cs typeface="Times New Roman" pitchFamily="18" charset="0"/>
              </a:rPr>
              <a:t>t</a:t>
            </a:r>
            <a:r>
              <a:rPr lang="en-GB" dirty="0">
                <a:latin typeface="Times New Roman" pitchFamily="18" charset="0"/>
                <a:cs typeface="Times New Roman" pitchFamily="18" charset="0"/>
              </a:rPr>
              <a:t>, C</a:t>
            </a:r>
            <a:r>
              <a:rPr lang="en-GB" baseline="-25000" dirty="0">
                <a:latin typeface="Times New Roman" pitchFamily="18" charset="0"/>
                <a:cs typeface="Times New Roman" pitchFamily="18" charset="0"/>
              </a:rPr>
              <a:t>t</a:t>
            </a:r>
            <a:r>
              <a:rPr lang="en-GB" dirty="0">
                <a:latin typeface="Times New Roman" pitchFamily="18" charset="0"/>
                <a:cs typeface="Times New Roman" pitchFamily="18" charset="0"/>
              </a:rPr>
              <a:t>, and </a:t>
            </a:r>
            <a:r>
              <a:rPr lang="en-GB" dirty="0">
                <a:latin typeface="Times New Roman" pitchFamily="18" charset="0"/>
                <a:cs typeface="Times New Roman" pitchFamily="18" charset="0"/>
              </a:rPr>
              <a:t>I</a:t>
            </a:r>
            <a:r>
              <a:rPr lang="en-GB" baseline="-25000" dirty="0" smtClean="0">
                <a:latin typeface="Times New Roman" pitchFamily="18" charset="0"/>
                <a:cs typeface="Times New Roman" pitchFamily="18" charset="0"/>
              </a:rPr>
              <a:t>t</a:t>
            </a:r>
            <a:r>
              <a:rPr lang="en-GB" dirty="0">
                <a:latin typeface="Times New Roman" pitchFamily="18" charset="0"/>
                <a:cs typeface="Times New Roman" pitchFamily="18" charset="0"/>
              </a:rPr>
              <a:t> are the trend value, seasonal, cyclic and random fluctuations at time t respectively. According to the Additive Model, a time series can be expressed </a:t>
            </a:r>
            <a:r>
              <a:rPr lang="en-GB" dirty="0" smtClean="0">
                <a:latin typeface="Times New Roman" pitchFamily="18" charset="0"/>
                <a:cs typeface="Times New Roman" pitchFamily="18" charset="0"/>
              </a:rPr>
              <a:t>as</a:t>
            </a:r>
          </a:p>
          <a:p>
            <a:pPr algn="just"/>
            <a:r>
              <a:rPr lang="en-GB" dirty="0"/>
              <a:t>Let </a:t>
            </a:r>
            <a:r>
              <a:rPr lang="en-GB" dirty="0" smtClean="0"/>
              <a:t>Y= </a:t>
            </a:r>
            <a:r>
              <a:rPr lang="en-GB" dirty="0"/>
              <a:t>original observation, </a:t>
            </a:r>
            <a:r>
              <a:rPr lang="en-GB" dirty="0" smtClean="0"/>
              <a:t>T= </a:t>
            </a:r>
            <a:r>
              <a:rPr lang="en-GB" dirty="0"/>
              <a:t>trend component, </a:t>
            </a:r>
            <a:r>
              <a:rPr lang="en-GB" dirty="0" smtClean="0"/>
              <a:t>S=seasonal </a:t>
            </a:r>
            <a:r>
              <a:rPr lang="en-GB" dirty="0"/>
              <a:t>component, </a:t>
            </a:r>
            <a:r>
              <a:rPr lang="en-GB" dirty="0" smtClean="0"/>
              <a:t>C=cyclical </a:t>
            </a:r>
            <a:r>
              <a:rPr lang="en-GB" dirty="0"/>
              <a:t>component, and </a:t>
            </a:r>
            <a:r>
              <a:rPr lang="en-GB" dirty="0"/>
              <a:t>I</a:t>
            </a:r>
            <a:r>
              <a:rPr lang="en-GB" dirty="0" smtClean="0"/>
              <a:t>=irregular </a:t>
            </a:r>
            <a:r>
              <a:rPr lang="en-GB" dirty="0"/>
              <a:t>component</a:t>
            </a:r>
            <a:r>
              <a:rPr lang="en-GB" dirty="0" smtClean="0"/>
              <a:t>.</a:t>
            </a:r>
          </a:p>
          <a:p>
            <a:pPr algn="just"/>
            <a:r>
              <a:rPr lang="en-GB" dirty="0">
                <a:latin typeface="Times New Roman" pitchFamily="18" charset="0"/>
                <a:cs typeface="Times New Roman" pitchFamily="18" charset="0"/>
              </a:rPr>
              <a:t>It is assumed that the value Y of a composite series is the </a:t>
            </a:r>
            <a:r>
              <a:rPr lang="en-GB" dirty="0" smtClean="0">
                <a:latin typeface="Times New Roman" pitchFamily="18" charset="0"/>
                <a:cs typeface="Times New Roman" pitchFamily="18" charset="0"/>
              </a:rPr>
              <a:t>sum </a:t>
            </a:r>
            <a:r>
              <a:rPr lang="en-GB" dirty="0">
                <a:latin typeface="Times New Roman" pitchFamily="18" charset="0"/>
                <a:cs typeface="Times New Roman" pitchFamily="18" charset="0"/>
              </a:rPr>
              <a:t>of the four components</a:t>
            </a:r>
            <a:r>
              <a:rPr lang="en-GB" dirty="0" smtClean="0">
                <a:latin typeface="Times New Roman" pitchFamily="18" charset="0"/>
                <a:cs typeface="Times New Roman" pitchFamily="18" charset="0"/>
              </a:rPr>
              <a:t>.</a:t>
            </a:r>
            <a:endParaRPr lang="en-GB" dirty="0">
              <a:latin typeface="Times New Roman" pitchFamily="18" charset="0"/>
              <a:cs typeface="Times New Roman" pitchFamily="18" charset="0"/>
            </a:endParaRPr>
          </a:p>
          <a:p>
            <a:pPr algn="just"/>
            <a:r>
              <a:rPr lang="en-GB" dirty="0" err="1">
                <a:latin typeface="Times New Roman" pitchFamily="18" charset="0"/>
                <a:cs typeface="Times New Roman" pitchFamily="18" charset="0"/>
              </a:rPr>
              <a:t>yt</a:t>
            </a:r>
            <a:r>
              <a:rPr lang="en-GB" dirty="0">
                <a:latin typeface="Times New Roman" pitchFamily="18" charset="0"/>
                <a:cs typeface="Times New Roman" pitchFamily="18" charset="0"/>
              </a:rPr>
              <a:t> = </a:t>
            </a:r>
            <a:r>
              <a:rPr lang="en-GB" dirty="0" err="1">
                <a:latin typeface="Times New Roman" pitchFamily="18" charset="0"/>
                <a:cs typeface="Times New Roman" pitchFamily="18" charset="0"/>
              </a:rPr>
              <a:t>Tt</a:t>
            </a:r>
            <a:r>
              <a:rPr lang="en-GB" dirty="0">
                <a:latin typeface="Times New Roman" pitchFamily="18" charset="0"/>
                <a:cs typeface="Times New Roman" pitchFamily="18" charset="0"/>
              </a:rPr>
              <a:t> + St + Ct + </a:t>
            </a:r>
            <a:r>
              <a:rPr lang="en-GB" dirty="0" smtClean="0">
                <a:latin typeface="Times New Roman" pitchFamily="18" charset="0"/>
                <a:cs typeface="Times New Roman" pitchFamily="18" charset="0"/>
              </a:rPr>
              <a:t>It</a:t>
            </a:r>
            <a:r>
              <a:rPr lang="en-GB" dirty="0">
                <a:latin typeface="Times New Roman" pitchFamily="18" charset="0"/>
                <a:cs typeface="Times New Roman" pitchFamily="18" charset="0"/>
              </a:rPr>
              <a:t>.</a:t>
            </a:r>
          </a:p>
          <a:p>
            <a:pPr algn="just"/>
            <a:r>
              <a:rPr lang="en-GB" dirty="0">
                <a:latin typeface="Times New Roman" pitchFamily="18" charset="0"/>
                <a:cs typeface="Times New Roman" pitchFamily="18" charset="0"/>
              </a:rPr>
              <a:t>This model assumes that all four components of the time series act independently of each other.</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983930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337</TotalTime>
  <Words>1488</Words>
  <Application>Microsoft Office PowerPoint</Application>
  <PresentationFormat>On-screen Show (4:3)</PresentationFormat>
  <Paragraphs>200</Paragraphs>
  <Slides>25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Perspective</vt:lpstr>
      <vt:lpstr>Equation</vt:lpstr>
      <vt:lpstr>PowerPoint Presentation</vt:lpstr>
      <vt:lpstr>Introduction</vt:lpstr>
      <vt:lpstr>Applications of Time Series Analysis</vt:lpstr>
      <vt:lpstr>Components for Time Series Analysis</vt:lpstr>
      <vt:lpstr>Trend</vt:lpstr>
      <vt:lpstr>Periodic Fluctuations</vt:lpstr>
      <vt:lpstr>Random or Irregular Movements</vt:lpstr>
      <vt:lpstr>Mathematical Model for Time Series Analysis</vt:lpstr>
      <vt:lpstr>Additive Model for Time Series Analysis</vt:lpstr>
      <vt:lpstr>Multiplicative Model for Time Series Analysis</vt:lpstr>
      <vt:lpstr>Mixed Models</vt:lpstr>
      <vt:lpstr>Time Series Analysis Methods</vt:lpstr>
      <vt:lpstr>Graphical Method</vt:lpstr>
      <vt:lpstr>Moving Average Method</vt:lpstr>
      <vt:lpstr>PowerPoint Presentation</vt:lpstr>
      <vt:lpstr>Moving Average Method</vt:lpstr>
      <vt:lpstr>Moving Average Method</vt:lpstr>
      <vt:lpstr>Moving Average Method</vt:lpstr>
      <vt:lpstr>Least Square Method</vt:lpstr>
      <vt:lpstr>Rule Induction</vt:lpstr>
      <vt:lpstr>Procedure of Extracting Rules</vt:lpstr>
      <vt:lpstr>Procedure of Extracting Rules</vt:lpstr>
      <vt:lpstr>Procedure of Extracting Rules</vt:lpstr>
      <vt:lpstr>Procedure of Extracting Rules</vt:lpstr>
      <vt:lpstr>Procedure of Extracting Rules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Dimple</dc:creator>
  <cp:lastModifiedBy>Dimple</cp:lastModifiedBy>
  <cp:revision>22</cp:revision>
  <dcterms:created xsi:type="dcterms:W3CDTF">2022-10-03T09:57:41Z</dcterms:created>
  <dcterms:modified xsi:type="dcterms:W3CDTF">2023-10-11T04:58:30Z</dcterms:modified>
</cp:coreProperties>
</file>