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43"/>
  </p:notesMasterIdLst>
  <p:handoutMasterIdLst>
    <p:handoutMasterId r:id="rId44"/>
  </p:handoutMasterIdLst>
  <p:sldIdLst>
    <p:sldId id="256" r:id="rId3"/>
    <p:sldId id="973" r:id="rId4"/>
    <p:sldId id="976" r:id="rId5"/>
    <p:sldId id="1062" r:id="rId6"/>
    <p:sldId id="854" r:id="rId7"/>
    <p:sldId id="982" r:id="rId8"/>
    <p:sldId id="983" r:id="rId9"/>
    <p:sldId id="1014" r:id="rId10"/>
    <p:sldId id="1016" r:id="rId11"/>
    <p:sldId id="1060" r:id="rId12"/>
    <p:sldId id="1059" r:id="rId13"/>
    <p:sldId id="1029" r:id="rId14"/>
    <p:sldId id="1032" r:id="rId15"/>
    <p:sldId id="1030" r:id="rId16"/>
    <p:sldId id="1058" r:id="rId17"/>
    <p:sldId id="1057" r:id="rId18"/>
    <p:sldId id="1031" r:id="rId19"/>
    <p:sldId id="1019" r:id="rId20"/>
    <p:sldId id="1020" r:id="rId21"/>
    <p:sldId id="1021" r:id="rId22"/>
    <p:sldId id="1022" r:id="rId23"/>
    <p:sldId id="1023" r:id="rId24"/>
    <p:sldId id="1024" r:id="rId25"/>
    <p:sldId id="984" r:id="rId26"/>
    <p:sldId id="987" r:id="rId27"/>
    <p:sldId id="1012" r:id="rId28"/>
    <p:sldId id="990" r:id="rId29"/>
    <p:sldId id="1013" r:id="rId30"/>
    <p:sldId id="989" r:id="rId31"/>
    <p:sldId id="988" r:id="rId32"/>
    <p:sldId id="1033" r:id="rId33"/>
    <p:sldId id="966" r:id="rId34"/>
    <p:sldId id="1025" r:id="rId35"/>
    <p:sldId id="1061" r:id="rId36"/>
    <p:sldId id="985" r:id="rId37"/>
    <p:sldId id="1026" r:id="rId38"/>
    <p:sldId id="1027" r:id="rId39"/>
    <p:sldId id="1028" r:id="rId40"/>
    <p:sldId id="812" r:id="rId41"/>
    <p:sldId id="972" r:id="rId42"/>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88">
          <p15:clr>
            <a:srgbClr val="A4A3A4"/>
          </p15:clr>
        </p15:guide>
        <p15:guide id="2" pos="3840">
          <p15:clr>
            <a:srgbClr val="A4A3A4"/>
          </p15:clr>
        </p15:guide>
      </p15:sldGuideLst>
    </p:ext>
    <p:ext uri="{2D200454-40CA-4A62-9FC3-DE9A4176ACB9}">
      <p15:notesGuideLst xmlns:p15="http://schemas.microsoft.com/office/powerpoint/2012/main">
        <p15:guide id="1" orient="horz" pos="293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6E8E7"/>
    <a:srgbClr val="F4B930"/>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8" autoAdjust="0"/>
    <p:restoredTop sz="81240" autoAdjust="0"/>
  </p:normalViewPr>
  <p:slideViewPr>
    <p:cSldViewPr>
      <p:cViewPr varScale="1">
        <p:scale>
          <a:sx n="60" d="100"/>
          <a:sy n="60" d="100"/>
        </p:scale>
        <p:origin x="1320" y="72"/>
      </p:cViewPr>
      <p:guideLst>
        <p:guide orient="horz" pos="218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932"/>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ln>
          <a:effectLst/>
        </p:spPr>
        <p:txBody>
          <a:bodyPr vert="horz" wrap="square" lIns="91440" tIns="45720" rIns="91440" bIns="45720" numCol="1" anchor="t" anchorCtr="0" compatLnSpc="1"/>
          <a:lstStyle>
            <a:lvl1pPr eaLnBrk="0" hangingPunct="0">
              <a:lnSpc>
                <a:spcPct val="100000"/>
              </a:lnSpc>
              <a:spcBef>
                <a:spcPct val="50000"/>
              </a:spcBef>
              <a:buClr>
                <a:srgbClr val="0033CC"/>
              </a:buClr>
              <a:buSzPct val="155000"/>
              <a:buFont typeface="Symbol" panose="05050102010706020507" pitchFamily="18" charset="2"/>
              <a:buNone/>
              <a:defRPr sz="1200">
                <a:latin typeface="Arial" panose="020B0604020202020204" pitchFamily="34"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ln>
          <a:effectLst/>
        </p:spPr>
        <p:txBody>
          <a:bodyPr vert="horz" wrap="square" lIns="91440" tIns="45720" rIns="91440" bIns="45720" numCol="1" anchor="t" anchorCtr="0" compatLnSpc="1"/>
          <a:lstStyle>
            <a:lvl1pPr algn="r" eaLnBrk="0" hangingPunct="0">
              <a:lnSpc>
                <a:spcPct val="100000"/>
              </a:lnSpc>
              <a:spcBef>
                <a:spcPct val="50000"/>
              </a:spcBef>
              <a:buClr>
                <a:srgbClr val="0033CC"/>
              </a:buClr>
              <a:buSzPct val="155000"/>
              <a:buFont typeface="Symbol" panose="05050102010706020507" pitchFamily="18" charset="2"/>
              <a:buNone/>
              <a:defRPr sz="1200">
                <a:latin typeface="Arial" panose="020B0604020202020204" pitchFamily="34"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ln>
          <a:effectLst/>
        </p:spPr>
        <p:txBody>
          <a:bodyPr vert="horz" wrap="square" lIns="91440" tIns="45720" rIns="91440" bIns="45720" numCol="1" anchor="b" anchorCtr="0" compatLnSpc="1"/>
          <a:lstStyle>
            <a:lvl1pPr eaLnBrk="0" hangingPunct="0">
              <a:lnSpc>
                <a:spcPct val="100000"/>
              </a:lnSpc>
              <a:spcBef>
                <a:spcPct val="50000"/>
              </a:spcBef>
              <a:buClr>
                <a:srgbClr val="0033CC"/>
              </a:buClr>
              <a:buSzPct val="155000"/>
              <a:buFont typeface="Symbol" panose="05050102010706020507" pitchFamily="18" charset="2"/>
              <a:buNone/>
              <a:defRPr sz="1200">
                <a:latin typeface="Arial" panose="020B0604020202020204" pitchFamily="34"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ln>
          <a:effectLst/>
        </p:spPr>
        <p:txBody>
          <a:bodyPr vert="horz" wrap="square" lIns="91440" tIns="45720" rIns="91440" bIns="45720" numCol="1" anchor="b" anchorCtr="0" compatLnSpc="1"/>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spcBef>
                <a:spcPct val="0"/>
              </a:spcBef>
              <a:buClrTx/>
              <a:defRPr sz="1200">
                <a:latin typeface="Times New Roman" panose="02020603050405020304"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defRPr sz="1200">
                <a:latin typeface="Times New Roman" panose="02020603050405020304"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spcBef>
                <a:spcPct val="0"/>
              </a:spcBef>
              <a:buClrTx/>
              <a:defRPr sz="1200">
                <a:latin typeface="Times New Roman" panose="02020603050405020304"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t>‹#›</a:t>
            </a:fld>
            <a:endParaRPr lang="en-US" altLang="en-US"/>
          </a:p>
        </p:txBody>
      </p:sp>
    </p:spTree>
    <p:extLst>
      <p:ext uri="{BB962C8B-B14F-4D97-AF65-F5344CB8AC3E}">
        <p14:creationId xmlns:p14="http://schemas.microsoft.com/office/powerpoint/2010/main" val="158949763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t>1</a:t>
            </a:fld>
            <a:endParaRPr lang="en-US" altLang="en-US"/>
          </a:p>
        </p:txBody>
      </p:sp>
      <p:sp>
        <p:nvSpPr>
          <p:cNvPr id="6148" name="Rectangle 2"/>
          <p:cNvSpPr>
            <a:spLocks noGrp="1" noRot="1" noChangeAspect="1" noChangeArrowheads="1" noTextEdit="1"/>
          </p:cNvSpPr>
          <p:nvPr>
            <p:ph type="sldImg"/>
          </p:nvPr>
        </p:nvSpPr>
        <p:spPr/>
      </p:sp>
      <p:sp>
        <p:nvSpPr>
          <p:cNvPr id="61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1720556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30</a:t>
            </a:fld>
            <a:endParaRPr lang="en-US" altLang="en-US"/>
          </a:p>
        </p:txBody>
      </p:sp>
    </p:spTree>
    <p:extLst>
      <p:ext uri="{BB962C8B-B14F-4D97-AF65-F5344CB8AC3E}">
        <p14:creationId xmlns:p14="http://schemas.microsoft.com/office/powerpoint/2010/main" val="1826586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t>32</a:t>
            </a:fld>
            <a:endParaRPr lang="en-US" altLang="en-US"/>
          </a:p>
        </p:txBody>
      </p:sp>
      <p:sp>
        <p:nvSpPr>
          <p:cNvPr id="25604" name="Rectangle 2"/>
          <p:cNvSpPr>
            <a:spLocks noGrp="1" noRot="1" noChangeAspect="1" noChangeArrowheads="1" noTextEdit="1"/>
          </p:cNvSpPr>
          <p:nvPr>
            <p:ph type="sldImg"/>
          </p:nvPr>
        </p:nvSpPr>
        <p:spPr/>
      </p:sp>
      <p:sp>
        <p:nvSpPr>
          <p:cNvPr id="256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2637699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t>33</a:t>
            </a:fld>
            <a:endParaRPr lang="en-US" altLang="en-US"/>
          </a:p>
        </p:txBody>
      </p:sp>
      <p:sp>
        <p:nvSpPr>
          <p:cNvPr id="25604" name="Rectangle 2"/>
          <p:cNvSpPr>
            <a:spLocks noGrp="1" noRot="1" noChangeAspect="1" noChangeArrowheads="1" noTextEdit="1"/>
          </p:cNvSpPr>
          <p:nvPr>
            <p:ph type="sldImg"/>
          </p:nvPr>
        </p:nvSpPr>
        <p:spPr/>
      </p:sp>
      <p:sp>
        <p:nvSpPr>
          <p:cNvPr id="256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182198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t>34</a:t>
            </a:fld>
            <a:endParaRPr lang="en-US" altLang="en-US"/>
          </a:p>
        </p:txBody>
      </p:sp>
      <p:sp>
        <p:nvSpPr>
          <p:cNvPr id="25604" name="Rectangle 2"/>
          <p:cNvSpPr>
            <a:spLocks noGrp="1" noRot="1" noChangeAspect="1" noChangeArrowheads="1" noTextEdit="1"/>
          </p:cNvSpPr>
          <p:nvPr>
            <p:ph type="sldImg"/>
          </p:nvPr>
        </p:nvSpPr>
        <p:spPr/>
      </p:sp>
      <p:sp>
        <p:nvSpPr>
          <p:cNvPr id="256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556480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35</a:t>
            </a:fld>
            <a:endParaRPr lang="en-US" altLang="en-US"/>
          </a:p>
        </p:txBody>
      </p:sp>
    </p:spTree>
    <p:extLst>
      <p:ext uri="{BB962C8B-B14F-4D97-AF65-F5344CB8AC3E}">
        <p14:creationId xmlns:p14="http://schemas.microsoft.com/office/powerpoint/2010/main" val="385051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765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EEF67D-D4BC-4BE6-9E3A-51A875DA0604}" type="slidenum">
              <a:rPr lang="en-US" altLang="en-US"/>
              <a:t>39</a:t>
            </a:fld>
            <a:endParaRPr lang="en-US" altLang="en-US"/>
          </a:p>
        </p:txBody>
      </p:sp>
      <p:sp>
        <p:nvSpPr>
          <p:cNvPr id="27652" name="Rectangle 2"/>
          <p:cNvSpPr>
            <a:spLocks noGrp="1" noRot="1" noChangeAspect="1" noChangeArrowheads="1" noTextEdit="1"/>
          </p:cNvSpPr>
          <p:nvPr>
            <p:ph type="sldImg"/>
          </p:nvPr>
        </p:nvSpPr>
        <p:spPr/>
      </p:sp>
      <p:sp>
        <p:nvSpPr>
          <p:cNvPr id="2765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268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t>3</a:t>
            </a:fld>
            <a:endParaRPr lang="en-US" altLang="en-US"/>
          </a:p>
        </p:txBody>
      </p:sp>
      <p:sp>
        <p:nvSpPr>
          <p:cNvPr id="11268" name="Rectangle 2"/>
          <p:cNvSpPr>
            <a:spLocks noGrp="1" noRot="1" noChangeAspect="1" noChangeArrowheads="1" noTextEdit="1"/>
          </p:cNvSpPr>
          <p:nvPr>
            <p:ph type="sldImg"/>
          </p:nvPr>
        </p:nvSpPr>
        <p:spPr/>
      </p:sp>
      <p:sp>
        <p:nvSpPr>
          <p:cNvPr id="1126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6699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solidFill>
                  <a:srgbClr val="000000"/>
                </a:solidFill>
              </a:rPr>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solidFill>
                  <a:srgbClr val="000000"/>
                </a:solidFill>
              </a:rPr>
              <a:pPr>
                <a:spcBef>
                  <a:spcPct val="0"/>
                </a:spcBef>
              </a:pPr>
              <a:t>4</a:t>
            </a:fld>
            <a:endParaRPr lang="en-US" altLang="en-US">
              <a:solidFill>
                <a:srgbClr val="000000"/>
              </a:solidFill>
            </a:endParaRPr>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3141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t>5</a:t>
            </a:fld>
            <a:endParaRPr lang="en-US" altLang="en-US"/>
          </a:p>
        </p:txBody>
      </p:sp>
      <p:sp>
        <p:nvSpPr>
          <p:cNvPr id="21508" name="Rectangle 2"/>
          <p:cNvSpPr>
            <a:spLocks noGrp="1" noRot="1" noChangeAspect="1" noChangeArrowheads="1" noTextEdit="1"/>
          </p:cNvSpPr>
          <p:nvPr>
            <p:ph type="sldImg"/>
          </p:nvPr>
        </p:nvSpPr>
        <p:spPr/>
      </p:sp>
      <p:sp>
        <p:nvSpPr>
          <p:cNvPr id="2150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6607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Times New Roman" panose="02020603050405020304" pitchFamily="18" charset="0"/>
                <a:ea typeface="+mn-ea"/>
                <a:cs typeface="+mn-cs"/>
              </a:rPr>
              <a:t>Database Instance </a:t>
            </a:r>
            <a:r>
              <a:rPr lang="en-IN" sz="1200" b="0" i="0" kern="1200" dirty="0">
                <a:solidFill>
                  <a:schemeClr val="tx1"/>
                </a:solidFill>
                <a:effectLst/>
                <a:latin typeface="Times New Roman" panose="02020603050405020304" pitchFamily="18" charset="0"/>
                <a:ea typeface="+mn-ea"/>
                <a:cs typeface="+mn-cs"/>
              </a:rPr>
              <a:t>is a snapshot of the data in the database at a given instant in time. The data stored in a database at a particular moment is called an </a:t>
            </a:r>
            <a:r>
              <a:rPr lang="en-IN" sz="1200" b="1" i="0" kern="1200" dirty="0">
                <a:solidFill>
                  <a:schemeClr val="tx1"/>
                </a:solidFill>
                <a:effectLst/>
                <a:latin typeface="Times New Roman" panose="02020603050405020304" pitchFamily="18" charset="0"/>
                <a:ea typeface="+mn-ea"/>
                <a:cs typeface="+mn-cs"/>
              </a:rPr>
              <a:t>Instance of a Database</a:t>
            </a:r>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7</a:t>
            </a:fld>
            <a:endParaRPr lang="en-US" altLang="en-US"/>
          </a:p>
        </p:txBody>
      </p:sp>
    </p:spTree>
    <p:extLst>
      <p:ext uri="{BB962C8B-B14F-4D97-AF65-F5344CB8AC3E}">
        <p14:creationId xmlns:p14="http://schemas.microsoft.com/office/powerpoint/2010/main" val="382741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24</a:t>
            </a:fld>
            <a:endParaRPr lang="en-US" altLang="en-US"/>
          </a:p>
        </p:txBody>
      </p:sp>
    </p:spTree>
    <p:extLst>
      <p:ext uri="{BB962C8B-B14F-4D97-AF65-F5344CB8AC3E}">
        <p14:creationId xmlns:p14="http://schemas.microsoft.com/office/powerpoint/2010/main" val="341657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a:t>
            </a:r>
            <a:r>
              <a:rPr lang="en-IN" sz="1200" b="1" kern="1200" dirty="0">
                <a:solidFill>
                  <a:schemeClr val="tx1"/>
                </a:solidFill>
                <a:effectLst/>
                <a:latin typeface="Times New Roman" panose="02020603050405020304" pitchFamily="18" charset="0"/>
                <a:ea typeface="+mn-ea"/>
                <a:cs typeface="+mn-cs"/>
              </a:rPr>
              <a:t>relation</a:t>
            </a:r>
            <a:r>
              <a:rPr lang="en-IN" sz="1200" kern="1200" dirty="0">
                <a:solidFill>
                  <a:schemeClr val="tx1"/>
                </a:solidFill>
                <a:effectLst/>
                <a:latin typeface="Times New Roman" panose="02020603050405020304" pitchFamily="18" charset="0"/>
                <a:ea typeface="+mn-ea"/>
                <a:cs typeface="+mn-cs"/>
              </a:rPr>
              <a:t> STUDENT of the relation schema STUDENT (</a:t>
            </a:r>
            <a:r>
              <a:rPr lang="en-IN" sz="1200" kern="1200" dirty="0" err="1">
                <a:solidFill>
                  <a:schemeClr val="tx1"/>
                </a:solidFill>
                <a:effectLst/>
                <a:latin typeface="Times New Roman" panose="02020603050405020304" pitchFamily="18" charset="0"/>
                <a:ea typeface="+mn-ea"/>
                <a:cs typeface="+mn-cs"/>
              </a:rPr>
              <a:t>roll_no</a:t>
            </a:r>
            <a:r>
              <a:rPr lang="en-IN" sz="1200" kern="1200" dirty="0">
                <a:solidFill>
                  <a:schemeClr val="tx1"/>
                </a:solidFill>
                <a:effectLst/>
                <a:latin typeface="Times New Roman" panose="02020603050405020304" pitchFamily="18" charset="0"/>
                <a:ea typeface="+mn-ea"/>
                <a:cs typeface="+mn-cs"/>
              </a:rPr>
              <a:t>, </a:t>
            </a:r>
            <a:r>
              <a:rPr lang="en-IN" sz="1200" kern="1200" dirty="0" err="1">
                <a:solidFill>
                  <a:schemeClr val="tx1"/>
                </a:solidFill>
                <a:effectLst/>
                <a:latin typeface="Times New Roman" panose="02020603050405020304" pitchFamily="18" charset="0"/>
                <a:ea typeface="+mn-ea"/>
                <a:cs typeface="+mn-cs"/>
              </a:rPr>
              <a:t>first_name</a:t>
            </a:r>
            <a:r>
              <a:rPr lang="en-IN" sz="1200" kern="1200" dirty="0">
                <a:solidFill>
                  <a:schemeClr val="tx1"/>
                </a:solidFill>
                <a:effectLst/>
                <a:latin typeface="Times New Roman" panose="02020603050405020304" pitchFamily="18" charset="0"/>
                <a:ea typeface="+mn-ea"/>
                <a:cs typeface="+mn-cs"/>
              </a:rPr>
              <a:t>, middle_ name, last_ name, dob, gender, </a:t>
            </a:r>
            <a:r>
              <a:rPr lang="en-IN" sz="1200" kern="1200" dirty="0" err="1">
                <a:solidFill>
                  <a:schemeClr val="tx1"/>
                </a:solidFill>
                <a:effectLst/>
                <a:latin typeface="Times New Roman" panose="02020603050405020304" pitchFamily="18" charset="0"/>
                <a:ea typeface="+mn-ea"/>
                <a:cs typeface="+mn-cs"/>
              </a:rPr>
              <a:t>house_no</a:t>
            </a:r>
            <a:r>
              <a:rPr lang="en-IN" sz="1200" kern="1200" dirty="0">
                <a:solidFill>
                  <a:schemeClr val="tx1"/>
                </a:solidFill>
                <a:effectLst/>
                <a:latin typeface="Times New Roman" panose="02020603050405020304" pitchFamily="18" charset="0"/>
                <a:ea typeface="+mn-ea"/>
                <a:cs typeface="+mn-cs"/>
              </a:rPr>
              <a:t>, </a:t>
            </a:r>
            <a:r>
              <a:rPr lang="en-IN" sz="1200" kern="1200" dirty="0" err="1">
                <a:solidFill>
                  <a:schemeClr val="tx1"/>
                </a:solidFill>
                <a:effectLst/>
                <a:latin typeface="Times New Roman" panose="02020603050405020304" pitchFamily="18" charset="0"/>
                <a:ea typeface="+mn-ea"/>
                <a:cs typeface="+mn-cs"/>
              </a:rPr>
              <a:t>street_name</a:t>
            </a:r>
            <a:r>
              <a:rPr lang="en-IN" sz="1200" kern="1200" dirty="0">
                <a:solidFill>
                  <a:schemeClr val="tx1"/>
                </a:solidFill>
                <a:effectLst/>
                <a:latin typeface="Times New Roman" panose="02020603050405020304" pitchFamily="18" charset="0"/>
                <a:ea typeface="+mn-ea"/>
                <a:cs typeface="+mn-cs"/>
              </a:rPr>
              <a:t>, city, state, pin code) is a set of 5-tuples r = {t</a:t>
            </a:r>
            <a:r>
              <a:rPr lang="en-IN" sz="1200" kern="1200" baseline="-25000" dirty="0">
                <a:solidFill>
                  <a:schemeClr val="tx1"/>
                </a:solidFill>
                <a:effectLst/>
                <a:latin typeface="Times New Roman" panose="02020603050405020304" pitchFamily="18" charset="0"/>
                <a:ea typeface="+mn-ea"/>
                <a:cs typeface="+mn-cs"/>
              </a:rPr>
              <a:t>1</a:t>
            </a:r>
            <a:r>
              <a:rPr lang="en-IN" sz="1200" kern="1200" dirty="0">
                <a:solidFill>
                  <a:schemeClr val="tx1"/>
                </a:solidFill>
                <a:effectLst/>
                <a:latin typeface="Times New Roman" panose="02020603050405020304" pitchFamily="18" charset="0"/>
                <a:ea typeface="+mn-ea"/>
                <a:cs typeface="+mn-cs"/>
              </a:rPr>
              <a:t>, t</a:t>
            </a:r>
            <a:r>
              <a:rPr lang="en-IN" sz="1200" kern="1200" baseline="-25000" dirty="0">
                <a:solidFill>
                  <a:schemeClr val="tx1"/>
                </a:solidFill>
                <a:effectLst/>
                <a:latin typeface="Times New Roman" panose="02020603050405020304" pitchFamily="18" charset="0"/>
                <a:ea typeface="+mn-ea"/>
                <a:cs typeface="+mn-cs"/>
              </a:rPr>
              <a:t>2</a:t>
            </a:r>
            <a:r>
              <a:rPr lang="en-IN" sz="1200" kern="1200" dirty="0">
                <a:solidFill>
                  <a:schemeClr val="tx1"/>
                </a:solidFill>
                <a:effectLst/>
                <a:latin typeface="Times New Roman" panose="02020603050405020304" pitchFamily="18" charset="0"/>
                <a:ea typeface="+mn-ea"/>
                <a:cs typeface="+mn-cs"/>
              </a:rPr>
              <a:t>, t</a:t>
            </a:r>
            <a:r>
              <a:rPr lang="en-IN" sz="1200" kern="1200" baseline="-25000" dirty="0">
                <a:solidFill>
                  <a:schemeClr val="tx1"/>
                </a:solidFill>
                <a:effectLst/>
                <a:latin typeface="Times New Roman" panose="02020603050405020304" pitchFamily="18" charset="0"/>
                <a:ea typeface="+mn-ea"/>
                <a:cs typeface="+mn-cs"/>
              </a:rPr>
              <a:t>3</a:t>
            </a:r>
            <a:r>
              <a:rPr lang="en-IN" sz="1200" kern="1200" dirty="0">
                <a:solidFill>
                  <a:schemeClr val="tx1"/>
                </a:solidFill>
                <a:effectLst/>
                <a:latin typeface="Times New Roman" panose="02020603050405020304" pitchFamily="18" charset="0"/>
                <a:ea typeface="+mn-ea"/>
                <a:cs typeface="+mn-cs"/>
              </a:rPr>
              <a:t>, t</a:t>
            </a:r>
            <a:r>
              <a:rPr lang="en-IN" sz="1200" kern="1200" baseline="-25000" dirty="0">
                <a:solidFill>
                  <a:schemeClr val="tx1"/>
                </a:solidFill>
                <a:effectLst/>
                <a:latin typeface="Times New Roman" panose="02020603050405020304" pitchFamily="18" charset="0"/>
                <a:ea typeface="+mn-ea"/>
                <a:cs typeface="+mn-cs"/>
              </a:rPr>
              <a:t>4</a:t>
            </a:r>
            <a:r>
              <a:rPr lang="en-IN" sz="1200" kern="1200" dirty="0">
                <a:solidFill>
                  <a:schemeClr val="tx1"/>
                </a:solidFill>
                <a:effectLst/>
                <a:latin typeface="Times New Roman" panose="02020603050405020304" pitchFamily="18" charset="0"/>
                <a:ea typeface="+mn-ea"/>
                <a:cs typeface="+mn-cs"/>
              </a:rPr>
              <a:t>, t</a:t>
            </a:r>
            <a:r>
              <a:rPr lang="en-IN" sz="1200" kern="1200" baseline="-25000" dirty="0">
                <a:solidFill>
                  <a:schemeClr val="tx1"/>
                </a:solidFill>
                <a:effectLst/>
                <a:latin typeface="Times New Roman" panose="02020603050405020304" pitchFamily="18" charset="0"/>
                <a:ea typeface="+mn-ea"/>
                <a:cs typeface="+mn-cs"/>
              </a:rPr>
              <a:t>5</a:t>
            </a:r>
            <a:r>
              <a:rPr lang="en-IN" sz="1200" kern="1200" dirty="0">
                <a:solidFill>
                  <a:schemeClr val="tx1"/>
                </a:solidFill>
                <a:effectLst/>
                <a:latin typeface="Times New Roman" panose="02020603050405020304" pitchFamily="18" charset="0"/>
                <a:ea typeface="+mn-ea"/>
                <a:cs typeface="+mn-cs"/>
              </a:rPr>
              <a:t>}. Second tuple t</a:t>
            </a:r>
            <a:r>
              <a:rPr lang="en-IN" sz="1200" kern="1200" baseline="-25000" dirty="0">
                <a:solidFill>
                  <a:schemeClr val="tx1"/>
                </a:solidFill>
                <a:effectLst/>
                <a:latin typeface="Times New Roman" panose="02020603050405020304" pitchFamily="18" charset="0"/>
                <a:ea typeface="+mn-ea"/>
                <a:cs typeface="+mn-cs"/>
              </a:rPr>
              <a:t>2</a:t>
            </a:r>
            <a:r>
              <a:rPr lang="en-IN" sz="1200" kern="1200" dirty="0">
                <a:solidFill>
                  <a:schemeClr val="tx1"/>
                </a:solidFill>
                <a:effectLst/>
                <a:latin typeface="Times New Roman" panose="02020603050405020304" pitchFamily="18" charset="0"/>
                <a:ea typeface="+mn-ea"/>
                <a:cs typeface="+mn-cs"/>
              </a:rPr>
              <a:t> is an ordered list of 12 values t</a:t>
            </a:r>
            <a:r>
              <a:rPr lang="en-IN" sz="1200" kern="1200" baseline="-25000" dirty="0">
                <a:solidFill>
                  <a:schemeClr val="tx1"/>
                </a:solidFill>
                <a:effectLst/>
                <a:latin typeface="Times New Roman" panose="02020603050405020304" pitchFamily="18" charset="0"/>
                <a:ea typeface="+mn-ea"/>
                <a:cs typeface="+mn-cs"/>
              </a:rPr>
              <a:t>2</a:t>
            </a:r>
            <a:r>
              <a:rPr lang="en-IN" sz="1200" kern="1200" dirty="0">
                <a:solidFill>
                  <a:schemeClr val="tx1"/>
                </a:solidFill>
                <a:effectLst/>
                <a:latin typeface="Times New Roman" panose="02020603050405020304" pitchFamily="18" charset="0"/>
                <a:ea typeface="+mn-ea"/>
                <a:cs typeface="+mn-cs"/>
              </a:rPr>
              <a:t> = &lt;191006345, </a:t>
            </a:r>
            <a:r>
              <a:rPr lang="en-IN" sz="1200" kern="1200" dirty="0" err="1">
                <a:solidFill>
                  <a:schemeClr val="tx1"/>
                </a:solidFill>
                <a:effectLst/>
                <a:latin typeface="Times New Roman" panose="02020603050405020304" pitchFamily="18" charset="0"/>
                <a:ea typeface="+mn-ea"/>
                <a:cs typeface="+mn-cs"/>
              </a:rPr>
              <a:t>Satynder</a:t>
            </a:r>
            <a:r>
              <a:rPr lang="en-IN" sz="1200" kern="1200" dirty="0">
                <a:solidFill>
                  <a:schemeClr val="tx1"/>
                </a:solidFill>
                <a:effectLst/>
                <a:latin typeface="Times New Roman" panose="02020603050405020304" pitchFamily="18" charset="0"/>
                <a:ea typeface="+mn-ea"/>
                <a:cs typeface="+mn-cs"/>
              </a:rPr>
              <a:t>, Kumar, Bhatia, 15.06.2001, Male, B/35, </a:t>
            </a:r>
            <a:r>
              <a:rPr lang="en-IN" sz="1200" kern="1200" dirty="0" err="1">
                <a:solidFill>
                  <a:schemeClr val="tx1"/>
                </a:solidFill>
                <a:effectLst/>
                <a:latin typeface="Times New Roman" panose="02020603050405020304" pitchFamily="18" charset="0"/>
                <a:ea typeface="+mn-ea"/>
                <a:cs typeface="+mn-cs"/>
              </a:rPr>
              <a:t>Kavi</a:t>
            </a:r>
            <a:r>
              <a:rPr lang="en-IN" sz="1200" kern="1200" dirty="0">
                <a:solidFill>
                  <a:schemeClr val="tx1"/>
                </a:solidFill>
                <a:effectLst/>
                <a:latin typeface="Times New Roman" panose="02020603050405020304" pitchFamily="18" charset="0"/>
                <a:ea typeface="+mn-ea"/>
                <a:cs typeface="+mn-cs"/>
              </a:rPr>
              <a:t> Nagar, Ghaziabad, Uttar Pradesh, 200100&gt;, where a value suppose </a:t>
            </a:r>
            <a:r>
              <a:rPr lang="en-IN" sz="1200" kern="1200" dirty="0" err="1">
                <a:solidFill>
                  <a:schemeClr val="tx1"/>
                </a:solidFill>
                <a:effectLst/>
                <a:latin typeface="Times New Roman" panose="02020603050405020304" pitchFamily="18" charset="0"/>
                <a:ea typeface="+mn-ea"/>
                <a:cs typeface="+mn-cs"/>
              </a:rPr>
              <a:t>Kavi</a:t>
            </a:r>
            <a:r>
              <a:rPr lang="en-IN" sz="1200" kern="1200" dirty="0">
                <a:solidFill>
                  <a:schemeClr val="tx1"/>
                </a:solidFill>
                <a:effectLst/>
                <a:latin typeface="Times New Roman" panose="02020603050405020304" pitchFamily="18" charset="0"/>
                <a:ea typeface="+mn-ea"/>
                <a:cs typeface="+mn-cs"/>
              </a:rPr>
              <a:t> Nagar is an element from </a:t>
            </a:r>
            <a:r>
              <a:rPr lang="en-IN" sz="1200" kern="1200" dirty="0" err="1">
                <a:solidFill>
                  <a:schemeClr val="tx1"/>
                </a:solidFill>
                <a:effectLst/>
                <a:latin typeface="Times New Roman" panose="02020603050405020304" pitchFamily="18" charset="0"/>
                <a:ea typeface="+mn-ea"/>
                <a:cs typeface="+mn-cs"/>
              </a:rPr>
              <a:t>dom</a:t>
            </a:r>
            <a:r>
              <a:rPr lang="en-IN" sz="1200" kern="1200" dirty="0">
                <a:solidFill>
                  <a:schemeClr val="tx1"/>
                </a:solidFill>
                <a:effectLst/>
                <a:latin typeface="Times New Roman" panose="02020603050405020304" pitchFamily="18" charset="0"/>
                <a:ea typeface="+mn-ea"/>
                <a:cs typeface="+mn-cs"/>
              </a:rPr>
              <a:t>(</a:t>
            </a:r>
            <a:r>
              <a:rPr lang="en-IN" sz="1200" kern="1200" dirty="0" err="1">
                <a:solidFill>
                  <a:schemeClr val="tx1"/>
                </a:solidFill>
                <a:effectLst/>
                <a:latin typeface="Times New Roman" panose="02020603050405020304" pitchFamily="18" charset="0"/>
                <a:ea typeface="+mn-ea"/>
                <a:cs typeface="+mn-cs"/>
              </a:rPr>
              <a:t>street_name</a:t>
            </a:r>
            <a:r>
              <a:rPr lang="en-IN" sz="1200" kern="1200" dirty="0">
                <a:solidFill>
                  <a:schemeClr val="tx1"/>
                </a:solidFill>
                <a:effectLst/>
                <a:latin typeface="Times New Roman" panose="02020603050405020304" pitchFamily="18" charset="0"/>
                <a:ea typeface="+mn-ea"/>
                <a:cs typeface="+mn-cs"/>
              </a:rPr>
              <a:t>).</a:t>
            </a:r>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25</a:t>
            </a:fld>
            <a:endParaRPr lang="en-US" altLang="en-US"/>
          </a:p>
        </p:txBody>
      </p:sp>
    </p:spTree>
    <p:extLst>
      <p:ext uri="{BB962C8B-B14F-4D97-AF65-F5344CB8AC3E}">
        <p14:creationId xmlns:p14="http://schemas.microsoft.com/office/powerpoint/2010/main" val="570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27</a:t>
            </a:fld>
            <a:endParaRPr lang="en-US" altLang="en-US"/>
          </a:p>
        </p:txBody>
      </p:sp>
    </p:spTree>
    <p:extLst>
      <p:ext uri="{BB962C8B-B14F-4D97-AF65-F5344CB8AC3E}">
        <p14:creationId xmlns:p14="http://schemas.microsoft.com/office/powerpoint/2010/main" val="258643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t>29</a:t>
            </a:fld>
            <a:endParaRPr lang="en-US" altLang="en-US"/>
          </a:p>
        </p:txBody>
      </p:sp>
    </p:spTree>
    <p:extLst>
      <p:ext uri="{BB962C8B-B14F-4D97-AF65-F5344CB8AC3E}">
        <p14:creationId xmlns:p14="http://schemas.microsoft.com/office/powerpoint/2010/main" val="728406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ln>
          <a:effectLst>
            <a:outerShdw dist="17961" dir="2700000" algn="ctr" rotWithShape="0">
              <a:schemeClr val="tx1"/>
            </a:outerShdw>
          </a:effectLst>
        </p:spPr>
        <p:txBody>
          <a:bodyPr wrap="none" lIns="92075" tIns="46038" rIns="92075" bIns="46038">
            <a:spAutoFit/>
          </a:bodyPr>
          <a:lstStyle>
            <a:lvl1pPr marL="173355" indent="-173355"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p:txBody>
          <a:bodyPr/>
          <a:lstStyle>
            <a:lvl1pPr>
              <a:defRPr/>
            </a:lvl1pPr>
          </a:lstStyle>
          <a:p>
            <a:pPr>
              <a:defRPr/>
            </a:pPr>
            <a:fld id="{AEF9AD39-7510-4C73-B55F-D4030612FCAF}"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p:txBody>
          <a:bodyPr/>
          <a:lstStyle>
            <a:lvl1pPr>
              <a:defRPr/>
            </a:lvl1pPr>
          </a:lstStyle>
          <a:p>
            <a:pPr>
              <a:defRPr/>
            </a:pPr>
            <a:fld id="{80D50F49-C7F2-4C10-8E63-8D26244045F4}"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p:txBody>
          <a:bodyPr/>
          <a:lstStyle>
            <a:lvl1pPr>
              <a:defRPr/>
            </a:lvl1pPr>
          </a:lstStyle>
          <a:p>
            <a:pPr>
              <a:defRPr/>
            </a:pPr>
            <a:fld id="{0AA7E522-6CDC-47DC-923C-DC2048DB6BAB}"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p:txBody>
          <a:bodyPr/>
          <a:lstStyle>
            <a:lvl1pPr>
              <a:defRPr/>
            </a:lvl1pPr>
          </a:lstStyle>
          <a:p>
            <a:pPr>
              <a:defRPr/>
            </a:pPr>
            <a:fld id="{887F9149-AC54-4393-9B55-7B10562FE23D}"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p:txBody>
          <a:bodyPr/>
          <a:lstStyle>
            <a:lvl1pPr>
              <a:defRPr/>
            </a:lvl1pPr>
          </a:lstStyle>
          <a:p>
            <a:pPr>
              <a:defRPr/>
            </a:pPr>
            <a:fld id="{B817CAE7-3308-4205-A1E8-914B86D5D409}" type="slidenum">
              <a:rPr lang="en-US" altLang="en-US"/>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p:txBody>
          <a:bodyPr/>
          <a:lstStyle>
            <a:lvl1pPr>
              <a:defRPr/>
            </a:lvl1pPr>
          </a:lstStyle>
          <a:p>
            <a:pPr>
              <a:defRPr/>
            </a:pPr>
            <a:fld id="{495BA10A-2BB2-4EA8-B82B-C54498389C36}" type="slidenum">
              <a:rPr lang="en-US" altLang="en-US"/>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rgbClr val="000000"/>
              </a:buClr>
              <a:defRPr/>
            </a:pPr>
            <a:endParaRPr lang="en-US">
              <a:solidFill>
                <a:srgbClr val="000000"/>
              </a:solidFill>
            </a:endParaRPr>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28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257386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4874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20052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p:txBody>
          <a:bodyPr/>
          <a:lstStyle>
            <a:lvl1pPr>
              <a:defRPr/>
            </a:lvl1pPr>
          </a:lstStyle>
          <a:p>
            <a:pPr>
              <a:defRPr/>
            </a:pPr>
            <a:fld id="{ABFF5F4A-8FC7-419E-B94C-CDDC8DE310AE}" type="slidenum">
              <a:rPr lang="en-US" altLang="en-US"/>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19125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589074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606105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819640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294292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674313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109900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4859927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5153640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51771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p:txBody>
          <a:bodyPr/>
          <a:lstStyle>
            <a:lvl1pPr>
              <a:defRPr/>
            </a:lvl1pPr>
          </a:lstStyle>
          <a:p>
            <a:pPr>
              <a:defRPr/>
            </a:pPr>
            <a:fld id="{42A176A8-E247-47DA-96C2-01418C0361C7}" type="slidenum">
              <a:rPr lang="en-US" altLang="en-US"/>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6072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p:txBody>
          <a:bodyPr/>
          <a:lstStyle>
            <a:lvl1pPr>
              <a:defRPr/>
            </a:lvl1pPr>
          </a:lstStyle>
          <a:p>
            <a:pPr>
              <a:defRPr/>
            </a:pPr>
            <a:fld id="{1ACCD72E-50F4-41E5-B510-F5FAC99B2AA7}"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p:txBody>
          <a:bodyPr/>
          <a:lstStyle>
            <a:lvl1pPr>
              <a:defRPr/>
            </a:lvl1pPr>
          </a:lstStyle>
          <a:p>
            <a:pPr>
              <a:defRPr/>
            </a:pPr>
            <a:fld id="{9C25FE18-19A6-4731-AE0A-3D81B0542B3F}"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p:txBody>
          <a:bodyPr/>
          <a:lstStyle>
            <a:lvl1pPr>
              <a:defRPr/>
            </a:lvl1pPr>
          </a:lstStyle>
          <a:p>
            <a:pPr>
              <a:defRPr/>
            </a:pPr>
            <a:fld id="{10F37FC7-8D70-46F5-AA9C-C56EC588CE73}"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p:txBody>
          <a:bodyPr/>
          <a:lstStyle>
            <a:lvl1pPr>
              <a:defRPr/>
            </a:lvl1pPr>
          </a:lstStyle>
          <a:p>
            <a:pPr>
              <a:defRPr/>
            </a:pPr>
            <a:fld id="{99D8F1AC-1087-4FCA-B6F0-FFC28D76A876}"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p:txBody>
          <a:bodyPr/>
          <a:lstStyle>
            <a:lvl1pPr>
              <a:defRPr/>
            </a:lvl1pPr>
          </a:lstStyle>
          <a:p>
            <a:pPr>
              <a:defRPr/>
            </a:pPr>
            <a:fld id="{6ADF1D3B-E8FD-4DD4-B17A-00ADB81D7C09}"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p:txBody>
          <a:bodyPr/>
          <a:lstStyle>
            <a:lvl1pPr>
              <a:defRPr/>
            </a:lvl1pPr>
          </a:lstStyle>
          <a:p>
            <a:pPr>
              <a:defRPr/>
            </a:pPr>
            <a:fld id="{62C36814-3413-4D73-86EC-95C46AE855CE}"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3.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a:fillRect/>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a:fillRect/>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ln>
          <a:effectLst>
            <a:outerShdw dist="17961" dir="2700000" algn="ctr" rotWithShape="0">
              <a:schemeClr val="tx1"/>
            </a:outerShdw>
          </a:effectLst>
        </p:spPr>
        <p:txBody>
          <a:bodyPr vert="horz" wrap="square" lIns="91440" tIns="45720" rIns="91440" bIns="45720" numCol="1" anchor="t" anchorCtr="0" compatLnSpc="1"/>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t>‹#›</a:t>
            </a:fld>
            <a:endParaRPr lang="en-US" altLang="en-US"/>
          </a:p>
        </p:txBody>
      </p:sp>
      <p:grpSp>
        <p:nvGrpSpPr>
          <p:cNvPr id="1031" name="Group 15"/>
          <p:cNvGrpSpPr/>
          <p:nvPr userDrawn="1"/>
        </p:nvGrpSpPr>
        <p:grpSpPr bwMode="auto">
          <a:xfrm>
            <a:off x="5730875" y="6453188"/>
            <a:ext cx="434975" cy="381000"/>
            <a:chOff x="4181" y="4125"/>
            <a:chExt cx="183" cy="192"/>
          </a:xfrm>
        </p:grpSpPr>
        <p:sp>
          <p:nvSpPr>
            <p:cNvPr id="1035" name="Freeform 16"/>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ln>
          </p:spPr>
          <p:txBody>
            <a:bodyPr/>
            <a:lstStyle/>
            <a:p>
              <a:endParaRPr lang="en-US"/>
            </a:p>
          </p:txBody>
        </p:sp>
        <p:sp>
          <p:nvSpPr>
            <p:cNvPr id="1037" name="Freeform 18"/>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ln>
          <a:effectLst/>
        </p:spPr>
        <p:txBody>
          <a:bodyPr lIns="92075" tIns="46038" rIns="92075" bIns="46038">
            <a:spAutoFit/>
          </a:bodyPr>
          <a:lstStyle>
            <a:lvl1pPr marL="173355" indent="-173355"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panose="020B0604020202020204" pitchFamily="34" charset="0"/>
        </a:defRPr>
      </a:lvl2pPr>
      <a:lvl3pPr algn="l" rtl="0" eaLnBrk="0" fontAlgn="base" hangingPunct="0">
        <a:spcBef>
          <a:spcPct val="0"/>
        </a:spcBef>
        <a:spcAft>
          <a:spcPct val="0"/>
        </a:spcAft>
        <a:defRPr sz="3200" b="1">
          <a:solidFill>
            <a:srgbClr val="FFFFFF"/>
          </a:solidFill>
          <a:latin typeface="Arial" panose="020B0604020202020204" pitchFamily="34" charset="0"/>
        </a:defRPr>
      </a:lvl3pPr>
      <a:lvl4pPr algn="l" rtl="0" eaLnBrk="0" fontAlgn="base" hangingPunct="0">
        <a:spcBef>
          <a:spcPct val="0"/>
        </a:spcBef>
        <a:spcAft>
          <a:spcPct val="0"/>
        </a:spcAft>
        <a:defRPr sz="3200" b="1">
          <a:solidFill>
            <a:srgbClr val="FFFFFF"/>
          </a:solidFill>
          <a:latin typeface="Arial" panose="020B0604020202020204" pitchFamily="34" charset="0"/>
        </a:defRPr>
      </a:lvl4pPr>
      <a:lvl5pPr algn="l" rtl="0" eaLnBrk="0" fontAlgn="base" hangingPunct="0">
        <a:spcBef>
          <a:spcPct val="0"/>
        </a:spcBef>
        <a:spcAft>
          <a:spcPct val="0"/>
        </a:spcAft>
        <a:defRPr sz="3200" b="1">
          <a:solidFill>
            <a:srgbClr val="FFFFFF"/>
          </a:solidFill>
          <a:latin typeface="Arial" panose="020B0604020202020204" pitchFamily="34" charset="0"/>
        </a:defRPr>
      </a:lvl5pPr>
      <a:lvl6pPr marL="457200" algn="l" rtl="0" fontAlgn="base">
        <a:spcBef>
          <a:spcPct val="0"/>
        </a:spcBef>
        <a:spcAft>
          <a:spcPct val="0"/>
        </a:spcAft>
        <a:defRPr sz="3200" b="1">
          <a:solidFill>
            <a:srgbClr val="FFFFFF"/>
          </a:solidFill>
          <a:latin typeface="Arial" panose="020B0604020202020204" pitchFamily="34" charset="0"/>
        </a:defRPr>
      </a:lvl6pPr>
      <a:lvl7pPr marL="914400" algn="l" rtl="0" fontAlgn="base">
        <a:spcBef>
          <a:spcPct val="0"/>
        </a:spcBef>
        <a:spcAft>
          <a:spcPct val="0"/>
        </a:spcAft>
        <a:defRPr sz="3200" b="1">
          <a:solidFill>
            <a:srgbClr val="FFFFFF"/>
          </a:solidFill>
          <a:latin typeface="Arial" panose="020B0604020202020204" pitchFamily="34" charset="0"/>
        </a:defRPr>
      </a:lvl7pPr>
      <a:lvl8pPr marL="1371600" algn="l" rtl="0" fontAlgn="base">
        <a:spcBef>
          <a:spcPct val="0"/>
        </a:spcBef>
        <a:spcAft>
          <a:spcPct val="0"/>
        </a:spcAft>
        <a:defRPr sz="3200" b="1">
          <a:solidFill>
            <a:srgbClr val="FFFFFF"/>
          </a:solidFill>
          <a:latin typeface="Arial" panose="020B0604020202020204" pitchFamily="34" charset="0"/>
        </a:defRPr>
      </a:lvl8pPr>
      <a:lvl9pPr marL="1828800" algn="l" rtl="0" fontAlgn="base">
        <a:spcBef>
          <a:spcPct val="0"/>
        </a:spcBef>
        <a:spcAft>
          <a:spcPct val="0"/>
        </a:spcAft>
        <a:defRPr sz="3200" b="1">
          <a:solidFill>
            <a:srgbClr val="FFFFFF"/>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solidFill>
                  <a:srgbClr val="FFFFFF"/>
                </a:solidFill>
              </a:rPr>
              <a:pPr>
                <a:defRPr/>
              </a:pPr>
              <a:t>‹#›</a:t>
            </a:fld>
            <a:endParaRPr lang="en-US" altLang="en-US">
              <a:solidFill>
                <a:srgbClr val="FFFFFF"/>
              </a:solidFill>
            </a:endParaRPr>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solidFill>
                  <a:srgbClr val="000000"/>
                </a:solidFill>
              </a:endParaRPr>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solidFill>
                  <a:srgbClr val="000000"/>
                </a:solidFill>
              </a:endParaRPr>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07323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5146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Introduction to Relational Model</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
        <p:nvSpPr>
          <p:cNvPr id="4" name="Rectangle 12"/>
          <p:cNvSpPr>
            <a:spLocks noChangeArrowheads="1"/>
          </p:cNvSpPr>
          <p:nvPr/>
        </p:nvSpPr>
        <p:spPr bwMode="auto">
          <a:xfrm>
            <a:off x="1828800" y="3047866"/>
            <a:ext cx="6817895" cy="513347"/>
          </a:xfrm>
          <a:prstGeom prst="rect">
            <a:avLst/>
          </a:prstGeom>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sz="2800" b="1" dirty="0">
              <a:solidFill>
                <a:srgbClr val="CC33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sz="2800" dirty="0"/>
              <a:t>Q  A logical schema....</a:t>
            </a:r>
          </a:p>
          <a:p>
            <a:pPr marL="0" indent="0">
              <a:buNone/>
            </a:pPr>
            <a:endParaRPr lang="en-US" sz="2800" dirty="0"/>
          </a:p>
          <a:p>
            <a:pPr marL="457200" indent="-457200">
              <a:buAutoNum type="alphaUcPeriod"/>
            </a:pPr>
            <a:r>
              <a:rPr lang="en-US" sz="2800" dirty="0"/>
              <a:t>Is the entire database.</a:t>
            </a:r>
          </a:p>
          <a:p>
            <a:pPr marL="457200" indent="-457200">
              <a:buAutoNum type="alphaUcPeriod"/>
            </a:pPr>
            <a:r>
              <a:rPr lang="en-US" sz="2800" dirty="0"/>
              <a:t>describe data in terms of relational tables and columns, object-oriented classes, and XML tags.</a:t>
            </a:r>
          </a:p>
          <a:p>
            <a:pPr marL="457200" indent="-457200">
              <a:buAutoNum type="alphaUcPeriod"/>
            </a:pPr>
            <a:r>
              <a:rPr lang="en-US" sz="2800" dirty="0">
                <a:solidFill>
                  <a:schemeClr val="tx1"/>
                </a:solidFill>
              </a:rPr>
              <a:t>Describes how data is actually stored on disk.</a:t>
            </a:r>
          </a:p>
          <a:p>
            <a:pPr marL="457200" indent="-457200">
              <a:buAutoNum type="alphaUcPeriod"/>
            </a:pPr>
            <a:r>
              <a:rPr lang="en-US" sz="2800" dirty="0"/>
              <a:t>Both (A) and (C)</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sz="2800" dirty="0"/>
              <a:t>Q  A logical schema....</a:t>
            </a:r>
          </a:p>
          <a:p>
            <a:pPr marL="0" indent="0">
              <a:buNone/>
            </a:pPr>
            <a:endParaRPr lang="en-US" sz="2800" dirty="0"/>
          </a:p>
          <a:p>
            <a:pPr marL="457200" indent="-457200">
              <a:buAutoNum type="alphaUcPeriod"/>
            </a:pPr>
            <a:r>
              <a:rPr lang="en-US" sz="2800" b="1" dirty="0">
                <a:gradFill>
                  <a:gsLst>
                    <a:gs pos="0">
                      <a:srgbClr val="E30000"/>
                    </a:gs>
                    <a:gs pos="100000">
                      <a:srgbClr val="760303"/>
                    </a:gs>
                  </a:gsLst>
                  <a:lin scaled="0"/>
                </a:gradFill>
              </a:rPr>
              <a:t>Is the entire database.</a:t>
            </a:r>
          </a:p>
          <a:p>
            <a:pPr marL="457200" indent="-457200">
              <a:buAutoNum type="alphaUcPeriod"/>
            </a:pPr>
            <a:r>
              <a:rPr lang="en-US" sz="2800" dirty="0"/>
              <a:t>describe data in terms of relational tables and columns, object-oriented classes, and XML tags.</a:t>
            </a:r>
          </a:p>
          <a:p>
            <a:pPr marL="457200" indent="-457200">
              <a:buAutoNum type="alphaUcPeriod"/>
            </a:pPr>
            <a:r>
              <a:rPr lang="en-US" sz="2800" dirty="0">
                <a:solidFill>
                  <a:schemeClr val="tx1"/>
                </a:solidFill>
              </a:rPr>
              <a:t>Describes how data is actually stored on disk.</a:t>
            </a:r>
          </a:p>
          <a:p>
            <a:pPr marL="457200" indent="-457200">
              <a:buAutoNum type="alphaUcPeriod"/>
            </a:pPr>
            <a:r>
              <a:rPr lang="en-US" sz="2800" dirty="0"/>
              <a:t>Both (A) and (C)</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anose="020B0604020202020204"/>
              </a:rPr>
              <a:t>Introduction</a:t>
            </a:r>
            <a:endParaRPr lang="en-US"/>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a:t>12</a:t>
            </a:fld>
            <a:endParaRPr lang="en-US" altLang="en-US"/>
          </a:p>
        </p:txBody>
      </p:sp>
      <p:sp>
        <p:nvSpPr>
          <p:cNvPr id="5" name="Rectangle 4"/>
          <p:cNvSpPr/>
          <p:nvPr/>
        </p:nvSpPr>
        <p:spPr bwMode="auto">
          <a:xfrm>
            <a:off x="3906033" y="1635691"/>
            <a:ext cx="2814179" cy="1070975"/>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lstStyle/>
          <a:p>
            <a:pPr algn="ctr" eaLnBrk="1" hangingPunct="1">
              <a:lnSpc>
                <a:spcPct val="80000"/>
              </a:lnSpc>
              <a:spcBef>
                <a:spcPct val="20000"/>
              </a:spcBef>
              <a:buClr>
                <a:schemeClr val="tx2"/>
              </a:buClr>
            </a:pPr>
            <a:endParaRPr lang="en-US" sz="2000" dirty="0">
              <a:latin typeface="Arial" panose="020B0604020202020204"/>
              <a:cs typeface="Arial" panose="020B0604020202020204"/>
            </a:endParaRPr>
          </a:p>
          <a:p>
            <a:pPr algn="ctr">
              <a:lnSpc>
                <a:spcPct val="80000"/>
              </a:lnSpc>
              <a:spcBef>
                <a:spcPct val="20000"/>
              </a:spcBef>
            </a:pPr>
            <a:r>
              <a:rPr lang="en-US" sz="2000" b="1" dirty="0">
                <a:latin typeface="Arial" panose="020B0604020202020204"/>
                <a:cs typeface="Arial" panose="020B0604020202020204"/>
              </a:rPr>
              <a:t>Conceptual Model </a:t>
            </a:r>
          </a:p>
          <a:p>
            <a:pPr algn="ctr">
              <a:lnSpc>
                <a:spcPct val="80000"/>
              </a:lnSpc>
              <a:spcBef>
                <a:spcPct val="20000"/>
              </a:spcBef>
            </a:pPr>
            <a:r>
              <a:rPr lang="en-US" sz="2000" b="1" dirty="0">
                <a:latin typeface="Arial" panose="020B0604020202020204"/>
                <a:cs typeface="Arial" panose="020B0604020202020204"/>
              </a:rPr>
              <a:t>(ER Diagram)</a:t>
            </a:r>
            <a:endParaRPr lang="en-US" b="1">
              <a:cs typeface="Courier New" panose="02070309020205020404"/>
            </a:endParaRPr>
          </a:p>
        </p:txBody>
      </p:sp>
      <p:sp>
        <p:nvSpPr>
          <p:cNvPr id="6" name="Rectangle 5"/>
          <p:cNvSpPr/>
          <p:nvPr/>
        </p:nvSpPr>
        <p:spPr bwMode="auto">
          <a:xfrm>
            <a:off x="3906033" y="4391417"/>
            <a:ext cx="2855934" cy="997906"/>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lstStyle/>
          <a:p>
            <a:pPr algn="ctr" eaLnBrk="1" hangingPunct="1">
              <a:lnSpc>
                <a:spcPct val="80000"/>
              </a:lnSpc>
              <a:spcBef>
                <a:spcPct val="20000"/>
              </a:spcBef>
              <a:buClr>
                <a:schemeClr val="tx2"/>
              </a:buClr>
            </a:pPr>
            <a:endParaRPr lang="en-US" sz="2000" dirty="0">
              <a:latin typeface="Arial" panose="020B0604020202020204"/>
              <a:cs typeface="Courier New" panose="02070309020205020404"/>
            </a:endParaRPr>
          </a:p>
          <a:p>
            <a:pPr algn="ctr">
              <a:lnSpc>
                <a:spcPct val="80000"/>
              </a:lnSpc>
              <a:spcBef>
                <a:spcPct val="20000"/>
              </a:spcBef>
            </a:pPr>
            <a:r>
              <a:rPr lang="en-US" sz="2000" b="1" dirty="0">
                <a:latin typeface="Arial" panose="020B0604020202020204"/>
                <a:cs typeface="Courier New" panose="02070309020205020404"/>
              </a:rPr>
              <a:t>Logical Model (Relational Model)</a:t>
            </a:r>
            <a:endParaRPr lang="en-US" sz="2000" b="1" i="0" u="none" strike="noStrike" cap="none" normalizeH="0" baseline="0" dirty="0">
              <a:ln>
                <a:noFill/>
              </a:ln>
              <a:effectLst/>
              <a:latin typeface="Arial" panose="020B0604020202020204"/>
              <a:cs typeface="Courier New" panose="02070309020205020404"/>
            </a:endParaRPr>
          </a:p>
        </p:txBody>
      </p:sp>
      <p:cxnSp>
        <p:nvCxnSpPr>
          <p:cNvPr id="7" name="Straight Arrow Connector 6"/>
          <p:cNvCxnSpPr/>
          <p:nvPr/>
        </p:nvCxnSpPr>
        <p:spPr bwMode="auto">
          <a:xfrm>
            <a:off x="5781675" y="3114675"/>
            <a:ext cx="914400" cy="914400"/>
          </a:xfrm>
          <a:prstGeom prst="straightConnector1">
            <a:avLst/>
          </a:prstGeom>
          <a:solidFill>
            <a:srgbClr val="AFAFAF">
              <a:alpha val="20000"/>
            </a:srgbClr>
          </a:solidFill>
          <a:ln w="9525" cap="flat" cmpd="sng" algn="ctr">
            <a:noFill/>
            <a:prstDash val="solid"/>
            <a:round/>
            <a:headEnd type="none" w="med" len="med"/>
            <a:tailEnd type="triangle"/>
          </a:ln>
          <a:effectLst/>
        </p:spPr>
      </p:cxnSp>
      <p:cxnSp>
        <p:nvCxnSpPr>
          <p:cNvPr id="9" name="Straight Arrow Connector 8"/>
          <p:cNvCxnSpPr/>
          <p:nvPr/>
        </p:nvCxnSpPr>
        <p:spPr bwMode="auto">
          <a:xfrm>
            <a:off x="5232357" y="2544479"/>
            <a:ext cx="16703" cy="1258865"/>
          </a:xfrm>
          <a:prstGeom prst="straightConnector1">
            <a:avLst/>
          </a:prstGeom>
          <a:solidFill>
            <a:srgbClr val="AFAFAF">
              <a:alpha val="20000"/>
            </a:srgbClr>
          </a:solidFill>
          <a:ln w="9525" cap="flat" cmpd="sng" algn="ctr">
            <a:noFill/>
            <a:prstDash val="solid"/>
            <a:round/>
            <a:headEnd type="none" w="med" len="med"/>
            <a:tailEnd type="triangle"/>
          </a:ln>
          <a:effectLst/>
        </p:spPr>
      </p:cxnSp>
      <p:sp>
        <p:nvSpPr>
          <p:cNvPr id="10" name="Arrow: Down 9"/>
          <p:cNvSpPr/>
          <p:nvPr/>
        </p:nvSpPr>
        <p:spPr bwMode="auto">
          <a:xfrm>
            <a:off x="5070806" y="3021867"/>
            <a:ext cx="484632" cy="1187174"/>
          </a:xfrm>
          <a:prstGeom prst="downArrow">
            <a:avLst/>
          </a:prstGeom>
          <a:solidFill>
            <a:schemeClr val="tx1"/>
          </a:solidFill>
          <a:ln w="9525" cap="flat" cmpd="sng" algn="ctr">
            <a:noFill/>
            <a:prstDash val="solid"/>
            <a:round/>
            <a:headEnd type="none" w="med" len="med"/>
            <a:tailEnd type="none" w="med" len="med"/>
          </a:ln>
          <a:effectLst/>
        </p:spPr>
        <p:txBody>
          <a:bodyPr vert="horz" wrap="square" lIns="0" tIns="0" rIns="91440" bIns="45720" numCol="1" rtlCol="0" anchor="t" anchorCtr="0" compatLnSpc="1"/>
          <a:lstStyle/>
          <a:p>
            <a:pPr marL="0" marR="0" indent="0" algn="l" defTabSz="914400" rtl="0" eaLnBrk="1" fontAlgn="base" latinLnBrk="0" hangingPunct="1">
              <a:lnSpc>
                <a:spcPct val="80000"/>
              </a:lnSpc>
              <a:spcBef>
                <a:spcPct val="20000"/>
              </a:spcBef>
              <a:spcAft>
                <a:spcPct val="0"/>
              </a:spcAft>
              <a:buClr>
                <a:schemeClr val="tx2"/>
              </a:buClr>
              <a:buSzTx/>
              <a:buFontTx/>
              <a:buNone/>
            </a:pPr>
            <a:endParaRPr kumimoji="0" lang="en-US" sz="1800" b="0" i="0" u="none" strike="noStrike" cap="none" normalizeH="0" baseline="0">
              <a:ln>
                <a:noFill/>
              </a:ln>
              <a:solidFill>
                <a:schemeClr val="tx1"/>
              </a:solidFill>
              <a:effectLst/>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anose="020B0604020202020204"/>
              </a:rPr>
              <a:t>Relational Model</a:t>
            </a:r>
            <a:endParaRPr lang="en-US"/>
          </a:p>
        </p:txBody>
      </p:sp>
      <p:sp>
        <p:nvSpPr>
          <p:cNvPr id="3" name="Content Placeholder 2"/>
          <p:cNvSpPr>
            <a:spLocks noGrp="1"/>
          </p:cNvSpPr>
          <p:nvPr>
            <p:ph idx="1"/>
          </p:nvPr>
        </p:nvSpPr>
        <p:spPr/>
        <p:txBody>
          <a:bodyPr/>
          <a:lstStyle/>
          <a:p>
            <a:r>
              <a:rPr lang="en-US" sz="2800" dirty="0">
                <a:cs typeface="Arial" panose="020B0604020202020204"/>
              </a:rPr>
              <a:t>A Relation is a mathematical concept based on the ideas of sets.</a:t>
            </a:r>
          </a:p>
          <a:p>
            <a:r>
              <a:rPr lang="en-US" sz="2800" dirty="0">
                <a:cs typeface="Arial" panose="020B0604020202020204"/>
              </a:rPr>
              <a:t>The model was first proposed by Dr. E.F. Codd of IBM Research in 1970.</a:t>
            </a:r>
          </a:p>
          <a:p>
            <a:pPr algn="just"/>
            <a:r>
              <a:rPr lang="en-US" sz="2800" dirty="0">
                <a:cs typeface="Arial" panose="020B0604020202020204"/>
              </a:rPr>
              <a:t>It provides a standard way of representing and querying data used by any application.</a:t>
            </a:r>
            <a:r>
              <a:rPr lang="en-US" dirty="0">
                <a:cs typeface="Arial" panose="020B0604020202020204"/>
              </a:rPr>
              <a:t> </a:t>
            </a:r>
            <a:endParaRPr lang="en-US" dirty="0">
              <a:ea typeface="+mn-lt"/>
              <a:cs typeface="+mn-lt"/>
            </a:endParaRPr>
          </a:p>
          <a:p>
            <a:endParaRPr lang="en-US" dirty="0">
              <a:cs typeface="Arial" panose="020B0604020202020204"/>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anose="020B0604020202020204"/>
              </a:rPr>
              <a:t>Relational Model Contd.</a:t>
            </a:r>
            <a:endParaRPr lang="en-US"/>
          </a:p>
        </p:txBody>
      </p:sp>
      <p:sp>
        <p:nvSpPr>
          <p:cNvPr id="3" name="Content Placeholder 2"/>
          <p:cNvSpPr>
            <a:spLocks noGrp="1"/>
          </p:cNvSpPr>
          <p:nvPr>
            <p:ph idx="1"/>
          </p:nvPr>
        </p:nvSpPr>
        <p:spPr/>
        <p:txBody>
          <a:bodyPr/>
          <a:lstStyle/>
          <a:p>
            <a:pPr algn="just"/>
            <a:r>
              <a:rPr lang="en-US" sz="2800" dirty="0">
                <a:ea typeface="+mn-lt"/>
                <a:cs typeface="+mn-lt"/>
              </a:rPr>
              <a:t>The most fundamental elements in the relational model are </a:t>
            </a:r>
            <a:r>
              <a:rPr lang="en-US" sz="2800" b="1" dirty="0">
                <a:ea typeface="+mn-lt"/>
                <a:cs typeface="+mn-lt"/>
              </a:rPr>
              <a:t>relations</a:t>
            </a:r>
            <a:r>
              <a:rPr lang="en-US" sz="2800" dirty="0">
                <a:ea typeface="+mn-lt"/>
                <a:cs typeface="+mn-lt"/>
              </a:rPr>
              <a:t>, which users and modern RDBMSs recognize as </a:t>
            </a:r>
            <a:r>
              <a:rPr lang="en-US" sz="2800" b="1" dirty="0">
                <a:ea typeface="+mn-lt"/>
                <a:cs typeface="+mn-lt"/>
              </a:rPr>
              <a:t>tables</a:t>
            </a:r>
            <a:r>
              <a:rPr lang="en-US" sz="2800" dirty="0">
                <a:ea typeface="+mn-lt"/>
                <a:cs typeface="+mn-lt"/>
              </a:rPr>
              <a:t>. </a:t>
            </a:r>
            <a:endParaRPr lang="en-US" sz="2800" dirty="0"/>
          </a:p>
          <a:p>
            <a:pPr algn="just"/>
            <a:r>
              <a:rPr lang="en-US" sz="2800" dirty="0">
                <a:ea typeface="+mn-lt"/>
                <a:cs typeface="+mn-lt"/>
              </a:rPr>
              <a:t>A relation is a set of </a:t>
            </a:r>
            <a:r>
              <a:rPr lang="en-US" sz="2800" b="1" dirty="0">
                <a:ea typeface="+mn-lt"/>
                <a:cs typeface="+mn-lt"/>
              </a:rPr>
              <a:t>tuples or rows</a:t>
            </a:r>
            <a:r>
              <a:rPr lang="en-US" sz="2800" dirty="0">
                <a:ea typeface="+mn-lt"/>
                <a:cs typeface="+mn-lt"/>
              </a:rPr>
              <a:t>, with each tuple sharing a set of </a:t>
            </a:r>
            <a:r>
              <a:rPr lang="en-US" sz="2800" b="1" dirty="0">
                <a:ea typeface="+mn-lt"/>
                <a:cs typeface="+mn-lt"/>
              </a:rPr>
              <a:t>attributes or columns</a:t>
            </a:r>
            <a:r>
              <a:rPr lang="en-US" sz="2800" dirty="0">
                <a:ea typeface="+mn-lt"/>
                <a:cs typeface="+mn-lt"/>
              </a:rPr>
              <a:t>. </a:t>
            </a:r>
            <a:endParaRPr lang="en-US" sz="2800" dirty="0">
              <a:cs typeface="Arial" panose="020B0604020202020204"/>
            </a:endParaRPr>
          </a:p>
          <a:p>
            <a:pPr algn="just"/>
            <a:r>
              <a:rPr lang="en-US" sz="2800" dirty="0">
                <a:ea typeface="+mn-lt"/>
                <a:cs typeface="+mn-lt"/>
              </a:rPr>
              <a:t>A domain of possible values represents the data type describing the types of values that can appear in each column. </a:t>
            </a:r>
          </a:p>
          <a:p>
            <a:pPr algn="just"/>
            <a:r>
              <a:rPr lang="en-US" sz="2800" dirty="0">
                <a:ea typeface="+mn-lt"/>
                <a:cs typeface="+mn-lt"/>
              </a:rPr>
              <a:t>The number of attributes in a relation is called </a:t>
            </a:r>
            <a:r>
              <a:rPr lang="en-US" sz="2800" b="1" dirty="0">
                <a:ea typeface="+mn-lt"/>
                <a:cs typeface="+mn-lt"/>
              </a:rPr>
              <a:t>degree or arity.</a:t>
            </a:r>
            <a:r>
              <a:rPr lang="en-US" sz="2800" dirty="0">
                <a:ea typeface="+mn-lt"/>
                <a:cs typeface="+mn-lt"/>
              </a:rPr>
              <a:t> </a:t>
            </a:r>
          </a:p>
          <a:p>
            <a:pPr algn="just"/>
            <a:r>
              <a:rPr lang="en-US" sz="2800" dirty="0">
                <a:ea typeface="+mn-lt"/>
                <a:cs typeface="+mn-lt"/>
              </a:rPr>
              <a:t>SQL (Structured Query Language) has been widely used as the language for relational database queries. </a:t>
            </a:r>
            <a:endParaRPr lang="en-US" sz="2800" dirty="0">
              <a:cs typeface="Arial" panose="020B0604020202020204"/>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In a relational model, relations are termed as....</a:t>
            </a:r>
            <a:endParaRPr lang="en-US" dirty="0"/>
          </a:p>
          <a:p>
            <a:pPr marL="0" indent="0">
              <a:buNone/>
            </a:pPr>
            <a:endParaRPr lang="en-US" sz="2800" dirty="0"/>
          </a:p>
          <a:p>
            <a:pPr marL="457200" indent="-457200">
              <a:buAutoNum type="alphaUcPeriod"/>
            </a:pPr>
            <a:r>
              <a:rPr lang="en-US" sz="2800" dirty="0"/>
              <a:t>Rows</a:t>
            </a:r>
          </a:p>
          <a:p>
            <a:pPr marL="457200" indent="-457200">
              <a:buAutoNum type="alphaUcPeriod"/>
            </a:pPr>
            <a:r>
              <a:rPr lang="en-US" sz="2800" dirty="0"/>
              <a:t>Tables</a:t>
            </a:r>
          </a:p>
          <a:p>
            <a:pPr marL="457200" indent="-457200">
              <a:buAutoNum type="alphaUcPeriod"/>
            </a:pPr>
            <a:r>
              <a:rPr lang="en-US" sz="2800" dirty="0">
                <a:solidFill>
                  <a:schemeClr val="tx1"/>
                </a:solidFill>
              </a:rPr>
              <a:t>Attributes</a:t>
            </a:r>
          </a:p>
          <a:p>
            <a:pPr marL="457200" indent="-457200">
              <a:buAutoNum type="alphaUcPeriod"/>
            </a:pPr>
            <a:r>
              <a:rPr lang="en-US" sz="2800" dirty="0"/>
              <a:t>Tuples </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15</a:t>
            </a:fld>
            <a:endParaRPr lang="en-US" altLang="en-US"/>
          </a:p>
        </p:txBody>
      </p:sp>
    </p:spTree>
    <p:extLst>
      <p:ext uri="{BB962C8B-B14F-4D97-AF65-F5344CB8AC3E}">
        <p14:creationId xmlns:p14="http://schemas.microsoft.com/office/powerpoint/2010/main" val="4150711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In a relational model, relations are termed as....</a:t>
            </a:r>
            <a:endParaRPr lang="en-US" dirty="0"/>
          </a:p>
          <a:p>
            <a:pPr marL="0" indent="0">
              <a:buNone/>
            </a:pPr>
            <a:endParaRPr lang="en-US" sz="2800" dirty="0"/>
          </a:p>
          <a:p>
            <a:pPr marL="457200" indent="-457200">
              <a:buAutoNum type="alphaUcPeriod"/>
            </a:pPr>
            <a:r>
              <a:rPr lang="en-US" sz="2800" dirty="0"/>
              <a:t>Rows</a:t>
            </a:r>
          </a:p>
          <a:p>
            <a:pPr marL="457200" indent="-457200">
              <a:buAutoNum type="alphaUcPeriod"/>
            </a:pPr>
            <a:r>
              <a:rPr lang="en-US" sz="2800" b="1" dirty="0">
                <a:gradFill>
                  <a:gsLst>
                    <a:gs pos="0">
                      <a:srgbClr val="E30000"/>
                    </a:gs>
                    <a:gs pos="100000">
                      <a:srgbClr val="760303"/>
                    </a:gs>
                  </a:gsLst>
                  <a:lin scaled="0"/>
                </a:gradFill>
              </a:rPr>
              <a:t>Tables</a:t>
            </a:r>
          </a:p>
          <a:p>
            <a:pPr marL="457200" indent="-457200">
              <a:buAutoNum type="alphaUcPeriod"/>
            </a:pPr>
            <a:r>
              <a:rPr lang="en-US" sz="2800" dirty="0">
                <a:solidFill>
                  <a:schemeClr val="tx1"/>
                </a:solidFill>
              </a:rPr>
              <a:t>Attributes</a:t>
            </a:r>
          </a:p>
          <a:p>
            <a:pPr marL="457200" indent="-457200">
              <a:buAutoNum type="alphaUcPeriod"/>
            </a:pPr>
            <a:r>
              <a:rPr lang="en-US" sz="2800" dirty="0"/>
              <a:t>Tuples </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16</a:t>
            </a:fld>
            <a:endParaRPr lang="en-US" altLang="en-US"/>
          </a:p>
        </p:txBody>
      </p:sp>
    </p:spTree>
    <p:extLst>
      <p:ext uri="{BB962C8B-B14F-4D97-AF65-F5344CB8AC3E}">
        <p14:creationId xmlns:p14="http://schemas.microsoft.com/office/powerpoint/2010/main" val="1619228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n-lt"/>
                <a:cs typeface="+mn-lt"/>
              </a:rPr>
              <a:t/>
            </a:r>
            <a:br>
              <a:rPr lang="en-US">
                <a:ea typeface="+mn-lt"/>
                <a:cs typeface="+mn-lt"/>
              </a:rPr>
            </a:br>
            <a:r>
              <a:rPr lang="en-US">
                <a:ea typeface="+mn-lt"/>
                <a:cs typeface="+mn-lt"/>
              </a:rPr>
              <a:t>Relational Model Contd.</a:t>
            </a:r>
            <a:endParaRPr lang="en-US" b="0">
              <a:ea typeface="+mn-lt"/>
              <a:cs typeface="+mn-lt"/>
            </a:endParaRPr>
          </a:p>
          <a:p>
            <a:endParaRPr lang="en-US">
              <a:cs typeface="Arial" panose="020B0604020202020204"/>
            </a:endParaRPr>
          </a:p>
        </p:txBody>
      </p:sp>
      <p:pic>
        <p:nvPicPr>
          <p:cNvPr id="5" name="Picture 5" descr="Diagram&#10;&#10;Description automatically generated"/>
          <p:cNvPicPr>
            <a:picLocks noGrp="1" noChangeAspect="1"/>
          </p:cNvPicPr>
          <p:nvPr>
            <p:ph idx="1"/>
          </p:nvPr>
        </p:nvPicPr>
        <p:blipFill>
          <a:blip r:embed="rId2"/>
          <a:stretch>
            <a:fillRect/>
          </a:stretch>
        </p:blipFill>
        <p:spPr>
          <a:xfrm>
            <a:off x="820737" y="1770856"/>
            <a:ext cx="10144125" cy="3654729"/>
          </a:xfr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RDBMS consists of collection of ?</a:t>
            </a:r>
          </a:p>
          <a:p>
            <a:pPr marL="0" indent="0">
              <a:buNone/>
            </a:pPr>
            <a:endParaRPr lang="en-US" sz="2800" dirty="0"/>
          </a:p>
          <a:p>
            <a:pPr marL="457200" indent="-457200">
              <a:buAutoNum type="alphaUcPeriod"/>
            </a:pPr>
            <a:r>
              <a:rPr lang="en-US" sz="2800" dirty="0"/>
              <a:t>Record</a:t>
            </a:r>
          </a:p>
          <a:p>
            <a:pPr marL="457200" indent="-457200">
              <a:buAutoNum type="alphaUcPeriod"/>
            </a:pPr>
            <a:r>
              <a:rPr lang="en-US" sz="2800" dirty="0"/>
              <a:t>Tables</a:t>
            </a:r>
          </a:p>
          <a:p>
            <a:pPr marL="457200" indent="-457200">
              <a:buAutoNum type="alphaUcPeriod"/>
            </a:pPr>
            <a:r>
              <a:rPr lang="en-US" sz="2800" dirty="0"/>
              <a:t>Fields</a:t>
            </a:r>
          </a:p>
          <a:p>
            <a:pPr marL="457200" indent="-457200">
              <a:buAutoNum type="alphaUcPeriod"/>
            </a:pPr>
            <a:r>
              <a:rPr lang="en-US" sz="2800" dirty="0"/>
              <a:t>Key</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RDBMS consists of collection of ?</a:t>
            </a:r>
          </a:p>
          <a:p>
            <a:pPr marL="0" indent="0">
              <a:buNone/>
            </a:pPr>
            <a:endParaRPr lang="en-US" sz="2800" dirty="0"/>
          </a:p>
          <a:p>
            <a:pPr marL="457200" indent="-457200">
              <a:buAutoNum type="alphaUcPeriod"/>
            </a:pPr>
            <a:r>
              <a:rPr lang="en-US" sz="2800" dirty="0"/>
              <a:t>Record</a:t>
            </a:r>
          </a:p>
          <a:p>
            <a:pPr marL="457200" indent="-457200">
              <a:buAutoNum type="alphaUcPeriod"/>
            </a:pPr>
            <a:r>
              <a:rPr lang="en-US" sz="3200" b="1" dirty="0">
                <a:solidFill>
                  <a:srgbClr val="FF0000"/>
                </a:solidFill>
              </a:rPr>
              <a:t>Tables</a:t>
            </a:r>
          </a:p>
          <a:p>
            <a:pPr marL="457200" indent="-457200">
              <a:buAutoNum type="alphaUcPeriod"/>
            </a:pPr>
            <a:r>
              <a:rPr lang="en-US" sz="2800" dirty="0"/>
              <a:t>Fields</a:t>
            </a:r>
          </a:p>
          <a:p>
            <a:pPr marL="457200" indent="-457200">
              <a:buAutoNum type="alphaUcPeriod"/>
            </a:pPr>
            <a:r>
              <a:rPr lang="en-US" sz="2800" dirty="0"/>
              <a:t>Key</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5080" eaLnBrk="1" hangingPunct="1">
              <a:buFont typeface="Wingdings" panose="05000000000000000000" pitchFamily="2" charset="2"/>
              <a:buNone/>
            </a:pPr>
            <a:r>
              <a:rPr lang="en-US" altLang="en-US" sz="1600" b="1"/>
              <a:t>© (2021) ABES Engineering College.</a:t>
            </a:r>
          </a:p>
          <a:p>
            <a:pPr indent="5080" eaLnBrk="1" hangingPunct="1">
              <a:buFont typeface="Wingdings" panose="05000000000000000000" pitchFamily="2" charset="2"/>
              <a:buNone/>
            </a:pPr>
            <a:endParaRPr lang="en-US" altLang="en-US" sz="1600"/>
          </a:p>
          <a:p>
            <a:pPr indent="5080"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xfrm>
            <a:off x="5390231" y="6473157"/>
            <a:ext cx="10318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a:t>
            </a:r>
            <a:r>
              <a:rPr lang="en-US" sz="2800" dirty="0"/>
              <a:t>. </a:t>
            </a:r>
            <a:r>
              <a:rPr lang="en-US" sz="3200" dirty="0"/>
              <a:t>The term attribute refers to a _____________ of a table </a:t>
            </a:r>
          </a:p>
          <a:p>
            <a:pPr marL="0" indent="0">
              <a:buNone/>
            </a:pPr>
            <a:endParaRPr lang="en-US" sz="3200" dirty="0"/>
          </a:p>
          <a:p>
            <a:pPr marL="457200" indent="-457200">
              <a:buAutoNum type="alphaUcPeriod"/>
            </a:pPr>
            <a:r>
              <a:rPr lang="en-US" sz="3200" dirty="0"/>
              <a:t>Record</a:t>
            </a:r>
          </a:p>
          <a:p>
            <a:pPr marL="457200" indent="-457200">
              <a:buAutoNum type="alphaUcPeriod"/>
            </a:pPr>
            <a:r>
              <a:rPr lang="en-US" sz="3200" dirty="0"/>
              <a:t>Tuple</a:t>
            </a:r>
          </a:p>
          <a:p>
            <a:pPr marL="457200" indent="-457200">
              <a:buAutoNum type="alphaUcPeriod"/>
            </a:pPr>
            <a:r>
              <a:rPr lang="en-US" sz="3200" dirty="0"/>
              <a:t>Column</a:t>
            </a:r>
          </a:p>
          <a:p>
            <a:pPr marL="457200" indent="-457200">
              <a:buAutoNum type="alphaUcPeriod"/>
            </a:pPr>
            <a:r>
              <a:rPr lang="en-US" sz="3200" dirty="0"/>
              <a:t>Key</a:t>
            </a:r>
            <a:endParaRPr lang="en-IN" sz="32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The term attribute refers to a _____________ of a table </a:t>
            </a:r>
          </a:p>
          <a:p>
            <a:pPr marL="0" indent="0">
              <a:buNone/>
            </a:pPr>
            <a:endParaRPr lang="en-US" sz="2800" dirty="0"/>
          </a:p>
          <a:p>
            <a:pPr marL="457200" indent="-457200">
              <a:buAutoNum type="alphaUcPeriod"/>
            </a:pPr>
            <a:r>
              <a:rPr lang="en-US" sz="2800" dirty="0"/>
              <a:t>Record</a:t>
            </a:r>
          </a:p>
          <a:p>
            <a:pPr marL="457200" indent="-457200">
              <a:buAutoNum type="alphaUcPeriod"/>
            </a:pPr>
            <a:r>
              <a:rPr lang="en-US" sz="2800" dirty="0"/>
              <a:t>Tuple</a:t>
            </a:r>
          </a:p>
          <a:p>
            <a:pPr marL="457200" indent="-457200">
              <a:buAutoNum type="alphaUcPeriod"/>
            </a:pPr>
            <a:r>
              <a:rPr lang="en-US" sz="3200" b="1" dirty="0">
                <a:solidFill>
                  <a:srgbClr val="FF0000"/>
                </a:solidFill>
              </a:rPr>
              <a:t>Column</a:t>
            </a:r>
          </a:p>
          <a:p>
            <a:pPr marL="457200" indent="-457200">
              <a:buAutoNum type="alphaUcPeriod"/>
            </a:pPr>
            <a:r>
              <a:rPr lang="en-US" sz="2800" dirty="0"/>
              <a:t>Key</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Which of the following refers to the number of attributes in a relation?</a:t>
            </a:r>
          </a:p>
          <a:p>
            <a:endParaRPr lang="en-US" sz="2800" dirty="0"/>
          </a:p>
          <a:p>
            <a:pPr marL="0" indent="0">
              <a:buNone/>
            </a:pPr>
            <a:r>
              <a:rPr lang="en-US" sz="2800" dirty="0"/>
              <a:t>A. </a:t>
            </a:r>
            <a:r>
              <a:rPr lang="en-IN" sz="2800" dirty="0"/>
              <a:t>Degree</a:t>
            </a:r>
          </a:p>
          <a:p>
            <a:pPr marL="0" indent="0">
              <a:buNone/>
            </a:pPr>
            <a:r>
              <a:rPr lang="en-US" sz="2800" dirty="0"/>
              <a:t>B. Row </a:t>
            </a:r>
          </a:p>
          <a:p>
            <a:pPr marL="0" indent="0">
              <a:buNone/>
            </a:pPr>
            <a:r>
              <a:rPr lang="en-US" sz="2800" dirty="0"/>
              <a:t>C. Column </a:t>
            </a:r>
          </a:p>
          <a:p>
            <a:pPr marL="0" indent="0">
              <a:buNone/>
            </a:pPr>
            <a:r>
              <a:rPr lang="en-US" sz="2800" dirty="0"/>
              <a:t>D. None of the Above </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Which of the following refers to the number of attributes in a relation?</a:t>
            </a:r>
          </a:p>
          <a:p>
            <a:endParaRPr lang="en-US" sz="2800" dirty="0"/>
          </a:p>
          <a:p>
            <a:pPr marL="0" indent="0">
              <a:buNone/>
            </a:pPr>
            <a:r>
              <a:rPr lang="en-US" sz="3200" dirty="0">
                <a:solidFill>
                  <a:srgbClr val="FF0000"/>
                </a:solidFill>
              </a:rPr>
              <a:t>A. </a:t>
            </a:r>
            <a:r>
              <a:rPr lang="en-IN" sz="3200" dirty="0">
                <a:solidFill>
                  <a:srgbClr val="FF0000"/>
                </a:solidFill>
              </a:rPr>
              <a:t>Degree</a:t>
            </a:r>
          </a:p>
          <a:p>
            <a:pPr marL="0" indent="0">
              <a:buNone/>
            </a:pPr>
            <a:r>
              <a:rPr lang="en-US" sz="2800" dirty="0"/>
              <a:t>B. Row </a:t>
            </a:r>
          </a:p>
          <a:p>
            <a:pPr marL="0" indent="0">
              <a:buNone/>
            </a:pPr>
            <a:r>
              <a:rPr lang="en-US" sz="2800" dirty="0"/>
              <a:t>C. Column </a:t>
            </a:r>
          </a:p>
          <a:p>
            <a:pPr marL="0" indent="0">
              <a:buNone/>
            </a:pPr>
            <a:r>
              <a:rPr lang="en-US" sz="2800" dirty="0"/>
              <a:t>D. None of the Above </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Objects </a:t>
            </a:r>
          </a:p>
        </p:txBody>
      </p:sp>
      <p:sp>
        <p:nvSpPr>
          <p:cNvPr id="3" name="Content Placeholder 2"/>
          <p:cNvSpPr>
            <a:spLocks noGrp="1"/>
          </p:cNvSpPr>
          <p:nvPr>
            <p:ph idx="1"/>
          </p:nvPr>
        </p:nvSpPr>
        <p:spPr/>
        <p:txBody>
          <a:bodyPr/>
          <a:lstStyle/>
          <a:p>
            <a:pPr>
              <a:buNone/>
            </a:pPr>
            <a:r>
              <a:rPr lang="en-US" sz="2800" dirty="0"/>
              <a:t>Common Terminologies used in relational model objects are as follows : - </a:t>
            </a:r>
          </a:p>
          <a:p>
            <a:pPr>
              <a:buNone/>
            </a:pPr>
            <a:endParaRPr lang="en-US" sz="2800" dirty="0"/>
          </a:p>
          <a:p>
            <a:pPr>
              <a:buFont typeface="Arial" panose="020B0604020202020204" pitchFamily="34" charset="0"/>
              <a:buChar char="•"/>
            </a:pPr>
            <a:r>
              <a:rPr lang="en-US" sz="2800" dirty="0"/>
              <a:t>Database</a:t>
            </a:r>
          </a:p>
          <a:p>
            <a:pPr>
              <a:buFont typeface="Arial" panose="020B0604020202020204" pitchFamily="34" charset="0"/>
              <a:buChar char="•"/>
            </a:pPr>
            <a:r>
              <a:rPr lang="en-US" sz="2800" dirty="0"/>
              <a:t>Relation/Table</a:t>
            </a:r>
          </a:p>
          <a:p>
            <a:pPr>
              <a:buFont typeface="Arial" panose="020B0604020202020204" pitchFamily="34" charset="0"/>
              <a:buChar char="•"/>
            </a:pPr>
            <a:r>
              <a:rPr lang="en-US" sz="2800" dirty="0"/>
              <a:t>Attribute/Field/Column</a:t>
            </a:r>
          </a:p>
          <a:p>
            <a:pPr>
              <a:buFont typeface="Arial" panose="020B0604020202020204" pitchFamily="34" charset="0"/>
              <a:buChar char="•"/>
            </a:pPr>
            <a:r>
              <a:rPr lang="en-US" sz="2800" dirty="0"/>
              <a:t>Domain</a:t>
            </a:r>
          </a:p>
          <a:p>
            <a:pPr>
              <a:buFont typeface="Arial" panose="020B0604020202020204" pitchFamily="34" charset="0"/>
              <a:buChar char="•"/>
            </a:pPr>
            <a:r>
              <a:rPr lang="en-US" sz="2800" dirty="0"/>
              <a:t>Record/Row/Tuple</a:t>
            </a:r>
          </a:p>
          <a:p>
            <a:pPr>
              <a:buFont typeface="Arial" panose="020B0604020202020204" pitchFamily="34" charset="0"/>
              <a:buChar char="•"/>
            </a:pPr>
            <a:r>
              <a:rPr lang="en-US" sz="2800" dirty="0"/>
              <a:t>Degree/Arity</a:t>
            </a:r>
          </a:p>
        </p:txBody>
      </p:sp>
      <p:sp>
        <p:nvSpPr>
          <p:cNvPr id="4" name="Slide Number Placeholder 3"/>
          <p:cNvSpPr>
            <a:spLocks noGrp="1"/>
          </p:cNvSpPr>
          <p:nvPr>
            <p:ph type="sldNum" sz="quarter" idx="10"/>
          </p:nvPr>
        </p:nvSpPr>
        <p:spPr>
          <a:xfrm>
            <a:off x="5410200" y="6470149"/>
            <a:ext cx="10318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24</a:t>
            </a:r>
            <a:endParaRPr lang="en-US" altLang="en-US" sz="12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Formal Definition - Relation </a:t>
            </a:r>
          </a:p>
        </p:txBody>
      </p:sp>
      <p:sp>
        <p:nvSpPr>
          <p:cNvPr id="3" name="Content Placeholder 2"/>
          <p:cNvSpPr>
            <a:spLocks noGrp="1"/>
          </p:cNvSpPr>
          <p:nvPr>
            <p:ph idx="1"/>
          </p:nvPr>
        </p:nvSpPr>
        <p:spPr/>
        <p:txBody>
          <a:bodyPr>
            <a:normAutofit/>
          </a:bodyPr>
          <a:lstStyle/>
          <a:p>
            <a:r>
              <a:rPr lang="en-IN" sz="2800" dirty="0"/>
              <a:t>A </a:t>
            </a:r>
            <a:r>
              <a:rPr lang="en-IN" sz="2800" b="1" dirty="0"/>
              <a:t>relation</a:t>
            </a:r>
            <a:r>
              <a:rPr lang="en-IN" sz="2800" dirty="0"/>
              <a:t> (or </a:t>
            </a:r>
            <a:r>
              <a:rPr lang="en-IN" sz="2800" b="1" dirty="0"/>
              <a:t>relation state</a:t>
            </a:r>
            <a:r>
              <a:rPr lang="en-IN" sz="2800" dirty="0"/>
              <a:t>) r of the relation schema R(A</a:t>
            </a:r>
            <a:r>
              <a:rPr lang="en-IN" sz="2800" baseline="-25000" dirty="0"/>
              <a:t>1</a:t>
            </a:r>
            <a:r>
              <a:rPr lang="en-IN" sz="2800" dirty="0"/>
              <a:t>, A</a:t>
            </a:r>
            <a:r>
              <a:rPr lang="en-IN" sz="2800" baseline="-25000" dirty="0"/>
              <a:t>2</a:t>
            </a:r>
            <a:r>
              <a:rPr lang="en-IN" sz="2800" dirty="0"/>
              <a:t>, … , A</a:t>
            </a:r>
            <a:r>
              <a:rPr lang="en-IN" sz="2800" baseline="-25000" dirty="0"/>
              <a:t>n</a:t>
            </a:r>
            <a:r>
              <a:rPr lang="en-IN" sz="2800" dirty="0"/>
              <a:t>), also denoted by r(R), is a set of n-tuples r = {t</a:t>
            </a:r>
            <a:r>
              <a:rPr lang="en-IN" sz="2800" baseline="-25000" dirty="0"/>
              <a:t>1</a:t>
            </a:r>
            <a:r>
              <a:rPr lang="en-IN" sz="2800" dirty="0"/>
              <a:t>, t</a:t>
            </a:r>
            <a:r>
              <a:rPr lang="en-IN" sz="2800" baseline="-25000" dirty="0"/>
              <a:t>2</a:t>
            </a:r>
            <a:r>
              <a:rPr lang="en-IN" sz="2800" dirty="0"/>
              <a:t>, … , t</a:t>
            </a:r>
            <a:r>
              <a:rPr lang="en-IN" sz="2800" baseline="-25000" dirty="0"/>
              <a:t>m</a:t>
            </a:r>
            <a:r>
              <a:rPr lang="en-IN" sz="2800" dirty="0"/>
              <a:t>}. </a:t>
            </a:r>
          </a:p>
          <a:p>
            <a:r>
              <a:rPr lang="en-IN" sz="2800" dirty="0"/>
              <a:t>Each n-tuple</a:t>
            </a:r>
            <a:r>
              <a:rPr lang="en-IN" sz="2800" b="1" dirty="0"/>
              <a:t> </a:t>
            </a:r>
            <a:r>
              <a:rPr lang="en-IN" sz="2800" dirty="0"/>
              <a:t>t is an ordered list of n values t =&lt;v</a:t>
            </a:r>
            <a:r>
              <a:rPr lang="en-IN" sz="2800" baseline="-25000" dirty="0"/>
              <a:t>1</a:t>
            </a:r>
            <a:r>
              <a:rPr lang="en-IN" sz="2800" dirty="0"/>
              <a:t>, v</a:t>
            </a:r>
            <a:r>
              <a:rPr lang="en-IN" sz="2800" baseline="-25000" dirty="0"/>
              <a:t>2</a:t>
            </a:r>
            <a:r>
              <a:rPr lang="en-IN" sz="2800" dirty="0"/>
              <a:t>, …,</a:t>
            </a:r>
            <a:r>
              <a:rPr lang="en-IN" sz="2800" dirty="0" err="1"/>
              <a:t>v</a:t>
            </a:r>
            <a:r>
              <a:rPr lang="en-IN" sz="2800" baseline="-25000" dirty="0" err="1"/>
              <a:t>n</a:t>
            </a:r>
            <a:r>
              <a:rPr lang="en-IN" sz="2800" dirty="0"/>
              <a:t>&gt;, where each value v</a:t>
            </a:r>
            <a:r>
              <a:rPr lang="en-IN" sz="2800" baseline="-25000" dirty="0"/>
              <a:t>i</a:t>
            </a:r>
            <a:r>
              <a:rPr lang="en-IN" sz="2800" dirty="0"/>
              <a:t>, 1 ≤ </a:t>
            </a:r>
            <a:r>
              <a:rPr lang="en-IN" sz="2800" dirty="0" err="1"/>
              <a:t>i</a:t>
            </a:r>
            <a:r>
              <a:rPr lang="en-IN" sz="2800" dirty="0"/>
              <a:t> ≤ n, is an element of </a:t>
            </a:r>
            <a:r>
              <a:rPr lang="en-IN" sz="2800" dirty="0" err="1"/>
              <a:t>dom</a:t>
            </a:r>
            <a:r>
              <a:rPr lang="en-IN" sz="2800" dirty="0"/>
              <a:t>(A</a:t>
            </a:r>
            <a:r>
              <a:rPr lang="en-IN" sz="2800" baseline="-25000" dirty="0"/>
              <a:t>i</a:t>
            </a:r>
            <a:r>
              <a:rPr lang="en-IN" sz="2800" dirty="0"/>
              <a:t>) or special NULL value.</a:t>
            </a:r>
          </a:p>
          <a:p>
            <a:r>
              <a:rPr lang="en-IN" sz="2800" dirty="0"/>
              <a:t>The </a:t>
            </a:r>
            <a:r>
              <a:rPr lang="en-IN" sz="2800" dirty="0" err="1"/>
              <a:t>ith</a:t>
            </a:r>
            <a:r>
              <a:rPr lang="en-IN" sz="2800" dirty="0"/>
              <a:t> value in tuple t, which corresponds to the attribute A</a:t>
            </a:r>
            <a:r>
              <a:rPr lang="en-IN" sz="2800" baseline="-25000" dirty="0"/>
              <a:t>i</a:t>
            </a:r>
            <a:r>
              <a:rPr lang="en-IN" sz="2800" dirty="0"/>
              <a:t>, is referred to as t[A</a:t>
            </a:r>
            <a:r>
              <a:rPr lang="en-IN" sz="2800" baseline="-25000" dirty="0"/>
              <a:t>i</a:t>
            </a:r>
            <a:r>
              <a:rPr lang="en-IN" sz="2800" dirty="0"/>
              <a:t>] or </a:t>
            </a:r>
            <a:r>
              <a:rPr lang="en-IN" sz="2800" dirty="0" err="1"/>
              <a:t>t.A</a:t>
            </a:r>
            <a:r>
              <a:rPr lang="en-IN" sz="2800" baseline="-25000" dirty="0" err="1"/>
              <a:t>i</a:t>
            </a:r>
            <a:r>
              <a:rPr lang="en-IN" dirty="0"/>
              <a:t>. </a:t>
            </a:r>
          </a:p>
          <a:p>
            <a:endParaRPr lang="en-US" dirty="0"/>
          </a:p>
        </p:txBody>
      </p:sp>
      <p:sp>
        <p:nvSpPr>
          <p:cNvPr id="4" name="Slide Number Placeholder 3"/>
          <p:cNvSpPr>
            <a:spLocks noGrp="1"/>
          </p:cNvSpPr>
          <p:nvPr>
            <p:ph type="sldNum" sz="quarter" idx="10"/>
          </p:nvPr>
        </p:nvSpPr>
        <p:spPr>
          <a:xfrm>
            <a:off x="5410200" y="6481011"/>
            <a:ext cx="1022684"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25</a:t>
            </a:r>
            <a:endParaRPr lang="en-US" altLang="en-US" sz="120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Relations </a:t>
            </a:r>
            <a:endParaRPr lang="en-IN" dirty="0"/>
          </a:p>
        </p:txBody>
      </p:sp>
      <p:sp>
        <p:nvSpPr>
          <p:cNvPr id="3" name="Content Placeholder 2"/>
          <p:cNvSpPr>
            <a:spLocks noGrp="1"/>
          </p:cNvSpPr>
          <p:nvPr>
            <p:ph idx="1"/>
          </p:nvPr>
        </p:nvSpPr>
        <p:spPr/>
        <p:txBody>
          <a:bodyPr/>
          <a:lstStyle/>
          <a:p>
            <a:r>
              <a:rPr lang="en-IN" sz="2800" dirty="0"/>
              <a:t>Duplicate tuples must not be present in a relation</a:t>
            </a:r>
          </a:p>
          <a:p>
            <a:endParaRPr lang="en-US" dirty="0"/>
          </a:p>
          <a:p>
            <a:endParaRPr lang="en-US" dirty="0"/>
          </a:p>
          <a:p>
            <a:endParaRPr lang="en-US" dirty="0"/>
          </a:p>
          <a:p>
            <a:pPr marL="0" indent="0">
              <a:buNone/>
            </a:pPr>
            <a:endParaRPr lang="en-US" dirty="0"/>
          </a:p>
          <a:p>
            <a:pPr marL="0" indent="0">
              <a:buNone/>
            </a:pPr>
            <a:endParaRPr lang="en-IN" dirty="0"/>
          </a:p>
          <a:p>
            <a:r>
              <a:rPr lang="en-IN" sz="2800" dirty="0"/>
              <a:t>Each tuple must have exactly one data (atomic) value for an attribute</a:t>
            </a:r>
            <a:endParaRPr lang="en-US"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26</a:t>
            </a:fld>
            <a:endParaRPr lang="en-US" alt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427346" y="1828800"/>
            <a:ext cx="4954654" cy="1894681"/>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3200400" y="4419600"/>
            <a:ext cx="4954654" cy="155829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Relations </a:t>
            </a:r>
          </a:p>
        </p:txBody>
      </p:sp>
      <p:sp>
        <p:nvSpPr>
          <p:cNvPr id="3" name="Content Placeholder 2"/>
          <p:cNvSpPr>
            <a:spLocks noGrp="1"/>
          </p:cNvSpPr>
          <p:nvPr>
            <p:ph idx="1"/>
          </p:nvPr>
        </p:nvSpPr>
        <p:spPr/>
        <p:txBody>
          <a:bodyPr>
            <a:normAutofit/>
          </a:bodyPr>
          <a:lstStyle/>
          <a:p>
            <a:pPr lvl="0"/>
            <a:r>
              <a:rPr lang="en-US" sz="2800" dirty="0"/>
              <a:t>Each relation in a database must have a distinct or unique name that would separate it from the other relations in a database.</a:t>
            </a:r>
          </a:p>
          <a:p>
            <a:pPr lvl="0"/>
            <a:r>
              <a:rPr lang="en-IN" sz="2800" dirty="0"/>
              <a:t>A relation must not have two attributes with the same name</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505200" y="2895600"/>
            <a:ext cx="5105400" cy="2438400"/>
          </a:xfrm>
          <a:prstGeom prst="rect">
            <a:avLst/>
          </a:prstGeom>
        </p:spPr>
      </p:pic>
      <p:sp>
        <p:nvSpPr>
          <p:cNvPr id="5" name="Slide Number Placeholder 3"/>
          <p:cNvSpPr>
            <a:spLocks noGrp="1"/>
          </p:cNvSpPr>
          <p:nvPr>
            <p:ph type="sldNum" sz="quarter" idx="10"/>
          </p:nvPr>
        </p:nvSpPr>
        <p:spPr>
          <a:xfrm>
            <a:off x="5410200" y="6481011"/>
            <a:ext cx="1022684"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27</a:t>
            </a:r>
            <a:endParaRPr lang="en-US" altLang="en-US" sz="120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Relations </a:t>
            </a:r>
            <a:endParaRPr lang="en-IN" dirty="0"/>
          </a:p>
        </p:txBody>
      </p:sp>
      <p:sp>
        <p:nvSpPr>
          <p:cNvPr id="3" name="Content Placeholder 2"/>
          <p:cNvSpPr>
            <a:spLocks noGrp="1"/>
          </p:cNvSpPr>
          <p:nvPr>
            <p:ph idx="1"/>
          </p:nvPr>
        </p:nvSpPr>
        <p:spPr/>
        <p:txBody>
          <a:bodyPr/>
          <a:lstStyle/>
          <a:p>
            <a:r>
              <a:rPr lang="en-US" sz="2800" dirty="0"/>
              <a:t>Tuples in a relation do not have to follow a significant order as the relation is not order-sensitive. Both of these DEPARTMENT relations are the same.</a:t>
            </a:r>
            <a:endParaRPr lang="en-IN" sz="2800"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28</a:t>
            </a:fld>
            <a:endParaRPr lang="en-US" alt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600200" y="2590800"/>
            <a:ext cx="3429000" cy="281940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183312" y="2667000"/>
            <a:ext cx="3341688" cy="2667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Formal Definition - Attribute </a:t>
            </a:r>
          </a:p>
        </p:txBody>
      </p:sp>
      <p:sp>
        <p:nvSpPr>
          <p:cNvPr id="3" name="Content Placeholder 2"/>
          <p:cNvSpPr>
            <a:spLocks noGrp="1"/>
          </p:cNvSpPr>
          <p:nvPr>
            <p:ph idx="1"/>
          </p:nvPr>
        </p:nvSpPr>
        <p:spPr>
          <a:xfrm>
            <a:off x="711200" y="1600201"/>
            <a:ext cx="10972800" cy="4525963"/>
          </a:xfrm>
        </p:spPr>
        <p:txBody>
          <a:bodyPr>
            <a:normAutofit/>
          </a:bodyPr>
          <a:lstStyle/>
          <a:p>
            <a:pPr>
              <a:buNone/>
            </a:pPr>
            <a:r>
              <a:rPr lang="en-IN" sz="2800" dirty="0"/>
              <a:t>A </a:t>
            </a:r>
            <a:r>
              <a:rPr lang="en-IN" sz="2800" b="1" dirty="0">
                <a:solidFill>
                  <a:srgbClr val="FF0000"/>
                </a:solidFill>
              </a:rPr>
              <a:t>relation schema</a:t>
            </a:r>
            <a:r>
              <a:rPr lang="en-IN" sz="2800" dirty="0">
                <a:solidFill>
                  <a:srgbClr val="FF0000"/>
                </a:solidFill>
              </a:rPr>
              <a:t> </a:t>
            </a:r>
            <a:r>
              <a:rPr lang="en-IN" sz="2800" dirty="0"/>
              <a:t>R, denoted by R(A</a:t>
            </a:r>
            <a:r>
              <a:rPr lang="en-IN" sz="2800" baseline="-25000" dirty="0"/>
              <a:t>1</a:t>
            </a:r>
            <a:r>
              <a:rPr lang="en-IN" sz="2800" dirty="0"/>
              <a:t>, A</a:t>
            </a:r>
            <a:r>
              <a:rPr lang="en-IN" sz="2800" baseline="-25000" dirty="0"/>
              <a:t>2</a:t>
            </a:r>
            <a:r>
              <a:rPr lang="en-IN" sz="2800" dirty="0"/>
              <a:t>, …, A</a:t>
            </a:r>
            <a:r>
              <a:rPr lang="en-IN" sz="2800" baseline="-25000" dirty="0"/>
              <a:t>n</a:t>
            </a:r>
            <a:r>
              <a:rPr lang="en-IN" sz="2800" dirty="0"/>
              <a:t>), comprises a relation name R and a list of attributes, A</a:t>
            </a:r>
            <a:r>
              <a:rPr lang="en-IN" sz="2800" baseline="-25000" dirty="0"/>
              <a:t>1</a:t>
            </a:r>
            <a:r>
              <a:rPr lang="en-IN" sz="2800" dirty="0"/>
              <a:t>, A</a:t>
            </a:r>
            <a:r>
              <a:rPr lang="en-IN" sz="2800" baseline="-25000" dirty="0"/>
              <a:t>2</a:t>
            </a:r>
            <a:r>
              <a:rPr lang="en-IN" sz="2800" dirty="0"/>
              <a:t>, …, A</a:t>
            </a:r>
            <a:r>
              <a:rPr lang="en-IN" sz="2800" baseline="-25000" dirty="0"/>
              <a:t>n.</a:t>
            </a:r>
          </a:p>
          <a:p>
            <a:pPr>
              <a:buNone/>
            </a:pPr>
            <a:r>
              <a:rPr lang="en-IN" sz="2800" dirty="0"/>
              <a:t>Each </a:t>
            </a:r>
            <a:r>
              <a:rPr lang="en-IN" sz="2800" b="1" dirty="0">
                <a:solidFill>
                  <a:srgbClr val="FF0000"/>
                </a:solidFill>
              </a:rPr>
              <a:t>attribute</a:t>
            </a:r>
            <a:r>
              <a:rPr lang="en-IN" sz="2800" dirty="0"/>
              <a:t> A</a:t>
            </a:r>
            <a:r>
              <a:rPr lang="en-IN" sz="2800" baseline="-25000" dirty="0"/>
              <a:t>i</a:t>
            </a:r>
            <a:r>
              <a:rPr lang="en-IN" sz="2800" dirty="0"/>
              <a:t> is the name of a role played by some domain D in the relation schema R.</a:t>
            </a:r>
          </a:p>
          <a:p>
            <a:pPr>
              <a:buNone/>
            </a:pPr>
            <a:r>
              <a:rPr lang="en-IN" sz="2800" dirty="0"/>
              <a:t>The </a:t>
            </a:r>
            <a:r>
              <a:rPr lang="en-IN" sz="2800" b="1" dirty="0">
                <a:solidFill>
                  <a:srgbClr val="FF0000"/>
                </a:solidFill>
              </a:rPr>
              <a:t>degree</a:t>
            </a:r>
            <a:r>
              <a:rPr lang="en-IN" sz="2800" dirty="0"/>
              <a:t> of a relation is the number of attributes n of its relation schema.</a:t>
            </a:r>
          </a:p>
          <a:p>
            <a:pPr>
              <a:buNone/>
            </a:pPr>
            <a:r>
              <a:rPr lang="en-US" dirty="0"/>
              <a:t>For Ex : </a:t>
            </a:r>
          </a:p>
          <a:p>
            <a:pPr>
              <a:buNone/>
            </a:pPr>
            <a:r>
              <a:rPr lang="en-IN" sz="1800" i="1" dirty="0"/>
              <a:t>STUDENT relation: </a:t>
            </a:r>
            <a:r>
              <a:rPr lang="en-IN" sz="1800" i="1" dirty="0" err="1"/>
              <a:t>dom</a:t>
            </a:r>
            <a:r>
              <a:rPr lang="en-IN" sz="1800" i="1" dirty="0"/>
              <a:t>(</a:t>
            </a:r>
            <a:r>
              <a:rPr lang="en-IN" sz="1800" i="1" dirty="0" err="1"/>
              <a:t>roll_no</a:t>
            </a:r>
            <a:r>
              <a:rPr lang="en-IN" sz="1800" i="1" dirty="0"/>
              <a:t>): </a:t>
            </a:r>
            <a:r>
              <a:rPr lang="en-IN" sz="1800" i="1" dirty="0" err="1"/>
              <a:t>Roll_number</a:t>
            </a:r>
            <a:r>
              <a:rPr lang="en-IN" sz="1800" i="1" dirty="0"/>
              <a:t>; </a:t>
            </a:r>
            <a:r>
              <a:rPr lang="en-IN" sz="1800" i="1" dirty="0" err="1"/>
              <a:t>dom</a:t>
            </a:r>
            <a:r>
              <a:rPr lang="en-IN" sz="1800" i="1" dirty="0"/>
              <a:t>(</a:t>
            </a:r>
            <a:r>
              <a:rPr lang="en-IN" sz="1800" i="1" dirty="0" err="1"/>
              <a:t>first_name</a:t>
            </a:r>
            <a:r>
              <a:rPr lang="en-IN" sz="1800" i="1" dirty="0"/>
              <a:t>) :Names; </a:t>
            </a:r>
            <a:r>
              <a:rPr lang="en-IN" sz="1800" i="1" dirty="0" err="1"/>
              <a:t>dom</a:t>
            </a:r>
            <a:r>
              <a:rPr lang="en-IN" sz="1800" i="1" dirty="0"/>
              <a:t>(</a:t>
            </a:r>
            <a:r>
              <a:rPr lang="en-IN" sz="1800" i="1" dirty="0" err="1"/>
              <a:t>middle_name</a:t>
            </a:r>
            <a:r>
              <a:rPr lang="en-IN" sz="1800" i="1" dirty="0"/>
              <a:t>): Names; </a:t>
            </a:r>
            <a:r>
              <a:rPr lang="en-IN" sz="1800" i="1" dirty="0" err="1"/>
              <a:t>dom</a:t>
            </a:r>
            <a:r>
              <a:rPr lang="en-IN" sz="1800" i="1" dirty="0"/>
              <a:t>(</a:t>
            </a:r>
            <a:r>
              <a:rPr lang="en-IN" sz="1800" i="1" dirty="0" err="1"/>
              <a:t>last_name</a:t>
            </a:r>
            <a:r>
              <a:rPr lang="en-IN" sz="1800" i="1" dirty="0"/>
              <a:t>): Names; </a:t>
            </a:r>
            <a:r>
              <a:rPr lang="en-IN" sz="1800" i="1" dirty="0" err="1"/>
              <a:t>dom</a:t>
            </a:r>
            <a:r>
              <a:rPr lang="en-IN" sz="1800" i="1" dirty="0"/>
              <a:t>(dob) =Dates, </a:t>
            </a:r>
            <a:r>
              <a:rPr lang="en-IN" sz="1800" i="1" dirty="0" err="1"/>
              <a:t>dom</a:t>
            </a:r>
            <a:r>
              <a:rPr lang="en-IN" sz="1800" i="1" dirty="0"/>
              <a:t>(gender):Genders, </a:t>
            </a:r>
            <a:r>
              <a:rPr lang="en-IN" sz="1800" i="1" dirty="0" err="1"/>
              <a:t>dom</a:t>
            </a:r>
            <a:r>
              <a:rPr lang="en-IN" sz="1800" i="1" dirty="0"/>
              <a:t>(</a:t>
            </a:r>
            <a:r>
              <a:rPr lang="en-IN" sz="1800" i="1" dirty="0" err="1"/>
              <a:t>house_no</a:t>
            </a:r>
            <a:r>
              <a:rPr lang="en-IN" sz="1800" i="1" dirty="0"/>
              <a:t>): Address, </a:t>
            </a:r>
            <a:r>
              <a:rPr lang="en-IN" sz="1800" i="1" dirty="0" err="1"/>
              <a:t>dom</a:t>
            </a:r>
            <a:r>
              <a:rPr lang="en-IN" sz="1800" i="1" dirty="0"/>
              <a:t>(</a:t>
            </a:r>
            <a:r>
              <a:rPr lang="en-IN" sz="1800" i="1" dirty="0" err="1"/>
              <a:t>street_name</a:t>
            </a:r>
            <a:r>
              <a:rPr lang="en-IN" sz="1800" i="1" dirty="0"/>
              <a:t>): Address, </a:t>
            </a:r>
            <a:r>
              <a:rPr lang="en-IN" sz="1800" i="1" dirty="0" err="1"/>
              <a:t>dom</a:t>
            </a:r>
            <a:r>
              <a:rPr lang="en-IN" sz="1800" i="1" dirty="0"/>
              <a:t>(city): </a:t>
            </a:r>
            <a:r>
              <a:rPr lang="en-IN" sz="1800" i="1" dirty="0" err="1"/>
              <a:t>City_names</a:t>
            </a:r>
            <a:r>
              <a:rPr lang="en-IN" sz="1800" i="1" dirty="0"/>
              <a:t>, </a:t>
            </a:r>
            <a:r>
              <a:rPr lang="en-IN" sz="1800" i="1" dirty="0" err="1"/>
              <a:t>dom</a:t>
            </a:r>
            <a:r>
              <a:rPr lang="en-IN" sz="1800" i="1" dirty="0"/>
              <a:t>(state): </a:t>
            </a:r>
            <a:r>
              <a:rPr lang="en-IN" sz="1800" i="1" dirty="0" err="1"/>
              <a:t>State_names</a:t>
            </a:r>
            <a:r>
              <a:rPr lang="en-IN" sz="1800" i="1" dirty="0"/>
              <a:t>, </a:t>
            </a:r>
            <a:r>
              <a:rPr lang="en-IN" sz="1800" i="1" dirty="0" err="1"/>
              <a:t>dom</a:t>
            </a:r>
            <a:r>
              <a:rPr lang="en-IN" sz="1800" i="1" dirty="0"/>
              <a:t>(</a:t>
            </a:r>
            <a:r>
              <a:rPr lang="en-IN" sz="1800" i="1" dirty="0" err="1"/>
              <a:t>Pincode</a:t>
            </a:r>
            <a:r>
              <a:rPr lang="en-IN" sz="1800" i="1" dirty="0"/>
              <a:t>): </a:t>
            </a:r>
            <a:r>
              <a:rPr lang="en-IN" sz="1800" i="1" dirty="0" err="1"/>
              <a:t>Pincodes</a:t>
            </a:r>
            <a:endParaRPr lang="en-IN" sz="1800" i="1" dirty="0"/>
          </a:p>
          <a:p>
            <a:pPr>
              <a:buNone/>
            </a:pPr>
            <a:endParaRPr lang="en-IN" dirty="0"/>
          </a:p>
          <a:p>
            <a:pPr>
              <a:buNone/>
            </a:pPr>
            <a:endParaRPr lang="en-US" sz="2400" dirty="0"/>
          </a:p>
        </p:txBody>
      </p:sp>
      <p:sp>
        <p:nvSpPr>
          <p:cNvPr id="4" name="Slide Number Placeholder 3"/>
          <p:cNvSpPr>
            <a:spLocks noGrp="1"/>
          </p:cNvSpPr>
          <p:nvPr>
            <p:ph type="sldNum" sz="quarter" idx="10"/>
          </p:nvPr>
        </p:nvSpPr>
        <p:spPr>
          <a:xfrm>
            <a:off x="5410200" y="6481011"/>
            <a:ext cx="1022684"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29</a:t>
            </a:r>
            <a:endParaRPr lang="en-US" altLang="en-US" sz="12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lIns="0" tIns="0"/>
          <a:lstStyle/>
          <a:p>
            <a:endParaRPr lang="en-US"/>
          </a:p>
        </p:txBody>
      </p:sp>
      <p:sp>
        <p:nvSpPr>
          <p:cNvPr id="13" name="TextBox 12"/>
          <p:cNvSpPr txBox="1"/>
          <p:nvPr/>
        </p:nvSpPr>
        <p:spPr>
          <a:xfrm>
            <a:off x="1447800" y="16002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describe the structure of Relational Model .</a:t>
            </a: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Module Objective</a:t>
            </a:r>
          </a:p>
        </p:txBody>
      </p:sp>
      <p:sp>
        <p:nvSpPr>
          <p:cNvPr id="21" name="TextBox 20"/>
          <p:cNvSpPr txBox="1"/>
          <p:nvPr/>
        </p:nvSpPr>
        <p:spPr>
          <a:xfrm>
            <a:off x="1475874" y="2302877"/>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understand database schema , relational model objects and characteristics of relations </a:t>
            </a:r>
          </a:p>
        </p:txBody>
      </p:sp>
      <p:sp>
        <p:nvSpPr>
          <p:cNvPr id="23" name="TextBox 22"/>
          <p:cNvSpPr txBox="1"/>
          <p:nvPr/>
        </p:nvSpPr>
        <p:spPr>
          <a:xfrm>
            <a:off x="1459832" y="2986263"/>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discuss different keys in relational database like Super Key , Candidate key ,Primary Key , Composite Key , Secondary Key or Alternate Key </a:t>
            </a:r>
            <a:r>
              <a:rPr lang="en-US" sz="1600" b="1" dirty="0">
                <a:latin typeface="+mn-lt"/>
              </a:rPr>
              <a:t> , Surrogate Key , Foreign and Unique Key </a:t>
            </a:r>
            <a:endParaRPr lang="en-US" sz="1600" b="1" dirty="0">
              <a:solidFill>
                <a:srgbClr val="000000"/>
              </a:solidFill>
              <a:latin typeface="+mn-lt"/>
            </a:endParaRPr>
          </a:p>
        </p:txBody>
      </p:sp>
      <p:sp>
        <p:nvSpPr>
          <p:cNvPr id="25" name="TextBox 24"/>
          <p:cNvSpPr txBox="1"/>
          <p:nvPr/>
        </p:nvSpPr>
        <p:spPr>
          <a:xfrm>
            <a:off x="1459832" y="3977581"/>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explain different constraints like schema based or integrity , entity integrity or key , Referential integrity and domain constraints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discuss SMS Case study with all constraints </a:t>
            </a:r>
          </a:p>
        </p:txBody>
      </p:sp>
      <p:sp>
        <p:nvSpPr>
          <p:cNvPr id="27" name="TextBox 26"/>
          <p:cNvSpPr txBox="1"/>
          <p:nvPr/>
        </p:nvSpPr>
        <p:spPr>
          <a:xfrm>
            <a:off x="1475874" y="55946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panose="020B0604020202020204" pitchFamily="34" charset="0"/>
              </a:rPr>
              <a:t>To understand basic concepts of SQL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Formal Definition - Domain</a:t>
            </a:r>
          </a:p>
        </p:txBody>
      </p:sp>
      <p:sp>
        <p:nvSpPr>
          <p:cNvPr id="3" name="Content Placeholder 2"/>
          <p:cNvSpPr>
            <a:spLocks noGrp="1"/>
          </p:cNvSpPr>
          <p:nvPr>
            <p:ph idx="1"/>
          </p:nvPr>
        </p:nvSpPr>
        <p:spPr>
          <a:xfrm>
            <a:off x="609600" y="1371600"/>
            <a:ext cx="10972800" cy="2743200"/>
          </a:xfrm>
        </p:spPr>
        <p:txBody>
          <a:bodyPr>
            <a:noAutofit/>
          </a:bodyPr>
          <a:lstStyle/>
          <a:p>
            <a:pPr algn="just"/>
            <a:r>
              <a:rPr lang="en-US" sz="2800" dirty="0"/>
              <a:t>A domain is the original set of atomic values used to model data.</a:t>
            </a:r>
          </a:p>
          <a:p>
            <a:pPr algn="just"/>
            <a:r>
              <a:rPr lang="en-US" sz="2800" dirty="0"/>
              <a:t>Domain can be specified via data type , format , and set of possible values from which the data values are drawn </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95600"/>
            <a:ext cx="7924800" cy="2971800"/>
          </a:xfrm>
          <a:prstGeom prst="rect">
            <a:avLst/>
          </a:prstGeom>
          <a:noFill/>
          <a:ln>
            <a:noFill/>
          </a:ln>
        </p:spPr>
      </p:pic>
      <p:sp>
        <p:nvSpPr>
          <p:cNvPr id="6" name="Slide Number Placeholder 3"/>
          <p:cNvSpPr>
            <a:spLocks noGrp="1"/>
          </p:cNvSpPr>
          <p:nvPr>
            <p:ph type="sldNum" sz="quarter" idx="10"/>
          </p:nvPr>
        </p:nvSpPr>
        <p:spPr>
          <a:xfrm>
            <a:off x="5410200" y="6481011"/>
            <a:ext cx="1022684"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30</a:t>
            </a:r>
            <a:endParaRPr lang="en-US" altLang="en-US" sz="1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anose="020B0604020202020204"/>
              </a:rPr>
              <a:t>Definition Summary</a:t>
            </a:r>
            <a:endParaRPr lang="en-US"/>
          </a:p>
        </p:txBody>
      </p:sp>
      <p:graphicFrame>
        <p:nvGraphicFramePr>
          <p:cNvPr id="5" name="Table 5"/>
          <p:cNvGraphicFramePr>
            <a:graphicFrameLocks noGrp="1"/>
          </p:cNvGraphicFramePr>
          <p:nvPr>
            <p:ph idx="1"/>
          </p:nvPr>
        </p:nvGraphicFramePr>
        <p:xfrm>
          <a:off x="469030" y="1387084"/>
          <a:ext cx="10972800" cy="3349866"/>
        </p:xfrm>
        <a:graphic>
          <a:graphicData uri="http://schemas.openxmlformats.org/drawingml/2006/table">
            <a:tbl>
              <a:tblPr firstRow="1" bandRow="1">
                <a:tableStyleId>{5C22544A-7EE6-4342-B048-85BDC9FD1C3A}</a:tableStyleId>
              </a:tblPr>
              <a:tblGrid>
                <a:gridCol w="5486400">
                  <a:extLst>
                    <a:ext uri="{9D8B030D-6E8A-4147-A177-3AD203B41FA5}">
                      <a16:colId xmlns="" xmlns:a16="http://schemas.microsoft.com/office/drawing/2014/main" val="20000"/>
                    </a:ext>
                  </a:extLst>
                </a:gridCol>
                <a:gridCol w="5486400">
                  <a:extLst>
                    <a:ext uri="{9D8B030D-6E8A-4147-A177-3AD203B41FA5}">
                      <a16:colId xmlns="" xmlns:a16="http://schemas.microsoft.com/office/drawing/2014/main" val="20001"/>
                    </a:ext>
                  </a:extLst>
                </a:gridCol>
              </a:tblGrid>
              <a:tr h="558311">
                <a:tc>
                  <a:txBody>
                    <a:bodyPr/>
                    <a:lstStyle/>
                    <a:p>
                      <a:r>
                        <a:rPr lang="en-US" dirty="0"/>
                        <a:t>Informal Terms</a:t>
                      </a:r>
                    </a:p>
                  </a:txBody>
                  <a:tcPr/>
                </a:tc>
                <a:tc>
                  <a:txBody>
                    <a:bodyPr/>
                    <a:lstStyle/>
                    <a:p>
                      <a:pPr lvl="0">
                        <a:buNone/>
                      </a:pPr>
                      <a:r>
                        <a:rPr lang="en-US" sz="1800" b="1" i="0" u="none" strike="noStrike" noProof="0" dirty="0">
                          <a:latin typeface="Arial" panose="020B0604020202020204"/>
                        </a:rPr>
                        <a:t>Formal Terms</a:t>
                      </a:r>
                      <a:endParaRPr lang="en-US" dirty="0"/>
                    </a:p>
                  </a:txBody>
                  <a:tcPr/>
                </a:tc>
                <a:extLst>
                  <a:ext uri="{0D108BD9-81ED-4DB2-BD59-A6C34878D82A}">
                    <a16:rowId xmlns="" xmlns:a16="http://schemas.microsoft.com/office/drawing/2014/main" val="10000"/>
                  </a:ext>
                </a:extLst>
              </a:tr>
              <a:tr h="558311">
                <a:tc>
                  <a:txBody>
                    <a:bodyPr/>
                    <a:lstStyle/>
                    <a:p>
                      <a:r>
                        <a:rPr lang="en-US" dirty="0"/>
                        <a:t>Table</a:t>
                      </a:r>
                    </a:p>
                  </a:txBody>
                  <a:tcPr/>
                </a:tc>
                <a:tc>
                  <a:txBody>
                    <a:bodyPr/>
                    <a:lstStyle/>
                    <a:p>
                      <a:r>
                        <a:rPr lang="en-US" dirty="0"/>
                        <a:t>Relation</a:t>
                      </a:r>
                    </a:p>
                  </a:txBody>
                  <a:tcPr/>
                </a:tc>
                <a:extLst>
                  <a:ext uri="{0D108BD9-81ED-4DB2-BD59-A6C34878D82A}">
                    <a16:rowId xmlns="" xmlns:a16="http://schemas.microsoft.com/office/drawing/2014/main" val="10001"/>
                  </a:ext>
                </a:extLst>
              </a:tr>
              <a:tr h="558311">
                <a:tc>
                  <a:txBody>
                    <a:bodyPr/>
                    <a:lstStyle/>
                    <a:p>
                      <a:r>
                        <a:rPr lang="en-US" dirty="0"/>
                        <a:t>Column Header</a:t>
                      </a:r>
                    </a:p>
                  </a:txBody>
                  <a:tcPr/>
                </a:tc>
                <a:tc>
                  <a:txBody>
                    <a:bodyPr/>
                    <a:lstStyle/>
                    <a:p>
                      <a:r>
                        <a:rPr lang="en-US" dirty="0"/>
                        <a:t>Attribute</a:t>
                      </a:r>
                    </a:p>
                  </a:txBody>
                  <a:tcPr/>
                </a:tc>
                <a:extLst>
                  <a:ext uri="{0D108BD9-81ED-4DB2-BD59-A6C34878D82A}">
                    <a16:rowId xmlns="" xmlns:a16="http://schemas.microsoft.com/office/drawing/2014/main" val="10002"/>
                  </a:ext>
                </a:extLst>
              </a:tr>
              <a:tr h="558311">
                <a:tc>
                  <a:txBody>
                    <a:bodyPr/>
                    <a:lstStyle/>
                    <a:p>
                      <a:r>
                        <a:rPr lang="en-US" dirty="0"/>
                        <a:t>All possible column values</a:t>
                      </a:r>
                    </a:p>
                  </a:txBody>
                  <a:tcPr/>
                </a:tc>
                <a:tc>
                  <a:txBody>
                    <a:bodyPr/>
                    <a:lstStyle/>
                    <a:p>
                      <a:r>
                        <a:rPr lang="en-US" dirty="0"/>
                        <a:t>Domain</a:t>
                      </a:r>
                    </a:p>
                  </a:txBody>
                  <a:tcPr/>
                </a:tc>
                <a:extLst>
                  <a:ext uri="{0D108BD9-81ED-4DB2-BD59-A6C34878D82A}">
                    <a16:rowId xmlns="" xmlns:a16="http://schemas.microsoft.com/office/drawing/2014/main" val="10003"/>
                  </a:ext>
                </a:extLst>
              </a:tr>
              <a:tr h="558311">
                <a:tc>
                  <a:txBody>
                    <a:bodyPr/>
                    <a:lstStyle/>
                    <a:p>
                      <a:r>
                        <a:rPr lang="en-US" dirty="0"/>
                        <a:t>Row</a:t>
                      </a:r>
                    </a:p>
                  </a:txBody>
                  <a:tcPr/>
                </a:tc>
                <a:tc>
                  <a:txBody>
                    <a:bodyPr/>
                    <a:lstStyle/>
                    <a:p>
                      <a:r>
                        <a:rPr lang="en-US" dirty="0"/>
                        <a:t>Tuple</a:t>
                      </a:r>
                    </a:p>
                  </a:txBody>
                  <a:tcPr/>
                </a:tc>
                <a:extLst>
                  <a:ext uri="{0D108BD9-81ED-4DB2-BD59-A6C34878D82A}">
                    <a16:rowId xmlns="" xmlns:a16="http://schemas.microsoft.com/office/drawing/2014/main" val="10004"/>
                  </a:ext>
                </a:extLst>
              </a:tr>
              <a:tr h="558311">
                <a:tc>
                  <a:txBody>
                    <a:bodyPr/>
                    <a:lstStyle/>
                    <a:p>
                      <a:r>
                        <a:rPr lang="en-US" dirty="0"/>
                        <a:t>Table Definition</a:t>
                      </a:r>
                    </a:p>
                  </a:txBody>
                  <a:tcPr/>
                </a:tc>
                <a:tc>
                  <a:txBody>
                    <a:bodyPr/>
                    <a:lstStyle/>
                    <a:p>
                      <a:r>
                        <a:rPr lang="en-US" dirty="0"/>
                        <a:t>Schema of Relation</a:t>
                      </a:r>
                    </a:p>
                  </a:txBody>
                  <a:tcPr/>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0"/>
          </p:nvPr>
        </p:nvSpPr>
        <p:spPr/>
        <p:txBody>
          <a:bodyPr/>
          <a:lstStyle/>
          <a:p>
            <a:pPr>
              <a:defRPr/>
            </a:pPr>
            <a:fld id="{ABFF5F4A-8FC7-419E-B94C-CDDC8DE310AE}" type="slidenum">
              <a:rPr lang="en-US" altLang="en-US"/>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t>32</a:t>
            </a:fld>
            <a:endParaRPr lang="en-US" altLang="en-US" sz="1200">
              <a:solidFill>
                <a:schemeClr val="bg1"/>
              </a:solidFill>
            </a:endParaRPr>
          </a:p>
        </p:txBody>
      </p:sp>
      <p:sp>
        <p:nvSpPr>
          <p:cNvPr id="24580" name="Content Placeholder 2"/>
          <p:cNvSpPr>
            <a:spLocks noGrp="1"/>
          </p:cNvSpPr>
          <p:nvPr>
            <p:ph idx="1"/>
          </p:nvPr>
        </p:nvSpPr>
        <p:spPr>
          <a:xfrm>
            <a:off x="533400" y="1676400"/>
            <a:ext cx="10337800" cy="3594099"/>
          </a:xfrm>
        </p:spPr>
        <p:txBody>
          <a:bodyPr/>
          <a:lstStyle/>
          <a:p>
            <a:pPr eaLnBrk="1" hangingPunct="1">
              <a:spcBef>
                <a:spcPts val="100"/>
              </a:spcBef>
              <a:buNone/>
            </a:pPr>
            <a:r>
              <a:rPr lang="en-US" sz="2800" dirty="0"/>
              <a:t>Q) </a:t>
            </a:r>
            <a:r>
              <a:rPr lang="en-US" sz="2800" b="1" dirty="0"/>
              <a:t>A two-dimensional table of data is called a _____?</a:t>
            </a:r>
          </a:p>
          <a:p>
            <a:pPr eaLnBrk="1" hangingPunct="1">
              <a:spcBef>
                <a:spcPts val="100"/>
              </a:spcBef>
              <a:buNone/>
            </a:pPr>
            <a:endParaRPr lang="en-US" altLang="en-US" sz="2800" b="1" dirty="0"/>
          </a:p>
          <a:p>
            <a:pPr marL="457200" indent="-457200" eaLnBrk="1" hangingPunct="1">
              <a:spcBef>
                <a:spcPts val="100"/>
              </a:spcBef>
              <a:buAutoNum type="alphaUcParenR"/>
            </a:pPr>
            <a:r>
              <a:rPr lang="en-US" altLang="en-US" sz="2800" dirty="0"/>
              <a:t>Group</a:t>
            </a:r>
          </a:p>
          <a:p>
            <a:pPr marL="457200" indent="-457200" eaLnBrk="1" hangingPunct="1">
              <a:spcBef>
                <a:spcPts val="100"/>
              </a:spcBef>
              <a:buAutoNum type="alphaUcParenR"/>
            </a:pPr>
            <a:r>
              <a:rPr lang="en-US" altLang="en-US" sz="2800" dirty="0"/>
              <a:t>Set</a:t>
            </a:r>
          </a:p>
          <a:p>
            <a:pPr marL="457200" indent="-457200" eaLnBrk="1" hangingPunct="1">
              <a:spcBef>
                <a:spcPts val="100"/>
              </a:spcBef>
              <a:buAutoNum type="alphaUcParenR"/>
            </a:pPr>
            <a:r>
              <a:rPr lang="en-US" altLang="en-US" sz="2800" dirty="0"/>
              <a:t>Relation</a:t>
            </a:r>
          </a:p>
          <a:p>
            <a:pPr marL="457200" indent="-457200" eaLnBrk="1" hangingPunct="1">
              <a:spcBef>
                <a:spcPts val="100"/>
              </a:spcBef>
              <a:buAutoNum type="alphaUcParenR"/>
            </a:pPr>
            <a:r>
              <a:rPr lang="en-US" altLang="en-US" sz="2800" dirty="0"/>
              <a:t>Declaration </a:t>
            </a:r>
          </a:p>
          <a:p>
            <a:pPr marL="457200" indent="-457200" eaLnBrk="1" hangingPunct="1">
              <a:spcBef>
                <a:spcPts val="100"/>
              </a:spcBef>
              <a:buAutoNum type="alphaUcParenR"/>
            </a:pPr>
            <a:endParaRPr lang="en-US" altLang="en-US" b="1" dirty="0"/>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Can you answer these questions?</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t>33</a:t>
            </a:fld>
            <a:endParaRPr lang="en-US" altLang="en-US" sz="1200">
              <a:solidFill>
                <a:schemeClr val="bg1"/>
              </a:solidFill>
            </a:endParaRPr>
          </a:p>
        </p:txBody>
      </p:sp>
      <p:sp>
        <p:nvSpPr>
          <p:cNvPr id="24580" name="Content Placeholder 2"/>
          <p:cNvSpPr>
            <a:spLocks noGrp="1"/>
          </p:cNvSpPr>
          <p:nvPr>
            <p:ph idx="1"/>
          </p:nvPr>
        </p:nvSpPr>
        <p:spPr>
          <a:xfrm>
            <a:off x="533400" y="1676400"/>
            <a:ext cx="10337800" cy="3594099"/>
          </a:xfrm>
        </p:spPr>
        <p:txBody>
          <a:bodyPr/>
          <a:lstStyle/>
          <a:p>
            <a:pPr eaLnBrk="1" hangingPunct="1">
              <a:spcBef>
                <a:spcPts val="100"/>
              </a:spcBef>
              <a:buNone/>
            </a:pPr>
            <a:r>
              <a:rPr lang="en-US" sz="2800" dirty="0"/>
              <a:t>Q) </a:t>
            </a:r>
            <a:r>
              <a:rPr lang="en-US" sz="2800" b="1" dirty="0"/>
              <a:t>A two-dimensional table of data is called a _____?</a:t>
            </a:r>
          </a:p>
          <a:p>
            <a:pPr eaLnBrk="1" hangingPunct="1">
              <a:spcBef>
                <a:spcPts val="100"/>
              </a:spcBef>
              <a:buNone/>
            </a:pPr>
            <a:endParaRPr lang="en-US" altLang="en-US" sz="2800" b="1" dirty="0"/>
          </a:p>
          <a:p>
            <a:pPr marL="457200" indent="-457200" eaLnBrk="1" hangingPunct="1">
              <a:spcBef>
                <a:spcPts val="100"/>
              </a:spcBef>
              <a:buAutoNum type="alphaUcParenR"/>
            </a:pPr>
            <a:r>
              <a:rPr lang="en-US" altLang="en-US" sz="2800" dirty="0"/>
              <a:t>Group</a:t>
            </a:r>
          </a:p>
          <a:p>
            <a:pPr marL="457200" indent="-457200" eaLnBrk="1" hangingPunct="1">
              <a:spcBef>
                <a:spcPts val="100"/>
              </a:spcBef>
              <a:buAutoNum type="alphaUcParenR"/>
            </a:pPr>
            <a:r>
              <a:rPr lang="en-US" altLang="en-US" sz="2800" dirty="0"/>
              <a:t>Set</a:t>
            </a:r>
          </a:p>
          <a:p>
            <a:pPr marL="457200" indent="-457200" eaLnBrk="1" hangingPunct="1">
              <a:spcBef>
                <a:spcPts val="100"/>
              </a:spcBef>
              <a:buAutoNum type="alphaUcParenR"/>
            </a:pPr>
            <a:r>
              <a:rPr lang="en-US" altLang="en-US" sz="3200" b="1" dirty="0">
                <a:solidFill>
                  <a:srgbClr val="FF0000"/>
                </a:solidFill>
              </a:rPr>
              <a:t>Relation</a:t>
            </a:r>
          </a:p>
          <a:p>
            <a:pPr marL="457200" indent="-457200" eaLnBrk="1" hangingPunct="1">
              <a:spcBef>
                <a:spcPts val="100"/>
              </a:spcBef>
              <a:buAutoNum type="alphaUcParenR"/>
            </a:pPr>
            <a:r>
              <a:rPr lang="en-US" altLang="en-US" sz="2800" dirty="0"/>
              <a:t>Declaration </a:t>
            </a:r>
          </a:p>
          <a:p>
            <a:pPr marL="457200" indent="-457200" eaLnBrk="1" hangingPunct="1">
              <a:spcBef>
                <a:spcPts val="100"/>
              </a:spcBef>
              <a:buAutoNum type="alphaUcParenR"/>
            </a:pPr>
            <a:endParaRPr lang="en-US" altLang="en-US" b="1" dirty="0"/>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Can you answer these questions?</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t>34</a:t>
            </a:fld>
            <a:endParaRPr lang="en-US" altLang="en-US" sz="1200">
              <a:solidFill>
                <a:schemeClr val="bg1"/>
              </a:solidFill>
            </a:endParaRPr>
          </a:p>
        </p:txBody>
      </p:sp>
      <p:sp>
        <p:nvSpPr>
          <p:cNvPr id="24580" name="Content Placeholder 2"/>
          <p:cNvSpPr>
            <a:spLocks noGrp="1"/>
          </p:cNvSpPr>
          <p:nvPr>
            <p:ph idx="1"/>
          </p:nvPr>
        </p:nvSpPr>
        <p:spPr>
          <a:xfrm>
            <a:off x="533400" y="1676400"/>
            <a:ext cx="10337800" cy="3594099"/>
          </a:xfrm>
        </p:spPr>
        <p:txBody>
          <a:bodyPr/>
          <a:lstStyle/>
          <a:p>
            <a:pPr eaLnBrk="1" hangingPunct="1">
              <a:spcBef>
                <a:spcPts val="100"/>
              </a:spcBef>
              <a:buNone/>
            </a:pPr>
            <a:r>
              <a:rPr lang="en-US" sz="2800" dirty="0"/>
              <a:t>Q) </a:t>
            </a:r>
            <a:r>
              <a:rPr lang="en-US" sz="2800" b="1" dirty="0"/>
              <a:t>Related fields in a database are grouped to form a..</a:t>
            </a:r>
          </a:p>
          <a:p>
            <a:pPr eaLnBrk="1" hangingPunct="1">
              <a:spcBef>
                <a:spcPts val="100"/>
              </a:spcBef>
              <a:buNone/>
            </a:pPr>
            <a:endParaRPr lang="en-US" altLang="en-US" sz="2800" b="1" dirty="0"/>
          </a:p>
          <a:p>
            <a:pPr marL="457200" indent="-457200" eaLnBrk="1" hangingPunct="1">
              <a:spcBef>
                <a:spcPts val="100"/>
              </a:spcBef>
              <a:buAutoNum type="alphaUcParenR"/>
            </a:pPr>
            <a:r>
              <a:rPr lang="en-US" altLang="en-US" sz="2800" dirty="0"/>
              <a:t>Data file</a:t>
            </a:r>
          </a:p>
          <a:p>
            <a:pPr marL="457200" indent="-457200" eaLnBrk="1" hangingPunct="1">
              <a:spcBef>
                <a:spcPts val="100"/>
              </a:spcBef>
              <a:buAutoNum type="alphaUcParenR"/>
            </a:pPr>
            <a:r>
              <a:rPr lang="en-US" altLang="en-US" sz="2800" b="1" dirty="0">
                <a:gradFill>
                  <a:gsLst>
                    <a:gs pos="0">
                      <a:srgbClr val="E30000"/>
                    </a:gs>
                    <a:gs pos="100000">
                      <a:srgbClr val="760303"/>
                    </a:gs>
                  </a:gsLst>
                  <a:lin scaled="0"/>
                </a:gradFill>
              </a:rPr>
              <a:t>Data record</a:t>
            </a:r>
          </a:p>
          <a:p>
            <a:pPr marL="457200" indent="-457200" eaLnBrk="1" hangingPunct="1">
              <a:spcBef>
                <a:spcPts val="100"/>
              </a:spcBef>
              <a:buAutoNum type="alphaUcParenR"/>
            </a:pPr>
            <a:r>
              <a:rPr lang="en-US" altLang="en-US" sz="2800" dirty="0">
                <a:solidFill>
                  <a:schemeClr val="tx1"/>
                </a:solidFill>
              </a:rPr>
              <a:t>Menu</a:t>
            </a:r>
          </a:p>
          <a:p>
            <a:pPr marL="457200" indent="-457200" eaLnBrk="1" hangingPunct="1">
              <a:spcBef>
                <a:spcPts val="100"/>
              </a:spcBef>
              <a:buAutoNum type="alphaUcParenR"/>
            </a:pPr>
            <a:r>
              <a:rPr lang="en-US" altLang="en-US" sz="2800" dirty="0"/>
              <a:t>Bank </a:t>
            </a:r>
          </a:p>
          <a:p>
            <a:pPr marL="457200" indent="-457200" eaLnBrk="1" hangingPunct="1">
              <a:spcBef>
                <a:spcPts val="100"/>
              </a:spcBef>
              <a:buAutoNum type="alphaUcParenR"/>
            </a:pPr>
            <a:endParaRPr lang="en-US" altLang="en-US" b="1" dirty="0"/>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Can you answer these questions?</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Relation Models</a:t>
            </a:r>
          </a:p>
        </p:txBody>
      </p:sp>
      <p:sp>
        <p:nvSpPr>
          <p:cNvPr id="3" name="Content Placeholder 2"/>
          <p:cNvSpPr>
            <a:spLocks noGrp="1"/>
          </p:cNvSpPr>
          <p:nvPr>
            <p:ph idx="1"/>
          </p:nvPr>
        </p:nvSpPr>
        <p:spPr/>
        <p:txBody>
          <a:bodyPr>
            <a:normAutofit/>
          </a:bodyPr>
          <a:lstStyle/>
          <a:p>
            <a:r>
              <a:rPr lang="en-US" sz="2800" dirty="0"/>
              <a:t>It is best suitable for managing the structured in the database.</a:t>
            </a:r>
          </a:p>
          <a:p>
            <a:r>
              <a:rPr lang="en-US" sz="2800" dirty="0"/>
              <a:t>It represent the database as a collection of relations .</a:t>
            </a:r>
          </a:p>
          <a:p>
            <a:r>
              <a:rPr lang="en-US" sz="2800" dirty="0"/>
              <a:t>Each row in the table represent  a collection of related data value ( when relation is represented in table) .</a:t>
            </a:r>
          </a:p>
          <a:p>
            <a:r>
              <a:rPr lang="en-US" sz="2800" dirty="0"/>
              <a:t>The table name and column names are used to help to interpret the meaning of values in each row </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600200" y="4191000"/>
            <a:ext cx="9296400" cy="1743075"/>
          </a:xfrm>
          <a:prstGeom prst="rect">
            <a:avLst/>
          </a:prstGeom>
        </p:spPr>
      </p:pic>
      <p:sp>
        <p:nvSpPr>
          <p:cNvPr id="5" name="Slide Number Placeholder 3"/>
          <p:cNvSpPr>
            <a:spLocks noGrp="1"/>
          </p:cNvSpPr>
          <p:nvPr>
            <p:ph type="sldNum" sz="quarter" idx="10"/>
          </p:nvPr>
        </p:nvSpPr>
        <p:spPr>
          <a:xfrm>
            <a:off x="5410200" y="6481011"/>
            <a:ext cx="1038726" cy="513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smtClean="0">
                <a:solidFill>
                  <a:schemeClr val="bg1"/>
                </a:solidFill>
              </a:rPr>
              <a:t>35</a:t>
            </a:r>
            <a:endParaRPr lang="en-US" altLang="en-US" sz="1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6">
                    <a:lumMod val="75000"/>
                  </a:schemeClr>
                </a:solidFill>
              </a:rPr>
              <a:t>Can you answer these questions?</a:t>
            </a:r>
            <a:endParaRPr lang="en-IN" dirty="0"/>
          </a:p>
        </p:txBody>
      </p:sp>
      <p:sp>
        <p:nvSpPr>
          <p:cNvPr id="3" name="Content Placeholder 2"/>
          <p:cNvSpPr>
            <a:spLocks noGrp="1"/>
          </p:cNvSpPr>
          <p:nvPr>
            <p:ph idx="1"/>
          </p:nvPr>
        </p:nvSpPr>
        <p:spPr/>
        <p:txBody>
          <a:bodyPr/>
          <a:lstStyle/>
          <a:p>
            <a:pPr marL="0" indent="0">
              <a:buNone/>
            </a:pPr>
            <a:r>
              <a:rPr lang="en-US" b="1" dirty="0"/>
              <a:t>Q) </a:t>
            </a:r>
            <a:r>
              <a:rPr lang="en-US" sz="2800" b="1" dirty="0"/>
              <a:t>A person, place, thing, event, or condition about which data is kept in the database is called _____?</a:t>
            </a:r>
          </a:p>
          <a:p>
            <a:pPr marL="0" indent="0">
              <a:buNone/>
            </a:pPr>
            <a:endParaRPr lang="en-US" sz="2800" b="1" dirty="0"/>
          </a:p>
          <a:p>
            <a:pPr marL="457200" indent="-457200">
              <a:buAutoNum type="alphaUcParenR"/>
            </a:pPr>
            <a:r>
              <a:rPr lang="en-US" sz="2800" dirty="0"/>
              <a:t>Field</a:t>
            </a:r>
            <a:endParaRPr lang="en-US" sz="2800" dirty="0">
              <a:cs typeface="Arial" panose="020B0604020202020204"/>
            </a:endParaRPr>
          </a:p>
          <a:p>
            <a:pPr marL="457200" indent="-457200">
              <a:buAutoNum type="alphaUcParenR"/>
            </a:pPr>
            <a:r>
              <a:rPr lang="en-US" sz="2800" dirty="0"/>
              <a:t>Attribute</a:t>
            </a:r>
            <a:endParaRPr lang="en-US" sz="2800" dirty="0">
              <a:cs typeface="Arial" panose="020B0604020202020204"/>
            </a:endParaRPr>
          </a:p>
          <a:p>
            <a:pPr marL="457200" indent="-457200">
              <a:buAutoNum type="alphaUcParenR"/>
            </a:pPr>
            <a:r>
              <a:rPr lang="en-US" sz="2800" dirty="0"/>
              <a:t>Record</a:t>
            </a:r>
            <a:endParaRPr lang="en-US" sz="2800" dirty="0">
              <a:cs typeface="Arial" panose="020B0604020202020204"/>
            </a:endParaRPr>
          </a:p>
          <a:p>
            <a:pPr marL="457200" indent="-457200">
              <a:buAutoNum type="alphaUcParenR"/>
            </a:pPr>
            <a:r>
              <a:rPr lang="en-US" sz="2800" dirty="0"/>
              <a:t>Entity </a:t>
            </a:r>
            <a:endParaRPr lang="en-US" sz="2800" dirty="0">
              <a:cs typeface="Arial" panose="020B0604020202020204"/>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6">
                    <a:lumMod val="75000"/>
                  </a:schemeClr>
                </a:solidFill>
              </a:rPr>
              <a:t>Can you answer these questions?</a:t>
            </a:r>
            <a:endParaRPr lang="en-IN" dirty="0"/>
          </a:p>
        </p:txBody>
      </p:sp>
      <p:sp>
        <p:nvSpPr>
          <p:cNvPr id="3" name="Content Placeholder 2"/>
          <p:cNvSpPr>
            <a:spLocks noGrp="1"/>
          </p:cNvSpPr>
          <p:nvPr>
            <p:ph idx="1"/>
          </p:nvPr>
        </p:nvSpPr>
        <p:spPr/>
        <p:txBody>
          <a:bodyPr/>
          <a:lstStyle/>
          <a:p>
            <a:pPr marL="0" indent="0">
              <a:buNone/>
            </a:pPr>
            <a:r>
              <a:rPr lang="en-US" sz="2800" b="1" dirty="0"/>
              <a:t>Q) A person, place, thing, event, or condition about which data is kept in the database is called _____?</a:t>
            </a:r>
          </a:p>
          <a:p>
            <a:pPr marL="0" indent="0">
              <a:buNone/>
            </a:pPr>
            <a:endParaRPr lang="en-US" sz="2800" b="1" dirty="0"/>
          </a:p>
          <a:p>
            <a:pPr marL="457200" indent="-457200">
              <a:buAutoNum type="alphaUcParenR"/>
            </a:pPr>
            <a:r>
              <a:rPr lang="en-US" sz="2800" dirty="0"/>
              <a:t>Field</a:t>
            </a:r>
            <a:endParaRPr lang="en-US" sz="2800" dirty="0">
              <a:cs typeface="Arial" panose="020B0604020202020204"/>
            </a:endParaRPr>
          </a:p>
          <a:p>
            <a:pPr marL="457200" indent="-457200">
              <a:buAutoNum type="alphaUcParenR"/>
            </a:pPr>
            <a:r>
              <a:rPr lang="en-US" sz="2800" dirty="0"/>
              <a:t>Attribute</a:t>
            </a:r>
            <a:endParaRPr lang="en-US" sz="2800" dirty="0">
              <a:cs typeface="Arial" panose="020B0604020202020204"/>
            </a:endParaRPr>
          </a:p>
          <a:p>
            <a:pPr marL="457200" indent="-457200">
              <a:buAutoNum type="alphaUcParenR"/>
            </a:pPr>
            <a:r>
              <a:rPr lang="en-US" sz="2800" dirty="0"/>
              <a:t>Record</a:t>
            </a:r>
            <a:endParaRPr lang="en-US" sz="2800" dirty="0">
              <a:cs typeface="Arial" panose="020B0604020202020204"/>
            </a:endParaRPr>
          </a:p>
          <a:p>
            <a:pPr marL="457200" indent="-457200">
              <a:buAutoNum type="alphaUcParenR"/>
            </a:pPr>
            <a:r>
              <a:rPr lang="en-US" sz="3200" dirty="0">
                <a:solidFill>
                  <a:srgbClr val="FF0000"/>
                </a:solidFill>
              </a:rPr>
              <a:t>Entity </a:t>
            </a:r>
            <a:endParaRPr lang="en-US" sz="3200" dirty="0">
              <a:solidFill>
                <a:srgbClr val="FF0000"/>
              </a:solidFill>
              <a:cs typeface="Arial" panose="020B0604020202020204"/>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these questions </a:t>
            </a:r>
            <a:endParaRPr lang="en-IN" dirty="0"/>
          </a:p>
        </p:txBody>
      </p:sp>
      <p:sp>
        <p:nvSpPr>
          <p:cNvPr id="3" name="Content Placeholder 2"/>
          <p:cNvSpPr>
            <a:spLocks noGrp="1"/>
          </p:cNvSpPr>
          <p:nvPr>
            <p:ph idx="1"/>
          </p:nvPr>
        </p:nvSpPr>
        <p:spPr/>
        <p:txBody>
          <a:bodyPr/>
          <a:lstStyle/>
          <a:p>
            <a:pPr marL="0" indent="0">
              <a:buNone/>
            </a:pPr>
            <a:r>
              <a:rPr lang="en-US" dirty="0"/>
              <a:t>Q1) </a:t>
            </a:r>
            <a:r>
              <a:rPr lang="en-US" sz="2800" dirty="0"/>
              <a:t>Describe the difference in meaning between the terms relation and relation schema (</a:t>
            </a:r>
            <a:r>
              <a:rPr lang="en-US" sz="2800" dirty="0" err="1"/>
              <a:t>Korth</a:t>
            </a:r>
            <a:r>
              <a:rPr lang="en-US" sz="2800" dirty="0"/>
              <a:t>).</a:t>
            </a:r>
          </a:p>
          <a:p>
            <a:pPr marL="0" indent="0">
              <a:buNone/>
            </a:pPr>
            <a:endParaRPr lang="en-US" sz="2800" dirty="0"/>
          </a:p>
          <a:p>
            <a:pPr marL="0" indent="0">
              <a:buNone/>
            </a:pPr>
            <a:r>
              <a:rPr lang="en-US" sz="2800" dirty="0"/>
              <a:t>Q2) What are the  importance of Relational Model?</a:t>
            </a:r>
          </a:p>
          <a:p>
            <a:pPr marL="0" indent="0">
              <a:buNone/>
            </a:pPr>
            <a:endParaRPr lang="en-US" sz="2800" dirty="0"/>
          </a:p>
          <a:p>
            <a:pPr marL="0" indent="0">
              <a:buNone/>
            </a:pPr>
            <a:r>
              <a:rPr lang="en-US" sz="2800" dirty="0"/>
              <a:t>Q3) Describe few characteristics of relations ? </a:t>
            </a:r>
          </a:p>
          <a:p>
            <a:pPr marL="0" indent="0">
              <a:buNone/>
            </a:pPr>
            <a:endParaRPr lang="en-IN" sz="2800" dirty="0"/>
          </a:p>
          <a:p>
            <a:pPr marL="0" indent="0">
              <a:buNone/>
            </a:pPr>
            <a:r>
              <a:rPr lang="en-US" sz="2800" dirty="0">
                <a:sym typeface="+mn-ea"/>
              </a:rPr>
              <a:t>Q4) What is difference between Schema and Instance in DBMS?</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26628" name="Content Placeholder 2"/>
          <p:cNvSpPr>
            <a:spLocks noGrp="1"/>
          </p:cNvSpPr>
          <p:nvPr>
            <p:ph idx="1"/>
          </p:nvPr>
        </p:nvSpPr>
        <p:spPr/>
        <p:txBody>
          <a:bodyPr/>
          <a:lstStyle/>
          <a:p>
            <a:pPr eaLnBrk="1" hangingPunct="1">
              <a:spcBef>
                <a:spcPts val="100"/>
              </a:spcBef>
              <a:buFont typeface="Wingdings" panose="05000000000000000000" pitchFamily="2" charset="2"/>
              <a:buChar char="§"/>
            </a:pPr>
            <a:endParaRPr lang="en-US" dirty="0"/>
          </a:p>
          <a:p>
            <a:pPr eaLnBrk="1" hangingPunct="1">
              <a:spcBef>
                <a:spcPts val="100"/>
              </a:spcBef>
              <a:buFont typeface="Wingdings" panose="05000000000000000000" pitchFamily="2" charset="2"/>
              <a:buChar char="§"/>
            </a:pPr>
            <a:r>
              <a:rPr lang="en-US" altLang="en-US" sz="2800" b="1" dirty="0"/>
              <a:t>Understanding </a:t>
            </a:r>
            <a:r>
              <a:rPr lang="en-US" sz="2800" b="1" dirty="0">
                <a:latin typeface="Arial" panose="020B0604020202020204" pitchFamily="34" charset="0"/>
              </a:rPr>
              <a:t>the structure of Relational Model</a:t>
            </a:r>
            <a:r>
              <a:rPr lang="en-US" altLang="en-US" sz="2800" b="1" dirty="0"/>
              <a:t> .</a:t>
            </a:r>
          </a:p>
          <a:p>
            <a:pPr eaLnBrk="1" hangingPunct="1">
              <a:spcBef>
                <a:spcPts val="100"/>
              </a:spcBef>
              <a:buFont typeface="Wingdings" panose="05000000000000000000" pitchFamily="2" charset="2"/>
              <a:buChar char="§"/>
            </a:pPr>
            <a:endParaRPr lang="en-US" altLang="en-US" sz="2800" b="1" dirty="0"/>
          </a:p>
          <a:p>
            <a:pPr eaLnBrk="1" hangingPunct="1">
              <a:spcBef>
                <a:spcPts val="100"/>
              </a:spcBef>
              <a:buFont typeface="Wingdings" panose="05000000000000000000" pitchFamily="2" charset="2"/>
              <a:buChar char="§"/>
            </a:pPr>
            <a:r>
              <a:rPr lang="en-US" sz="2800" b="1" dirty="0">
                <a:latin typeface="Arial" panose="020B0604020202020204" pitchFamily="34" charset="0"/>
              </a:rPr>
              <a:t>To understand database schema , relational model objects and importance of relational model objects</a:t>
            </a:r>
          </a:p>
          <a:p>
            <a:pPr eaLnBrk="1" hangingPunct="1">
              <a:spcBef>
                <a:spcPts val="100"/>
              </a:spcBef>
              <a:buFont typeface="Wingdings" panose="05000000000000000000" pitchFamily="2" charset="2"/>
              <a:buChar char="§"/>
            </a:pPr>
            <a:endParaRPr lang="en-US" altLang="en-US" sz="2800" b="1" dirty="0">
              <a:latin typeface="Arial" panose="020B0604020202020204" pitchFamily="34" charset="0"/>
            </a:endParaRPr>
          </a:p>
          <a:p>
            <a:pPr eaLnBrk="1" hangingPunct="1">
              <a:spcBef>
                <a:spcPts val="100"/>
              </a:spcBef>
              <a:buFont typeface="Wingdings" panose="05000000000000000000" pitchFamily="2" charset="2"/>
              <a:buChar char="§"/>
            </a:pPr>
            <a:r>
              <a:rPr lang="en-US" altLang="en-US" sz="2800" b="1" dirty="0">
                <a:latin typeface="Arial" panose="020B0604020202020204" pitchFamily="34" charset="0"/>
              </a:rPr>
              <a:t>To understand the basic terminology used in relational model </a:t>
            </a:r>
          </a:p>
          <a:p>
            <a:pPr eaLnBrk="1" hangingPunct="1">
              <a:spcBef>
                <a:spcPts val="100"/>
              </a:spcBef>
              <a:buFont typeface="Wingdings" panose="05000000000000000000" pitchFamily="2" charset="2"/>
              <a:buChar char="§"/>
            </a:pPr>
            <a:endParaRPr lang="en-US" altLang="en-US" sz="2800" b="1" dirty="0">
              <a:latin typeface="Arial" panose="020B0604020202020204" pitchFamily="34" charset="0"/>
            </a:endParaRPr>
          </a:p>
          <a:p>
            <a:pPr eaLnBrk="1" hangingPunct="1">
              <a:spcBef>
                <a:spcPts val="100"/>
              </a:spcBef>
              <a:buFont typeface="Wingdings" panose="05000000000000000000" pitchFamily="2" charset="2"/>
              <a:buChar char="§"/>
            </a:pPr>
            <a:r>
              <a:rPr lang="en-US" altLang="en-US" sz="2800" b="1" dirty="0">
                <a:latin typeface="Arial" panose="020B0604020202020204" pitchFamily="34" charset="0"/>
              </a:rPr>
              <a:t>To get brief introduction of relations, tuples and domain with example </a:t>
            </a:r>
            <a:endParaRPr lang="en-US" altLang="en-US" sz="2800" b="1" dirty="0"/>
          </a:p>
          <a:p>
            <a:pPr eaLnBrk="1" hangingPunct="1">
              <a:spcBef>
                <a:spcPts val="100"/>
              </a:spcBef>
              <a:buFont typeface="Wingdings" panose="05000000000000000000" pitchFamily="2" charset="2"/>
              <a:buChar char="§"/>
            </a:pPr>
            <a:endParaRPr lang="en-US" altLang="en-US" b="1" dirty="0"/>
          </a:p>
          <a:p>
            <a:pPr eaLnBrk="1" hangingPunct="1">
              <a:spcBef>
                <a:spcPts val="100"/>
              </a:spcBef>
              <a:buFont typeface="Wingdings" panose="05000000000000000000" pitchFamily="2" charset="2"/>
              <a:buChar char="§"/>
            </a:pPr>
            <a:endParaRPr lang="en-US" altLang="en-US" b="1" dirty="0"/>
          </a:p>
        </p:txBody>
      </p:sp>
      <p:sp>
        <p:nvSpPr>
          <p:cNvPr id="2662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A029915C-DC77-49D2-9074-1F790919B99D}" type="slidenum">
              <a:rPr lang="en-US" altLang="en-US" sz="1200">
                <a:solidFill>
                  <a:schemeClr val="bg1"/>
                </a:solidFill>
              </a:rPr>
              <a:t>39</a:t>
            </a:fld>
            <a:endParaRPr lang="en-US" altLang="en-US" sz="120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rgbClr val="FFFFFF"/>
                </a:solidFill>
              </a:rPr>
              <a:pPr>
                <a:spcBef>
                  <a:spcPct val="0"/>
                </a:spcBef>
                <a:buClrTx/>
                <a:buFontTx/>
                <a:buNone/>
              </a:pPr>
              <a:t>4</a:t>
            </a:fld>
            <a:endParaRPr lang="en-US" altLang="en-US" sz="1200">
              <a:solidFill>
                <a:srgbClr val="FFFFFF"/>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800" b="1" dirty="0" smtClean="0"/>
              <a:t>Structure of Relational Model</a:t>
            </a:r>
          </a:p>
          <a:p>
            <a:pPr marL="571500" indent="-571500" eaLnBrk="1" hangingPunct="1">
              <a:spcBef>
                <a:spcPts val="100"/>
              </a:spcBef>
              <a:buFont typeface="+mj-lt"/>
              <a:buAutoNum type="romanUcPeriod"/>
            </a:pPr>
            <a:r>
              <a:rPr lang="en-US" altLang="en-US" sz="2800" b="1" dirty="0" smtClean="0"/>
              <a:t>Database Schema</a:t>
            </a:r>
            <a:endParaRPr lang="en-US" altLang="en-US" sz="2800" b="1" dirty="0"/>
          </a:p>
          <a:p>
            <a:pPr marL="571500" lvl="1" indent="-571500" eaLnBrk="1" hangingPunct="1">
              <a:spcBef>
                <a:spcPts val="100"/>
              </a:spcBef>
              <a:buFont typeface="+mj-lt"/>
              <a:buAutoNum type="romanUcPeriod"/>
            </a:pPr>
            <a:r>
              <a:rPr lang="en-US" altLang="en-US" sz="2800" b="1" dirty="0" smtClean="0">
                <a:ea typeface="+mn-ea"/>
                <a:cs typeface="+mn-cs"/>
              </a:rPr>
              <a:t>Relational Model Objects</a:t>
            </a:r>
            <a:endParaRPr lang="en-US" altLang="en-US" sz="2800" b="1" dirty="0" smtClean="0">
              <a:ea typeface="+mn-ea"/>
              <a:cs typeface="+mn-cs"/>
            </a:endParaRPr>
          </a:p>
          <a:p>
            <a:pPr marL="571500" lvl="1" indent="-571500" eaLnBrk="1" hangingPunct="1">
              <a:spcBef>
                <a:spcPts val="100"/>
              </a:spcBef>
              <a:buFont typeface="+mj-lt"/>
              <a:buAutoNum type="romanUcPeriod"/>
            </a:pPr>
            <a:r>
              <a:rPr lang="en-US" altLang="en-US" sz="2800" b="1" dirty="0" smtClean="0">
                <a:ea typeface="+mn-ea"/>
                <a:cs typeface="+mn-cs"/>
              </a:rPr>
              <a:t>Characteristics of Relations</a:t>
            </a:r>
            <a:endParaRPr lang="en-US" altLang="en-US" sz="2800" b="1" dirty="0">
              <a:ea typeface="+mn-ea"/>
              <a:cs typeface="+mn-cs"/>
            </a:endParaRPr>
          </a:p>
          <a:p>
            <a:pPr lvl="1" eaLnBrk="1" hangingPunct="1">
              <a:spcBef>
                <a:spcPts val="100"/>
              </a:spcBef>
            </a:pPr>
            <a:endParaRPr lang="en-US" altLang="en-US" sz="2800" b="1" dirty="0"/>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a:t>
            </a:r>
            <a:endParaRPr lang="en-US" sz="3600" dirty="0">
              <a:solidFill>
                <a:schemeClr val="accent6">
                  <a:lumMod val="75000"/>
                </a:schemeClr>
              </a:solidFill>
            </a:endParaRPr>
          </a:p>
        </p:txBody>
      </p:sp>
    </p:spTree>
    <p:extLst>
      <p:ext uri="{BB962C8B-B14F-4D97-AF65-F5344CB8AC3E}">
        <p14:creationId xmlns:p14="http://schemas.microsoft.com/office/powerpoint/2010/main" val="144886063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t>40</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676400" y="1143000"/>
            <a:ext cx="8420100" cy="685800"/>
          </a:xfrm>
          <a:effectLst/>
        </p:spPr>
        <p:txBody>
          <a:bodyPr/>
          <a:lstStyle/>
          <a:p>
            <a:pPr eaLnBrk="1" hangingPunct="1">
              <a:defRPr/>
            </a:pPr>
            <a:r>
              <a:rPr lang="en-US" sz="3600" dirty="0">
                <a:solidFill>
                  <a:schemeClr val="accent6">
                    <a:lumMod val="75000"/>
                  </a:schemeClr>
                </a:solidFill>
              </a:rPr>
              <a:t>Database Schema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914188" cy="1017922"/>
          </a:xfrm>
        </p:spPr>
        <p:txBody>
          <a:bodyPr/>
          <a:lstStyle/>
          <a:p>
            <a:r>
              <a:rPr lang="en-US" dirty="0"/>
              <a:t>Database Schema </a:t>
            </a:r>
          </a:p>
        </p:txBody>
      </p:sp>
      <p:sp>
        <p:nvSpPr>
          <p:cNvPr id="3" name="Content Placeholder 2"/>
          <p:cNvSpPr>
            <a:spLocks noGrp="1"/>
          </p:cNvSpPr>
          <p:nvPr>
            <p:ph idx="1"/>
          </p:nvPr>
        </p:nvSpPr>
        <p:spPr>
          <a:xfrm>
            <a:off x="690323" y="1420660"/>
            <a:ext cx="10802306" cy="4065740"/>
          </a:xfrm>
        </p:spPr>
        <p:txBody>
          <a:bodyPr>
            <a:normAutofit lnSpcReduction="10000"/>
          </a:bodyPr>
          <a:lstStyle/>
          <a:p>
            <a:pPr algn="just">
              <a:buNone/>
            </a:pPr>
            <a:r>
              <a:rPr lang="en-IN" sz="2800" dirty="0"/>
              <a:t>The database schema description is called the </a:t>
            </a:r>
            <a:r>
              <a:rPr lang="en-IN" sz="2800" b="1" dirty="0"/>
              <a:t>database schema</a:t>
            </a:r>
            <a:r>
              <a:rPr lang="en-IN" sz="2800" dirty="0"/>
              <a:t>, which is specified during database design and is not expected to change frequently.</a:t>
            </a:r>
          </a:p>
          <a:p>
            <a:pPr algn="just">
              <a:buNone/>
            </a:pPr>
            <a:endParaRPr lang="en-IN" sz="2800" dirty="0"/>
          </a:p>
          <a:p>
            <a:pPr algn="just">
              <a:buNone/>
            </a:pPr>
            <a:r>
              <a:rPr lang="en-IN" sz="2800" dirty="0"/>
              <a:t>The term "</a:t>
            </a:r>
            <a:r>
              <a:rPr lang="en-IN" sz="2800" b="1" dirty="0">
                <a:solidFill>
                  <a:srgbClr val="FF0000"/>
                </a:solidFill>
              </a:rPr>
              <a:t>schema</a:t>
            </a:r>
            <a:r>
              <a:rPr lang="en-IN" sz="2800" dirty="0"/>
              <a:t>" refers to the organization of data as a blueprint of how the database is constructed. </a:t>
            </a:r>
          </a:p>
          <a:p>
            <a:pPr algn="just">
              <a:buNone/>
            </a:pPr>
            <a:endParaRPr lang="en-US" sz="2800" dirty="0"/>
          </a:p>
          <a:p>
            <a:pPr algn="just">
              <a:buNone/>
            </a:pPr>
            <a:r>
              <a:rPr lang="en-US" sz="2800" dirty="0"/>
              <a:t>The concept of </a:t>
            </a:r>
            <a:r>
              <a:rPr lang="en-US" sz="2800" b="1" dirty="0"/>
              <a:t>“relation schema</a:t>
            </a:r>
            <a:r>
              <a:rPr lang="en-US" sz="2800" dirty="0"/>
              <a:t>” corresponds to the programming-language notation of the type definition .</a:t>
            </a:r>
          </a:p>
        </p:txBody>
      </p:sp>
      <p:sp>
        <p:nvSpPr>
          <p:cNvPr id="5" name="Slide Number Placeholder 3"/>
          <p:cNvSpPr>
            <a:spLocks noGrp="1"/>
          </p:cNvSpPr>
          <p:nvPr>
            <p:ph type="sldNum" sz="quarter" idx="10"/>
          </p:nvPr>
        </p:nvSpPr>
        <p:spPr>
          <a:xfrm>
            <a:off x="5410200" y="6438065"/>
            <a:ext cx="10318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Schema of SMS </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95400" y="1143000"/>
            <a:ext cx="9296400" cy="4953000"/>
          </a:xfrm>
          <a:prstGeom prst="rect">
            <a:avLst/>
          </a:prstGeom>
        </p:spPr>
      </p:pic>
      <p:sp>
        <p:nvSpPr>
          <p:cNvPr id="5" name="Slide Number Placeholder 3"/>
          <p:cNvSpPr>
            <a:spLocks noGrp="1"/>
          </p:cNvSpPr>
          <p:nvPr>
            <p:ph type="sldNum" sz="quarter" idx="10"/>
          </p:nvPr>
        </p:nvSpPr>
        <p:spPr>
          <a:xfrm>
            <a:off x="5410200" y="6438065"/>
            <a:ext cx="10318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8</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A snapshot of the data in the database at a given instant in time, is known as </a:t>
            </a:r>
          </a:p>
          <a:p>
            <a:pPr marL="0" indent="0">
              <a:buNone/>
            </a:pPr>
            <a:endParaRPr lang="en-US" sz="2800" dirty="0"/>
          </a:p>
          <a:p>
            <a:pPr marL="0" indent="0">
              <a:buNone/>
            </a:pPr>
            <a:endParaRPr lang="en-US" sz="2800" dirty="0"/>
          </a:p>
          <a:p>
            <a:pPr marL="457200" indent="-457200">
              <a:buAutoNum type="alphaUcPeriod"/>
            </a:pPr>
            <a:r>
              <a:rPr lang="en-US" sz="2800" dirty="0"/>
              <a:t>Database Entity </a:t>
            </a:r>
          </a:p>
          <a:p>
            <a:pPr marL="457200" indent="-457200">
              <a:buAutoNum type="alphaUcPeriod"/>
            </a:pPr>
            <a:r>
              <a:rPr lang="en-US" sz="2800" dirty="0"/>
              <a:t>Database Relation</a:t>
            </a:r>
          </a:p>
          <a:p>
            <a:pPr marL="457200" indent="-457200">
              <a:buAutoNum type="alphaUcPeriod"/>
            </a:pPr>
            <a:r>
              <a:rPr lang="en-US" sz="2800" dirty="0"/>
              <a:t>Database Instance </a:t>
            </a:r>
          </a:p>
          <a:p>
            <a:pPr marL="457200" indent="-457200">
              <a:buAutoNum type="alphaUcPeriod"/>
            </a:pPr>
            <a:r>
              <a:rPr lang="en-US" sz="2800" dirty="0"/>
              <a:t>Database Schema </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this question </a:t>
            </a:r>
            <a:endParaRPr lang="en-IN" dirty="0"/>
          </a:p>
        </p:txBody>
      </p:sp>
      <p:sp>
        <p:nvSpPr>
          <p:cNvPr id="3" name="Content Placeholder 2"/>
          <p:cNvSpPr>
            <a:spLocks noGrp="1"/>
          </p:cNvSpPr>
          <p:nvPr>
            <p:ph idx="1"/>
          </p:nvPr>
        </p:nvSpPr>
        <p:spPr/>
        <p:txBody>
          <a:bodyPr/>
          <a:lstStyle/>
          <a:p>
            <a:pPr marL="0" indent="0">
              <a:buNone/>
            </a:pPr>
            <a:r>
              <a:rPr lang="en-US" dirty="0"/>
              <a:t>Q  </a:t>
            </a:r>
            <a:r>
              <a:rPr lang="en-US" sz="2800" dirty="0"/>
              <a:t>A snapshot of the data in the database at a given instant in time, is known as </a:t>
            </a:r>
          </a:p>
          <a:p>
            <a:pPr marL="0" indent="0">
              <a:buNone/>
            </a:pPr>
            <a:endParaRPr lang="en-US" sz="2800" dirty="0"/>
          </a:p>
          <a:p>
            <a:pPr marL="0" indent="0">
              <a:buNone/>
            </a:pPr>
            <a:endParaRPr lang="en-US" sz="2800" dirty="0"/>
          </a:p>
          <a:p>
            <a:pPr marL="457200" indent="-457200">
              <a:buAutoNum type="alphaUcPeriod"/>
            </a:pPr>
            <a:r>
              <a:rPr lang="en-US" sz="2800" dirty="0"/>
              <a:t>Database Entity </a:t>
            </a:r>
          </a:p>
          <a:p>
            <a:pPr marL="457200" indent="-457200">
              <a:buAutoNum type="alphaUcPeriod"/>
            </a:pPr>
            <a:r>
              <a:rPr lang="en-US" sz="2800" dirty="0"/>
              <a:t>Database Relation</a:t>
            </a:r>
          </a:p>
          <a:p>
            <a:pPr marL="457200" indent="-457200">
              <a:buAutoNum type="alphaUcPeriod"/>
            </a:pPr>
            <a:r>
              <a:rPr lang="en-US" sz="2800" b="1" dirty="0">
                <a:solidFill>
                  <a:srgbClr val="FF0000"/>
                </a:solidFill>
              </a:rPr>
              <a:t>Database Instance </a:t>
            </a:r>
          </a:p>
          <a:p>
            <a:pPr marL="457200" indent="-457200">
              <a:buAutoNum type="alphaUcPeriod"/>
            </a:pPr>
            <a:r>
              <a:rPr lang="en-US" sz="2800" dirty="0"/>
              <a:t>Database Schema </a:t>
            </a:r>
            <a:endParaRPr lang="en-IN" sz="2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spPr>
      <a:bodyPr vert="horz" wrap="square" lIns="0" tIns="0" rIns="91440" bIns="45720" numCol="1" anchor="t" anchorCtr="0" compatLnSpc="1"/>
      <a:lstStyle>
        <a:defPPr marL="0" marR="0" indent="0" algn="l" defTabSz="914400" rtl="0" eaLnBrk="1" fontAlgn="base" latinLnBrk="0" hangingPunct="1">
          <a:lnSpc>
            <a:spcPct val="80000"/>
          </a:lnSpc>
          <a:spcBef>
            <a:spcPct val="20000"/>
          </a:spcBef>
          <a:spcAft>
            <a:spcPct val="0"/>
          </a:spcAft>
          <a:buClr>
            <a:schemeClr val="tx2"/>
          </a:buClr>
          <a:buSzTx/>
          <a:buFontTx/>
          <a:buNone/>
          <a:defRPr kumimoji="0" lang="en-US" sz="1800" b="0" i="0" u="none" strike="noStrike" cap="none" normalizeH="0" baseline="0" smtClean="0">
            <a:ln>
              <a:noFill/>
            </a:ln>
            <a:solidFill>
              <a:schemeClr val="tx1"/>
            </a:solidFill>
            <a:effectLst/>
            <a:latin typeface="Courier New" panose="02070309020205020404"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spPr>
      <a:bodyPr vert="horz" wrap="square" lIns="0" tIns="0" rIns="91440" bIns="45720" numCol="1" anchor="t" anchorCtr="0" compatLnSpc="1"/>
      <a:lstStyle>
        <a:defPPr marL="0" marR="0" indent="0" algn="l" defTabSz="914400" rtl="0" eaLnBrk="1" fontAlgn="base" latinLnBrk="0" hangingPunct="1">
          <a:lnSpc>
            <a:spcPct val="80000"/>
          </a:lnSpc>
          <a:spcBef>
            <a:spcPct val="20000"/>
          </a:spcBef>
          <a:spcAft>
            <a:spcPct val="0"/>
          </a:spcAft>
          <a:buClr>
            <a:schemeClr val="tx2"/>
          </a:buClr>
          <a:buSzTx/>
          <a:buFontTx/>
          <a:buNone/>
          <a:defRPr kumimoji="0" lang="en-US" sz="1800" b="0" i="0" u="none" strike="noStrike" cap="none" normalizeH="0" baseline="0" smtClean="0">
            <a:ln>
              <a:noFill/>
            </a:ln>
            <a:solidFill>
              <a:schemeClr val="tx1"/>
            </a:solidFill>
            <a:effectLst/>
            <a:latin typeface="Courier New" panose="02070309020205020404"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1597</Words>
  <Application>Microsoft Office PowerPoint</Application>
  <PresentationFormat>Widescreen</PresentationFormat>
  <Paragraphs>304</Paragraphs>
  <Slides>40</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Courier New</vt:lpstr>
      <vt:lpstr>Symbol</vt:lpstr>
      <vt:lpstr>Times New Roman</vt:lpstr>
      <vt:lpstr>Wingdings</vt:lpstr>
      <vt:lpstr>Presentation</vt:lpstr>
      <vt:lpstr>1_Presentation</vt:lpstr>
      <vt:lpstr>Introduction to Relational Model</vt:lpstr>
      <vt:lpstr>General Guideline</vt:lpstr>
      <vt:lpstr>Module Objective</vt:lpstr>
      <vt:lpstr>Session Plan </vt:lpstr>
      <vt:lpstr>Database Schema </vt:lpstr>
      <vt:lpstr>Database Schema </vt:lpstr>
      <vt:lpstr>Relation Schema of SMS </vt:lpstr>
      <vt:lpstr>Can you Answer this question </vt:lpstr>
      <vt:lpstr>Can you Answer this question </vt:lpstr>
      <vt:lpstr>Can you Answer this question </vt:lpstr>
      <vt:lpstr>Can you Answer this question </vt:lpstr>
      <vt:lpstr>Introduction</vt:lpstr>
      <vt:lpstr>Relational Model</vt:lpstr>
      <vt:lpstr>Relational Model Contd.</vt:lpstr>
      <vt:lpstr>Can you Answer this question </vt:lpstr>
      <vt:lpstr>Can you Answer this question </vt:lpstr>
      <vt:lpstr> Relational Model Contd. </vt:lpstr>
      <vt:lpstr>Can you answer these questions ???</vt:lpstr>
      <vt:lpstr>Can you answer these questions ???</vt:lpstr>
      <vt:lpstr>Can you answer these questions ???</vt:lpstr>
      <vt:lpstr>Can you answer these questions ???</vt:lpstr>
      <vt:lpstr>Can you answer these question </vt:lpstr>
      <vt:lpstr>Can you answer these question </vt:lpstr>
      <vt:lpstr>Relational Model Objects </vt:lpstr>
      <vt:lpstr>Formal Definition - Relation </vt:lpstr>
      <vt:lpstr>Characteristics of Relations </vt:lpstr>
      <vt:lpstr>Characteristics of Relations </vt:lpstr>
      <vt:lpstr>Characteristics of Relations </vt:lpstr>
      <vt:lpstr>Formal Definition - Attribute </vt:lpstr>
      <vt:lpstr>Formal Definition - Domain</vt:lpstr>
      <vt:lpstr>Definition Summary</vt:lpstr>
      <vt:lpstr>Can you answer these questions?</vt:lpstr>
      <vt:lpstr>Can you answer these questions?</vt:lpstr>
      <vt:lpstr>Can you answer these questions?</vt:lpstr>
      <vt:lpstr>Importance of Relation Models</vt:lpstr>
      <vt:lpstr>Can you answer these questions?</vt:lpstr>
      <vt:lpstr>Can you answer these questions?</vt:lpstr>
      <vt:lpstr>Can you answer these questions </vt:lpstr>
      <vt:lpstr>Summary</vt:lpstr>
      <vt:lpstr>PowerPoint Presentation</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Ritin Behl</cp:lastModifiedBy>
  <cp:revision>1329</cp:revision>
  <dcterms:created xsi:type="dcterms:W3CDTF">2004-06-12T09:53:00Z</dcterms:created>
  <dcterms:modified xsi:type="dcterms:W3CDTF">2021-10-08T04:00:59Z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D47807A1ED894E31BFDB18EE93520E1C</vt:lpwstr>
  </property>
  <property fmtid="{D5CDD505-2E9C-101B-9397-08002B2CF9AE}" pid="3" name="KSOProductBuildVer">
    <vt:lpwstr>1033-11.2.0.10323</vt:lpwstr>
  </property>
</Properties>
</file>