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56" r:id="rId2"/>
    <p:sldId id="973" r:id="rId3"/>
    <p:sldId id="976" r:id="rId4"/>
    <p:sldId id="849" r:id="rId5"/>
    <p:sldId id="987" r:id="rId6"/>
    <p:sldId id="1034" r:id="rId7"/>
    <p:sldId id="1014" r:id="rId8"/>
    <p:sldId id="1015" r:id="rId9"/>
    <p:sldId id="1016" r:id="rId10"/>
    <p:sldId id="1032" r:id="rId11"/>
    <p:sldId id="1018" r:id="rId12"/>
    <p:sldId id="1048" r:id="rId13"/>
    <p:sldId id="1019" r:id="rId14"/>
    <p:sldId id="1049" r:id="rId15"/>
    <p:sldId id="1021" r:id="rId16"/>
    <p:sldId id="1022" r:id="rId17"/>
    <p:sldId id="1051" r:id="rId18"/>
    <p:sldId id="1052" r:id="rId19"/>
    <p:sldId id="1038" r:id="rId20"/>
    <p:sldId id="1030" r:id="rId21"/>
    <p:sldId id="1043" r:id="rId22"/>
    <p:sldId id="1053" r:id="rId23"/>
    <p:sldId id="1054" r:id="rId24"/>
    <p:sldId id="1055" r:id="rId25"/>
    <p:sldId id="1056" r:id="rId26"/>
    <p:sldId id="1057" r:id="rId27"/>
    <p:sldId id="1058" r:id="rId28"/>
    <p:sldId id="1059" r:id="rId29"/>
    <p:sldId id="1060" r:id="rId30"/>
    <p:sldId id="1023" r:id="rId31"/>
    <p:sldId id="1024" r:id="rId32"/>
    <p:sldId id="1025" r:id="rId33"/>
    <p:sldId id="1026" r:id="rId34"/>
    <p:sldId id="1027" r:id="rId35"/>
    <p:sldId id="1028" r:id="rId36"/>
    <p:sldId id="1031" r:id="rId37"/>
    <p:sldId id="972" r:id="rId3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930"/>
    <a:srgbClr val="CC3300"/>
    <a:srgbClr val="E6E8E7"/>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FEDBB-B815-0F57-5BC7-A6A6BAABF907}" v="1" dt="2021-10-27T10:23:10.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81240" autoAdjust="0"/>
  </p:normalViewPr>
  <p:slideViewPr>
    <p:cSldViewPr>
      <p:cViewPr varScale="1">
        <p:scale>
          <a:sx n="60" d="100"/>
          <a:sy n="60" d="100"/>
        </p:scale>
        <p:origin x="13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ansal" userId="S::gkansal@abes.ac.in::4d8bec6d-9069-4f94-b3a8-6dd3e9c61802" providerId="AD" clId="Web-{FC0FEDBB-B815-0F57-5BC7-A6A6BAABF907}"/>
    <pc:docChg chg="modSld">
      <pc:chgData name="Gaurav Kansal" userId="S::gkansal@abes.ac.in::4d8bec6d-9069-4f94-b3a8-6dd3e9c61802" providerId="AD" clId="Web-{FC0FEDBB-B815-0F57-5BC7-A6A6BAABF907}" dt="2021-10-27T10:23:10.399" v="0" actId="14100"/>
      <pc:docMkLst>
        <pc:docMk/>
      </pc:docMkLst>
      <pc:sldChg chg="modSp">
        <pc:chgData name="Gaurav Kansal" userId="S::gkansal@abes.ac.in::4d8bec6d-9069-4f94-b3a8-6dd3e9c61802" providerId="AD" clId="Web-{FC0FEDBB-B815-0F57-5BC7-A6A6BAABF907}" dt="2021-10-27T10:23:10.399" v="0" actId="14100"/>
        <pc:sldMkLst>
          <pc:docMk/>
          <pc:sldMk cId="1576447636" sldId="1023"/>
        </pc:sldMkLst>
        <pc:spChg chg="mod">
          <ac:chgData name="Gaurav Kansal" userId="S::gkansal@abes.ac.in::4d8bec6d-9069-4f94-b3a8-6dd3e9c61802" providerId="AD" clId="Web-{FC0FEDBB-B815-0F57-5BC7-A6A6BAABF907}" dt="2021-10-27T10:23:10.399" v="0" actId="14100"/>
          <ac:spMkLst>
            <pc:docMk/>
            <pc:sldMk cId="1576447636" sldId="102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4</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5</a:t>
            </a:fld>
            <a:endParaRPr lang="en-US" altLang="en-US"/>
          </a:p>
        </p:txBody>
      </p:sp>
    </p:spTree>
    <p:extLst>
      <p:ext uri="{BB962C8B-B14F-4D97-AF65-F5344CB8AC3E}">
        <p14:creationId xmlns:p14="http://schemas.microsoft.com/office/powerpoint/2010/main" val="3461061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8</a:t>
            </a:fld>
            <a:endParaRPr lang="en-US" altLang="en-US"/>
          </a:p>
        </p:txBody>
      </p:sp>
    </p:spTree>
    <p:extLst>
      <p:ext uri="{BB962C8B-B14F-4D97-AF65-F5344CB8AC3E}">
        <p14:creationId xmlns:p14="http://schemas.microsoft.com/office/powerpoint/2010/main" val="333425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000" dirty="0"/>
              <a:t>Keys in a Relational Database</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Some facts to remember about super keys</a:t>
            </a:r>
            <a:endParaRPr lang="en-IN" dirty="0">
              <a:solidFill>
                <a:schemeClr val="accent6">
                  <a:lumMod val="75000"/>
                </a:schemeClr>
              </a:solidFill>
            </a:endParaRPr>
          </a:p>
        </p:txBody>
      </p:sp>
      <p:sp>
        <p:nvSpPr>
          <p:cNvPr id="3" name="Content Placeholder 2"/>
          <p:cNvSpPr>
            <a:spLocks noGrp="1"/>
          </p:cNvSpPr>
          <p:nvPr>
            <p:ph idx="1"/>
          </p:nvPr>
        </p:nvSpPr>
        <p:spPr>
          <a:xfrm>
            <a:off x="-33130" y="1219201"/>
            <a:ext cx="12344400" cy="5638800"/>
          </a:xfrm>
        </p:spPr>
        <p:txBody>
          <a:bodyPr/>
          <a:lstStyle/>
          <a:p>
            <a:pPr>
              <a:lnSpc>
                <a:spcPct val="150000"/>
              </a:lnSpc>
            </a:pPr>
            <a:r>
              <a:rPr lang="en-US" sz="2600" dirty="0">
                <a:latin typeface="Times New Roman" pitchFamily="18" charset="0"/>
                <a:cs typeface="Times New Roman" pitchFamily="18" charset="0"/>
              </a:rPr>
              <a:t>A super key specifies uniqueness property for a row (tuple) i.e. t</a:t>
            </a:r>
            <a:r>
              <a:rPr lang="en-US" sz="2600" baseline="-25000" dirty="0">
                <a:latin typeface="Times New Roman" pitchFamily="18" charset="0"/>
                <a:cs typeface="Times New Roman" pitchFamily="18" charset="0"/>
              </a:rPr>
              <a:t>1</a:t>
            </a:r>
            <a:r>
              <a:rPr lang="en-US" sz="2600" dirty="0">
                <a:latin typeface="Times New Roman" pitchFamily="18" charset="0"/>
                <a:cs typeface="Times New Roman" pitchFamily="18" charset="0"/>
              </a:rPr>
              <a:t> [SK] ≠ t</a:t>
            </a:r>
            <a:r>
              <a:rPr lang="en-US" sz="2600" baseline="-25000" dirty="0">
                <a:latin typeface="Times New Roman" pitchFamily="18" charset="0"/>
                <a:cs typeface="Times New Roman" pitchFamily="18" charset="0"/>
              </a:rPr>
              <a:t>2</a:t>
            </a:r>
            <a:r>
              <a:rPr lang="en-US" sz="2600" dirty="0">
                <a:latin typeface="Times New Roman" pitchFamily="18" charset="0"/>
                <a:cs typeface="Times New Roman" pitchFamily="18" charset="0"/>
              </a:rPr>
              <a:t> [SK]  .</a:t>
            </a:r>
          </a:p>
          <a:p>
            <a:pPr>
              <a:lnSpc>
                <a:spcPct val="150000"/>
              </a:lnSpc>
            </a:pPr>
            <a:r>
              <a:rPr lang="en-US" sz="2600" dirty="0">
                <a:latin typeface="Times New Roman" pitchFamily="18" charset="0"/>
                <a:cs typeface="Times New Roman" pitchFamily="18" charset="0"/>
              </a:rPr>
              <a:t>Every relation has one default super key, i.e., the set of all attributes of that relation. </a:t>
            </a:r>
          </a:p>
          <a:p>
            <a:pPr>
              <a:lnSpc>
                <a:spcPct val="150000"/>
              </a:lnSpc>
            </a:pPr>
            <a:r>
              <a:rPr lang="en-US" sz="2600" dirty="0">
                <a:latin typeface="Times New Roman" pitchFamily="18" charset="0"/>
                <a:cs typeface="Times New Roman" pitchFamily="18" charset="0"/>
              </a:rPr>
              <a:t>A super key can have extraneous attribute/s. For super key SK2 i.e. {roll_no, first_name, last_name}, first_name and last_name are extraneous attributes. If we remove these attributes, then also uniqueness property holds.   </a:t>
            </a:r>
          </a:p>
          <a:p>
            <a:pPr>
              <a:lnSpc>
                <a:spcPct val="150000"/>
              </a:lnSpc>
            </a:pPr>
            <a:r>
              <a:rPr lang="en-US" sz="2600" dirty="0">
                <a:latin typeface="Times New Roman" pitchFamily="18" charset="0"/>
                <a:cs typeface="Times New Roman" pitchFamily="18" charset="0"/>
              </a:rPr>
              <a:t>If SK is a super key, then any superset of SK will also be a super key. </a:t>
            </a:r>
            <a:endParaRPr lang="en-IN" sz="26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Tree>
    <p:extLst>
      <p:ext uri="{BB962C8B-B14F-4D97-AF65-F5344CB8AC3E}">
        <p14:creationId xmlns:p14="http://schemas.microsoft.com/office/powerpoint/2010/main" val="250543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2"/>
                </a:solidFill>
              </a:rPr>
              <a:t>Candidate Key</a:t>
            </a:r>
            <a:endParaRPr lang="en-IN" dirty="0">
              <a:solidFill>
                <a:schemeClr val="accent2"/>
              </a:solidFill>
            </a:endParaRPr>
          </a:p>
        </p:txBody>
      </p:sp>
      <p:sp>
        <p:nvSpPr>
          <p:cNvPr id="3" name="Content Placeholder 2"/>
          <p:cNvSpPr>
            <a:spLocks noGrp="1"/>
          </p:cNvSpPr>
          <p:nvPr>
            <p:ph idx="1"/>
          </p:nvPr>
        </p:nvSpPr>
        <p:spPr>
          <a:xfrm>
            <a:off x="152400" y="985838"/>
            <a:ext cx="11887200" cy="5338762"/>
          </a:xfrm>
        </p:spPr>
        <p:txBody>
          <a:bodyPr/>
          <a:lstStyle/>
          <a:p>
            <a:pPr marL="0" indent="0">
              <a:buNone/>
            </a:pPr>
            <a:r>
              <a:rPr lang="en-US" dirty="0"/>
              <a:t>A </a:t>
            </a:r>
            <a:r>
              <a:rPr lang="en-US" b="1" dirty="0"/>
              <a:t>candidate key </a:t>
            </a:r>
            <a:r>
              <a:rPr lang="en-US" dirty="0"/>
              <a:t>is a minimal super key that can identify each row (tuple) of a given relation uniquely.</a:t>
            </a:r>
          </a:p>
          <a:p>
            <a:pPr marL="0" indent="0">
              <a:buNone/>
            </a:pPr>
            <a:endParaRPr lang="en-US" dirty="0"/>
          </a:p>
          <a:p>
            <a:r>
              <a:rPr lang="en-US" dirty="0"/>
              <a:t> A </a:t>
            </a:r>
            <a:r>
              <a:rPr lang="en-US" b="1" dirty="0"/>
              <a:t>candidate key </a:t>
            </a:r>
            <a:r>
              <a:rPr lang="en-US" dirty="0"/>
              <a:t>has a minimum number of attributes that are definitely needed to establish a row (tuple) uniqueness in a given relation. </a:t>
            </a:r>
          </a:p>
          <a:p>
            <a:r>
              <a:rPr lang="en-US" dirty="0"/>
              <a:t>The set of all possible candidate keys is known as the candidate key set. </a:t>
            </a:r>
          </a:p>
          <a:p>
            <a:pPr marL="0" indent="0">
              <a:buNone/>
            </a:pPr>
            <a:r>
              <a:rPr lang="en-US" dirty="0"/>
              <a:t>   </a:t>
            </a:r>
          </a:p>
          <a:p>
            <a:pPr marL="0" indent="0">
              <a:buNone/>
            </a:pPr>
            <a:r>
              <a:rPr lang="en-US" b="1" dirty="0"/>
              <a:t>Example</a:t>
            </a:r>
            <a:r>
              <a:rPr lang="en-US" dirty="0"/>
              <a:t>: Consider  </a:t>
            </a:r>
            <a:r>
              <a:rPr lang="en-US" b="1" dirty="0"/>
              <a:t>STUDENT</a:t>
            </a:r>
            <a:r>
              <a:rPr lang="en-US" dirty="0"/>
              <a:t>(</a:t>
            </a:r>
            <a:r>
              <a:rPr lang="en-US" dirty="0" err="1"/>
              <a:t>adhaar_no</a:t>
            </a:r>
            <a:r>
              <a:rPr lang="en-US" dirty="0"/>
              <a:t>, roll_no, first_name, last_name, address, dob, gender, </a:t>
            </a:r>
            <a:r>
              <a:rPr lang="en-US" dirty="0" err="1"/>
              <a:t>mobile_no</a:t>
            </a:r>
            <a:r>
              <a:rPr lang="en-US" dirty="0"/>
              <a:t>, </a:t>
            </a:r>
            <a:r>
              <a:rPr lang="en-US" dirty="0" err="1"/>
              <a:t>email_id</a:t>
            </a:r>
            <a:r>
              <a:rPr lang="en-US" dirty="0"/>
              <a:t>) below are the </a:t>
            </a:r>
            <a:r>
              <a:rPr lang="en-IN" dirty="0"/>
              <a:t>candidate keys:</a:t>
            </a:r>
          </a:p>
          <a:p>
            <a:pPr marL="0" indent="0">
              <a:buNone/>
            </a:pPr>
            <a:endParaRPr lang="en-US" dirty="0"/>
          </a:p>
          <a:p>
            <a:pPr marL="0" indent="0" algn="just">
              <a:buNone/>
            </a:pPr>
            <a:r>
              <a:rPr lang="en-US" dirty="0"/>
              <a:t>    </a:t>
            </a:r>
            <a:r>
              <a:rPr lang="en-US" sz="2300" dirty="0"/>
              <a:t>CK1=(</a:t>
            </a:r>
            <a:r>
              <a:rPr lang="en-US" sz="2300" dirty="0" err="1"/>
              <a:t>adhaar_no</a:t>
            </a:r>
            <a:r>
              <a:rPr lang="en-US" sz="2300" dirty="0"/>
              <a:t>), CK2 = (roll_no) , CK3 = (first_name, </a:t>
            </a:r>
            <a:r>
              <a:rPr lang="en-US" sz="2300" dirty="0" err="1"/>
              <a:t>last_name,address</a:t>
            </a:r>
            <a:r>
              <a:rPr lang="en-US" sz="2300" dirty="0"/>
              <a:t>),</a:t>
            </a:r>
          </a:p>
          <a:p>
            <a:pPr marL="0" indent="0" algn="just">
              <a:buNone/>
            </a:pPr>
            <a:r>
              <a:rPr lang="en-US" sz="2300" dirty="0"/>
              <a:t>    CK4 = (</a:t>
            </a:r>
            <a:r>
              <a:rPr lang="en-US" sz="2300" dirty="0" err="1"/>
              <a:t>email_id</a:t>
            </a:r>
            <a:r>
              <a:rPr lang="en-US" sz="2300" dirty="0"/>
              <a:t>)  </a:t>
            </a:r>
          </a:p>
          <a:p>
            <a:pPr marL="0" indent="0">
              <a:buNone/>
            </a:pPr>
            <a:endParaRPr lang="en-IN" sz="23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65197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Some facts to remember about candidate keys</a:t>
            </a:r>
            <a:endParaRPr lang="en-IN" dirty="0"/>
          </a:p>
        </p:txBody>
      </p:sp>
      <p:sp>
        <p:nvSpPr>
          <p:cNvPr id="3" name="Content Placeholder 2"/>
          <p:cNvSpPr>
            <a:spLocks noGrp="1"/>
          </p:cNvSpPr>
          <p:nvPr>
            <p:ph idx="1"/>
          </p:nvPr>
        </p:nvSpPr>
        <p:spPr/>
        <p:txBody>
          <a:bodyPr/>
          <a:lstStyle/>
          <a:p>
            <a:r>
              <a:rPr lang="en-US" dirty="0"/>
              <a:t>All the attributes in a candidate key are sufficient as well as necessary to identify each tuple uniquely.​  </a:t>
            </a:r>
            <a:endParaRPr lang="en-US" sz="1600" dirty="0"/>
          </a:p>
          <a:p>
            <a:r>
              <a:rPr lang="en-US" dirty="0"/>
              <a:t>Removing any attribute from the candidate key fails in identifying each tuple uniquely.​  </a:t>
            </a:r>
            <a:endParaRPr lang="en-US" sz="1600" dirty="0"/>
          </a:p>
          <a:p>
            <a:r>
              <a:rPr lang="en-US" dirty="0"/>
              <a:t>The value of the candidate key must always be unique.​  </a:t>
            </a:r>
          </a:p>
          <a:p>
            <a:r>
              <a:rPr lang="en-US" dirty="0"/>
              <a:t>The value of the candidate key can never be NULL.​  </a:t>
            </a:r>
          </a:p>
          <a:p>
            <a:r>
              <a:rPr lang="en-US" dirty="0"/>
              <a:t>It is possible to have multiple candidate keys in a relation.​  </a:t>
            </a:r>
          </a:p>
          <a:p>
            <a:r>
              <a:rPr lang="en-US" dirty="0"/>
              <a:t>Those attributes which appear in any candidate key are called </a:t>
            </a:r>
            <a:r>
              <a:rPr lang="en-US" b="1" dirty="0"/>
              <a:t>prime attributes</a:t>
            </a:r>
            <a:r>
              <a:rPr lang="en-US" dirty="0"/>
              <a:t>.​  </a:t>
            </a:r>
          </a:p>
          <a:p>
            <a:r>
              <a:rPr lang="en-US" dirty="0"/>
              <a:t>A candidate key is a super key but not vice versa.    </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38669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2"/>
                </a:solidFill>
              </a:rPr>
              <a:t>Primary Key</a:t>
            </a:r>
            <a:endParaRPr lang="en-IN" dirty="0">
              <a:solidFill>
                <a:schemeClr val="accent2"/>
              </a:solidFill>
            </a:endParaRPr>
          </a:p>
        </p:txBody>
      </p:sp>
      <p:sp>
        <p:nvSpPr>
          <p:cNvPr id="3" name="Content Placeholder 2"/>
          <p:cNvSpPr>
            <a:spLocks noGrp="1"/>
          </p:cNvSpPr>
          <p:nvPr>
            <p:ph idx="1"/>
          </p:nvPr>
        </p:nvSpPr>
        <p:spPr>
          <a:xfrm>
            <a:off x="76200" y="1143000"/>
            <a:ext cx="12192000" cy="5021263"/>
          </a:xfrm>
        </p:spPr>
        <p:txBody>
          <a:bodyPr/>
          <a:lstStyle/>
          <a:p>
            <a:pPr marL="0" indent="0">
              <a:buNone/>
            </a:pPr>
            <a:r>
              <a:rPr lang="en-US" dirty="0"/>
              <a:t>A primary key is a constraint  in a table which uniquely identifies each row record in a database table by enabling one or more the column in the table as primary key.</a:t>
            </a:r>
          </a:p>
          <a:p>
            <a:pPr marL="0" indent="0">
              <a:buNone/>
            </a:pPr>
            <a:endParaRPr lang="en-US" dirty="0"/>
          </a:p>
          <a:p>
            <a:r>
              <a:rPr lang="en-US" dirty="0"/>
              <a:t>A relation can have many candidate keys, which can uniquely identify each row (tuple) of a given relation. Any one of these candidate keys can be chosen as a Primary key (PK) of a given relation.  </a:t>
            </a:r>
          </a:p>
          <a:p>
            <a:r>
              <a:rPr lang="en-US" dirty="0"/>
              <a:t> Some facts to remember about primary keys are given below:</a:t>
            </a:r>
          </a:p>
          <a:p>
            <a:pPr lvl="1">
              <a:buFont typeface="Wingdings" pitchFamily="2" charset="2"/>
              <a:buChar char="ü"/>
            </a:pPr>
            <a:r>
              <a:rPr lang="en-US" dirty="0"/>
              <a:t> </a:t>
            </a:r>
            <a:r>
              <a:rPr lang="en-US" sz="2000" dirty="0"/>
              <a:t>The value of the primary key field will always be unique​  </a:t>
            </a:r>
          </a:p>
          <a:p>
            <a:pPr lvl="1">
              <a:buFont typeface="Wingdings" pitchFamily="2" charset="2"/>
              <a:buChar char="ü"/>
            </a:pPr>
            <a:r>
              <a:rPr lang="en-US" sz="2000" dirty="0"/>
              <a:t> The value of a primary key field can never be NULL   </a:t>
            </a:r>
          </a:p>
          <a:p>
            <a:pPr lvl="1">
              <a:buFont typeface="Wingdings" pitchFamily="2" charset="2"/>
              <a:buChar char="ü"/>
            </a:pPr>
            <a:r>
              <a:rPr lang="en-US" sz="2000" dirty="0"/>
              <a:t> A relation is allowed to have only one primary key  </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Tree>
    <p:extLst>
      <p:ext uri="{BB962C8B-B14F-4D97-AF65-F5344CB8AC3E}">
        <p14:creationId xmlns:p14="http://schemas.microsoft.com/office/powerpoint/2010/main" val="14106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Primary Key(Contd..)</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
        <p:nvSpPr>
          <p:cNvPr id="6" name="TextBox 5"/>
          <p:cNvSpPr txBox="1"/>
          <p:nvPr/>
        </p:nvSpPr>
        <p:spPr>
          <a:xfrm>
            <a:off x="228600" y="1676400"/>
            <a:ext cx="7467600" cy="2954655"/>
          </a:xfrm>
          <a:prstGeom prst="rect">
            <a:avLst/>
          </a:prstGeom>
          <a:noFill/>
        </p:spPr>
        <p:txBody>
          <a:bodyPr wrap="square" rtlCol="0">
            <a:spAutoFit/>
          </a:bodyPr>
          <a:lstStyle/>
          <a:p>
            <a:pPr marL="0" indent="0">
              <a:buNone/>
            </a:pPr>
            <a:r>
              <a:rPr lang="en-US" sz="2400" dirty="0">
                <a:latin typeface="+mj-lt"/>
              </a:rPr>
              <a:t>The primary key should be chosen such that:  </a:t>
            </a:r>
          </a:p>
          <a:p>
            <a:endParaRPr lang="en-US" sz="2400" dirty="0">
              <a:latin typeface="+mj-lt"/>
            </a:endParaRPr>
          </a:p>
          <a:p>
            <a:pPr marL="342900" indent="-342900">
              <a:buFont typeface="Wingdings" pitchFamily="2" charset="2"/>
              <a:buChar char="Ø"/>
            </a:pPr>
            <a:r>
              <a:rPr lang="en-US" sz="2400" dirty="0">
                <a:latin typeface="+mj-lt"/>
              </a:rPr>
              <a:t>Its attributes are never, or very rarely, changed , i.e., time-invariant.   </a:t>
            </a:r>
          </a:p>
          <a:p>
            <a:pPr marL="342900" indent="-342900">
              <a:buFont typeface="Wingdings" pitchFamily="2" charset="2"/>
              <a:buChar char="Ø"/>
            </a:pPr>
            <a:endParaRPr lang="en-US" sz="2400" dirty="0">
              <a:latin typeface="+mj-lt"/>
            </a:endParaRPr>
          </a:p>
          <a:p>
            <a:pPr marL="342900" indent="-342900">
              <a:buFont typeface="Wingdings" pitchFamily="2" charset="2"/>
              <a:buChar char="Ø"/>
            </a:pPr>
            <a:r>
              <a:rPr lang="en-US" sz="2400" dirty="0">
                <a:latin typeface="+mj-lt"/>
              </a:rPr>
              <a:t>It should consist of either a single attribute or a small number of attributes.</a:t>
            </a:r>
            <a:endParaRPr lang="en-IN" sz="2400" dirty="0">
              <a:latin typeface="+mj-lt"/>
            </a:endParaRPr>
          </a:p>
          <a:p>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6600" y="1676400"/>
            <a:ext cx="4800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19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0"/>
            <a:ext cx="9914188" cy="1017922"/>
          </a:xfrm>
          <a:effectLst/>
        </p:spPr>
        <p:txBody>
          <a:bodyPr/>
          <a:lstStyle/>
          <a:p>
            <a:r>
              <a:rPr lang="en-IN" dirty="0">
                <a:solidFill>
                  <a:schemeClr val="accent6">
                    <a:lumMod val="75000"/>
                  </a:schemeClr>
                </a:solidFill>
              </a:rPr>
              <a:t>Composite key</a:t>
            </a:r>
          </a:p>
        </p:txBody>
      </p:sp>
      <p:sp>
        <p:nvSpPr>
          <p:cNvPr id="3" name="Content Placeholder 2"/>
          <p:cNvSpPr>
            <a:spLocks noGrp="1"/>
          </p:cNvSpPr>
          <p:nvPr>
            <p:ph idx="1"/>
          </p:nvPr>
        </p:nvSpPr>
        <p:spPr>
          <a:xfrm>
            <a:off x="119270" y="1066800"/>
            <a:ext cx="11787808" cy="5410200"/>
          </a:xfrm>
        </p:spPr>
        <p:txBody>
          <a:bodyPr/>
          <a:lstStyle/>
          <a:p>
            <a:pPr marL="0" indent="0">
              <a:buNone/>
            </a:pPr>
            <a:r>
              <a:rPr lang="en-IN" sz="2300" b="1" dirty="0"/>
              <a:t>A composite key is a primary key consisting</a:t>
            </a:r>
            <a:r>
              <a:rPr lang="en-IN" sz="2300" dirty="0"/>
              <a:t> of two or more columns that uniquely identify rows in a relation. </a:t>
            </a:r>
          </a:p>
          <a:p>
            <a:pPr marL="0" indent="0">
              <a:buNone/>
            </a:pPr>
            <a:endParaRPr lang="en-IN" sz="2000" dirty="0"/>
          </a:p>
          <a:p>
            <a:r>
              <a:rPr lang="en-US" sz="2300" dirty="0"/>
              <a:t>The combination of columns guarantees uniqueness, though individually uniqueness is not guaranteed. Hence, they are combined to identify records in a relation uniquely.</a:t>
            </a:r>
          </a:p>
          <a:p>
            <a:pPr marL="0" indent="0">
              <a:buNone/>
            </a:pPr>
            <a:endParaRPr lang="en-US" sz="2300" dirty="0"/>
          </a:p>
          <a:p>
            <a:pPr marL="0" indent="0">
              <a:buNone/>
            </a:pPr>
            <a:r>
              <a:rPr lang="en-US" sz="2300" b="1" dirty="0"/>
              <a:t>Example: </a:t>
            </a:r>
            <a:r>
              <a:rPr lang="en-US" sz="2300" dirty="0"/>
              <a:t>Consider Section table </a:t>
            </a:r>
          </a:p>
          <a:p>
            <a:pPr marL="0" indent="0">
              <a:buNone/>
            </a:pPr>
            <a:r>
              <a:rPr lang="en-US" sz="2300" dirty="0"/>
              <a:t> composite key consisting of </a:t>
            </a:r>
          </a:p>
          <a:p>
            <a:pPr marL="0" indent="0">
              <a:buNone/>
            </a:pPr>
            <a:r>
              <a:rPr lang="en-US" sz="2300" dirty="0"/>
              <a:t>(</a:t>
            </a:r>
            <a:r>
              <a:rPr lang="en-US" sz="2300" dirty="0" err="1"/>
              <a:t>section_name</a:t>
            </a:r>
            <a:r>
              <a:rPr lang="en-US" sz="2300" dirty="0"/>
              <a:t>) and (</a:t>
            </a:r>
            <a:r>
              <a:rPr lang="en-US" sz="2300" dirty="0" err="1"/>
              <a:t>dept_id</a:t>
            </a:r>
            <a:r>
              <a:rPr lang="en-US" sz="2300" dirty="0"/>
              <a:t>). </a:t>
            </a:r>
            <a:r>
              <a:rPr lang="en-US" sz="2000" dirty="0"/>
              <a:t> </a:t>
            </a:r>
          </a:p>
          <a:p>
            <a:pPr marL="0" indent="0">
              <a:buNone/>
            </a:pPr>
            <a:endParaRPr lang="en-US"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478" y="3124200"/>
            <a:ext cx="6705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58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r>
              <a:rPr lang="en-US" altLang="en-US" dirty="0">
                <a:solidFill>
                  <a:schemeClr val="accent2"/>
                </a:solidFill>
              </a:rPr>
              <a:t> </a:t>
            </a:r>
            <a:br>
              <a:rPr lang="en-US" altLang="en-US" dirty="0">
                <a:solidFill>
                  <a:schemeClr val="accent2"/>
                </a:solidFill>
              </a:rPr>
            </a:br>
            <a:br>
              <a:rPr lang="en-US" altLang="en-US" dirty="0">
                <a:solidFill>
                  <a:schemeClr val="accent2"/>
                </a:solidFill>
              </a:rPr>
            </a:br>
            <a:r>
              <a:rPr lang="en-US" altLang="en-US" dirty="0">
                <a:solidFill>
                  <a:schemeClr val="accent6">
                    <a:lumMod val="75000"/>
                  </a:schemeClr>
                </a:solidFill>
              </a:rPr>
              <a:t>Secondary Key or Alternate key</a:t>
            </a:r>
            <a:r>
              <a:rPr lang="en-US" altLang="en-US" dirty="0">
                <a:solidFill>
                  <a:schemeClr val="accent2"/>
                </a:solidFill>
              </a:rPr>
              <a:t> </a:t>
            </a:r>
            <a:r>
              <a:rPr lang="en-US" altLang="en-US" b="0" dirty="0">
                <a:solidFill>
                  <a:schemeClr val="accent2"/>
                </a:solidFill>
              </a:rPr>
              <a:t> </a:t>
            </a:r>
            <a:br>
              <a:rPr lang="en-US" altLang="en-US" b="0" dirty="0">
                <a:solidFill>
                  <a:schemeClr val="accent2"/>
                </a:solidFill>
              </a:rPr>
            </a:br>
            <a:r>
              <a:rPr lang="en-US" altLang="en-US" b="0" dirty="0">
                <a:solidFill>
                  <a:schemeClr val="accent2"/>
                </a:solidFill>
              </a:rPr>
              <a:t> </a:t>
            </a:r>
            <a:br>
              <a:rPr lang="en-US" altLang="en-US" b="0"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228600" y="1282700"/>
            <a:ext cx="11734800" cy="4881563"/>
          </a:xfrm>
        </p:spPr>
        <p:txBody>
          <a:bodyPr/>
          <a:lstStyle/>
          <a:p>
            <a:pPr marL="0" indent="0" algn="just">
              <a:buNone/>
            </a:pPr>
            <a:r>
              <a:rPr lang="en-US" b="1" dirty="0"/>
              <a:t>Secondary or Alternate key </a:t>
            </a:r>
            <a:r>
              <a:rPr lang="en-US" dirty="0"/>
              <a:t>(s) are the candidate</a:t>
            </a:r>
            <a:r>
              <a:rPr lang="en-US" b="1" dirty="0"/>
              <a:t> </a:t>
            </a:r>
            <a:r>
              <a:rPr lang="en-US" dirty="0"/>
              <a:t>keys that are left unimplemented or unused after implementing the primary key. </a:t>
            </a:r>
          </a:p>
          <a:p>
            <a:pPr marL="0" indent="0">
              <a:buNone/>
            </a:pPr>
            <a:endParaRPr lang="en-US" dirty="0"/>
          </a:p>
          <a:p>
            <a:pPr algn="just"/>
            <a:r>
              <a:rPr lang="en-US" dirty="0"/>
              <a:t>The </a:t>
            </a:r>
            <a:r>
              <a:rPr lang="en-US" b="1" dirty="0"/>
              <a:t>secondary keys </a:t>
            </a:r>
            <a:r>
              <a:rPr lang="en-US" dirty="0"/>
              <a:t>are used for data retrieval purposes and indexing. Indexing is done for better and faster data searching and retrieval from the database. </a:t>
            </a:r>
          </a:p>
          <a:p>
            <a:pPr marL="0" indent="0">
              <a:buNone/>
            </a:pPr>
            <a:endParaRPr lang="en-US" dirty="0"/>
          </a:p>
          <a:p>
            <a:r>
              <a:rPr lang="en-US" dirty="0"/>
              <a:t>If in the </a:t>
            </a:r>
            <a:r>
              <a:rPr lang="en-US" b="1" dirty="0"/>
              <a:t>student relation</a:t>
            </a:r>
            <a:r>
              <a:rPr lang="en-US" dirty="0"/>
              <a:t>, (roll_no) is designated as a primary key, the remaining candidate keys – (</a:t>
            </a:r>
            <a:r>
              <a:rPr lang="en-US" dirty="0" err="1"/>
              <a:t>adhaar_no</a:t>
            </a:r>
            <a:r>
              <a:rPr lang="en-US" dirty="0"/>
              <a:t>), (</a:t>
            </a:r>
            <a:r>
              <a:rPr lang="en-US" dirty="0" err="1"/>
              <a:t>email_id</a:t>
            </a:r>
            <a:r>
              <a:rPr lang="en-US" dirty="0"/>
              <a:t>), (first_name, last_name, address) are the secondary keys or alternate keys of the student relation.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Tree>
    <p:extLst>
      <p:ext uri="{BB962C8B-B14F-4D97-AF65-F5344CB8AC3E}">
        <p14:creationId xmlns:p14="http://schemas.microsoft.com/office/powerpoint/2010/main" val="1799092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a:t>
            </a:r>
            <a:endParaRPr lang="en-IN" dirty="0"/>
          </a:p>
        </p:txBody>
      </p:sp>
      <p:sp>
        <p:nvSpPr>
          <p:cNvPr id="3" name="Content Placeholder 2"/>
          <p:cNvSpPr>
            <a:spLocks noGrp="1"/>
          </p:cNvSpPr>
          <p:nvPr>
            <p:ph idx="1"/>
          </p:nvPr>
        </p:nvSpPr>
        <p:spPr/>
        <p:txBody>
          <a:bodyPr/>
          <a:lstStyle/>
          <a:p>
            <a:pPr marL="0" indent="0">
              <a:buNone/>
            </a:pPr>
            <a:r>
              <a:rPr lang="en-US" dirty="0"/>
              <a:t>Which one of the following is a set of one or more attributes taken collectively to uniquely identify a record?</a:t>
            </a:r>
          </a:p>
          <a:p>
            <a:pPr marL="0" indent="0">
              <a:buNone/>
            </a:pPr>
            <a:br>
              <a:rPr lang="en-US" dirty="0"/>
            </a:br>
            <a:r>
              <a:rPr lang="en-US" dirty="0"/>
              <a:t>a) Candidate key</a:t>
            </a:r>
            <a:br>
              <a:rPr lang="en-US" dirty="0"/>
            </a:br>
            <a:r>
              <a:rPr lang="en-US" dirty="0"/>
              <a:t>b) Sub key</a:t>
            </a:r>
            <a:br>
              <a:rPr lang="en-US" dirty="0"/>
            </a:br>
            <a:r>
              <a:rPr lang="en-US" dirty="0"/>
              <a:t>c) Super key</a:t>
            </a:r>
            <a:br>
              <a:rPr lang="en-US" dirty="0"/>
            </a:br>
            <a:r>
              <a:rPr lang="en-US" dirty="0"/>
              <a:t>d) Foreign key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Tree>
    <p:extLst>
      <p:ext uri="{BB962C8B-B14F-4D97-AF65-F5344CB8AC3E}">
        <p14:creationId xmlns:p14="http://schemas.microsoft.com/office/powerpoint/2010/main" val="288451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a:t>
            </a:r>
            <a:endParaRPr lang="en-IN" dirty="0"/>
          </a:p>
        </p:txBody>
      </p:sp>
      <p:sp>
        <p:nvSpPr>
          <p:cNvPr id="3" name="Content Placeholder 2"/>
          <p:cNvSpPr>
            <a:spLocks noGrp="1"/>
          </p:cNvSpPr>
          <p:nvPr>
            <p:ph idx="1"/>
          </p:nvPr>
        </p:nvSpPr>
        <p:spPr/>
        <p:txBody>
          <a:bodyPr/>
          <a:lstStyle/>
          <a:p>
            <a:pPr marL="0" indent="0">
              <a:buNone/>
            </a:pPr>
            <a:r>
              <a:rPr lang="en-US" dirty="0"/>
              <a:t>Which one of the following is a set of one or more attributes taken collectively to uniquely identify a record?</a:t>
            </a:r>
          </a:p>
          <a:p>
            <a:pPr marL="0" indent="0">
              <a:buNone/>
            </a:pPr>
            <a:br>
              <a:rPr lang="en-US" dirty="0"/>
            </a:br>
            <a:r>
              <a:rPr lang="en-US" dirty="0"/>
              <a:t>a) Candidate key</a:t>
            </a:r>
            <a:br>
              <a:rPr lang="en-US" dirty="0"/>
            </a:br>
            <a:r>
              <a:rPr lang="en-US" dirty="0"/>
              <a:t>b) Sub key</a:t>
            </a:r>
            <a:br>
              <a:rPr lang="en-US" dirty="0"/>
            </a:br>
            <a:r>
              <a:rPr lang="en-US" dirty="0"/>
              <a:t>c) </a:t>
            </a:r>
            <a:r>
              <a:rPr lang="en-US" b="1" dirty="0">
                <a:solidFill>
                  <a:srgbClr val="FF0000"/>
                </a:solidFill>
              </a:rPr>
              <a:t>Super key</a:t>
            </a:r>
            <a:br>
              <a:rPr lang="en-US" dirty="0"/>
            </a:br>
            <a:r>
              <a:rPr lang="en-US" dirty="0"/>
              <a:t>d) Foreign key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Tree>
    <p:extLst>
      <p:ext uri="{BB962C8B-B14F-4D97-AF65-F5344CB8AC3E}">
        <p14:creationId xmlns:p14="http://schemas.microsoft.com/office/powerpoint/2010/main" val="159344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Can you answer this ?</a:t>
            </a:r>
          </a:p>
        </p:txBody>
      </p:sp>
      <p:sp>
        <p:nvSpPr>
          <p:cNvPr id="3" name="Content Placeholder 2"/>
          <p:cNvSpPr>
            <a:spLocks noGrp="1"/>
          </p:cNvSpPr>
          <p:nvPr>
            <p:ph idx="1"/>
          </p:nvPr>
        </p:nvSpPr>
        <p:spPr/>
        <p:txBody>
          <a:bodyPr/>
          <a:lstStyle/>
          <a:p>
            <a:pPr marL="0" indent="0">
              <a:buNone/>
            </a:pPr>
            <a:r>
              <a:rPr lang="en-US" dirty="0"/>
              <a:t>2. The subset of a super key is a candidate key under what condition?</a:t>
            </a:r>
          </a:p>
          <a:p>
            <a:pPr marL="0" indent="0">
              <a:buNone/>
            </a:pPr>
            <a:br>
              <a:rPr lang="en-US" dirty="0"/>
            </a:br>
            <a:r>
              <a:rPr lang="en-US" dirty="0"/>
              <a:t>a) No proper subset is a super key</a:t>
            </a:r>
            <a:br>
              <a:rPr lang="en-US" dirty="0"/>
            </a:br>
            <a:r>
              <a:rPr lang="en-US" dirty="0"/>
              <a:t>b) All subsets are super keys</a:t>
            </a:r>
            <a:br>
              <a:rPr lang="en-US" dirty="0"/>
            </a:br>
            <a:r>
              <a:rPr lang="en-US" dirty="0"/>
              <a:t>c) Subset is a super key</a:t>
            </a:r>
            <a:br>
              <a:rPr lang="en-US" dirty="0"/>
            </a:br>
            <a:r>
              <a:rPr lang="en-US" dirty="0"/>
              <a:t>d) Each subset is a super key</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
        <p:nvSpPr>
          <p:cNvPr id="5" name="Rectangle 4"/>
          <p:cNvSpPr/>
          <p:nvPr/>
        </p:nvSpPr>
        <p:spPr bwMode="auto">
          <a:xfrm>
            <a:off x="433137" y="2133600"/>
            <a:ext cx="4824663"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37627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42"/>
            <a:ext cx="9914188" cy="1017922"/>
          </a:xfrm>
          <a:effectLst/>
        </p:spPr>
        <p:txBody>
          <a:bodyPr/>
          <a:lstStyle/>
          <a:p>
            <a:r>
              <a:rPr lang="en-IN" dirty="0">
                <a:solidFill>
                  <a:schemeClr val="accent6">
                    <a:lumMod val="75000"/>
                  </a:schemeClr>
                </a:solidFill>
              </a:rPr>
              <a:t>Can you answer this ?</a:t>
            </a:r>
            <a:endParaRPr lang="en-IN" dirty="0">
              <a:solidFill>
                <a:schemeClr val="accent2"/>
              </a:solidFill>
            </a:endParaRPr>
          </a:p>
        </p:txBody>
      </p:sp>
      <p:sp>
        <p:nvSpPr>
          <p:cNvPr id="3" name="Content Placeholder 2"/>
          <p:cNvSpPr>
            <a:spLocks noGrp="1"/>
          </p:cNvSpPr>
          <p:nvPr>
            <p:ph idx="1"/>
          </p:nvPr>
        </p:nvSpPr>
        <p:spPr>
          <a:xfrm>
            <a:off x="36094" y="1001880"/>
            <a:ext cx="12155905" cy="5475120"/>
          </a:xfrm>
        </p:spPr>
        <p:txBody>
          <a:bodyPr/>
          <a:lstStyle/>
          <a:p>
            <a:pPr marL="0" indent="0">
              <a:buNone/>
            </a:pPr>
            <a:r>
              <a:rPr lang="en-US" dirty="0"/>
              <a:t>Q. A _____ is a property of the entire relation, rather than of the individual tuples in which each tuple is unique.</a:t>
            </a:r>
          </a:p>
          <a:p>
            <a:pPr marL="0" indent="0">
              <a:buNone/>
            </a:pPr>
            <a:br>
              <a:rPr lang="en-US" dirty="0"/>
            </a:br>
            <a:r>
              <a:rPr lang="en-US" dirty="0"/>
              <a:t>a) Rows</a:t>
            </a:r>
            <a:br>
              <a:rPr lang="en-US" dirty="0"/>
            </a:br>
            <a:r>
              <a:rPr lang="en-US" dirty="0"/>
              <a:t>b) Key</a:t>
            </a:r>
            <a:br>
              <a:rPr lang="en-US" dirty="0"/>
            </a:br>
            <a:r>
              <a:rPr lang="en-US" dirty="0"/>
              <a:t>c) Attribute</a:t>
            </a:r>
            <a:br>
              <a:rPr lang="en-US" dirty="0"/>
            </a:br>
            <a:r>
              <a:rPr lang="en-US" dirty="0"/>
              <a:t>d) Fields</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
        <p:nvSpPr>
          <p:cNvPr id="5" name="Rectangle 4"/>
          <p:cNvSpPr/>
          <p:nvPr/>
        </p:nvSpPr>
        <p:spPr bwMode="auto">
          <a:xfrm>
            <a:off x="381000" y="2590800"/>
            <a:ext cx="1219200"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20624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Can you answer this ?</a:t>
            </a:r>
          </a:p>
        </p:txBody>
      </p:sp>
      <p:sp>
        <p:nvSpPr>
          <p:cNvPr id="3" name="Content Placeholder 2"/>
          <p:cNvSpPr>
            <a:spLocks noGrp="1"/>
          </p:cNvSpPr>
          <p:nvPr>
            <p:ph idx="1"/>
          </p:nvPr>
        </p:nvSpPr>
        <p:spPr/>
        <p:txBody>
          <a:bodyPr/>
          <a:lstStyle/>
          <a:p>
            <a:pPr marL="0" indent="0">
              <a:buNone/>
            </a:pPr>
            <a:r>
              <a:rPr lang="en-US" dirty="0"/>
              <a:t>Q. An attribute in a relation is a foreign key if the _______ key from one relation is used as an attribute in that relation.</a:t>
            </a:r>
          </a:p>
          <a:p>
            <a:pPr marL="0" indent="0">
              <a:buNone/>
            </a:pPr>
            <a:br>
              <a:rPr lang="en-US" dirty="0"/>
            </a:br>
            <a:r>
              <a:rPr lang="en-US" dirty="0"/>
              <a:t>a) Candidate</a:t>
            </a:r>
            <a:br>
              <a:rPr lang="en-US" dirty="0"/>
            </a:br>
            <a:r>
              <a:rPr lang="en-US" dirty="0"/>
              <a:t>b) Primary</a:t>
            </a:r>
            <a:br>
              <a:rPr lang="en-US" dirty="0"/>
            </a:br>
            <a:r>
              <a:rPr lang="en-US" dirty="0"/>
              <a:t>c) Super</a:t>
            </a:r>
            <a:br>
              <a:rPr lang="en-US" dirty="0"/>
            </a:br>
            <a:r>
              <a:rPr lang="en-US" dirty="0"/>
              <a:t>d) Sub</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
        <p:nvSpPr>
          <p:cNvPr id="5" name="Rectangle 4"/>
          <p:cNvSpPr/>
          <p:nvPr/>
        </p:nvSpPr>
        <p:spPr bwMode="auto">
          <a:xfrm>
            <a:off x="433137" y="2895600"/>
            <a:ext cx="1624263"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20464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In RDBMS Relationships between tables created by using</a:t>
            </a:r>
            <a:endParaRPr lang="en-IN" dirty="0"/>
          </a:p>
          <a:p>
            <a:pPr marL="457200" lvl="0" indent="-457200">
              <a:buFont typeface="+mj-lt"/>
              <a:buAutoNum type="alphaLcParenR"/>
            </a:pPr>
            <a:r>
              <a:rPr lang="en-IN" dirty="0"/>
              <a:t>Alternate Keys</a:t>
            </a:r>
          </a:p>
          <a:p>
            <a:pPr marL="457200" lvl="0" indent="-457200">
              <a:buFont typeface="+mj-lt"/>
              <a:buAutoNum type="alphaLcParenR"/>
            </a:pPr>
            <a:r>
              <a:rPr lang="en-IN" dirty="0">
                <a:solidFill>
                  <a:schemeClr val="tx1"/>
                </a:solidFill>
              </a:rPr>
              <a:t>Foreign Keys</a:t>
            </a:r>
          </a:p>
          <a:p>
            <a:pPr marL="457200" lvl="0" indent="-457200">
              <a:buFont typeface="+mj-lt"/>
              <a:buAutoNum type="alphaLcParenR"/>
            </a:pPr>
            <a:r>
              <a:rPr lang="en-IN" dirty="0"/>
              <a:t>Candidate Keys</a:t>
            </a:r>
          </a:p>
          <a:p>
            <a:pPr marL="457200" lvl="0" indent="-457200">
              <a:buFont typeface="+mj-lt"/>
              <a:buAutoNum type="alphaLcParenR"/>
            </a:pPr>
            <a:r>
              <a:rPr lang="en-IN" dirty="0"/>
              <a:t>Composite Keys </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Tree>
    <p:extLst>
      <p:ext uri="{BB962C8B-B14F-4D97-AF65-F5344CB8AC3E}">
        <p14:creationId xmlns:p14="http://schemas.microsoft.com/office/powerpoint/2010/main" val="395391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In RDBMS Relationships between tables created by using</a:t>
            </a:r>
            <a:endParaRPr lang="en-IN" dirty="0"/>
          </a:p>
          <a:p>
            <a:pPr marL="457200" lvl="0" indent="-457200">
              <a:buFont typeface="+mj-lt"/>
              <a:buAutoNum type="alphaLcParenR"/>
            </a:pPr>
            <a:r>
              <a:rPr lang="en-IN" dirty="0"/>
              <a:t>Alternate Keys</a:t>
            </a:r>
          </a:p>
          <a:p>
            <a:pPr marL="457200" lvl="0" indent="-457200">
              <a:buFont typeface="+mj-lt"/>
              <a:buAutoNum type="alphaLcParenR"/>
            </a:pPr>
            <a:r>
              <a:rPr lang="en-IN" b="1" dirty="0">
                <a:solidFill>
                  <a:srgbClr val="FF0000"/>
                </a:solidFill>
              </a:rPr>
              <a:t>Foreign Keys</a:t>
            </a:r>
          </a:p>
          <a:p>
            <a:pPr marL="457200" lvl="0" indent="-457200">
              <a:buFont typeface="+mj-lt"/>
              <a:buAutoNum type="alphaLcParenR"/>
            </a:pPr>
            <a:r>
              <a:rPr lang="en-IN" dirty="0"/>
              <a:t>Candidate Keys</a:t>
            </a:r>
          </a:p>
          <a:p>
            <a:pPr marL="457200" lvl="0" indent="-457200">
              <a:buFont typeface="+mj-lt"/>
              <a:buAutoNum type="alphaLcParenR"/>
            </a:pPr>
            <a:r>
              <a:rPr lang="en-IN" dirty="0"/>
              <a:t>Composite Keys </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176118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one is correct with respect to RDBMS</a:t>
            </a:r>
          </a:p>
          <a:p>
            <a:pPr marL="0" indent="0">
              <a:buNone/>
            </a:pPr>
            <a:endParaRPr lang="en-IN" dirty="0"/>
          </a:p>
          <a:p>
            <a:pPr marL="457200" lvl="0" indent="-457200">
              <a:buFont typeface="+mj-lt"/>
              <a:buAutoNum type="alphaLcParenR"/>
            </a:pPr>
            <a:r>
              <a:rPr lang="en-IN" dirty="0"/>
              <a:t>Primary Key ⊆ Super Key ⊆ Candidate Key</a:t>
            </a:r>
          </a:p>
          <a:p>
            <a:pPr marL="457200" lvl="0" indent="-457200">
              <a:buFont typeface="+mj-lt"/>
              <a:buAutoNum type="alphaLcParenR"/>
            </a:pPr>
            <a:r>
              <a:rPr lang="en-IN" dirty="0"/>
              <a:t>Primary Key ⊆ Candidate Key ⊆ Super Key</a:t>
            </a:r>
          </a:p>
          <a:p>
            <a:pPr marL="457200" lvl="0" indent="-457200">
              <a:buFont typeface="+mj-lt"/>
              <a:buAutoNum type="alphaLcParenR"/>
            </a:pPr>
            <a:r>
              <a:rPr lang="en-IN" dirty="0"/>
              <a:t>Super key⊆  Candidate Key ⊆ Primary key</a:t>
            </a:r>
          </a:p>
          <a:p>
            <a:pPr marL="457200" lvl="0" indent="-457200">
              <a:buFont typeface="+mj-lt"/>
              <a:buAutoNum type="alphaLcParenR"/>
            </a:pPr>
            <a:r>
              <a:rPr lang="en-IN" dirty="0"/>
              <a:t>Super key ⊆ Primary key ⊆ Candidate key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1025386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one is correct with respect to RDBMS</a:t>
            </a:r>
          </a:p>
          <a:p>
            <a:pPr marL="0" indent="0">
              <a:buNone/>
            </a:pPr>
            <a:endParaRPr lang="en-IN" dirty="0"/>
          </a:p>
          <a:p>
            <a:pPr marL="457200" lvl="0" indent="-457200">
              <a:buFont typeface="+mj-lt"/>
              <a:buAutoNum type="alphaLcParenR"/>
            </a:pPr>
            <a:r>
              <a:rPr lang="en-IN" dirty="0"/>
              <a:t>Primary Key ⊆ Super Key ⊆ Candidate Key</a:t>
            </a:r>
          </a:p>
          <a:p>
            <a:pPr marL="457200" lvl="0" indent="-457200">
              <a:buFont typeface="+mj-lt"/>
              <a:buAutoNum type="alphaLcParenR"/>
            </a:pPr>
            <a:r>
              <a:rPr lang="en-IN" b="1" dirty="0">
                <a:solidFill>
                  <a:srgbClr val="FF0000"/>
                </a:solidFill>
              </a:rPr>
              <a:t>Primary Key ⊆ Candidate Key ⊆ Super Key</a:t>
            </a:r>
          </a:p>
          <a:p>
            <a:pPr marL="457200" lvl="0" indent="-457200">
              <a:buFont typeface="+mj-lt"/>
              <a:buAutoNum type="alphaLcParenR"/>
            </a:pPr>
            <a:r>
              <a:rPr lang="en-IN" dirty="0"/>
              <a:t>Super key⊆  Candidate Key ⊆ Primary key</a:t>
            </a:r>
          </a:p>
          <a:p>
            <a:pPr marL="457200" lvl="0" indent="-457200">
              <a:buFont typeface="+mj-lt"/>
              <a:buAutoNum type="alphaLcParenR"/>
            </a:pPr>
            <a:r>
              <a:rPr lang="en-IN" dirty="0"/>
              <a:t>Super key ⊆ Primary key ⊆ Candidate key</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spTree>
    <p:extLst>
      <p:ext uri="{BB962C8B-B14F-4D97-AF65-F5344CB8AC3E}">
        <p14:creationId xmlns:p14="http://schemas.microsoft.com/office/powerpoint/2010/main" val="3599221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 Q. A </a:t>
            </a:r>
            <a:r>
              <a:rPr lang="en-US" i="1" dirty="0"/>
              <a:t>prime attribute</a:t>
            </a:r>
            <a:r>
              <a:rPr lang="en-US" dirty="0"/>
              <a:t> of a relation scheme </a:t>
            </a:r>
            <a:r>
              <a:rPr lang="en-US" i="1" dirty="0"/>
              <a:t>R</a:t>
            </a:r>
            <a:r>
              <a:rPr lang="en-US" dirty="0"/>
              <a:t> is an attribute that appears </a:t>
            </a:r>
          </a:p>
          <a:p>
            <a:pPr marL="0" indent="0">
              <a:buNone/>
            </a:pPr>
            <a:r>
              <a:rPr lang="en-US" dirty="0"/>
              <a:t>(GATE 2014)</a:t>
            </a:r>
          </a:p>
          <a:p>
            <a:pPr marL="0" indent="0">
              <a:buNone/>
            </a:pPr>
            <a:endParaRPr lang="en-IN" dirty="0"/>
          </a:p>
          <a:p>
            <a:pPr marL="457200" lvl="0" indent="-457200">
              <a:buFont typeface="+mj-lt"/>
              <a:buAutoNum type="alphaLcParenR"/>
            </a:pPr>
            <a:r>
              <a:rPr lang="en-IN" dirty="0"/>
              <a:t>    in all candidate keys of </a:t>
            </a:r>
            <a:r>
              <a:rPr lang="en-IN" i="1" dirty="0"/>
              <a:t>R</a:t>
            </a:r>
            <a:r>
              <a:rPr lang="en-IN" dirty="0"/>
              <a:t>.</a:t>
            </a:r>
          </a:p>
          <a:p>
            <a:pPr marL="457200" lvl="0" indent="-457200">
              <a:buFont typeface="+mj-lt"/>
              <a:buAutoNum type="alphaLcParenR"/>
            </a:pPr>
            <a:r>
              <a:rPr lang="en-US" dirty="0"/>
              <a:t>    in some candidate key of </a:t>
            </a:r>
            <a:r>
              <a:rPr lang="en-US" i="1" dirty="0"/>
              <a:t>R</a:t>
            </a:r>
            <a:r>
              <a:rPr lang="en-US" dirty="0"/>
              <a:t>.</a:t>
            </a:r>
            <a:endParaRPr lang="en-IN" dirty="0"/>
          </a:p>
          <a:p>
            <a:pPr marL="457200" lvl="0" indent="-457200">
              <a:buFont typeface="+mj-lt"/>
              <a:buAutoNum type="alphaLcParenR"/>
            </a:pPr>
            <a:r>
              <a:rPr lang="en-US" dirty="0"/>
              <a:t>    in a foreign key of </a:t>
            </a:r>
            <a:r>
              <a:rPr lang="en-US" i="1" dirty="0"/>
              <a:t>R</a:t>
            </a:r>
            <a:r>
              <a:rPr lang="en-US" dirty="0"/>
              <a:t>.</a:t>
            </a:r>
            <a:endParaRPr lang="en-IN" dirty="0"/>
          </a:p>
          <a:p>
            <a:pPr marL="457200" lvl="0" indent="-457200">
              <a:buFont typeface="+mj-lt"/>
              <a:buAutoNum type="alphaLcParenR"/>
            </a:pPr>
            <a:r>
              <a:rPr lang="en-IN" dirty="0"/>
              <a:t>    only in the primary key of </a:t>
            </a:r>
            <a:r>
              <a:rPr lang="en-IN" i="1" dirty="0"/>
              <a:t>R</a:t>
            </a:r>
            <a:r>
              <a:rPr lang="en-IN" dirty="0"/>
              <a:t>.</a:t>
            </a:r>
            <a:r>
              <a:rPr lang="en-IN" b="1" dirty="0"/>
              <a:t> </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7404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 Q. A </a:t>
            </a:r>
            <a:r>
              <a:rPr lang="en-US" i="1" dirty="0"/>
              <a:t>prime attribute</a:t>
            </a:r>
            <a:r>
              <a:rPr lang="en-US" dirty="0"/>
              <a:t> of a relation scheme </a:t>
            </a:r>
            <a:r>
              <a:rPr lang="en-US" i="1" dirty="0"/>
              <a:t>R</a:t>
            </a:r>
            <a:r>
              <a:rPr lang="en-US" dirty="0"/>
              <a:t> is an attribute that appears</a:t>
            </a:r>
          </a:p>
          <a:p>
            <a:pPr marL="0" indent="0">
              <a:buNone/>
            </a:pPr>
            <a:r>
              <a:rPr lang="en-US" dirty="0"/>
              <a:t>(GATE 2014)</a:t>
            </a:r>
          </a:p>
          <a:p>
            <a:pPr marL="0" indent="0">
              <a:buNone/>
            </a:pPr>
            <a:endParaRPr lang="en-IN" dirty="0"/>
          </a:p>
          <a:p>
            <a:pPr marL="457200" lvl="0" indent="-457200">
              <a:buFont typeface="+mj-lt"/>
              <a:buAutoNum type="alphaLcParenR"/>
            </a:pPr>
            <a:r>
              <a:rPr lang="en-IN" dirty="0"/>
              <a:t>    in all candidate keys of </a:t>
            </a:r>
            <a:r>
              <a:rPr lang="en-IN" i="1" dirty="0"/>
              <a:t>R</a:t>
            </a:r>
            <a:r>
              <a:rPr lang="en-IN" dirty="0"/>
              <a:t>.</a:t>
            </a:r>
          </a:p>
          <a:p>
            <a:pPr marL="457200" lvl="0" indent="-457200">
              <a:buFont typeface="+mj-lt"/>
              <a:buAutoNum type="alphaLcParenR"/>
            </a:pPr>
            <a:r>
              <a:rPr lang="en-US" b="1" dirty="0">
                <a:solidFill>
                  <a:srgbClr val="FF0000"/>
                </a:solidFill>
              </a:rPr>
              <a:t>    in some candidate key of </a:t>
            </a:r>
            <a:r>
              <a:rPr lang="en-US" b="1" i="1" dirty="0">
                <a:solidFill>
                  <a:srgbClr val="FF0000"/>
                </a:solidFill>
              </a:rPr>
              <a:t>R</a:t>
            </a:r>
            <a:r>
              <a:rPr lang="en-US" b="1" dirty="0">
                <a:solidFill>
                  <a:srgbClr val="FF0000"/>
                </a:solidFill>
              </a:rPr>
              <a:t>.</a:t>
            </a:r>
            <a:endParaRPr lang="en-IN" b="1" dirty="0">
              <a:solidFill>
                <a:srgbClr val="FF0000"/>
              </a:solidFill>
            </a:endParaRPr>
          </a:p>
          <a:p>
            <a:pPr marL="457200" lvl="0" indent="-457200">
              <a:buFont typeface="+mj-lt"/>
              <a:buAutoNum type="alphaLcParenR"/>
            </a:pPr>
            <a:r>
              <a:rPr lang="en-US" dirty="0"/>
              <a:t>    in a foreign key of </a:t>
            </a:r>
            <a:r>
              <a:rPr lang="en-US" i="1" dirty="0"/>
              <a:t>R</a:t>
            </a:r>
            <a:r>
              <a:rPr lang="en-US" dirty="0"/>
              <a:t>.</a:t>
            </a:r>
            <a:endParaRPr lang="en-IN" dirty="0"/>
          </a:p>
          <a:p>
            <a:pPr marL="457200" lvl="0" indent="-457200">
              <a:buFont typeface="+mj-lt"/>
              <a:buAutoNum type="alphaLcParenR"/>
            </a:pPr>
            <a:r>
              <a:rPr lang="en-IN" dirty="0"/>
              <a:t>    only in the primary key of </a:t>
            </a:r>
            <a:r>
              <a:rPr lang="en-IN" i="1" dirty="0"/>
              <a:t>R</a:t>
            </a:r>
            <a:r>
              <a:rPr lang="en-IN" dirty="0"/>
              <a:t>.</a:t>
            </a:r>
            <a:r>
              <a:rPr lang="en-IN" b="1" dirty="0"/>
              <a:t> </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spTree>
    <p:extLst>
      <p:ext uri="{BB962C8B-B14F-4D97-AF65-F5344CB8AC3E}">
        <p14:creationId xmlns:p14="http://schemas.microsoft.com/office/powerpoint/2010/main" val="1809389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of the following statements are not true?(GATE 2017)</a:t>
            </a:r>
          </a:p>
          <a:p>
            <a:pPr marL="0" indent="0">
              <a:buNone/>
            </a:pPr>
            <a:endParaRPr lang="en-IN" dirty="0"/>
          </a:p>
          <a:p>
            <a:pPr marL="457200" indent="-457200">
              <a:buFont typeface="+mj-lt"/>
              <a:buAutoNum type="alphaLcParenR"/>
            </a:pPr>
            <a:r>
              <a:rPr lang="en-US" dirty="0"/>
              <a:t>Superset of a </a:t>
            </a:r>
            <a:r>
              <a:rPr lang="en-US" dirty="0" err="1"/>
              <a:t>superkey</a:t>
            </a:r>
            <a:r>
              <a:rPr lang="en-US" dirty="0"/>
              <a:t> is also a </a:t>
            </a:r>
            <a:r>
              <a:rPr lang="en-US" dirty="0" err="1"/>
              <a:t>superkey</a:t>
            </a:r>
            <a:r>
              <a:rPr lang="en-US" dirty="0"/>
              <a:t>.</a:t>
            </a:r>
            <a:endParaRPr lang="en-IN" dirty="0"/>
          </a:p>
          <a:p>
            <a:pPr marL="457200" indent="-457200">
              <a:buFont typeface="+mj-lt"/>
              <a:buAutoNum type="alphaLcParenR"/>
            </a:pPr>
            <a:r>
              <a:rPr lang="en-US" dirty="0"/>
              <a:t>Superset of a candidate key is a </a:t>
            </a:r>
            <a:r>
              <a:rPr lang="en-US" dirty="0" err="1"/>
              <a:t>superkey</a:t>
            </a:r>
            <a:r>
              <a:rPr lang="en-US" dirty="0"/>
              <a:t>.</a:t>
            </a:r>
            <a:endParaRPr lang="en-IN" dirty="0"/>
          </a:p>
          <a:p>
            <a:pPr marL="457200" indent="-457200">
              <a:buFont typeface="+mj-lt"/>
              <a:buAutoNum type="alphaLcParenR"/>
            </a:pPr>
            <a:r>
              <a:rPr lang="en-US" dirty="0"/>
              <a:t>Subset of a candidate key can be a </a:t>
            </a:r>
            <a:r>
              <a:rPr lang="en-US" dirty="0" err="1"/>
              <a:t>superkey</a:t>
            </a:r>
            <a:r>
              <a:rPr lang="en-US" dirty="0"/>
              <a:t>.</a:t>
            </a:r>
            <a:endParaRPr lang="en-IN" dirty="0"/>
          </a:p>
          <a:p>
            <a:pPr marL="457200" indent="-457200">
              <a:buFont typeface="+mj-lt"/>
              <a:buAutoNum type="alphaLcParenR"/>
            </a:pPr>
            <a:r>
              <a:rPr lang="en-US" dirty="0"/>
              <a:t>Proper subset of a candidate key is also a candidate key.</a:t>
            </a:r>
            <a:endParaRPr lang="en-IN" dirty="0"/>
          </a:p>
          <a:p>
            <a:pPr marL="457200" indent="-457200">
              <a:buFont typeface="+mj-lt"/>
              <a:buAutoNum type="alphaLcParenR"/>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spTree>
    <p:extLst>
      <p:ext uri="{BB962C8B-B14F-4D97-AF65-F5344CB8AC3E}">
        <p14:creationId xmlns:p14="http://schemas.microsoft.com/office/powerpoint/2010/main" val="151292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of the following statements are not true?(GATE 2017)</a:t>
            </a:r>
          </a:p>
          <a:p>
            <a:pPr marL="0" indent="0">
              <a:buNone/>
            </a:pPr>
            <a:endParaRPr lang="en-IN" dirty="0"/>
          </a:p>
          <a:p>
            <a:pPr marL="457200" indent="-457200">
              <a:buFont typeface="+mj-lt"/>
              <a:buAutoNum type="alphaLcParenR"/>
            </a:pPr>
            <a:r>
              <a:rPr lang="en-US" dirty="0"/>
              <a:t>Superset of a </a:t>
            </a:r>
            <a:r>
              <a:rPr lang="en-US" dirty="0" err="1"/>
              <a:t>superkey</a:t>
            </a:r>
            <a:r>
              <a:rPr lang="en-US" dirty="0"/>
              <a:t> is also a </a:t>
            </a:r>
            <a:r>
              <a:rPr lang="en-US" dirty="0" err="1"/>
              <a:t>superkey</a:t>
            </a:r>
            <a:r>
              <a:rPr lang="en-US" dirty="0"/>
              <a:t>.</a:t>
            </a:r>
            <a:endParaRPr lang="en-IN" dirty="0"/>
          </a:p>
          <a:p>
            <a:pPr marL="457200" indent="-457200">
              <a:buFont typeface="+mj-lt"/>
              <a:buAutoNum type="alphaLcParenR"/>
            </a:pPr>
            <a:r>
              <a:rPr lang="en-US" dirty="0"/>
              <a:t>Superset of a candidate key is a </a:t>
            </a:r>
            <a:r>
              <a:rPr lang="en-US" dirty="0" err="1"/>
              <a:t>superkey</a:t>
            </a:r>
            <a:r>
              <a:rPr lang="en-US" dirty="0"/>
              <a:t>.</a:t>
            </a:r>
            <a:endParaRPr lang="en-IN" dirty="0"/>
          </a:p>
          <a:p>
            <a:pPr marL="457200" indent="-457200">
              <a:buFont typeface="+mj-lt"/>
              <a:buAutoNum type="alphaLcParenR"/>
            </a:pPr>
            <a:r>
              <a:rPr lang="en-US" dirty="0"/>
              <a:t>Subset of a candidate key can be a </a:t>
            </a:r>
            <a:r>
              <a:rPr lang="en-US" dirty="0" err="1"/>
              <a:t>superkey</a:t>
            </a:r>
            <a:r>
              <a:rPr lang="en-US" dirty="0"/>
              <a:t>.</a:t>
            </a:r>
            <a:endParaRPr lang="en-IN" dirty="0"/>
          </a:p>
          <a:p>
            <a:pPr marL="457200" indent="-457200">
              <a:buFont typeface="+mj-lt"/>
              <a:buAutoNum type="alphaLcParenR"/>
            </a:pPr>
            <a:r>
              <a:rPr lang="en-US" b="1" dirty="0">
                <a:solidFill>
                  <a:srgbClr val="FF0000"/>
                </a:solidFill>
              </a:rPr>
              <a:t>Proper subset of a candidate key is also a candidate key.</a:t>
            </a:r>
            <a:endParaRPr lang="en-IN" b="1" dirty="0">
              <a:solidFill>
                <a:srgbClr val="FF0000"/>
              </a:solidFill>
            </a:endParaRPr>
          </a:p>
          <a:p>
            <a:pPr marL="457200" indent="-457200">
              <a:buFont typeface="+mj-lt"/>
              <a:buAutoNum type="alphaLcParenR"/>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spTree>
    <p:extLst>
      <p:ext uri="{BB962C8B-B14F-4D97-AF65-F5344CB8AC3E}">
        <p14:creationId xmlns:p14="http://schemas.microsoft.com/office/powerpoint/2010/main" val="206355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Surrogate Keys</a:t>
            </a:r>
            <a:endParaRPr lang="en-IN" dirty="0">
              <a:solidFill>
                <a:schemeClr val="accent6">
                  <a:lumMod val="75000"/>
                </a:schemeClr>
              </a:solidFill>
            </a:endParaRPr>
          </a:p>
        </p:txBody>
      </p:sp>
      <p:sp>
        <p:nvSpPr>
          <p:cNvPr id="3" name="Content Placeholder 2"/>
          <p:cNvSpPr>
            <a:spLocks noGrp="1"/>
          </p:cNvSpPr>
          <p:nvPr>
            <p:ph idx="1"/>
          </p:nvPr>
        </p:nvSpPr>
        <p:spPr>
          <a:xfrm>
            <a:off x="152400" y="1282700"/>
            <a:ext cx="12042475" cy="4881563"/>
          </a:xfrm>
        </p:spPr>
        <p:txBody>
          <a:bodyPr/>
          <a:lstStyle/>
          <a:p>
            <a:pPr marL="0" indent="0">
              <a:buNone/>
            </a:pPr>
            <a:r>
              <a:rPr lang="en-IN" b="1" dirty="0"/>
              <a:t>A surrogate key</a:t>
            </a:r>
            <a:r>
              <a:rPr lang="en-IN" dirty="0"/>
              <a:t> is a system-generated value with no business meaning that is used to identify a record in a relation uniquely. This key is used as a primary key in a given relation when a natural primary key is not available. </a:t>
            </a:r>
          </a:p>
          <a:p>
            <a:pPr marL="0" indent="0">
              <a:buNone/>
            </a:pPr>
            <a:endParaRPr lang="en-IN" dirty="0"/>
          </a:p>
          <a:p>
            <a:r>
              <a:rPr lang="en-IN" dirty="0"/>
              <a:t>The </a:t>
            </a:r>
            <a:r>
              <a:rPr lang="en-IN" b="1" dirty="0"/>
              <a:t>surrogate key </a:t>
            </a:r>
            <a:r>
              <a:rPr lang="en-IN" dirty="0"/>
              <a:t>is usually an integer and thus does not lend any meaning to the data in the relation. A surrogate key is a value generated right before the record is inserted into a relation.</a:t>
            </a:r>
            <a:endParaRPr lang="en-US" dirty="0"/>
          </a:p>
          <a:p>
            <a:r>
              <a:rPr lang="en-US" dirty="0"/>
              <a:t>When the primary key is too big or complicated, </a:t>
            </a:r>
            <a:r>
              <a:rPr lang="en-US" b="1" dirty="0"/>
              <a:t>Surrogate keys </a:t>
            </a:r>
            <a:r>
              <a:rPr lang="en-US" dirty="0"/>
              <a:t>are preferred. </a:t>
            </a:r>
            <a:r>
              <a:rPr lang="en-US" b="1" dirty="0"/>
              <a:t>A surrogate key </a:t>
            </a:r>
            <a:r>
              <a:rPr lang="en-US" dirty="0"/>
              <a:t>is generated for each unique combination of the primary key. </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spTree>
    <p:extLst>
      <p:ext uri="{BB962C8B-B14F-4D97-AF65-F5344CB8AC3E}">
        <p14:creationId xmlns:p14="http://schemas.microsoft.com/office/powerpoint/2010/main" val="157644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Surrogate Keys(Contd..)</a:t>
            </a:r>
            <a:endParaRPr lang="en-IN" dirty="0">
              <a:solidFill>
                <a:schemeClr val="accent6">
                  <a:lumMod val="75000"/>
                </a:schemeClr>
              </a:solidFill>
            </a:endParaRPr>
          </a:p>
        </p:txBody>
      </p:sp>
      <p:sp>
        <p:nvSpPr>
          <p:cNvPr id="3" name="Content Placeholder 2"/>
          <p:cNvSpPr>
            <a:spLocks noGrp="1"/>
          </p:cNvSpPr>
          <p:nvPr>
            <p:ph idx="1"/>
          </p:nvPr>
        </p:nvSpPr>
        <p:spPr>
          <a:xfrm>
            <a:off x="406400" y="1282700"/>
            <a:ext cx="11404600" cy="4881563"/>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key comprising of a combination of various components of address (</a:t>
            </a:r>
            <a:r>
              <a:rPr lang="en-US" dirty="0" err="1"/>
              <a:t>house_no</a:t>
            </a:r>
            <a:r>
              <a:rPr lang="en-US" dirty="0"/>
              <a:t>, </a:t>
            </a:r>
            <a:r>
              <a:rPr lang="en-US" dirty="0" err="1"/>
              <a:t>street_name</a:t>
            </a:r>
            <a:r>
              <a:rPr lang="en-US" dirty="0"/>
              <a:t>, city, state, </a:t>
            </a:r>
            <a:r>
              <a:rPr lang="en-US" dirty="0" err="1"/>
              <a:t>Pincode</a:t>
            </a:r>
            <a:r>
              <a:rPr lang="en-US" dirty="0"/>
              <a:t>).</a:t>
            </a:r>
          </a:p>
          <a:p>
            <a:r>
              <a:rPr lang="en-US" dirty="0"/>
              <a:t>A </a:t>
            </a:r>
            <a:r>
              <a:rPr lang="en-US" b="1" dirty="0"/>
              <a:t>surrogate key </a:t>
            </a:r>
            <a:r>
              <a:rPr lang="en-US" dirty="0"/>
              <a:t>can be introduced as </a:t>
            </a:r>
            <a:r>
              <a:rPr lang="en-US" dirty="0" err="1"/>
              <a:t>address_id</a:t>
            </a:r>
            <a:r>
              <a:rPr lang="en-US" dirty="0"/>
              <a:t> for each unique combination of address (</a:t>
            </a:r>
            <a:r>
              <a:rPr lang="en-US" dirty="0" err="1"/>
              <a:t>house_no</a:t>
            </a:r>
            <a:r>
              <a:rPr lang="en-US" dirty="0"/>
              <a:t>, </a:t>
            </a:r>
            <a:r>
              <a:rPr lang="en-US" dirty="0" err="1"/>
              <a:t>street_name</a:t>
            </a:r>
            <a:r>
              <a:rPr lang="en-US" dirty="0"/>
              <a:t>, city, state, </a:t>
            </a:r>
            <a:r>
              <a:rPr lang="en-US" dirty="0" err="1"/>
              <a:t>Pincode</a:t>
            </a:r>
            <a:r>
              <a:rPr lang="en-US" dirty="0"/>
              <a:t>).</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3000"/>
            <a:ext cx="701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237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29"/>
            <a:ext cx="9914188" cy="1017922"/>
          </a:xfrm>
          <a:effectLst/>
        </p:spPr>
        <p:txBody>
          <a:bodyPr/>
          <a:lstStyle/>
          <a:p>
            <a:r>
              <a:rPr lang="en-IN" altLang="en-US" dirty="0">
                <a:solidFill>
                  <a:schemeClr val="accent6">
                    <a:lumMod val="75000"/>
                  </a:schemeClr>
                </a:solidFill>
              </a:rPr>
              <a:t>Foreign Key</a:t>
            </a:r>
            <a:r>
              <a:rPr lang="en-US" altLang="en-US"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a:xfrm>
            <a:off x="0" y="609600"/>
            <a:ext cx="12115800" cy="5554664"/>
          </a:xfrm>
        </p:spPr>
        <p:txBody>
          <a:bodyPr/>
          <a:lstStyle/>
          <a:p>
            <a:pPr marL="0" indent="0">
              <a:buNone/>
            </a:pPr>
            <a:endParaRPr lang="en-US" dirty="0"/>
          </a:p>
          <a:p>
            <a:pPr marL="0" indent="0">
              <a:buNone/>
            </a:pPr>
            <a:r>
              <a:rPr lang="en-US" dirty="0"/>
              <a:t>When the primary key (PK) of one relation (also referred to as parent relation) is included as a non-unique attribute in another relation (also referred to as child relation), then such a database key is called a </a:t>
            </a:r>
            <a:r>
              <a:rPr lang="en-US" b="1" dirty="0"/>
              <a:t>foreign key (FK).</a:t>
            </a:r>
          </a:p>
          <a:p>
            <a:pPr marL="0" indent="0">
              <a:buNone/>
            </a:pPr>
            <a:endParaRPr lang="en-US" b="1" dirty="0"/>
          </a:p>
          <a:p>
            <a:r>
              <a:rPr lang="en-US" dirty="0"/>
              <a:t> The primary purpose of the </a:t>
            </a:r>
            <a:r>
              <a:rPr lang="en-US" b="1" dirty="0"/>
              <a:t>foreign key (FK) </a:t>
            </a:r>
            <a:r>
              <a:rPr lang="en-US" dirty="0"/>
              <a:t>is to define and create a relationship between the two relations.</a:t>
            </a:r>
            <a:endParaRPr lang="en-US" b="1" dirty="0"/>
          </a:p>
          <a:p>
            <a:r>
              <a:rPr lang="en-US" dirty="0"/>
              <a:t>The relation which is being referenced is called </a:t>
            </a:r>
            <a:r>
              <a:rPr lang="en-US" b="1" dirty="0"/>
              <a:t>referenced relation</a:t>
            </a:r>
            <a:r>
              <a:rPr lang="en-US" dirty="0"/>
              <a:t>, and the corresponding attribute is called a</a:t>
            </a:r>
            <a:r>
              <a:rPr lang="en-US" b="1" dirty="0"/>
              <a:t> referenced attribute</a:t>
            </a:r>
            <a:r>
              <a:rPr lang="en-US" dirty="0"/>
              <a:t>. </a:t>
            </a:r>
          </a:p>
          <a:p>
            <a:r>
              <a:rPr lang="en-US" dirty="0"/>
              <a:t>The relation which refers to the referenced relation is called </a:t>
            </a:r>
            <a:r>
              <a:rPr lang="en-US" b="1" dirty="0"/>
              <a:t>referencing relation</a:t>
            </a:r>
            <a:r>
              <a:rPr lang="en-US" dirty="0"/>
              <a:t>, and the corresponding attribute is called referencing attribute.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spTree>
    <p:extLst>
      <p:ext uri="{BB962C8B-B14F-4D97-AF65-F5344CB8AC3E}">
        <p14:creationId xmlns:p14="http://schemas.microsoft.com/office/powerpoint/2010/main" val="1088753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22"/>
            <a:ext cx="9914188" cy="1017922"/>
          </a:xfrm>
          <a:effectLst/>
        </p:spPr>
        <p:txBody>
          <a:bodyPr/>
          <a:lstStyle/>
          <a:p>
            <a:r>
              <a:rPr lang="en-IN" dirty="0">
                <a:solidFill>
                  <a:schemeClr val="accent6">
                    <a:lumMod val="75000"/>
                  </a:schemeClr>
                </a:solidFill>
              </a:rPr>
              <a:t>Foreign Key (Contd..)</a:t>
            </a:r>
          </a:p>
        </p:txBody>
      </p:sp>
      <p:sp>
        <p:nvSpPr>
          <p:cNvPr id="3" name="Content Placeholder 2"/>
          <p:cNvSpPr>
            <a:spLocks noGrp="1"/>
          </p:cNvSpPr>
          <p:nvPr>
            <p:ph idx="1"/>
          </p:nvPr>
        </p:nvSpPr>
        <p:spPr>
          <a:xfrm>
            <a:off x="228600" y="1066800"/>
            <a:ext cx="11150600" cy="4881563"/>
          </a:xfrm>
        </p:spPr>
        <p:txBody>
          <a:bodyPr/>
          <a:lstStyle/>
          <a:p>
            <a:pPr marL="0" indent="0">
              <a:buNone/>
            </a:pPr>
            <a:r>
              <a:rPr lang="en-US" b="1" dirty="0"/>
              <a:t>Example:</a:t>
            </a:r>
          </a:p>
          <a:p>
            <a:pPr marL="0" indent="0">
              <a:buNone/>
            </a:pPr>
            <a:r>
              <a:rPr lang="en-US" dirty="0"/>
              <a:t>In below given figure attribute (</a:t>
            </a:r>
            <a:r>
              <a:rPr lang="en-US" dirty="0" err="1"/>
              <a:t>dept_id</a:t>
            </a:r>
            <a:r>
              <a:rPr lang="en-US" dirty="0"/>
              <a:t>) in course relation is a </a:t>
            </a:r>
            <a:r>
              <a:rPr lang="en-US" b="1" dirty="0"/>
              <a:t>foreign key (FK)</a:t>
            </a:r>
            <a:r>
              <a:rPr lang="en-US" dirty="0"/>
              <a:t>, and all values for this attribute will match the values of the </a:t>
            </a:r>
            <a:r>
              <a:rPr lang="en-US" b="1" dirty="0"/>
              <a:t>primary key (PK) </a:t>
            </a:r>
            <a:r>
              <a:rPr lang="en-US" dirty="0"/>
              <a:t>attribute (</a:t>
            </a:r>
            <a:r>
              <a:rPr lang="en-US" dirty="0" err="1"/>
              <a:t>dept_id</a:t>
            </a:r>
            <a:r>
              <a:rPr lang="en-US" dirty="0"/>
              <a:t>) in the department relation.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pic>
        <p:nvPicPr>
          <p:cNvPr id="6" name="Picture 5">
            <a:extLst>
              <a:ext uri="{FF2B5EF4-FFF2-40B4-BE49-F238E27FC236}">
                <a16:creationId xmlns:a16="http://schemas.microsoft.com/office/drawing/2014/main" id="{A06B6302-411A-4523-BEB8-AEBE09757945}"/>
              </a:ext>
            </a:extLst>
          </p:cNvPr>
          <p:cNvPicPr>
            <a:picLocks noChangeAspect="1"/>
          </p:cNvPicPr>
          <p:nvPr/>
        </p:nvPicPr>
        <p:blipFill>
          <a:blip r:embed="rId2"/>
          <a:stretch>
            <a:fillRect/>
          </a:stretch>
        </p:blipFill>
        <p:spPr>
          <a:xfrm>
            <a:off x="1133475" y="2667000"/>
            <a:ext cx="8610600" cy="3657600"/>
          </a:xfrm>
          <a:prstGeom prst="rect">
            <a:avLst/>
          </a:prstGeom>
        </p:spPr>
      </p:pic>
    </p:spTree>
    <p:extLst>
      <p:ext uri="{BB962C8B-B14F-4D97-AF65-F5344CB8AC3E}">
        <p14:creationId xmlns:p14="http://schemas.microsoft.com/office/powerpoint/2010/main" val="69101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Unique Key</a:t>
            </a:r>
            <a:r>
              <a:rPr lang="en-IN" altLang="en-US" b="0"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a:xfrm>
            <a:off x="76200" y="1282700"/>
            <a:ext cx="11963400" cy="4881563"/>
          </a:xfrm>
        </p:spPr>
        <p:txBody>
          <a:bodyPr/>
          <a:lstStyle/>
          <a:p>
            <a:pPr marL="0" indent="0">
              <a:buNone/>
            </a:pPr>
            <a:r>
              <a:rPr lang="en-US" b="1" dirty="0"/>
              <a:t>Unique key </a:t>
            </a:r>
            <a:r>
              <a:rPr lang="en-US" dirty="0"/>
              <a:t>constraints also identifies an individual tuple uniquely in a relation or table.</a:t>
            </a:r>
          </a:p>
          <a:p>
            <a:pPr marL="0" indent="0">
              <a:buNone/>
            </a:pPr>
            <a:endParaRPr lang="en-US" dirty="0"/>
          </a:p>
          <a:p>
            <a:r>
              <a:rPr lang="en-US" dirty="0"/>
              <a:t> Multiple unique keys can present in a table. NULL values are allowed in case of a unique key. These can also be used as foreign keys for another table</a:t>
            </a:r>
          </a:p>
          <a:p>
            <a:r>
              <a:rPr lang="en-US" dirty="0"/>
              <a:t>It can be used when someone wants to enforce unique constraints on a column and a group of columns which is not a primary key. </a:t>
            </a:r>
          </a:p>
          <a:p>
            <a:pPr marL="0" indent="0">
              <a:buNone/>
            </a:pPr>
            <a:endParaRPr lang="en-US" dirty="0"/>
          </a:p>
          <a:p>
            <a:pPr marL="0" indent="0">
              <a:buNone/>
            </a:pPr>
            <a:r>
              <a:rPr lang="en-US" b="1" dirty="0"/>
              <a:t>Example</a:t>
            </a:r>
            <a:r>
              <a:rPr lang="en-US" dirty="0"/>
              <a:t>: In Department relation, </a:t>
            </a:r>
            <a:r>
              <a:rPr lang="en-US" b="1" dirty="0" err="1"/>
              <a:t>dept_name</a:t>
            </a:r>
            <a:r>
              <a:rPr lang="en-US" dirty="0"/>
              <a:t> is a unique key and in Course relation, </a:t>
            </a:r>
            <a:r>
              <a:rPr lang="en-US" b="1" dirty="0" err="1"/>
              <a:t>course_name</a:t>
            </a:r>
            <a:r>
              <a:rPr lang="en-US" b="1" dirty="0"/>
              <a:t> </a:t>
            </a:r>
            <a:r>
              <a:rPr lang="en-US" dirty="0"/>
              <a:t>is a unique key. </a:t>
            </a:r>
          </a:p>
          <a:p>
            <a:endParaRPr lang="en-US" dirty="0"/>
          </a:p>
          <a:p>
            <a:pPr marL="0" indent="0">
              <a:buNone/>
            </a:pPr>
            <a:r>
              <a:rPr lang="en-US" dirty="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Tree>
    <p:extLst>
      <p:ext uri="{BB962C8B-B14F-4D97-AF65-F5344CB8AC3E}">
        <p14:creationId xmlns:p14="http://schemas.microsoft.com/office/powerpoint/2010/main" val="200379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Difference between Primary Key and Unique Key </a:t>
            </a:r>
            <a:r>
              <a:rPr lang="en-US" altLang="en-US" b="0" dirty="0">
                <a:solidFill>
                  <a:schemeClr val="accent6">
                    <a:lumMod val="75000"/>
                  </a:schemeClr>
                </a:solidFill>
              </a:rPr>
              <a:t> </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35</a:t>
            </a:fld>
            <a:endParaRPr lang="en-US" alt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7912" y="985838"/>
            <a:ext cx="10352088" cy="525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27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Review Questions</a:t>
            </a:r>
          </a:p>
        </p:txBody>
      </p:sp>
      <p:sp>
        <p:nvSpPr>
          <p:cNvPr id="3" name="Content Placeholder 2"/>
          <p:cNvSpPr>
            <a:spLocks noGrp="1"/>
          </p:cNvSpPr>
          <p:nvPr>
            <p:ph idx="1"/>
          </p:nvPr>
        </p:nvSpPr>
        <p:spPr/>
        <p:txBody>
          <a:bodyPr/>
          <a:lstStyle/>
          <a:p>
            <a:pPr marL="0" indent="0">
              <a:buNone/>
            </a:pPr>
            <a:r>
              <a:rPr lang="en-US" dirty="0"/>
              <a:t>Q 1.What are Super key, Primary key, Candidate key, and Foreign keys?</a:t>
            </a:r>
          </a:p>
          <a:p>
            <a:pPr marL="0" indent="0">
              <a:buNone/>
            </a:pPr>
            <a:r>
              <a:rPr lang="en-US" dirty="0"/>
              <a:t>Q 2. What is the difference between Primary key and Unique key?</a:t>
            </a:r>
          </a:p>
          <a:p>
            <a:pPr marL="0" indent="0">
              <a:buNone/>
            </a:pPr>
            <a:r>
              <a:rPr lang="en-US" dirty="0"/>
              <a:t>Q 3. What is importance of keys in Database?</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36</a:t>
            </a:fld>
            <a:endParaRPr lang="en-US" altLang="en-US"/>
          </a:p>
        </p:txBody>
      </p:sp>
    </p:spTree>
    <p:extLst>
      <p:ext uri="{BB962C8B-B14F-4D97-AF65-F5344CB8AC3E}">
        <p14:creationId xmlns:p14="http://schemas.microsoft.com/office/powerpoint/2010/main" val="2668130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37</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a:t>Database keys</a:t>
            </a:r>
          </a:p>
          <a:p>
            <a:pPr marL="342900" lvl="1" indent="-342900" eaLnBrk="1" hangingPunct="1">
              <a:spcBef>
                <a:spcPts val="100"/>
              </a:spcBef>
            </a:pPr>
            <a:r>
              <a:rPr lang="en-US" altLang="en-US" sz="2800" b="1" dirty="0">
                <a:ea typeface="+mn-ea"/>
                <a:cs typeface="+mn-cs"/>
              </a:rPr>
              <a:t>Objectives of Database Keys</a:t>
            </a:r>
          </a:p>
          <a:p>
            <a:pPr marL="342900" lvl="1" indent="-342900" eaLnBrk="1" hangingPunct="1">
              <a:spcBef>
                <a:spcPts val="100"/>
              </a:spcBef>
            </a:pPr>
            <a:r>
              <a:rPr lang="en-US" altLang="en-US" sz="2800" b="1" dirty="0">
                <a:ea typeface="+mn-ea"/>
                <a:cs typeface="+mn-cs"/>
              </a:rPr>
              <a:t>Types of Database Keys</a:t>
            </a:r>
          </a:p>
          <a:p>
            <a:pPr lvl="1" eaLnBrk="1" hangingPunct="1">
              <a:spcBef>
                <a:spcPts val="100"/>
              </a:spcBef>
            </a:pPr>
            <a:endParaRPr lang="en-US" altLang="en-US" sz="2800"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a:t>
            </a:r>
            <a:endParaRPr lang="en-US" sz="3600" dirty="0">
              <a:solidFill>
                <a:schemeClr val="accent6">
                  <a:lumMod val="75000"/>
                </a:schemeClr>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sz="3600" dirty="0">
                <a:solidFill>
                  <a:schemeClr val="accent6">
                    <a:lumMod val="75000"/>
                  </a:schemeClr>
                </a:solidFill>
              </a:rPr>
              <a:t>Need of Database key</a:t>
            </a:r>
            <a:endParaRPr lang="en-US" sz="3600" dirty="0">
              <a:solidFill>
                <a:schemeClr val="accent6">
                  <a:lumMod val="75000"/>
                </a:schemeClr>
              </a:solidFill>
            </a:endParaRPr>
          </a:p>
        </p:txBody>
      </p:sp>
      <p:sp>
        <p:nvSpPr>
          <p:cNvPr id="3" name="Content Placeholder 2"/>
          <p:cNvSpPr>
            <a:spLocks noGrp="1"/>
          </p:cNvSpPr>
          <p:nvPr>
            <p:ph idx="1"/>
          </p:nvPr>
        </p:nvSpPr>
        <p:spPr>
          <a:xfrm>
            <a:off x="52137" y="695742"/>
            <a:ext cx="12115800" cy="5630863"/>
          </a:xfrm>
        </p:spPr>
        <p:txBody>
          <a:bodyPr>
            <a:normAutofit/>
          </a:bodyPr>
          <a:lstStyle/>
          <a:p>
            <a:endParaRPr lang="en-US" dirty="0"/>
          </a:p>
          <a:p>
            <a:pPr marL="0" indent="0">
              <a:buNone/>
            </a:pPr>
            <a:r>
              <a:rPr lang="en-US" dirty="0"/>
              <a:t>In a database relation, it is easy to identify a particular (specific) column; however, we need a mechanism (way) to identify a particular (specific) row in a database relation. For this, the concept of database keys is used so that we can identify each row uniquely. </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pic>
        <p:nvPicPr>
          <p:cNvPr id="6" name="Picture 5">
            <a:extLst>
              <a:ext uri="{FF2B5EF4-FFF2-40B4-BE49-F238E27FC236}">
                <a16:creationId xmlns:a16="http://schemas.microsoft.com/office/drawing/2014/main" id="{0E72D043-206D-44CC-AE54-FE76F5EDA1FF}"/>
              </a:ext>
            </a:extLst>
          </p:cNvPr>
          <p:cNvPicPr>
            <a:picLocks noChangeAspect="1"/>
          </p:cNvPicPr>
          <p:nvPr/>
        </p:nvPicPr>
        <p:blipFill>
          <a:blip r:embed="rId3"/>
          <a:stretch>
            <a:fillRect/>
          </a:stretch>
        </p:blipFill>
        <p:spPr>
          <a:xfrm>
            <a:off x="533400" y="2514600"/>
            <a:ext cx="105156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112A-6E3F-4A25-A099-162A566DDC32}"/>
              </a:ext>
            </a:extLst>
          </p:cNvPr>
          <p:cNvSpPr>
            <a:spLocks noGrp="1"/>
          </p:cNvSpPr>
          <p:nvPr>
            <p:ph type="title"/>
          </p:nvPr>
        </p:nvSpPr>
        <p:spPr>
          <a:effectLst/>
        </p:spPr>
        <p:txBody>
          <a:bodyPr/>
          <a:lstStyle/>
          <a:p>
            <a:r>
              <a:rPr lang="en-IN" altLang="en-US" dirty="0">
                <a:solidFill>
                  <a:schemeClr val="accent6">
                    <a:lumMod val="75000"/>
                  </a:schemeClr>
                </a:solidFill>
              </a:rPr>
              <a:t>Database key</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06421978-A3D5-4C08-885F-12C3FA2CEBDF}"/>
              </a:ext>
            </a:extLst>
          </p:cNvPr>
          <p:cNvSpPr>
            <a:spLocks noGrp="1"/>
          </p:cNvSpPr>
          <p:nvPr>
            <p:ph idx="1"/>
          </p:nvPr>
        </p:nvSpPr>
        <p:spPr>
          <a:xfrm>
            <a:off x="0" y="1138238"/>
            <a:ext cx="12268200" cy="5026025"/>
          </a:xfrm>
        </p:spPr>
        <p:txBody>
          <a:bodyPr/>
          <a:lstStyle/>
          <a:p>
            <a:pPr marL="0" indent="0">
              <a:buNone/>
            </a:pPr>
            <a:r>
              <a:rPr lang="en-US" b="1" dirty="0"/>
              <a:t>A database key (database relation key) </a:t>
            </a:r>
            <a:r>
              <a:rPr lang="en-US" dirty="0"/>
              <a:t>is an attribute or a set of attributes in a particular relation that can uniquely identify each row (tuple) in that relation.</a:t>
            </a:r>
          </a:p>
          <a:p>
            <a:r>
              <a:rPr lang="en-US" b="1" dirty="0"/>
              <a:t>   Database keys </a:t>
            </a:r>
            <a:r>
              <a:rPr lang="en-US" dirty="0"/>
              <a:t>have three primary objectives given in below figure.</a:t>
            </a:r>
          </a:p>
          <a:p>
            <a:pPr marL="0" indent="0">
              <a:buNone/>
            </a:pPr>
            <a:endParaRPr lang="en-IN" dirty="0"/>
          </a:p>
        </p:txBody>
      </p:sp>
      <p:sp>
        <p:nvSpPr>
          <p:cNvPr id="4" name="Slide Number Placeholder 3">
            <a:extLst>
              <a:ext uri="{FF2B5EF4-FFF2-40B4-BE49-F238E27FC236}">
                <a16:creationId xmlns:a16="http://schemas.microsoft.com/office/drawing/2014/main" id="{D3403C4D-E941-44EC-B188-B444580FFBEB}"/>
              </a:ext>
            </a:extLst>
          </p:cNvPr>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pic>
        <p:nvPicPr>
          <p:cNvPr id="6" name="Picture 5">
            <a:extLst>
              <a:ext uri="{FF2B5EF4-FFF2-40B4-BE49-F238E27FC236}">
                <a16:creationId xmlns:a16="http://schemas.microsoft.com/office/drawing/2014/main" id="{4A180EA9-325A-4A8A-BC48-18BA14FDCC7B}"/>
              </a:ext>
            </a:extLst>
          </p:cNvPr>
          <p:cNvPicPr>
            <a:picLocks noChangeAspect="1"/>
          </p:cNvPicPr>
          <p:nvPr/>
        </p:nvPicPr>
        <p:blipFill>
          <a:blip r:embed="rId2"/>
          <a:stretch>
            <a:fillRect/>
          </a:stretch>
        </p:blipFill>
        <p:spPr>
          <a:xfrm>
            <a:off x="1905000" y="2514600"/>
            <a:ext cx="8229599" cy="3810000"/>
          </a:xfrm>
          <a:prstGeom prst="rect">
            <a:avLst/>
          </a:prstGeom>
        </p:spPr>
      </p:pic>
    </p:spTree>
    <p:extLst>
      <p:ext uri="{BB962C8B-B14F-4D97-AF65-F5344CB8AC3E}">
        <p14:creationId xmlns:p14="http://schemas.microsoft.com/office/powerpoint/2010/main" val="4350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59"/>
            <a:ext cx="9914188" cy="1017922"/>
          </a:xfrm>
          <a:effectLst/>
        </p:spPr>
        <p:txBody>
          <a:bodyPr/>
          <a:lstStyle/>
          <a:p>
            <a:r>
              <a:rPr lang="en-US" altLang="en-US" dirty="0">
                <a:solidFill>
                  <a:schemeClr val="accent6">
                    <a:lumMod val="75000"/>
                  </a:schemeClr>
                </a:solidFill>
              </a:rPr>
              <a:t>Type of database keys</a:t>
            </a:r>
            <a:r>
              <a:rPr lang="en-US" altLang="en-US" b="0"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a:t>There are mainly seven different types of Keys in DBMS and each key has its different functionality: </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60198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8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22"/>
            <a:ext cx="9914188" cy="1017922"/>
          </a:xfrm>
          <a:effectLst/>
        </p:spPr>
        <p:txBody>
          <a:bodyPr/>
          <a:lstStyle/>
          <a:p>
            <a:r>
              <a:rPr lang="en-IN" altLang="en-US" dirty="0">
                <a:solidFill>
                  <a:schemeClr val="accent6">
                    <a:lumMod val="75000"/>
                  </a:schemeClr>
                </a:solidFill>
              </a:rPr>
              <a:t>Super Key </a:t>
            </a:r>
            <a:endParaRPr lang="en-IN" dirty="0">
              <a:solidFill>
                <a:schemeClr val="accent6">
                  <a:lumMod val="75000"/>
                </a:schemeClr>
              </a:solidFill>
            </a:endParaRPr>
          </a:p>
        </p:txBody>
      </p:sp>
      <p:sp>
        <p:nvSpPr>
          <p:cNvPr id="3" name="Content Placeholder 2"/>
          <p:cNvSpPr>
            <a:spLocks noGrp="1"/>
          </p:cNvSpPr>
          <p:nvPr>
            <p:ph idx="1"/>
          </p:nvPr>
        </p:nvSpPr>
        <p:spPr>
          <a:xfrm>
            <a:off x="0" y="1066800"/>
            <a:ext cx="12192000" cy="5334000"/>
          </a:xfrm>
        </p:spPr>
        <p:txBody>
          <a:bodyPr/>
          <a:lstStyle/>
          <a:p>
            <a:pPr marL="0" indent="0">
              <a:buNone/>
            </a:pPr>
            <a:r>
              <a:rPr lang="en-US" dirty="0"/>
              <a:t>A </a:t>
            </a:r>
            <a:r>
              <a:rPr lang="en-US" b="1" dirty="0"/>
              <a:t>super key (SK) </a:t>
            </a:r>
            <a:r>
              <a:rPr lang="en-US" dirty="0"/>
              <a:t>is a set of one or more attributes that allows us to </a:t>
            </a:r>
            <a:r>
              <a:rPr lang="en-US" b="1" dirty="0">
                <a:solidFill>
                  <a:srgbClr val="CC3300"/>
                </a:solidFill>
              </a:rPr>
              <a:t>uniquely identify </a:t>
            </a:r>
            <a:r>
              <a:rPr lang="en-US" dirty="0"/>
              <a:t>a row (tuple) in the relation.   </a:t>
            </a:r>
          </a:p>
          <a:p>
            <a:pPr marL="0" indent="0">
              <a:buNone/>
            </a:pPr>
            <a:r>
              <a:rPr lang="en-US" dirty="0"/>
              <a:t> </a:t>
            </a:r>
          </a:p>
          <a:p>
            <a:pPr marL="0" indent="0">
              <a:buNone/>
            </a:pPr>
            <a:r>
              <a:rPr lang="en-US" dirty="0"/>
              <a:t>SK is a set of attributes of a relation schema R with the property that no two tuples t</a:t>
            </a:r>
            <a:r>
              <a:rPr lang="en-US" baseline="-25000" dirty="0"/>
              <a:t>1</a:t>
            </a:r>
            <a:r>
              <a:rPr lang="en-US" dirty="0"/>
              <a:t> and t</a:t>
            </a:r>
            <a:r>
              <a:rPr lang="en-US" baseline="-25000" dirty="0"/>
              <a:t>2</a:t>
            </a:r>
            <a:r>
              <a:rPr lang="en-US" dirty="0"/>
              <a:t> in any relation state r of R should have the same combination of values for these attributes. This is known as </a:t>
            </a:r>
            <a:r>
              <a:rPr lang="en-US" b="1" dirty="0"/>
              <a:t>uniqueness property</a:t>
            </a:r>
            <a:r>
              <a:rPr lang="en-US" dirty="0"/>
              <a:t>. </a:t>
            </a:r>
          </a:p>
          <a:p>
            <a:pPr marL="0" indent="0">
              <a:buNone/>
            </a:pPr>
            <a:r>
              <a:rPr lang="en-US" dirty="0"/>
              <a:t>Thus, we can state that:  </a:t>
            </a:r>
            <a:r>
              <a:rPr lang="en-US" b="1" dirty="0">
                <a:solidFill>
                  <a:srgbClr val="CC3300"/>
                </a:solidFill>
              </a:rPr>
              <a:t>t</a:t>
            </a:r>
            <a:r>
              <a:rPr lang="en-US" b="1" baseline="-25000" dirty="0">
                <a:solidFill>
                  <a:srgbClr val="CC3300"/>
                </a:solidFill>
              </a:rPr>
              <a:t>1</a:t>
            </a:r>
            <a:r>
              <a:rPr lang="en-US" b="1" dirty="0">
                <a:solidFill>
                  <a:srgbClr val="CC3300"/>
                </a:solidFill>
              </a:rPr>
              <a:t>[SK] ≠ t</a:t>
            </a:r>
            <a:r>
              <a:rPr lang="en-US" b="1" baseline="-25000" dirty="0">
                <a:solidFill>
                  <a:srgbClr val="CC3300"/>
                </a:solidFill>
              </a:rPr>
              <a:t>2</a:t>
            </a:r>
            <a:r>
              <a:rPr lang="en-US" b="1" dirty="0">
                <a:solidFill>
                  <a:srgbClr val="CC3300"/>
                </a:solidFill>
              </a:rPr>
              <a:t>[SK]  or t</a:t>
            </a:r>
            <a:r>
              <a:rPr lang="en-US" b="1" baseline="-25000" dirty="0">
                <a:solidFill>
                  <a:srgbClr val="CC3300"/>
                </a:solidFill>
              </a:rPr>
              <a:t>1</a:t>
            </a:r>
            <a:r>
              <a:rPr lang="en-US" b="1" dirty="0">
                <a:solidFill>
                  <a:srgbClr val="CC3300"/>
                </a:solidFill>
              </a:rPr>
              <a:t>.SK ≠ t</a:t>
            </a:r>
            <a:r>
              <a:rPr lang="en-US" b="1" baseline="-25000" dirty="0">
                <a:solidFill>
                  <a:srgbClr val="CC3300"/>
                </a:solidFill>
              </a:rPr>
              <a:t>2</a:t>
            </a:r>
            <a:r>
              <a:rPr lang="en-US" b="1" dirty="0">
                <a:solidFill>
                  <a:srgbClr val="CC3300"/>
                </a:solidFill>
              </a:rPr>
              <a:t>.SK </a:t>
            </a:r>
          </a:p>
          <a:p>
            <a:pPr marL="0" indent="0">
              <a:buNone/>
            </a:pPr>
            <a:endParaRPr lang="en-US" sz="1600" dirty="0"/>
          </a:p>
          <a:p>
            <a:pPr marL="0" indent="0">
              <a:buNone/>
            </a:pPr>
            <a:r>
              <a:rPr lang="en-US" b="1" dirty="0"/>
              <a:t>Example:</a:t>
            </a:r>
            <a:r>
              <a:rPr lang="en-IN" dirty="0"/>
              <a:t>1.(</a:t>
            </a:r>
            <a:r>
              <a:rPr lang="en-IN" dirty="0" err="1"/>
              <a:t>roll_no</a:t>
            </a:r>
            <a:r>
              <a:rPr lang="en-IN" dirty="0"/>
              <a:t>, </a:t>
            </a:r>
            <a:r>
              <a:rPr lang="en-IN" dirty="0" err="1"/>
              <a:t>first_name</a:t>
            </a:r>
            <a:r>
              <a:rPr lang="en-IN" dirty="0"/>
              <a:t>, </a:t>
            </a:r>
            <a:r>
              <a:rPr lang="en-IN" dirty="0" err="1"/>
              <a:t>last_name</a:t>
            </a:r>
            <a:r>
              <a:rPr lang="en-IN" dirty="0"/>
              <a:t>)</a:t>
            </a:r>
            <a:endParaRPr lang="en-IN" baseline="30000" dirty="0"/>
          </a:p>
          <a:p>
            <a:pPr marL="0" indent="0">
              <a:buNone/>
            </a:pPr>
            <a:r>
              <a:rPr lang="en-IN" dirty="0"/>
              <a:t>                2.(</a:t>
            </a:r>
            <a:r>
              <a:rPr lang="en-IN" dirty="0" err="1"/>
              <a:t>roll_no</a:t>
            </a:r>
            <a:r>
              <a:rPr lang="en-IN" dirty="0"/>
              <a:t>)  </a:t>
            </a:r>
          </a:p>
          <a:p>
            <a:pPr marL="0" indent="0">
              <a:buNone/>
            </a:pPr>
            <a:r>
              <a:rPr lang="en-IN" dirty="0"/>
              <a:t>We can say that t</a:t>
            </a:r>
            <a:r>
              <a:rPr lang="en-IN" baseline="-25000" dirty="0"/>
              <a:t>1</a:t>
            </a:r>
            <a:r>
              <a:rPr lang="en-IN" dirty="0"/>
              <a:t>[</a:t>
            </a:r>
            <a:r>
              <a:rPr lang="en-IN" dirty="0" err="1"/>
              <a:t>roll_no</a:t>
            </a:r>
            <a:r>
              <a:rPr lang="en-IN" dirty="0"/>
              <a:t>, </a:t>
            </a:r>
            <a:r>
              <a:rPr lang="en-IN" dirty="0" err="1"/>
              <a:t>first_name</a:t>
            </a:r>
            <a:r>
              <a:rPr lang="en-IN" dirty="0"/>
              <a:t>, </a:t>
            </a:r>
            <a:r>
              <a:rPr lang="en-IN" dirty="0" err="1"/>
              <a:t>last_name</a:t>
            </a:r>
            <a:r>
              <a:rPr lang="en-IN" dirty="0"/>
              <a:t>] ≠ t</a:t>
            </a:r>
            <a:r>
              <a:rPr lang="en-IN" baseline="-25000" dirty="0"/>
              <a:t>2</a:t>
            </a:r>
            <a:r>
              <a:rPr lang="en-IN" dirty="0"/>
              <a:t>[</a:t>
            </a:r>
            <a:r>
              <a:rPr lang="en-IN" dirty="0" err="1"/>
              <a:t>roll_no</a:t>
            </a:r>
            <a:r>
              <a:rPr lang="en-IN" dirty="0"/>
              <a:t>, </a:t>
            </a:r>
            <a:r>
              <a:rPr lang="en-IN" dirty="0" err="1"/>
              <a:t>first_name</a:t>
            </a:r>
            <a:r>
              <a:rPr lang="en-IN" dirty="0"/>
              <a:t>, </a:t>
            </a:r>
            <a:r>
              <a:rPr lang="en-IN" dirty="0" err="1"/>
              <a:t>last_name</a:t>
            </a:r>
            <a:r>
              <a:rPr lang="en-IN" dirty="0"/>
              <a:t>] similarly, t</a:t>
            </a:r>
            <a:r>
              <a:rPr lang="en-IN" baseline="-25000" dirty="0"/>
              <a:t>1</a:t>
            </a:r>
            <a:r>
              <a:rPr lang="en-IN" dirty="0"/>
              <a:t>[</a:t>
            </a:r>
            <a:r>
              <a:rPr lang="en-IN" dirty="0" err="1"/>
              <a:t>roll_no</a:t>
            </a:r>
            <a:r>
              <a:rPr lang="en-IN" dirty="0"/>
              <a:t>] ≠ t</a:t>
            </a:r>
            <a:r>
              <a:rPr lang="en-IN" baseline="-25000" dirty="0"/>
              <a:t>2</a:t>
            </a:r>
            <a:r>
              <a:rPr lang="en-IN" dirty="0"/>
              <a:t>[</a:t>
            </a:r>
            <a:r>
              <a:rPr lang="en-IN" dirty="0" err="1"/>
              <a:t>roll_no</a:t>
            </a:r>
            <a:r>
              <a:rPr lang="en-IN" dirty="0"/>
              <a:t>].</a:t>
            </a:r>
          </a:p>
          <a:p>
            <a:pPr marL="0" indent="0">
              <a:buNone/>
            </a:pPr>
            <a:endParaRPr lang="en-IN" b="1" dirty="0"/>
          </a:p>
          <a:p>
            <a:pPr marL="0" indent="0">
              <a:buNone/>
            </a:pPr>
            <a:endParaRPr lang="en-IN" b="1" dirty="0"/>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196298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br>
              <a:rPr lang="en-IN" dirty="0">
                <a:solidFill>
                  <a:schemeClr val="accent2"/>
                </a:solidFill>
              </a:rPr>
            </a:br>
            <a:r>
              <a:rPr lang="en-IN" dirty="0">
                <a:solidFill>
                  <a:schemeClr val="accent6">
                    <a:lumMod val="75000"/>
                  </a:schemeClr>
                </a:solidFill>
              </a:rPr>
              <a:t>Super Key(Contd..) </a:t>
            </a:r>
            <a:br>
              <a:rPr lang="en-IN"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0" y="985838"/>
            <a:ext cx="12192000" cy="5338762"/>
          </a:xfrm>
        </p:spPr>
        <p:txBody>
          <a:bodyPr/>
          <a:lstStyle/>
          <a:p>
            <a:pPr marL="0" indent="0">
              <a:buNone/>
            </a:pPr>
            <a:r>
              <a:rPr lang="en-US" dirty="0"/>
              <a:t>Consider the Schema, </a:t>
            </a:r>
            <a:r>
              <a:rPr lang="en-US" b="1" dirty="0"/>
              <a:t>STUDENT</a:t>
            </a:r>
            <a:r>
              <a:rPr lang="en-US" dirty="0"/>
              <a:t>(</a:t>
            </a:r>
            <a:r>
              <a:rPr lang="en-US" dirty="0" err="1"/>
              <a:t>adhaar_no</a:t>
            </a:r>
            <a:r>
              <a:rPr lang="en-US" dirty="0"/>
              <a:t>, roll_no, first_name, last_name, address, dob, gender, </a:t>
            </a:r>
            <a:r>
              <a:rPr lang="en-US" dirty="0" err="1"/>
              <a:t>mobile_no</a:t>
            </a:r>
            <a:r>
              <a:rPr lang="en-US" dirty="0"/>
              <a:t>, </a:t>
            </a:r>
            <a:r>
              <a:rPr lang="en-US" dirty="0" err="1"/>
              <a:t>email_id</a:t>
            </a:r>
            <a:r>
              <a:rPr lang="en-US" dirty="0"/>
              <a:t>).</a:t>
            </a:r>
          </a:p>
          <a:p>
            <a:pPr marL="0" indent="0">
              <a:buNone/>
            </a:pPr>
            <a:endParaRPr lang="en-US" sz="1100" dirty="0"/>
          </a:p>
          <a:p>
            <a:pPr marL="0" indent="0">
              <a:buNone/>
            </a:pPr>
            <a:r>
              <a:rPr lang="en-US" b="1" dirty="0"/>
              <a:t>Maximum no. of possible super keys for a relation with n attributes = 2</a:t>
            </a:r>
            <a:r>
              <a:rPr lang="en-US" b="1" baseline="30000" dirty="0"/>
              <a:t>n</a:t>
            </a:r>
            <a:r>
              <a:rPr lang="en-US" b="1" dirty="0"/>
              <a:t>-1</a:t>
            </a:r>
            <a:r>
              <a:rPr lang="en-US" i="1" dirty="0"/>
              <a:t>  </a:t>
            </a:r>
            <a:endParaRPr lang="en-US" dirty="0"/>
          </a:p>
          <a:p>
            <a:pPr marL="0" indent="0">
              <a:buNone/>
            </a:pPr>
            <a:endParaRPr lang="en-US" sz="1200" b="1" dirty="0"/>
          </a:p>
          <a:p>
            <a:pPr marL="0" indent="0">
              <a:buNone/>
            </a:pPr>
            <a:r>
              <a:rPr lang="en-US" sz="2200" b="1" dirty="0"/>
              <a:t>Below are some sets of super keys for the above STUDENT schema:</a:t>
            </a:r>
          </a:p>
          <a:p>
            <a:pPr marL="0" indent="0">
              <a:buNone/>
            </a:pPr>
            <a:endParaRPr lang="en-US" sz="1200" b="1" dirty="0"/>
          </a:p>
          <a:p>
            <a:pPr marL="0" indent="0">
              <a:buNone/>
            </a:pPr>
            <a:endParaRPr lang="en-US" b="1" i="1" dirty="0"/>
          </a:p>
          <a:p>
            <a:pPr marL="0" indent="0">
              <a:buNone/>
            </a:pPr>
            <a:endParaRPr lang="en-US" b="1" i="1" dirty="0"/>
          </a:p>
          <a:p>
            <a:pPr marL="0" indent="0">
              <a:buNone/>
            </a:pPr>
            <a:endParaRPr lang="en-US" b="1" i="1" dirty="0"/>
          </a:p>
          <a:p>
            <a:pPr marL="0" indent="0">
              <a:buNone/>
            </a:pPr>
            <a:endParaRPr lang="en-US" b="1" i="1" dirty="0"/>
          </a:p>
          <a:p>
            <a:pPr marL="0" indent="0">
              <a:buNone/>
            </a:pPr>
            <a:endParaRPr lang="en-US" sz="2300" dirty="0"/>
          </a:p>
          <a:p>
            <a:pPr marL="0" indent="0">
              <a:buNone/>
            </a:pPr>
            <a:r>
              <a:rPr lang="en-US" sz="2300" dirty="0"/>
              <a:t>Thus student relation with 9 attributes maximum no. of possible super keys will be equal to </a:t>
            </a:r>
            <a:r>
              <a:rPr lang="en-US" sz="2300" b="1" i="1" dirty="0"/>
              <a:t>2</a:t>
            </a:r>
            <a:r>
              <a:rPr lang="en-US" sz="2300" b="1" i="1" baseline="30000" dirty="0"/>
              <a:t>9</a:t>
            </a:r>
            <a:r>
              <a:rPr lang="en-US" sz="2300" b="1" i="1" dirty="0"/>
              <a:t>-1</a:t>
            </a:r>
            <a:r>
              <a:rPr lang="en-US" sz="2300" i="1" dirty="0"/>
              <a:t>. </a:t>
            </a:r>
            <a:endParaRPr lang="en-US" sz="23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2486195237"/>
              </p:ext>
            </p:extLst>
          </p:nvPr>
        </p:nvGraphicFramePr>
        <p:xfrm>
          <a:off x="1001712" y="3124200"/>
          <a:ext cx="9906000" cy="2286000"/>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133600">
                <a:tc>
                  <a:txBody>
                    <a:bodyPr/>
                    <a:lstStyle/>
                    <a:p>
                      <a:pPr rtl="0" fontAlgn="base"/>
                      <a:r>
                        <a:rPr lang="en-US" sz="1800" b="1" i="0" kern="1200" dirty="0">
                          <a:solidFill>
                            <a:schemeClr val="tx1"/>
                          </a:solidFill>
                          <a:effectLst/>
                          <a:latin typeface="+mn-lt"/>
                          <a:ea typeface="+mn-ea"/>
                          <a:cs typeface="+mn-cs"/>
                        </a:rPr>
                        <a:t>SK1 = (</a:t>
                      </a:r>
                      <a:r>
                        <a:rPr lang="en-US" sz="1800" b="1" i="0" kern="1200" dirty="0" err="1">
                          <a:solidFill>
                            <a:schemeClr val="tx1"/>
                          </a:solidFill>
                          <a:effectLst/>
                          <a:latin typeface="+mn-lt"/>
                          <a:ea typeface="+mn-ea"/>
                          <a:cs typeface="+mn-cs"/>
                        </a:rPr>
                        <a:t>adhaar_no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SK2 = (roll_no) </a:t>
                      </a:r>
                    </a:p>
                    <a:p>
                      <a:pPr rtl="0" fontAlgn="base"/>
                      <a:r>
                        <a:rPr lang="en-US" sz="1800" b="1" i="0" kern="1200" dirty="0">
                          <a:solidFill>
                            <a:schemeClr val="tx1"/>
                          </a:solidFill>
                          <a:effectLst/>
                          <a:latin typeface="+mn-lt"/>
                          <a:ea typeface="+mn-ea"/>
                          <a:cs typeface="+mn-cs"/>
                        </a:rPr>
                        <a:t>SK3 =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SK4 =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SK5=(</a:t>
                      </a:r>
                      <a:r>
                        <a:rPr lang="en-US" sz="1800" b="1" i="0" kern="1200" dirty="0" err="1">
                          <a:solidFill>
                            <a:schemeClr val="tx1"/>
                          </a:solidFill>
                          <a:effectLst/>
                          <a:latin typeface="+mn-lt"/>
                          <a:ea typeface="+mn-ea"/>
                          <a:cs typeface="+mn-cs"/>
                        </a:rPr>
                        <a:t>adhaar_no</a:t>
                      </a:r>
                      <a:r>
                        <a:rPr lang="en-US" sz="1800" b="1" i="0" kern="1200" dirty="0">
                          <a:solidFill>
                            <a:schemeClr val="tx1"/>
                          </a:solidFill>
                          <a:effectLst/>
                          <a:latin typeface="+mn-lt"/>
                          <a:ea typeface="+mn-ea"/>
                          <a:cs typeface="+mn-cs"/>
                        </a:rPr>
                        <a:t>, first_name, last_name)  SK6 =(roll_no, first_name, last_name ) </a:t>
                      </a:r>
                    </a:p>
                    <a:p>
                      <a:endParaRPr lang="en-IN" dirty="0"/>
                    </a:p>
                  </a:txBody>
                  <a:tcPr>
                    <a:solidFill>
                      <a:schemeClr val="accent1">
                        <a:lumMod val="60000"/>
                        <a:lumOff val="40000"/>
                      </a:schemeClr>
                    </a:solidFill>
                  </a:tcPr>
                </a:tc>
                <a:tc>
                  <a:txBody>
                    <a:bodyPr/>
                    <a:lstStyle/>
                    <a:p>
                      <a:pPr rtl="0" fontAlgn="base"/>
                      <a:r>
                        <a:rPr lang="en-US" sz="1800" b="1" i="0" kern="1200" dirty="0">
                          <a:solidFill>
                            <a:schemeClr val="tx1"/>
                          </a:solidFill>
                          <a:effectLst/>
                          <a:latin typeface="+mn-lt"/>
                          <a:ea typeface="+mn-ea"/>
                          <a:cs typeface="+mn-cs"/>
                        </a:rPr>
                        <a:t>SK7 = (first_name, last_name, address,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SK8 = (roll_no, first_name, gender)   </a:t>
                      </a:r>
                    </a:p>
                    <a:p>
                      <a:pPr rtl="0" fontAlgn="base"/>
                      <a:r>
                        <a:rPr lang="en-US" sz="1800" b="1" i="0" kern="1200" dirty="0">
                          <a:solidFill>
                            <a:schemeClr val="tx1"/>
                          </a:solidFill>
                          <a:effectLst/>
                          <a:latin typeface="+mn-lt"/>
                          <a:ea typeface="+mn-ea"/>
                          <a:cs typeface="+mn-cs"/>
                        </a:rPr>
                        <a:t>SK9 = (first_name, last_name, address,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SK10 = (first_name,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dob) etc. </a:t>
                      </a:r>
                    </a:p>
                    <a:p>
                      <a:endParaRPr lang="en-IN" dirty="0"/>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5" name="Rectangle 4"/>
          <p:cNvSpPr/>
          <p:nvPr/>
        </p:nvSpPr>
        <p:spPr bwMode="auto">
          <a:xfrm>
            <a:off x="0" y="2019300"/>
            <a:ext cx="10744200" cy="452438"/>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1482150612"/>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21491</TotalTime>
  <Words>1025</Words>
  <Application>Microsoft Office PowerPoint</Application>
  <PresentationFormat>Widescreen</PresentationFormat>
  <Paragraphs>273</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Presentation</vt:lpstr>
      <vt:lpstr>Keys in a Relational Database</vt:lpstr>
      <vt:lpstr>General Guideline</vt:lpstr>
      <vt:lpstr>Module Objective</vt:lpstr>
      <vt:lpstr>Session Plan </vt:lpstr>
      <vt:lpstr>Need of Database key</vt:lpstr>
      <vt:lpstr>Database key</vt:lpstr>
      <vt:lpstr>Type of database keys </vt:lpstr>
      <vt:lpstr>Super Key </vt:lpstr>
      <vt:lpstr> Super Key(Contd..)  </vt:lpstr>
      <vt:lpstr>Some facts to remember about super keys</vt:lpstr>
      <vt:lpstr>Candidate Key</vt:lpstr>
      <vt:lpstr>Some facts to remember about candidate keys</vt:lpstr>
      <vt:lpstr>Primary Key</vt:lpstr>
      <vt:lpstr>Primary Key(Contd..)</vt:lpstr>
      <vt:lpstr>Composite key</vt:lpstr>
      <vt:lpstr>   Secondary Key or Alternate key     </vt:lpstr>
      <vt:lpstr>Can you answer these questions</vt:lpstr>
      <vt:lpstr>Can you answer these questions</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Surrogate Keys</vt:lpstr>
      <vt:lpstr>Surrogate Keys(Contd..)</vt:lpstr>
      <vt:lpstr>Foreign Key  </vt:lpstr>
      <vt:lpstr>Foreign Key (Contd..)</vt:lpstr>
      <vt:lpstr>Unique Key </vt:lpstr>
      <vt:lpstr>Difference between Primary Key and Unique Key  </vt:lpstr>
      <vt:lpstr>Review Questions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Ritin Behl</cp:lastModifiedBy>
  <cp:revision>1233</cp:revision>
  <dcterms:created xsi:type="dcterms:W3CDTF">2004-06-12T09:53:42Z</dcterms:created>
  <dcterms:modified xsi:type="dcterms:W3CDTF">2021-10-27T10:23:10Z</dcterms:modified>
</cp:coreProperties>
</file>