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5"/>
  </p:notesMasterIdLst>
  <p:handoutMasterIdLst>
    <p:handoutMasterId r:id="rId36"/>
  </p:handoutMasterIdLst>
  <p:sldIdLst>
    <p:sldId id="256" r:id="rId2"/>
    <p:sldId id="976" r:id="rId3"/>
    <p:sldId id="973" r:id="rId4"/>
    <p:sldId id="1011" r:id="rId5"/>
    <p:sldId id="849" r:id="rId6"/>
    <p:sldId id="854" r:id="rId7"/>
    <p:sldId id="982" r:id="rId8"/>
    <p:sldId id="983" r:id="rId9"/>
    <p:sldId id="985" r:id="rId10"/>
    <p:sldId id="1013" r:id="rId11"/>
    <p:sldId id="986" r:id="rId12"/>
    <p:sldId id="987" r:id="rId13"/>
    <p:sldId id="988" r:id="rId14"/>
    <p:sldId id="1016" r:id="rId15"/>
    <p:sldId id="990" r:id="rId16"/>
    <p:sldId id="992" r:id="rId17"/>
    <p:sldId id="994" r:id="rId18"/>
    <p:sldId id="1017" r:id="rId19"/>
    <p:sldId id="995" r:id="rId20"/>
    <p:sldId id="996" r:id="rId21"/>
    <p:sldId id="998" r:id="rId22"/>
    <p:sldId id="1014" r:id="rId23"/>
    <p:sldId id="1000" r:id="rId24"/>
    <p:sldId id="1003" r:id="rId25"/>
    <p:sldId id="1015" r:id="rId26"/>
    <p:sldId id="1005" r:id="rId27"/>
    <p:sldId id="1012" r:id="rId28"/>
    <p:sldId id="1006" r:id="rId29"/>
    <p:sldId id="1008" r:id="rId30"/>
    <p:sldId id="1009" r:id="rId31"/>
    <p:sldId id="966" r:id="rId32"/>
    <p:sldId id="812" r:id="rId33"/>
    <p:sldId id="972" r:id="rId34"/>
  </p:sldIdLst>
  <p:sldSz cx="12192000" cy="6858000"/>
  <p:notesSz cx="6858000" cy="9190038"/>
  <p:defaultTextStyle>
    <a:defPPr>
      <a:defRPr lang="en-US"/>
    </a:defPPr>
    <a:lvl1pPr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5pPr>
    <a:lvl6pPr marL="2286000" algn="l" defTabSz="914400" rtl="0" eaLnBrk="1" latinLnBrk="0" hangingPunct="1">
      <a:defRPr kern="1200">
        <a:solidFill>
          <a:schemeClr val="tx1"/>
        </a:solidFill>
        <a:latin typeface="Courier New" panose="02070309020205020404" pitchFamily="49" charset="0"/>
        <a:ea typeface="+mn-ea"/>
        <a:cs typeface="+mn-cs"/>
      </a:defRPr>
    </a:lvl6pPr>
    <a:lvl7pPr marL="2743200" algn="l" defTabSz="914400" rtl="0" eaLnBrk="1" latinLnBrk="0" hangingPunct="1">
      <a:defRPr kern="1200">
        <a:solidFill>
          <a:schemeClr val="tx1"/>
        </a:solidFill>
        <a:latin typeface="Courier New" panose="02070309020205020404" pitchFamily="49" charset="0"/>
        <a:ea typeface="+mn-ea"/>
        <a:cs typeface="+mn-cs"/>
      </a:defRPr>
    </a:lvl7pPr>
    <a:lvl8pPr marL="3200400" algn="l" defTabSz="914400" rtl="0" eaLnBrk="1" latinLnBrk="0" hangingPunct="1">
      <a:defRPr kern="1200">
        <a:solidFill>
          <a:schemeClr val="tx1"/>
        </a:solidFill>
        <a:latin typeface="Courier New" panose="02070309020205020404" pitchFamily="49" charset="0"/>
        <a:ea typeface="+mn-ea"/>
        <a:cs typeface="+mn-cs"/>
      </a:defRPr>
    </a:lvl8pPr>
    <a:lvl9pPr marL="3657600" algn="l" defTabSz="914400" rtl="0" eaLnBrk="1" latinLnBrk="0" hangingPunct="1">
      <a:defRPr kern="1200">
        <a:solidFill>
          <a:schemeClr val="tx1"/>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B0E6"/>
    <a:srgbClr val="CC0000"/>
    <a:srgbClr val="752E2E"/>
    <a:srgbClr val="969696"/>
    <a:srgbClr val="996633"/>
    <a:srgbClr val="3333CC"/>
    <a:srgbClr val="0000FF"/>
    <a:srgbClr val="33CC33"/>
    <a:srgbClr val="FF33CC"/>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AD6FFD-E5D9-70A8-F998-7BDA4052B6AA}" v="7" dt="2021-09-15T06:30:09.5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18" autoAdjust="0"/>
    <p:restoredTop sz="81240" autoAdjust="0"/>
  </p:normalViewPr>
  <p:slideViewPr>
    <p:cSldViewPr>
      <p:cViewPr varScale="1">
        <p:scale>
          <a:sx n="73" d="100"/>
          <a:sy n="73" d="100"/>
        </p:scale>
        <p:origin x="1077" y="2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32"/>
    </p:cViewPr>
  </p:sorterViewPr>
  <p:notesViewPr>
    <p:cSldViewPr>
      <p:cViewPr varScale="1">
        <p:scale>
          <a:sx n="59" d="100"/>
          <a:sy n="59" d="100"/>
        </p:scale>
        <p:origin x="-2424" y="-84"/>
      </p:cViewPr>
      <p:guideLst>
        <p:guide orient="horz" pos="2895"/>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0" Type="http://schemas.openxmlformats.org/officeDocument/2006/relationships/slide" Target="slides/slide19.xml"/><Relationship Id="rId4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ima Rawat IT" userId="S::garima.rawat@abes.ac.in::adb1d79b-6a1c-4974-ba36-319d6c650fbb" providerId="AD" clId="Web-{6AAD6FFD-E5D9-70A8-F998-7BDA4052B6AA}"/>
    <pc:docChg chg="addSld delSld sldOrd">
      <pc:chgData name="Garima Rawat IT" userId="S::garima.rawat@abes.ac.in::adb1d79b-6a1c-4974-ba36-319d6c650fbb" providerId="AD" clId="Web-{6AAD6FFD-E5D9-70A8-F998-7BDA4052B6AA}" dt="2021-09-15T06:30:09.536" v="6"/>
      <pc:docMkLst>
        <pc:docMk/>
      </pc:docMkLst>
      <pc:sldChg chg="ord">
        <pc:chgData name="Garima Rawat IT" userId="S::garima.rawat@abes.ac.in::adb1d79b-6a1c-4974-ba36-319d6c650fbb" providerId="AD" clId="Web-{6AAD6FFD-E5D9-70A8-F998-7BDA4052B6AA}" dt="2021-09-15T04:30:48.200" v="0"/>
        <pc:sldMkLst>
          <pc:docMk/>
          <pc:sldMk cId="0" sldId="973"/>
        </pc:sldMkLst>
      </pc:sldChg>
      <pc:sldChg chg="new del">
        <pc:chgData name="Garima Rawat IT" userId="S::garima.rawat@abes.ac.in::adb1d79b-6a1c-4974-ba36-319d6c650fbb" providerId="AD" clId="Web-{6AAD6FFD-E5D9-70A8-F998-7BDA4052B6AA}" dt="2021-09-15T05:17:58.844" v="4"/>
        <pc:sldMkLst>
          <pc:docMk/>
          <pc:sldMk cId="496853663" sldId="1016"/>
        </pc:sldMkLst>
      </pc:sldChg>
      <pc:sldChg chg="new del">
        <pc:chgData name="Garima Rawat IT" userId="S::garima.rawat@abes.ac.in::adb1d79b-6a1c-4974-ba36-319d6c650fbb" providerId="AD" clId="Web-{6AAD6FFD-E5D9-70A8-F998-7BDA4052B6AA}" dt="2021-09-15T06:30:09.536" v="6"/>
        <pc:sldMkLst>
          <pc:docMk/>
          <pc:sldMk cId="1786262119" sldId="1016"/>
        </pc:sldMkLst>
      </pc:sldChg>
      <pc:sldChg chg="new del">
        <pc:chgData name="Garima Rawat IT" userId="S::garima.rawat@abes.ac.in::adb1d79b-6a1c-4974-ba36-319d6c650fbb" providerId="AD" clId="Web-{6AAD6FFD-E5D9-70A8-F998-7BDA4052B6AA}" dt="2021-09-15T04:53:08.560" v="2"/>
        <pc:sldMkLst>
          <pc:docMk/>
          <pc:sldMk cId="3948437808" sldId="101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CCC70-0D9B-43BE-96DE-E5C6E2B8884A}"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48E84333-C6C6-4A02-97AF-A373EC7A5884}">
      <dgm:prSet phldrT="[Text]"/>
      <dgm:spPr/>
      <dgm:t>
        <a:bodyPr/>
        <a:lstStyle/>
        <a:p>
          <a:r>
            <a:rPr lang="en-US" dirty="0"/>
            <a:t>Day 1</a:t>
          </a:r>
        </a:p>
      </dgm:t>
    </dgm:pt>
    <dgm:pt modelId="{DBCC6491-E246-45D1-AD17-35B30A1C2DF7}" type="parTrans" cxnId="{CE0F0FE8-CB2A-411D-89B1-02C2A3228C41}">
      <dgm:prSet/>
      <dgm:spPr/>
      <dgm:t>
        <a:bodyPr/>
        <a:lstStyle/>
        <a:p>
          <a:endParaRPr lang="en-US"/>
        </a:p>
      </dgm:t>
    </dgm:pt>
    <dgm:pt modelId="{C8309502-1620-47CD-AFA7-FB2DB1424D66}" type="sibTrans" cxnId="{CE0F0FE8-CB2A-411D-89B1-02C2A3228C41}">
      <dgm:prSet/>
      <dgm:spPr/>
      <dgm:t>
        <a:bodyPr/>
        <a:lstStyle/>
        <a:p>
          <a:endParaRPr lang="en-US"/>
        </a:p>
      </dgm:t>
    </dgm:pt>
    <dgm:pt modelId="{95C2D59C-ACDB-4D31-A8FA-0805484314F2}">
      <dgm:prSet phldrT="[Text]"/>
      <dgm:spPr>
        <a:solidFill>
          <a:srgbClr val="C6B0E6">
            <a:alpha val="89804"/>
          </a:srgbClr>
        </a:solidFill>
      </dgm:spPr>
      <dgm:t>
        <a:bodyPr/>
        <a:lstStyle/>
        <a:p>
          <a:r>
            <a:rPr lang="en-US" dirty="0"/>
            <a:t>Data and Information</a:t>
          </a:r>
        </a:p>
      </dgm:t>
    </dgm:pt>
    <dgm:pt modelId="{E3E7591F-86F6-4457-8EF0-0B7867A1CC77}" type="parTrans" cxnId="{811051D6-9C67-4623-A4D2-88BE51FD3646}">
      <dgm:prSet/>
      <dgm:spPr/>
      <dgm:t>
        <a:bodyPr/>
        <a:lstStyle/>
        <a:p>
          <a:endParaRPr lang="en-US"/>
        </a:p>
      </dgm:t>
    </dgm:pt>
    <dgm:pt modelId="{C582F8E2-1DD4-45D3-96C4-4D1B40BF998F}" type="sibTrans" cxnId="{811051D6-9C67-4623-A4D2-88BE51FD3646}">
      <dgm:prSet/>
      <dgm:spPr/>
      <dgm:t>
        <a:bodyPr/>
        <a:lstStyle/>
        <a:p>
          <a:endParaRPr lang="en-US"/>
        </a:p>
      </dgm:t>
    </dgm:pt>
    <dgm:pt modelId="{BCCB605C-25D3-48C3-9C2B-B0DEF0A3BBC5}">
      <dgm:prSet phldrT="[Text]"/>
      <dgm:spPr/>
      <dgm:t>
        <a:bodyPr/>
        <a:lstStyle/>
        <a:p>
          <a:r>
            <a:rPr lang="en-US" dirty="0"/>
            <a:t>Day 2</a:t>
          </a:r>
        </a:p>
      </dgm:t>
    </dgm:pt>
    <dgm:pt modelId="{1352AA99-BE19-4223-AB73-BDE283A3ABC9}" type="parTrans" cxnId="{DC00634B-A6EC-437D-8C3E-4033038FCBC4}">
      <dgm:prSet/>
      <dgm:spPr/>
      <dgm:t>
        <a:bodyPr/>
        <a:lstStyle/>
        <a:p>
          <a:endParaRPr lang="en-US"/>
        </a:p>
      </dgm:t>
    </dgm:pt>
    <dgm:pt modelId="{7B603CB7-58F4-4AA7-9E19-E877D2A0F280}" type="sibTrans" cxnId="{DC00634B-A6EC-437D-8C3E-4033038FCBC4}">
      <dgm:prSet/>
      <dgm:spPr/>
      <dgm:t>
        <a:bodyPr/>
        <a:lstStyle/>
        <a:p>
          <a:endParaRPr lang="en-US"/>
        </a:p>
      </dgm:t>
    </dgm:pt>
    <dgm:pt modelId="{FC883A9B-5499-45A4-A784-F466445BDCB2}">
      <dgm:prSet phldrT="[Text]"/>
      <dgm:spPr>
        <a:solidFill>
          <a:srgbClr val="C6B0E6">
            <a:alpha val="90000"/>
          </a:srgbClr>
        </a:solidFill>
      </dgm:spPr>
      <dgm:t>
        <a:bodyPr/>
        <a:lstStyle/>
        <a:p>
          <a:r>
            <a:rPr lang="en-US" dirty="0"/>
            <a:t>Data Models</a:t>
          </a:r>
        </a:p>
      </dgm:t>
    </dgm:pt>
    <dgm:pt modelId="{0697DC63-8A9D-482B-BA83-85146AB5A889}" type="parTrans" cxnId="{B812966C-CAED-46FA-9A77-5A10A9FD25D2}">
      <dgm:prSet/>
      <dgm:spPr/>
      <dgm:t>
        <a:bodyPr/>
        <a:lstStyle/>
        <a:p>
          <a:endParaRPr lang="en-US"/>
        </a:p>
      </dgm:t>
    </dgm:pt>
    <dgm:pt modelId="{0D6E22B4-1C18-40C7-A6EA-4495A935C956}" type="sibTrans" cxnId="{B812966C-CAED-46FA-9A77-5A10A9FD25D2}">
      <dgm:prSet/>
      <dgm:spPr/>
      <dgm:t>
        <a:bodyPr/>
        <a:lstStyle/>
        <a:p>
          <a:endParaRPr lang="en-US"/>
        </a:p>
      </dgm:t>
    </dgm:pt>
    <dgm:pt modelId="{97A29683-4088-409A-AAEA-FCBEC4D2C6B4}">
      <dgm:prSet phldrT="[Text]"/>
      <dgm:spPr/>
      <dgm:t>
        <a:bodyPr/>
        <a:lstStyle/>
        <a:p>
          <a:r>
            <a:rPr lang="en-US" dirty="0"/>
            <a:t>Day 3</a:t>
          </a:r>
        </a:p>
      </dgm:t>
    </dgm:pt>
    <dgm:pt modelId="{B0B7A316-68AE-49A1-AC23-9EA2190D3BC2}" type="parTrans" cxnId="{FBBCEA60-B997-473B-9451-91352E357A0B}">
      <dgm:prSet/>
      <dgm:spPr/>
      <dgm:t>
        <a:bodyPr/>
        <a:lstStyle/>
        <a:p>
          <a:endParaRPr lang="en-US"/>
        </a:p>
      </dgm:t>
    </dgm:pt>
    <dgm:pt modelId="{D251A7A7-C952-499A-9BEE-AE87DEC5F414}" type="sibTrans" cxnId="{FBBCEA60-B997-473B-9451-91352E357A0B}">
      <dgm:prSet/>
      <dgm:spPr/>
      <dgm:t>
        <a:bodyPr/>
        <a:lstStyle/>
        <a:p>
          <a:endParaRPr lang="en-US"/>
        </a:p>
      </dgm:t>
    </dgm:pt>
    <dgm:pt modelId="{229B16C3-3EDC-4F9E-887C-8E6BE6BAE733}">
      <dgm:prSet phldrT="[Text]"/>
      <dgm:spPr>
        <a:solidFill>
          <a:srgbClr val="C6B0E6">
            <a:alpha val="90000"/>
          </a:srgbClr>
        </a:solidFill>
      </dgm:spPr>
      <dgm:t>
        <a:bodyPr/>
        <a:lstStyle/>
        <a:p>
          <a:r>
            <a:rPr lang="en-US" dirty="0"/>
            <a:t>Database System Architecture</a:t>
          </a:r>
        </a:p>
      </dgm:t>
    </dgm:pt>
    <dgm:pt modelId="{147071A2-52E3-4867-BE71-F140D0063ACD}" type="parTrans" cxnId="{C0722406-9E1B-4041-ABCD-E2FE896644B4}">
      <dgm:prSet/>
      <dgm:spPr/>
      <dgm:t>
        <a:bodyPr/>
        <a:lstStyle/>
        <a:p>
          <a:endParaRPr lang="en-US"/>
        </a:p>
      </dgm:t>
    </dgm:pt>
    <dgm:pt modelId="{37B5AA9C-B98E-4524-9F5C-F68DBDEE93DF}" type="sibTrans" cxnId="{C0722406-9E1B-4041-ABCD-E2FE896644B4}">
      <dgm:prSet/>
      <dgm:spPr/>
      <dgm:t>
        <a:bodyPr/>
        <a:lstStyle/>
        <a:p>
          <a:endParaRPr lang="en-US"/>
        </a:p>
      </dgm:t>
    </dgm:pt>
    <dgm:pt modelId="{14F89DAB-56E0-4D69-86AC-3203C8BC2C2D}">
      <dgm:prSet phldrT="[Text]"/>
      <dgm:spPr>
        <a:solidFill>
          <a:srgbClr val="C6B0E6">
            <a:alpha val="90000"/>
          </a:srgbClr>
        </a:solidFill>
      </dgm:spPr>
      <dgm:t>
        <a:bodyPr/>
        <a:lstStyle/>
        <a:p>
          <a:r>
            <a:rPr lang="en-US" dirty="0"/>
            <a:t>Database Application Architecture</a:t>
          </a:r>
        </a:p>
      </dgm:t>
    </dgm:pt>
    <dgm:pt modelId="{7F76A5EE-E182-46EA-9BAF-A34FA3C31F24}" type="parTrans" cxnId="{FB7169D6-E2FD-4B87-85D9-B2B540E0855A}">
      <dgm:prSet/>
      <dgm:spPr/>
      <dgm:t>
        <a:bodyPr/>
        <a:lstStyle/>
        <a:p>
          <a:endParaRPr lang="en-US"/>
        </a:p>
      </dgm:t>
    </dgm:pt>
    <dgm:pt modelId="{95AE1BC5-F674-4B92-B778-7E7D6E79172E}" type="sibTrans" cxnId="{FB7169D6-E2FD-4B87-85D9-B2B540E0855A}">
      <dgm:prSet/>
      <dgm:spPr/>
      <dgm:t>
        <a:bodyPr/>
        <a:lstStyle/>
        <a:p>
          <a:endParaRPr lang="en-US"/>
        </a:p>
      </dgm:t>
    </dgm:pt>
    <dgm:pt modelId="{E3524404-AF9E-4621-8357-1D946966B653}">
      <dgm:prSet phldrT="[Text]"/>
      <dgm:spPr/>
      <dgm:t>
        <a:bodyPr/>
        <a:lstStyle/>
        <a:p>
          <a:r>
            <a:rPr lang="en-US" dirty="0"/>
            <a:t>Day 4</a:t>
          </a:r>
        </a:p>
      </dgm:t>
    </dgm:pt>
    <dgm:pt modelId="{269DFFEC-9EE7-4B84-BF45-1859AA19D84C}" type="parTrans" cxnId="{B5A05600-88E0-4342-B0EC-979F06CC66FC}">
      <dgm:prSet/>
      <dgm:spPr/>
      <dgm:t>
        <a:bodyPr/>
        <a:lstStyle/>
        <a:p>
          <a:endParaRPr lang="en-US"/>
        </a:p>
      </dgm:t>
    </dgm:pt>
    <dgm:pt modelId="{C3A67A81-627A-4214-AD96-5F624F27836F}" type="sibTrans" cxnId="{B5A05600-88E0-4342-B0EC-979F06CC66FC}">
      <dgm:prSet/>
      <dgm:spPr/>
      <dgm:t>
        <a:bodyPr/>
        <a:lstStyle/>
        <a:p>
          <a:endParaRPr lang="en-US"/>
        </a:p>
      </dgm:t>
    </dgm:pt>
    <dgm:pt modelId="{80FF94EB-8D31-4F56-A43E-E3ACC79D4966}">
      <dgm:prSet phldrT="[Text]"/>
      <dgm:spPr>
        <a:solidFill>
          <a:srgbClr val="C6B0E6">
            <a:alpha val="90000"/>
          </a:srgbClr>
        </a:solidFill>
      </dgm:spPr>
      <dgm:t>
        <a:bodyPr/>
        <a:lstStyle/>
        <a:p>
          <a:r>
            <a:rPr lang="en-US" dirty="0"/>
            <a:t>Database Server Architecture</a:t>
          </a:r>
        </a:p>
      </dgm:t>
    </dgm:pt>
    <dgm:pt modelId="{B0CB6763-44C1-456D-A280-6181F97D65B1}" type="parTrans" cxnId="{61A7FD5B-D396-4B2D-A26D-D2E08B7F0C03}">
      <dgm:prSet/>
      <dgm:spPr/>
      <dgm:t>
        <a:bodyPr/>
        <a:lstStyle/>
        <a:p>
          <a:endParaRPr lang="en-US"/>
        </a:p>
      </dgm:t>
    </dgm:pt>
    <dgm:pt modelId="{9C573164-861D-467A-8029-053C823A4475}" type="sibTrans" cxnId="{61A7FD5B-D396-4B2D-A26D-D2E08B7F0C03}">
      <dgm:prSet/>
      <dgm:spPr/>
      <dgm:t>
        <a:bodyPr/>
        <a:lstStyle/>
        <a:p>
          <a:endParaRPr lang="en-US"/>
        </a:p>
      </dgm:t>
    </dgm:pt>
    <dgm:pt modelId="{DC8E060D-8A69-400E-9CA4-82DF9250D1B7}">
      <dgm:prSet phldrT="[Text]"/>
      <dgm:spPr>
        <a:solidFill>
          <a:srgbClr val="C6B0E6">
            <a:alpha val="90000"/>
          </a:srgbClr>
        </a:solidFill>
      </dgm:spPr>
      <dgm:t>
        <a:bodyPr/>
        <a:lstStyle/>
        <a:p>
          <a:r>
            <a:rPr lang="en-US" dirty="0"/>
            <a:t>Applications of DBMS</a:t>
          </a:r>
        </a:p>
      </dgm:t>
    </dgm:pt>
    <dgm:pt modelId="{52ECA1A7-D377-4B43-8102-B7710C567618}" type="parTrans" cxnId="{E44A8FEC-E797-40BA-B4C8-93F31A6BBD39}">
      <dgm:prSet/>
      <dgm:spPr/>
      <dgm:t>
        <a:bodyPr/>
        <a:lstStyle/>
        <a:p>
          <a:endParaRPr lang="en-US"/>
        </a:p>
      </dgm:t>
    </dgm:pt>
    <dgm:pt modelId="{2D5DE484-40EF-4795-996E-0BC8A835F0E4}" type="sibTrans" cxnId="{E44A8FEC-E797-40BA-B4C8-93F31A6BBD39}">
      <dgm:prSet/>
      <dgm:spPr/>
      <dgm:t>
        <a:bodyPr/>
        <a:lstStyle/>
        <a:p>
          <a:endParaRPr lang="en-US"/>
        </a:p>
      </dgm:t>
    </dgm:pt>
    <dgm:pt modelId="{8A8F213E-2B89-46DE-88F2-F34EA5B04ECB}">
      <dgm:prSet phldrT="[Text]"/>
      <dgm:spPr>
        <a:solidFill>
          <a:srgbClr val="C6B0E6">
            <a:alpha val="90000"/>
          </a:srgbClr>
        </a:solidFill>
      </dgm:spPr>
      <dgm:t>
        <a:bodyPr/>
        <a:lstStyle/>
        <a:p>
          <a:r>
            <a:rPr lang="en-US" dirty="0"/>
            <a:t>Types of Data Models</a:t>
          </a:r>
        </a:p>
      </dgm:t>
    </dgm:pt>
    <dgm:pt modelId="{86B33D8C-17A6-41CE-A5FE-FFF59AB04B7E}" type="sibTrans" cxnId="{F0BF9E9D-A6D1-4163-B6F5-2F9B252A9FB8}">
      <dgm:prSet/>
      <dgm:spPr/>
      <dgm:t>
        <a:bodyPr/>
        <a:lstStyle/>
        <a:p>
          <a:endParaRPr lang="en-US"/>
        </a:p>
      </dgm:t>
    </dgm:pt>
    <dgm:pt modelId="{1216032E-E9E1-47A8-86E5-60C1FC413631}" type="parTrans" cxnId="{F0BF9E9D-A6D1-4163-B6F5-2F9B252A9FB8}">
      <dgm:prSet/>
      <dgm:spPr/>
      <dgm:t>
        <a:bodyPr/>
        <a:lstStyle/>
        <a:p>
          <a:endParaRPr lang="en-US"/>
        </a:p>
      </dgm:t>
    </dgm:pt>
    <dgm:pt modelId="{4A14285E-678C-4261-8962-EDF213659F93}">
      <dgm:prSet phldrT="[Text]"/>
      <dgm:spPr>
        <a:solidFill>
          <a:srgbClr val="C6B0E6">
            <a:alpha val="89804"/>
          </a:srgbClr>
        </a:solidFill>
      </dgm:spPr>
      <dgm:t>
        <a:bodyPr/>
        <a:lstStyle/>
        <a:p>
          <a:r>
            <a:rPr lang="en-US" dirty="0"/>
            <a:t>Introduction to DBMS</a:t>
          </a:r>
        </a:p>
      </dgm:t>
    </dgm:pt>
    <dgm:pt modelId="{B36D9D58-6C18-491F-9EC3-14B71BBAB1C5}" type="parTrans" cxnId="{2B86D69B-C82B-41C3-A9CC-ED3B47FDB7D4}">
      <dgm:prSet/>
      <dgm:spPr/>
      <dgm:t>
        <a:bodyPr/>
        <a:lstStyle/>
        <a:p>
          <a:endParaRPr lang="en-US"/>
        </a:p>
      </dgm:t>
    </dgm:pt>
    <dgm:pt modelId="{DDEBDFED-0388-4D1F-91E2-CEE2B0FBB02D}" type="sibTrans" cxnId="{2B86D69B-C82B-41C3-A9CC-ED3B47FDB7D4}">
      <dgm:prSet/>
      <dgm:spPr/>
      <dgm:t>
        <a:bodyPr/>
        <a:lstStyle/>
        <a:p>
          <a:endParaRPr lang="en-US"/>
        </a:p>
      </dgm:t>
    </dgm:pt>
    <dgm:pt modelId="{62017BCF-95D0-4F2E-A9F8-0EFE6108A3FB}">
      <dgm:prSet phldrT="[Text]"/>
      <dgm:spPr>
        <a:solidFill>
          <a:srgbClr val="C6B0E6">
            <a:alpha val="90000"/>
          </a:srgbClr>
        </a:solidFill>
      </dgm:spPr>
      <dgm:t>
        <a:bodyPr/>
        <a:lstStyle/>
        <a:p>
          <a:endParaRPr lang="en-US" dirty="0"/>
        </a:p>
      </dgm:t>
    </dgm:pt>
    <dgm:pt modelId="{A72C1113-B404-4DCC-9100-4C758A69ACAF}" type="parTrans" cxnId="{35DEC4CC-F758-481F-83EC-16DA48912BB4}">
      <dgm:prSet/>
      <dgm:spPr/>
      <dgm:t>
        <a:bodyPr/>
        <a:lstStyle/>
        <a:p>
          <a:endParaRPr lang="en-US"/>
        </a:p>
      </dgm:t>
    </dgm:pt>
    <dgm:pt modelId="{3E158097-F8C7-4054-88A2-A4C39874289E}" type="sibTrans" cxnId="{35DEC4CC-F758-481F-83EC-16DA48912BB4}">
      <dgm:prSet/>
      <dgm:spPr/>
      <dgm:t>
        <a:bodyPr/>
        <a:lstStyle/>
        <a:p>
          <a:endParaRPr lang="en-US"/>
        </a:p>
      </dgm:t>
    </dgm:pt>
    <dgm:pt modelId="{5ED97041-850A-475E-802A-8FEF38366F19}">
      <dgm:prSet phldrT="[Text]"/>
      <dgm:spPr>
        <a:solidFill>
          <a:srgbClr val="C6B0E6">
            <a:alpha val="90000"/>
          </a:srgbClr>
        </a:solidFill>
      </dgm:spPr>
      <dgm:t>
        <a:bodyPr/>
        <a:lstStyle/>
        <a:p>
          <a:r>
            <a:rPr lang="en-US" dirty="0"/>
            <a:t>Database Users</a:t>
          </a:r>
        </a:p>
      </dgm:t>
    </dgm:pt>
    <dgm:pt modelId="{8A29B75C-0166-488B-86B8-5FE2B367A261}" type="parTrans" cxnId="{4F96870E-9262-4121-8132-50E06B1FFB5C}">
      <dgm:prSet/>
      <dgm:spPr/>
      <dgm:t>
        <a:bodyPr/>
        <a:lstStyle/>
        <a:p>
          <a:endParaRPr lang="en-US"/>
        </a:p>
      </dgm:t>
    </dgm:pt>
    <dgm:pt modelId="{D5DAAE9E-89B8-4831-BC95-074F6301D087}" type="sibTrans" cxnId="{4F96870E-9262-4121-8132-50E06B1FFB5C}">
      <dgm:prSet/>
      <dgm:spPr/>
      <dgm:t>
        <a:bodyPr/>
        <a:lstStyle/>
        <a:p>
          <a:endParaRPr lang="en-US"/>
        </a:p>
      </dgm:t>
    </dgm:pt>
    <dgm:pt modelId="{134C578D-7AB4-4E31-AE83-2F03243793E6}">
      <dgm:prSet phldrT="[Text]"/>
      <dgm:spPr>
        <a:solidFill>
          <a:srgbClr val="C6B0E6">
            <a:alpha val="89804"/>
          </a:srgbClr>
        </a:solidFill>
      </dgm:spPr>
      <dgm:t>
        <a:bodyPr/>
        <a:lstStyle/>
        <a:p>
          <a:r>
            <a:rPr lang="en-US" dirty="0"/>
            <a:t>File System Vs DBMS</a:t>
          </a:r>
        </a:p>
      </dgm:t>
    </dgm:pt>
    <dgm:pt modelId="{E2258546-498A-470E-93C4-DDCB9903EE28}" type="parTrans" cxnId="{82687159-D3DA-4B37-A546-D41C7CE9DD88}">
      <dgm:prSet/>
      <dgm:spPr/>
      <dgm:t>
        <a:bodyPr/>
        <a:lstStyle/>
        <a:p>
          <a:endParaRPr lang="en-US"/>
        </a:p>
      </dgm:t>
    </dgm:pt>
    <dgm:pt modelId="{1B93F442-320A-4CFD-80B5-C2D572ED148E}" type="sibTrans" cxnId="{82687159-D3DA-4B37-A546-D41C7CE9DD88}">
      <dgm:prSet/>
      <dgm:spPr/>
      <dgm:t>
        <a:bodyPr/>
        <a:lstStyle/>
        <a:p>
          <a:endParaRPr lang="en-US"/>
        </a:p>
      </dgm:t>
    </dgm:pt>
    <dgm:pt modelId="{4BD98220-7EFE-4513-AF43-76C7DFEB1298}">
      <dgm:prSet phldrT="[Text]"/>
      <dgm:spPr>
        <a:solidFill>
          <a:srgbClr val="C6B0E6">
            <a:alpha val="89804"/>
          </a:srgbClr>
        </a:solidFill>
      </dgm:spPr>
      <dgm:t>
        <a:bodyPr/>
        <a:lstStyle/>
        <a:p>
          <a:r>
            <a:rPr lang="en-US" dirty="0"/>
            <a:t>History of DBMS</a:t>
          </a:r>
        </a:p>
      </dgm:t>
    </dgm:pt>
    <dgm:pt modelId="{402484F3-357E-4A43-87C5-18ABC0E6F6C6}" type="parTrans" cxnId="{9F45CB7B-D198-4B3E-9809-42829DE913A8}">
      <dgm:prSet/>
      <dgm:spPr/>
      <dgm:t>
        <a:bodyPr/>
        <a:lstStyle/>
        <a:p>
          <a:endParaRPr lang="en-US"/>
        </a:p>
      </dgm:t>
    </dgm:pt>
    <dgm:pt modelId="{BC36925D-3263-43DE-A7A0-D60DC7385F32}" type="sibTrans" cxnId="{9F45CB7B-D198-4B3E-9809-42829DE913A8}">
      <dgm:prSet/>
      <dgm:spPr/>
      <dgm:t>
        <a:bodyPr/>
        <a:lstStyle/>
        <a:p>
          <a:endParaRPr lang="en-US"/>
        </a:p>
      </dgm:t>
    </dgm:pt>
    <dgm:pt modelId="{8B45A87F-F239-49B7-97FE-9AEF12A3511B}">
      <dgm:prSet phldrT="[Text]"/>
      <dgm:spPr>
        <a:solidFill>
          <a:srgbClr val="C6B0E6">
            <a:alpha val="90000"/>
          </a:srgbClr>
        </a:solidFill>
      </dgm:spPr>
      <dgm:t>
        <a:bodyPr/>
        <a:lstStyle/>
        <a:p>
          <a:r>
            <a:rPr lang="en-US" dirty="0"/>
            <a:t>Data Independence and its types.</a:t>
          </a:r>
        </a:p>
      </dgm:t>
    </dgm:pt>
    <dgm:pt modelId="{1015EC57-3A6A-45AB-BEA3-EBB833CF5BDB}" type="parTrans" cxnId="{7C17F36B-E404-4723-A87C-9843A5109C63}">
      <dgm:prSet/>
      <dgm:spPr/>
      <dgm:t>
        <a:bodyPr/>
        <a:lstStyle/>
        <a:p>
          <a:endParaRPr lang="en-US"/>
        </a:p>
      </dgm:t>
    </dgm:pt>
    <dgm:pt modelId="{56471837-9596-4356-9C2B-AFDFDC1C7F64}" type="sibTrans" cxnId="{7C17F36B-E404-4723-A87C-9843A5109C63}">
      <dgm:prSet/>
      <dgm:spPr/>
      <dgm:t>
        <a:bodyPr/>
        <a:lstStyle/>
        <a:p>
          <a:endParaRPr lang="en-US"/>
        </a:p>
      </dgm:t>
    </dgm:pt>
    <dgm:pt modelId="{2F46F365-2147-4F17-8B1D-264524B57076}">
      <dgm:prSet phldrT="[Text]"/>
      <dgm:spPr>
        <a:solidFill>
          <a:srgbClr val="C6B0E6">
            <a:alpha val="90000"/>
          </a:srgbClr>
        </a:solidFill>
      </dgm:spPr>
      <dgm:t>
        <a:bodyPr/>
        <a:lstStyle/>
        <a:p>
          <a:r>
            <a:rPr lang="en-US" dirty="0"/>
            <a:t>Phases of Database Design.</a:t>
          </a:r>
        </a:p>
      </dgm:t>
    </dgm:pt>
    <dgm:pt modelId="{E8FD4D40-C3D0-4917-92C5-AE78EF6FE779}" type="parTrans" cxnId="{A85067BE-19E8-47E3-B923-7636AFCD876E}">
      <dgm:prSet/>
      <dgm:spPr/>
      <dgm:t>
        <a:bodyPr/>
        <a:lstStyle/>
        <a:p>
          <a:endParaRPr lang="en-US"/>
        </a:p>
      </dgm:t>
    </dgm:pt>
    <dgm:pt modelId="{6F2DEA23-8105-4376-AA18-52D312259EF7}" type="sibTrans" cxnId="{A85067BE-19E8-47E3-B923-7636AFCD876E}">
      <dgm:prSet/>
      <dgm:spPr/>
      <dgm:t>
        <a:bodyPr/>
        <a:lstStyle/>
        <a:p>
          <a:endParaRPr lang="en-US"/>
        </a:p>
      </dgm:t>
    </dgm:pt>
    <dgm:pt modelId="{1505C841-2583-43C7-B476-362E278B0601}" type="pres">
      <dgm:prSet presAssocID="{BE7CCC70-0D9B-43BE-96DE-E5C6E2B8884A}" presName="Name0" presStyleCnt="0">
        <dgm:presLayoutVars>
          <dgm:dir/>
          <dgm:animLvl val="lvl"/>
          <dgm:resizeHandles val="exact"/>
        </dgm:presLayoutVars>
      </dgm:prSet>
      <dgm:spPr/>
    </dgm:pt>
    <dgm:pt modelId="{9AF61F49-EF51-4198-B120-6D27A2394BD1}" type="pres">
      <dgm:prSet presAssocID="{48E84333-C6C6-4A02-97AF-A373EC7A5884}" presName="composite" presStyleCnt="0"/>
      <dgm:spPr/>
    </dgm:pt>
    <dgm:pt modelId="{5AB8F325-B076-4CA1-93B7-EC76BA1AE2F5}" type="pres">
      <dgm:prSet presAssocID="{48E84333-C6C6-4A02-97AF-A373EC7A5884}" presName="parTx" presStyleLbl="alignNode1" presStyleIdx="0" presStyleCnt="4">
        <dgm:presLayoutVars>
          <dgm:chMax val="0"/>
          <dgm:chPref val="0"/>
          <dgm:bulletEnabled val="1"/>
        </dgm:presLayoutVars>
      </dgm:prSet>
      <dgm:spPr/>
    </dgm:pt>
    <dgm:pt modelId="{257D3217-22AA-4978-B5BC-E162C1E53B6E}" type="pres">
      <dgm:prSet presAssocID="{48E84333-C6C6-4A02-97AF-A373EC7A5884}" presName="desTx" presStyleLbl="alignAccFollowNode1" presStyleIdx="0" presStyleCnt="4">
        <dgm:presLayoutVars>
          <dgm:bulletEnabled val="1"/>
        </dgm:presLayoutVars>
      </dgm:prSet>
      <dgm:spPr/>
    </dgm:pt>
    <dgm:pt modelId="{24698588-9397-41A2-B17C-50712846CAD4}" type="pres">
      <dgm:prSet presAssocID="{C8309502-1620-47CD-AFA7-FB2DB1424D66}" presName="space" presStyleCnt="0"/>
      <dgm:spPr/>
    </dgm:pt>
    <dgm:pt modelId="{4B8512B5-AEF7-49BB-A057-A2CA993EADD2}" type="pres">
      <dgm:prSet presAssocID="{BCCB605C-25D3-48C3-9C2B-B0DEF0A3BBC5}" presName="composite" presStyleCnt="0"/>
      <dgm:spPr/>
    </dgm:pt>
    <dgm:pt modelId="{2D37F524-7033-403E-A496-9608FFF14C56}" type="pres">
      <dgm:prSet presAssocID="{BCCB605C-25D3-48C3-9C2B-B0DEF0A3BBC5}" presName="parTx" presStyleLbl="alignNode1" presStyleIdx="1" presStyleCnt="4">
        <dgm:presLayoutVars>
          <dgm:chMax val="0"/>
          <dgm:chPref val="0"/>
          <dgm:bulletEnabled val="1"/>
        </dgm:presLayoutVars>
      </dgm:prSet>
      <dgm:spPr/>
    </dgm:pt>
    <dgm:pt modelId="{3AB7838E-7052-41EC-A93B-CB11F7ADC489}" type="pres">
      <dgm:prSet presAssocID="{BCCB605C-25D3-48C3-9C2B-B0DEF0A3BBC5}" presName="desTx" presStyleLbl="alignAccFollowNode1" presStyleIdx="1" presStyleCnt="4">
        <dgm:presLayoutVars>
          <dgm:bulletEnabled val="1"/>
        </dgm:presLayoutVars>
      </dgm:prSet>
      <dgm:spPr/>
    </dgm:pt>
    <dgm:pt modelId="{2240037B-26BD-4609-B129-E20A2211987B}" type="pres">
      <dgm:prSet presAssocID="{7B603CB7-58F4-4AA7-9E19-E877D2A0F280}" presName="space" presStyleCnt="0"/>
      <dgm:spPr/>
    </dgm:pt>
    <dgm:pt modelId="{E9541F30-71ED-4072-BFC4-86C462DF47FB}" type="pres">
      <dgm:prSet presAssocID="{97A29683-4088-409A-AAEA-FCBEC4D2C6B4}" presName="composite" presStyleCnt="0"/>
      <dgm:spPr/>
    </dgm:pt>
    <dgm:pt modelId="{48BB31F4-BD41-4898-A87F-7D8897E8D5C2}" type="pres">
      <dgm:prSet presAssocID="{97A29683-4088-409A-AAEA-FCBEC4D2C6B4}" presName="parTx" presStyleLbl="alignNode1" presStyleIdx="2" presStyleCnt="4">
        <dgm:presLayoutVars>
          <dgm:chMax val="0"/>
          <dgm:chPref val="0"/>
          <dgm:bulletEnabled val="1"/>
        </dgm:presLayoutVars>
      </dgm:prSet>
      <dgm:spPr/>
    </dgm:pt>
    <dgm:pt modelId="{4B99666E-ED61-4949-A6C2-154F24C043EA}" type="pres">
      <dgm:prSet presAssocID="{97A29683-4088-409A-AAEA-FCBEC4D2C6B4}" presName="desTx" presStyleLbl="alignAccFollowNode1" presStyleIdx="2" presStyleCnt="4">
        <dgm:presLayoutVars>
          <dgm:bulletEnabled val="1"/>
        </dgm:presLayoutVars>
      </dgm:prSet>
      <dgm:spPr/>
    </dgm:pt>
    <dgm:pt modelId="{EC8A977D-89EB-454D-881F-48DA39A9164D}" type="pres">
      <dgm:prSet presAssocID="{D251A7A7-C952-499A-9BEE-AE87DEC5F414}" presName="space" presStyleCnt="0"/>
      <dgm:spPr/>
    </dgm:pt>
    <dgm:pt modelId="{8E2A54CA-2780-49E5-8D75-CFC4BF6B4EDF}" type="pres">
      <dgm:prSet presAssocID="{E3524404-AF9E-4621-8357-1D946966B653}" presName="composite" presStyleCnt="0"/>
      <dgm:spPr/>
    </dgm:pt>
    <dgm:pt modelId="{E286B833-4448-420D-AA3F-2A5DDAE2AE2C}" type="pres">
      <dgm:prSet presAssocID="{E3524404-AF9E-4621-8357-1D946966B653}" presName="parTx" presStyleLbl="alignNode1" presStyleIdx="3" presStyleCnt="4">
        <dgm:presLayoutVars>
          <dgm:chMax val="0"/>
          <dgm:chPref val="0"/>
          <dgm:bulletEnabled val="1"/>
        </dgm:presLayoutVars>
      </dgm:prSet>
      <dgm:spPr/>
    </dgm:pt>
    <dgm:pt modelId="{020EBEBE-5A0D-4365-A5E4-F2F77A96531B}" type="pres">
      <dgm:prSet presAssocID="{E3524404-AF9E-4621-8357-1D946966B653}" presName="desTx" presStyleLbl="alignAccFollowNode1" presStyleIdx="3" presStyleCnt="4">
        <dgm:presLayoutVars>
          <dgm:bulletEnabled val="1"/>
        </dgm:presLayoutVars>
      </dgm:prSet>
      <dgm:spPr/>
    </dgm:pt>
  </dgm:ptLst>
  <dgm:cxnLst>
    <dgm:cxn modelId="{B5A05600-88E0-4342-B0EC-979F06CC66FC}" srcId="{BE7CCC70-0D9B-43BE-96DE-E5C6E2B8884A}" destId="{E3524404-AF9E-4621-8357-1D946966B653}" srcOrd="3" destOrd="0" parTransId="{269DFFEC-9EE7-4B84-BF45-1859AA19D84C}" sibTransId="{C3A67A81-627A-4214-AD96-5F624F27836F}"/>
    <dgm:cxn modelId="{F5394404-F9E4-4E27-B5EC-77AED4973E9A}" type="presOf" srcId="{BCCB605C-25D3-48C3-9C2B-B0DEF0A3BBC5}" destId="{2D37F524-7033-403E-A496-9608FFF14C56}" srcOrd="0" destOrd="0" presId="urn:microsoft.com/office/officeart/2005/8/layout/hList1"/>
    <dgm:cxn modelId="{C0722406-9E1B-4041-ABCD-E2FE896644B4}" srcId="{97A29683-4088-409A-AAEA-FCBEC4D2C6B4}" destId="{229B16C3-3EDC-4F9E-887C-8E6BE6BAE733}" srcOrd="0" destOrd="0" parTransId="{147071A2-52E3-4867-BE71-F140D0063ACD}" sibTransId="{37B5AA9C-B98E-4524-9F5C-F68DBDEE93DF}"/>
    <dgm:cxn modelId="{2845430D-D4B4-4623-A6C8-6C8ABB47B845}" type="presOf" srcId="{95C2D59C-ACDB-4D31-A8FA-0805484314F2}" destId="{257D3217-22AA-4978-B5BC-E162C1E53B6E}" srcOrd="0" destOrd="0" presId="urn:microsoft.com/office/officeart/2005/8/layout/hList1"/>
    <dgm:cxn modelId="{4F96870E-9262-4121-8132-50E06B1FFB5C}" srcId="{E3524404-AF9E-4621-8357-1D946966B653}" destId="{5ED97041-850A-475E-802A-8FEF38366F19}" srcOrd="2" destOrd="0" parTransId="{8A29B75C-0166-488B-86B8-5FE2B367A261}" sibTransId="{D5DAAE9E-89B8-4831-BC95-074F6301D087}"/>
    <dgm:cxn modelId="{C907D522-6FDB-4AF0-BF99-70A705E27DA8}" type="presOf" srcId="{8B45A87F-F239-49B7-97FE-9AEF12A3511B}" destId="{4B99666E-ED61-4949-A6C2-154F24C043EA}" srcOrd="0" destOrd="1" presId="urn:microsoft.com/office/officeart/2005/8/layout/hList1"/>
    <dgm:cxn modelId="{7594EF2B-1FC7-4C7E-8844-37838E69E8C2}" type="presOf" srcId="{FC883A9B-5499-45A4-A784-F466445BDCB2}" destId="{3AB7838E-7052-41EC-A93B-CB11F7ADC489}" srcOrd="0" destOrd="0" presId="urn:microsoft.com/office/officeart/2005/8/layout/hList1"/>
    <dgm:cxn modelId="{7898273F-CC4C-4ADF-848F-8C621F5F58E5}" type="presOf" srcId="{229B16C3-3EDC-4F9E-887C-8E6BE6BAE733}" destId="{4B99666E-ED61-4949-A6C2-154F24C043EA}" srcOrd="0" destOrd="0" presId="urn:microsoft.com/office/officeart/2005/8/layout/hList1"/>
    <dgm:cxn modelId="{61A7FD5B-D396-4B2D-A26D-D2E08B7F0C03}" srcId="{E3524404-AF9E-4621-8357-1D946966B653}" destId="{80FF94EB-8D31-4F56-A43E-E3ACC79D4966}" srcOrd="0" destOrd="0" parTransId="{B0CB6763-44C1-456D-A280-6181F97D65B1}" sibTransId="{9C573164-861D-467A-8029-053C823A4475}"/>
    <dgm:cxn modelId="{FBBCEA60-B997-473B-9451-91352E357A0B}" srcId="{BE7CCC70-0D9B-43BE-96DE-E5C6E2B8884A}" destId="{97A29683-4088-409A-AAEA-FCBEC4D2C6B4}" srcOrd="2" destOrd="0" parTransId="{B0B7A316-68AE-49A1-AC23-9EA2190D3BC2}" sibTransId="{D251A7A7-C952-499A-9BEE-AE87DEC5F414}"/>
    <dgm:cxn modelId="{71348262-074A-4741-9803-D218813D0F67}" type="presOf" srcId="{4BD98220-7EFE-4513-AF43-76C7DFEB1298}" destId="{257D3217-22AA-4978-B5BC-E162C1E53B6E}" srcOrd="0" destOrd="3" presId="urn:microsoft.com/office/officeart/2005/8/layout/hList1"/>
    <dgm:cxn modelId="{DC00634B-A6EC-437D-8C3E-4033038FCBC4}" srcId="{BE7CCC70-0D9B-43BE-96DE-E5C6E2B8884A}" destId="{BCCB605C-25D3-48C3-9C2B-B0DEF0A3BBC5}" srcOrd="1" destOrd="0" parTransId="{1352AA99-BE19-4223-AB73-BDE283A3ABC9}" sibTransId="{7B603CB7-58F4-4AA7-9E19-E877D2A0F280}"/>
    <dgm:cxn modelId="{7C17F36B-E404-4723-A87C-9843A5109C63}" srcId="{97A29683-4088-409A-AAEA-FCBEC4D2C6B4}" destId="{8B45A87F-F239-49B7-97FE-9AEF12A3511B}" srcOrd="1" destOrd="0" parTransId="{1015EC57-3A6A-45AB-BEA3-EBB833CF5BDB}" sibTransId="{56471837-9596-4356-9C2B-AFDFDC1C7F64}"/>
    <dgm:cxn modelId="{8C78206C-DB1C-4D58-95CB-B0B559C16A43}" type="presOf" srcId="{DC8E060D-8A69-400E-9CA4-82DF9250D1B7}" destId="{020EBEBE-5A0D-4365-A5E4-F2F77A96531B}" srcOrd="0" destOrd="1" presId="urn:microsoft.com/office/officeart/2005/8/layout/hList1"/>
    <dgm:cxn modelId="{B812966C-CAED-46FA-9A77-5A10A9FD25D2}" srcId="{BCCB605C-25D3-48C3-9C2B-B0DEF0A3BBC5}" destId="{FC883A9B-5499-45A4-A784-F466445BDCB2}" srcOrd="0" destOrd="0" parTransId="{0697DC63-8A9D-482B-BA83-85146AB5A889}" sibTransId="{0D6E22B4-1C18-40C7-A6EA-4495A935C956}"/>
    <dgm:cxn modelId="{6B77214F-E4C4-4B8E-AD07-87BCF8A0D2AE}" type="presOf" srcId="{4A14285E-678C-4261-8962-EDF213659F93}" destId="{257D3217-22AA-4978-B5BC-E162C1E53B6E}" srcOrd="0" destOrd="1" presId="urn:microsoft.com/office/officeart/2005/8/layout/hList1"/>
    <dgm:cxn modelId="{82687159-D3DA-4B37-A546-D41C7CE9DD88}" srcId="{48E84333-C6C6-4A02-97AF-A373EC7A5884}" destId="{134C578D-7AB4-4E31-AE83-2F03243793E6}" srcOrd="2" destOrd="0" parTransId="{E2258546-498A-470E-93C4-DDCB9903EE28}" sibTransId="{1B93F442-320A-4CFD-80B5-C2D572ED148E}"/>
    <dgm:cxn modelId="{9F45CB7B-D198-4B3E-9809-42829DE913A8}" srcId="{48E84333-C6C6-4A02-97AF-A373EC7A5884}" destId="{4BD98220-7EFE-4513-AF43-76C7DFEB1298}" srcOrd="3" destOrd="0" parTransId="{402484F3-357E-4A43-87C5-18ABC0E6F6C6}" sibTransId="{BC36925D-3263-43DE-A7A0-D60DC7385F32}"/>
    <dgm:cxn modelId="{5B52747E-3A31-436C-AB1A-3EB0ECA1B6D7}" type="presOf" srcId="{14F89DAB-56E0-4D69-86AC-3203C8BC2C2D}" destId="{4B99666E-ED61-4949-A6C2-154F24C043EA}" srcOrd="0" destOrd="3" presId="urn:microsoft.com/office/officeart/2005/8/layout/hList1"/>
    <dgm:cxn modelId="{F1C90F86-8BB5-4215-87E7-417FB938B7F2}" type="presOf" srcId="{BE7CCC70-0D9B-43BE-96DE-E5C6E2B8884A}" destId="{1505C841-2583-43C7-B476-362E278B0601}" srcOrd="0" destOrd="0" presId="urn:microsoft.com/office/officeart/2005/8/layout/hList1"/>
    <dgm:cxn modelId="{2B86D69B-C82B-41C3-A9CC-ED3B47FDB7D4}" srcId="{48E84333-C6C6-4A02-97AF-A373EC7A5884}" destId="{4A14285E-678C-4261-8962-EDF213659F93}" srcOrd="1" destOrd="0" parTransId="{B36D9D58-6C18-491F-9EC3-14B71BBAB1C5}" sibTransId="{DDEBDFED-0388-4D1F-91E2-CEE2B0FBB02D}"/>
    <dgm:cxn modelId="{D3A2019D-939E-4EED-A825-7F20DAF100F5}" type="presOf" srcId="{2F46F365-2147-4F17-8B1D-264524B57076}" destId="{4B99666E-ED61-4949-A6C2-154F24C043EA}" srcOrd="0" destOrd="2" presId="urn:microsoft.com/office/officeart/2005/8/layout/hList1"/>
    <dgm:cxn modelId="{F0BF9E9D-A6D1-4163-B6F5-2F9B252A9FB8}" srcId="{BCCB605C-25D3-48C3-9C2B-B0DEF0A3BBC5}" destId="{8A8F213E-2B89-46DE-88F2-F34EA5B04ECB}" srcOrd="1" destOrd="0" parTransId="{1216032E-E9E1-47A8-86E5-60C1FC413631}" sibTransId="{86B33D8C-17A6-41CE-A5FE-FFF59AB04B7E}"/>
    <dgm:cxn modelId="{293F1DA1-B99B-4411-81F9-624CF7D00B8C}" type="presOf" srcId="{62017BCF-95D0-4F2E-A9F8-0EFE6108A3FB}" destId="{020EBEBE-5A0D-4365-A5E4-F2F77A96531B}" srcOrd="0" destOrd="3" presId="urn:microsoft.com/office/officeart/2005/8/layout/hList1"/>
    <dgm:cxn modelId="{3CF9A2A1-4248-424D-A7AA-F91830EF734E}" type="presOf" srcId="{48E84333-C6C6-4A02-97AF-A373EC7A5884}" destId="{5AB8F325-B076-4CA1-93B7-EC76BA1AE2F5}" srcOrd="0" destOrd="0" presId="urn:microsoft.com/office/officeart/2005/8/layout/hList1"/>
    <dgm:cxn modelId="{B19A6EA6-4096-46C5-9B00-E68FE275438C}" type="presOf" srcId="{5ED97041-850A-475E-802A-8FEF38366F19}" destId="{020EBEBE-5A0D-4365-A5E4-F2F77A96531B}" srcOrd="0" destOrd="2" presId="urn:microsoft.com/office/officeart/2005/8/layout/hList1"/>
    <dgm:cxn modelId="{37F154B6-C38C-4A30-ADA3-0BE68BF9D290}" type="presOf" srcId="{134C578D-7AB4-4E31-AE83-2F03243793E6}" destId="{257D3217-22AA-4978-B5BC-E162C1E53B6E}" srcOrd="0" destOrd="2" presId="urn:microsoft.com/office/officeart/2005/8/layout/hList1"/>
    <dgm:cxn modelId="{7BCB7ABC-49AD-475A-B938-0ECD8CF70956}" type="presOf" srcId="{97A29683-4088-409A-AAEA-FCBEC4D2C6B4}" destId="{48BB31F4-BD41-4898-A87F-7D8897E8D5C2}" srcOrd="0" destOrd="0" presId="urn:microsoft.com/office/officeart/2005/8/layout/hList1"/>
    <dgm:cxn modelId="{A85067BE-19E8-47E3-B923-7636AFCD876E}" srcId="{97A29683-4088-409A-AAEA-FCBEC4D2C6B4}" destId="{2F46F365-2147-4F17-8B1D-264524B57076}" srcOrd="2" destOrd="0" parTransId="{E8FD4D40-C3D0-4917-92C5-AE78EF6FE779}" sibTransId="{6F2DEA23-8105-4376-AA18-52D312259EF7}"/>
    <dgm:cxn modelId="{35DEC4CC-F758-481F-83EC-16DA48912BB4}" srcId="{E3524404-AF9E-4621-8357-1D946966B653}" destId="{62017BCF-95D0-4F2E-A9F8-0EFE6108A3FB}" srcOrd="3" destOrd="0" parTransId="{A72C1113-B404-4DCC-9100-4C758A69ACAF}" sibTransId="{3E158097-F8C7-4054-88A2-A4C39874289E}"/>
    <dgm:cxn modelId="{FB7169D6-E2FD-4B87-85D9-B2B540E0855A}" srcId="{97A29683-4088-409A-AAEA-FCBEC4D2C6B4}" destId="{14F89DAB-56E0-4D69-86AC-3203C8BC2C2D}" srcOrd="3" destOrd="0" parTransId="{7F76A5EE-E182-46EA-9BAF-A34FA3C31F24}" sibTransId="{95AE1BC5-F674-4B92-B778-7E7D6E79172E}"/>
    <dgm:cxn modelId="{811051D6-9C67-4623-A4D2-88BE51FD3646}" srcId="{48E84333-C6C6-4A02-97AF-A373EC7A5884}" destId="{95C2D59C-ACDB-4D31-A8FA-0805484314F2}" srcOrd="0" destOrd="0" parTransId="{E3E7591F-86F6-4457-8EF0-0B7867A1CC77}" sibTransId="{C582F8E2-1DD4-45D3-96C4-4D1B40BF998F}"/>
    <dgm:cxn modelId="{E032E5DC-15A8-448E-9382-629CAFCF47BE}" type="presOf" srcId="{80FF94EB-8D31-4F56-A43E-E3ACC79D4966}" destId="{020EBEBE-5A0D-4365-A5E4-F2F77A96531B}" srcOrd="0" destOrd="0" presId="urn:microsoft.com/office/officeart/2005/8/layout/hList1"/>
    <dgm:cxn modelId="{CE0F0FE8-CB2A-411D-89B1-02C2A3228C41}" srcId="{BE7CCC70-0D9B-43BE-96DE-E5C6E2B8884A}" destId="{48E84333-C6C6-4A02-97AF-A373EC7A5884}" srcOrd="0" destOrd="0" parTransId="{DBCC6491-E246-45D1-AD17-35B30A1C2DF7}" sibTransId="{C8309502-1620-47CD-AFA7-FB2DB1424D66}"/>
    <dgm:cxn modelId="{BA254AEB-0980-4943-A5BB-6189210ADB63}" type="presOf" srcId="{8A8F213E-2B89-46DE-88F2-F34EA5B04ECB}" destId="{3AB7838E-7052-41EC-A93B-CB11F7ADC489}" srcOrd="0" destOrd="1" presId="urn:microsoft.com/office/officeart/2005/8/layout/hList1"/>
    <dgm:cxn modelId="{E44A8FEC-E797-40BA-B4C8-93F31A6BBD39}" srcId="{E3524404-AF9E-4621-8357-1D946966B653}" destId="{DC8E060D-8A69-400E-9CA4-82DF9250D1B7}" srcOrd="1" destOrd="0" parTransId="{52ECA1A7-D377-4B43-8102-B7710C567618}" sibTransId="{2D5DE484-40EF-4795-996E-0BC8A835F0E4}"/>
    <dgm:cxn modelId="{4B8210EE-6064-4EB7-B998-7A98F5D01B46}" type="presOf" srcId="{E3524404-AF9E-4621-8357-1D946966B653}" destId="{E286B833-4448-420D-AA3F-2A5DDAE2AE2C}" srcOrd="0" destOrd="0" presId="urn:microsoft.com/office/officeart/2005/8/layout/hList1"/>
    <dgm:cxn modelId="{E975AF38-4F7F-4433-9AD0-48339D05E9B1}" type="presParOf" srcId="{1505C841-2583-43C7-B476-362E278B0601}" destId="{9AF61F49-EF51-4198-B120-6D27A2394BD1}" srcOrd="0" destOrd="0" presId="urn:microsoft.com/office/officeart/2005/8/layout/hList1"/>
    <dgm:cxn modelId="{39C606C2-F163-43A0-83D9-46271B1CFD8C}" type="presParOf" srcId="{9AF61F49-EF51-4198-B120-6D27A2394BD1}" destId="{5AB8F325-B076-4CA1-93B7-EC76BA1AE2F5}" srcOrd="0" destOrd="0" presId="urn:microsoft.com/office/officeart/2005/8/layout/hList1"/>
    <dgm:cxn modelId="{C77FEDD1-20FA-4150-A186-9DE087B715C6}" type="presParOf" srcId="{9AF61F49-EF51-4198-B120-6D27A2394BD1}" destId="{257D3217-22AA-4978-B5BC-E162C1E53B6E}" srcOrd="1" destOrd="0" presId="urn:microsoft.com/office/officeart/2005/8/layout/hList1"/>
    <dgm:cxn modelId="{679A8E0E-D146-4E28-8510-76664D861E5B}" type="presParOf" srcId="{1505C841-2583-43C7-B476-362E278B0601}" destId="{24698588-9397-41A2-B17C-50712846CAD4}" srcOrd="1" destOrd="0" presId="urn:microsoft.com/office/officeart/2005/8/layout/hList1"/>
    <dgm:cxn modelId="{3CDBAE5A-6A10-48CF-B176-6ACC18405575}" type="presParOf" srcId="{1505C841-2583-43C7-B476-362E278B0601}" destId="{4B8512B5-AEF7-49BB-A057-A2CA993EADD2}" srcOrd="2" destOrd="0" presId="urn:microsoft.com/office/officeart/2005/8/layout/hList1"/>
    <dgm:cxn modelId="{4E56EE2B-AC72-4AA7-9439-67A805D2DF5E}" type="presParOf" srcId="{4B8512B5-AEF7-49BB-A057-A2CA993EADD2}" destId="{2D37F524-7033-403E-A496-9608FFF14C56}" srcOrd="0" destOrd="0" presId="urn:microsoft.com/office/officeart/2005/8/layout/hList1"/>
    <dgm:cxn modelId="{42D03EB4-7F75-4F71-9BE3-7597C67A66AD}" type="presParOf" srcId="{4B8512B5-AEF7-49BB-A057-A2CA993EADD2}" destId="{3AB7838E-7052-41EC-A93B-CB11F7ADC489}" srcOrd="1" destOrd="0" presId="urn:microsoft.com/office/officeart/2005/8/layout/hList1"/>
    <dgm:cxn modelId="{157DE6DD-F2B6-44AD-BADF-03F2EDE9118A}" type="presParOf" srcId="{1505C841-2583-43C7-B476-362E278B0601}" destId="{2240037B-26BD-4609-B129-E20A2211987B}" srcOrd="3" destOrd="0" presId="urn:microsoft.com/office/officeart/2005/8/layout/hList1"/>
    <dgm:cxn modelId="{1B4DA57E-0E8B-424E-90ED-F837BC5A1D7F}" type="presParOf" srcId="{1505C841-2583-43C7-B476-362E278B0601}" destId="{E9541F30-71ED-4072-BFC4-86C462DF47FB}" srcOrd="4" destOrd="0" presId="urn:microsoft.com/office/officeart/2005/8/layout/hList1"/>
    <dgm:cxn modelId="{E1526628-2509-4B16-8219-BB38F970B313}" type="presParOf" srcId="{E9541F30-71ED-4072-BFC4-86C462DF47FB}" destId="{48BB31F4-BD41-4898-A87F-7D8897E8D5C2}" srcOrd="0" destOrd="0" presId="urn:microsoft.com/office/officeart/2005/8/layout/hList1"/>
    <dgm:cxn modelId="{370342D2-EDBD-4D70-B27B-A5610DECF8A6}" type="presParOf" srcId="{E9541F30-71ED-4072-BFC4-86C462DF47FB}" destId="{4B99666E-ED61-4949-A6C2-154F24C043EA}" srcOrd="1" destOrd="0" presId="urn:microsoft.com/office/officeart/2005/8/layout/hList1"/>
    <dgm:cxn modelId="{EDCD6C1C-AC3F-4C33-B9B0-1D40965E90CB}" type="presParOf" srcId="{1505C841-2583-43C7-B476-362E278B0601}" destId="{EC8A977D-89EB-454D-881F-48DA39A9164D}" srcOrd="5" destOrd="0" presId="urn:microsoft.com/office/officeart/2005/8/layout/hList1"/>
    <dgm:cxn modelId="{B26D0F3B-61AC-4542-8E37-48EEAA5C63DF}" type="presParOf" srcId="{1505C841-2583-43C7-B476-362E278B0601}" destId="{8E2A54CA-2780-49E5-8D75-CFC4BF6B4EDF}" srcOrd="6" destOrd="0" presId="urn:microsoft.com/office/officeart/2005/8/layout/hList1"/>
    <dgm:cxn modelId="{43EEA96C-3A55-4C85-AD68-D37239F783ED}" type="presParOf" srcId="{8E2A54CA-2780-49E5-8D75-CFC4BF6B4EDF}" destId="{E286B833-4448-420D-AA3F-2A5DDAE2AE2C}" srcOrd="0" destOrd="0" presId="urn:microsoft.com/office/officeart/2005/8/layout/hList1"/>
    <dgm:cxn modelId="{91DBAF4F-1D07-425E-B950-857CE6C4196E}" type="presParOf" srcId="{8E2A54CA-2780-49E5-8D75-CFC4BF6B4EDF}" destId="{020EBEBE-5A0D-4365-A5E4-F2F77A96531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8F325-B076-4CA1-93B7-EC76BA1AE2F5}">
      <dsp:nvSpPr>
        <dsp:cNvPr id="0" name=""/>
        <dsp:cNvSpPr/>
      </dsp:nvSpPr>
      <dsp:spPr>
        <a:xfrm>
          <a:off x="3437" y="436192"/>
          <a:ext cx="2067222" cy="547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Day 1</a:t>
          </a:r>
        </a:p>
      </dsp:txBody>
      <dsp:txXfrm>
        <a:off x="3437" y="436192"/>
        <a:ext cx="2067222" cy="547200"/>
      </dsp:txXfrm>
    </dsp:sp>
    <dsp:sp modelId="{257D3217-22AA-4978-B5BC-E162C1E53B6E}">
      <dsp:nvSpPr>
        <dsp:cNvPr id="0" name=""/>
        <dsp:cNvSpPr/>
      </dsp:nvSpPr>
      <dsp:spPr>
        <a:xfrm>
          <a:off x="3437" y="983392"/>
          <a:ext cx="2067222" cy="3448749"/>
        </a:xfrm>
        <a:prstGeom prst="rect">
          <a:avLst/>
        </a:prstGeom>
        <a:solidFill>
          <a:srgbClr val="C6B0E6">
            <a:alpha val="89804"/>
          </a:srgb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Data and Information</a:t>
          </a:r>
        </a:p>
        <a:p>
          <a:pPr marL="171450" lvl="1" indent="-171450" algn="l" defTabSz="844550">
            <a:lnSpc>
              <a:spcPct val="90000"/>
            </a:lnSpc>
            <a:spcBef>
              <a:spcPct val="0"/>
            </a:spcBef>
            <a:spcAft>
              <a:spcPct val="15000"/>
            </a:spcAft>
            <a:buChar char="•"/>
          </a:pPr>
          <a:r>
            <a:rPr lang="en-US" sz="1900" kern="1200" dirty="0"/>
            <a:t>Introduction to DBMS</a:t>
          </a:r>
        </a:p>
        <a:p>
          <a:pPr marL="171450" lvl="1" indent="-171450" algn="l" defTabSz="844550">
            <a:lnSpc>
              <a:spcPct val="90000"/>
            </a:lnSpc>
            <a:spcBef>
              <a:spcPct val="0"/>
            </a:spcBef>
            <a:spcAft>
              <a:spcPct val="15000"/>
            </a:spcAft>
            <a:buChar char="•"/>
          </a:pPr>
          <a:r>
            <a:rPr lang="en-US" sz="1900" kern="1200" dirty="0"/>
            <a:t>File System Vs DBMS</a:t>
          </a:r>
        </a:p>
        <a:p>
          <a:pPr marL="171450" lvl="1" indent="-171450" algn="l" defTabSz="844550">
            <a:lnSpc>
              <a:spcPct val="90000"/>
            </a:lnSpc>
            <a:spcBef>
              <a:spcPct val="0"/>
            </a:spcBef>
            <a:spcAft>
              <a:spcPct val="15000"/>
            </a:spcAft>
            <a:buChar char="•"/>
          </a:pPr>
          <a:r>
            <a:rPr lang="en-US" sz="1900" kern="1200" dirty="0"/>
            <a:t>History of DBMS</a:t>
          </a:r>
        </a:p>
      </dsp:txBody>
      <dsp:txXfrm>
        <a:off x="3437" y="983392"/>
        <a:ext cx="2067222" cy="3448749"/>
      </dsp:txXfrm>
    </dsp:sp>
    <dsp:sp modelId="{2D37F524-7033-403E-A496-9608FFF14C56}">
      <dsp:nvSpPr>
        <dsp:cNvPr id="0" name=""/>
        <dsp:cNvSpPr/>
      </dsp:nvSpPr>
      <dsp:spPr>
        <a:xfrm>
          <a:off x="2360071" y="436192"/>
          <a:ext cx="2067222" cy="547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Day 2</a:t>
          </a:r>
        </a:p>
      </dsp:txBody>
      <dsp:txXfrm>
        <a:off x="2360071" y="436192"/>
        <a:ext cx="2067222" cy="547200"/>
      </dsp:txXfrm>
    </dsp:sp>
    <dsp:sp modelId="{3AB7838E-7052-41EC-A93B-CB11F7ADC489}">
      <dsp:nvSpPr>
        <dsp:cNvPr id="0" name=""/>
        <dsp:cNvSpPr/>
      </dsp:nvSpPr>
      <dsp:spPr>
        <a:xfrm>
          <a:off x="2360071" y="983392"/>
          <a:ext cx="2067222" cy="3448749"/>
        </a:xfrm>
        <a:prstGeom prst="rect">
          <a:avLst/>
        </a:prstGeom>
        <a:solidFill>
          <a:srgbClr val="C6B0E6">
            <a:alpha val="90000"/>
          </a:srgb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Data Models</a:t>
          </a:r>
        </a:p>
        <a:p>
          <a:pPr marL="171450" lvl="1" indent="-171450" algn="l" defTabSz="844550">
            <a:lnSpc>
              <a:spcPct val="90000"/>
            </a:lnSpc>
            <a:spcBef>
              <a:spcPct val="0"/>
            </a:spcBef>
            <a:spcAft>
              <a:spcPct val="15000"/>
            </a:spcAft>
            <a:buChar char="•"/>
          </a:pPr>
          <a:r>
            <a:rPr lang="en-US" sz="1900" kern="1200" dirty="0"/>
            <a:t>Types of Data Models</a:t>
          </a:r>
        </a:p>
      </dsp:txBody>
      <dsp:txXfrm>
        <a:off x="2360071" y="983392"/>
        <a:ext cx="2067222" cy="3448749"/>
      </dsp:txXfrm>
    </dsp:sp>
    <dsp:sp modelId="{48BB31F4-BD41-4898-A87F-7D8897E8D5C2}">
      <dsp:nvSpPr>
        <dsp:cNvPr id="0" name=""/>
        <dsp:cNvSpPr/>
      </dsp:nvSpPr>
      <dsp:spPr>
        <a:xfrm>
          <a:off x="4716705" y="436192"/>
          <a:ext cx="2067222" cy="547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Day 3</a:t>
          </a:r>
        </a:p>
      </dsp:txBody>
      <dsp:txXfrm>
        <a:off x="4716705" y="436192"/>
        <a:ext cx="2067222" cy="547200"/>
      </dsp:txXfrm>
    </dsp:sp>
    <dsp:sp modelId="{4B99666E-ED61-4949-A6C2-154F24C043EA}">
      <dsp:nvSpPr>
        <dsp:cNvPr id="0" name=""/>
        <dsp:cNvSpPr/>
      </dsp:nvSpPr>
      <dsp:spPr>
        <a:xfrm>
          <a:off x="4716705" y="983392"/>
          <a:ext cx="2067222" cy="3448749"/>
        </a:xfrm>
        <a:prstGeom prst="rect">
          <a:avLst/>
        </a:prstGeom>
        <a:solidFill>
          <a:srgbClr val="C6B0E6">
            <a:alpha val="90000"/>
          </a:srgb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Database System Architecture</a:t>
          </a:r>
        </a:p>
        <a:p>
          <a:pPr marL="171450" lvl="1" indent="-171450" algn="l" defTabSz="844550">
            <a:lnSpc>
              <a:spcPct val="90000"/>
            </a:lnSpc>
            <a:spcBef>
              <a:spcPct val="0"/>
            </a:spcBef>
            <a:spcAft>
              <a:spcPct val="15000"/>
            </a:spcAft>
            <a:buChar char="•"/>
          </a:pPr>
          <a:r>
            <a:rPr lang="en-US" sz="1900" kern="1200" dirty="0"/>
            <a:t>Data Independence and its types.</a:t>
          </a:r>
        </a:p>
        <a:p>
          <a:pPr marL="171450" lvl="1" indent="-171450" algn="l" defTabSz="844550">
            <a:lnSpc>
              <a:spcPct val="90000"/>
            </a:lnSpc>
            <a:spcBef>
              <a:spcPct val="0"/>
            </a:spcBef>
            <a:spcAft>
              <a:spcPct val="15000"/>
            </a:spcAft>
            <a:buChar char="•"/>
          </a:pPr>
          <a:r>
            <a:rPr lang="en-US" sz="1900" kern="1200" dirty="0"/>
            <a:t>Phases of Database Design.</a:t>
          </a:r>
        </a:p>
        <a:p>
          <a:pPr marL="171450" lvl="1" indent="-171450" algn="l" defTabSz="844550">
            <a:lnSpc>
              <a:spcPct val="90000"/>
            </a:lnSpc>
            <a:spcBef>
              <a:spcPct val="0"/>
            </a:spcBef>
            <a:spcAft>
              <a:spcPct val="15000"/>
            </a:spcAft>
            <a:buChar char="•"/>
          </a:pPr>
          <a:r>
            <a:rPr lang="en-US" sz="1900" kern="1200" dirty="0"/>
            <a:t>Database Application Architecture</a:t>
          </a:r>
        </a:p>
      </dsp:txBody>
      <dsp:txXfrm>
        <a:off x="4716705" y="983392"/>
        <a:ext cx="2067222" cy="3448749"/>
      </dsp:txXfrm>
    </dsp:sp>
    <dsp:sp modelId="{E286B833-4448-420D-AA3F-2A5DDAE2AE2C}">
      <dsp:nvSpPr>
        <dsp:cNvPr id="0" name=""/>
        <dsp:cNvSpPr/>
      </dsp:nvSpPr>
      <dsp:spPr>
        <a:xfrm>
          <a:off x="7073339" y="436192"/>
          <a:ext cx="2067222" cy="547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Day 4</a:t>
          </a:r>
        </a:p>
      </dsp:txBody>
      <dsp:txXfrm>
        <a:off x="7073339" y="436192"/>
        <a:ext cx="2067222" cy="547200"/>
      </dsp:txXfrm>
    </dsp:sp>
    <dsp:sp modelId="{020EBEBE-5A0D-4365-A5E4-F2F77A96531B}">
      <dsp:nvSpPr>
        <dsp:cNvPr id="0" name=""/>
        <dsp:cNvSpPr/>
      </dsp:nvSpPr>
      <dsp:spPr>
        <a:xfrm>
          <a:off x="7073339" y="983392"/>
          <a:ext cx="2067222" cy="3448749"/>
        </a:xfrm>
        <a:prstGeom prst="rect">
          <a:avLst/>
        </a:prstGeom>
        <a:solidFill>
          <a:srgbClr val="C6B0E6">
            <a:alpha val="90000"/>
          </a:srgb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Database Server Architecture</a:t>
          </a:r>
        </a:p>
        <a:p>
          <a:pPr marL="171450" lvl="1" indent="-171450" algn="l" defTabSz="844550">
            <a:lnSpc>
              <a:spcPct val="90000"/>
            </a:lnSpc>
            <a:spcBef>
              <a:spcPct val="0"/>
            </a:spcBef>
            <a:spcAft>
              <a:spcPct val="15000"/>
            </a:spcAft>
            <a:buChar char="•"/>
          </a:pPr>
          <a:r>
            <a:rPr lang="en-US" sz="1900" kern="1200" dirty="0"/>
            <a:t>Applications of DBMS</a:t>
          </a:r>
        </a:p>
        <a:p>
          <a:pPr marL="171450" lvl="1" indent="-171450" algn="l" defTabSz="844550">
            <a:lnSpc>
              <a:spcPct val="90000"/>
            </a:lnSpc>
            <a:spcBef>
              <a:spcPct val="0"/>
            </a:spcBef>
            <a:spcAft>
              <a:spcPct val="15000"/>
            </a:spcAft>
            <a:buChar char="•"/>
          </a:pPr>
          <a:r>
            <a:rPr lang="en-US" sz="1900" kern="1200" dirty="0"/>
            <a:t>Database Users</a:t>
          </a:r>
        </a:p>
        <a:p>
          <a:pPr marL="171450" lvl="1" indent="-171450" algn="l" defTabSz="844550">
            <a:lnSpc>
              <a:spcPct val="90000"/>
            </a:lnSpc>
            <a:spcBef>
              <a:spcPct val="0"/>
            </a:spcBef>
            <a:spcAft>
              <a:spcPct val="15000"/>
            </a:spcAft>
            <a:buChar char="•"/>
          </a:pPr>
          <a:endParaRPr lang="en-US" sz="1900" kern="1200" dirty="0"/>
        </a:p>
      </dsp:txBody>
      <dsp:txXfrm>
        <a:off x="7073339" y="983392"/>
        <a:ext cx="2067222" cy="344874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79"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80" name="Rectangle 4"/>
          <p:cNvSpPr>
            <a:spLocks noGrp="1" noChangeArrowheads="1"/>
          </p:cNvSpPr>
          <p:nvPr>
            <p:ph type="ftr" sz="quarter" idx="2"/>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r>
              <a:rPr lang="en-US"/>
              <a:t>ER/CORP/CRS/LA06/003</a:t>
            </a:r>
          </a:p>
        </p:txBody>
      </p:sp>
      <p:sp>
        <p:nvSpPr>
          <p:cNvPr id="126981" name="Rectangle 5"/>
          <p:cNvSpPr>
            <a:spLocks noGrp="1" noChangeArrowheads="1"/>
          </p:cNvSpPr>
          <p:nvPr>
            <p:ph type="sldNum" sz="quarter" idx="3"/>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50000"/>
              </a:spcBef>
              <a:buClr>
                <a:srgbClr val="0033CC"/>
              </a:buClr>
              <a:buSzPct val="155000"/>
              <a:buFont typeface="Symbol" panose="05050102010706020507" pitchFamily="18" charset="2"/>
              <a:buNone/>
              <a:defRPr sz="1200" smtClean="0">
                <a:latin typeface="Arial" panose="020B0604020202020204" pitchFamily="34" charset="0"/>
              </a:defRPr>
            </a:lvl1pPr>
          </a:lstStyle>
          <a:p>
            <a:pPr>
              <a:defRPr/>
            </a:pPr>
            <a:fld id="{A7DE6621-3C93-47A2-B0B5-C8CF801500F6}" type="slidenum">
              <a:rPr lang="en-US" altLang="en-US"/>
              <a:pPr>
                <a:defRPr/>
              </a:pPr>
              <a:t>‹#›</a:t>
            </a:fld>
            <a:endParaRPr lang="en-US" altLang="en-US"/>
          </a:p>
        </p:txBody>
      </p:sp>
    </p:spTree>
    <p:extLst>
      <p:ext uri="{BB962C8B-B14F-4D97-AF65-F5344CB8AC3E}">
        <p14:creationId xmlns:p14="http://schemas.microsoft.com/office/powerpoint/2010/main" val="932020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713" y="688975"/>
            <a:ext cx="6126162"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r>
              <a:rPr lang="en-US"/>
              <a:t>ER/CORP/CRS/LA06/003</a:t>
            </a:r>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smtClean="0">
                <a:latin typeface="Times New Roman" panose="02020603050405020304" pitchFamily="18" charset="0"/>
              </a:defRPr>
            </a:lvl1pPr>
          </a:lstStyle>
          <a:p>
            <a:pPr>
              <a:defRPr/>
            </a:pPr>
            <a:fld id="{057FEF3E-92B1-46BD-AF58-250FF3AA454B}" type="slidenum">
              <a:rPr lang="en-US" altLang="en-US"/>
              <a:pPr>
                <a:defRPr/>
              </a:pPr>
              <a:t>‹#›</a:t>
            </a:fld>
            <a:endParaRPr lang="en-US" altLang="en-US"/>
          </a:p>
        </p:txBody>
      </p:sp>
    </p:spTree>
    <p:extLst>
      <p:ext uri="{BB962C8B-B14F-4D97-AF65-F5344CB8AC3E}">
        <p14:creationId xmlns:p14="http://schemas.microsoft.com/office/powerpoint/2010/main" val="196246760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AC7DDF8-F7DF-4259-80D4-2792E5D2B956}" type="slidenum">
              <a:rPr lang="en-US" altLang="en-US"/>
              <a:pPr>
                <a:spcBef>
                  <a:spcPct val="0"/>
                </a:spcBef>
              </a:pPr>
              <a:t>1</a:t>
            </a:fld>
            <a:endParaRPr lang="en-US" altLang="en-US"/>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latin typeface="Arial" panose="020B0604020202020204" pitchFamily="34" charset="0"/>
            </a:endParaRPr>
          </a:p>
        </p:txBody>
      </p:sp>
    </p:spTree>
    <p:extLst>
      <p:ext uri="{BB962C8B-B14F-4D97-AF65-F5344CB8AC3E}">
        <p14:creationId xmlns:p14="http://schemas.microsoft.com/office/powerpoint/2010/main" val="2960976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12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C1856F2-8A4D-49E3-A3B9-538933DB0B0E}" type="slidenum">
              <a:rPr lang="en-US" altLang="en-US"/>
              <a:pPr>
                <a:spcBef>
                  <a:spcPct val="0"/>
                </a:spcBef>
              </a:pPr>
              <a:t>2</a:t>
            </a:fld>
            <a:endParaRPr lang="en-US" altLang="en-US"/>
          </a:p>
        </p:txBody>
      </p:sp>
      <p:sp>
        <p:nvSpPr>
          <p:cNvPr id="11268" name="Rectangle 2"/>
          <p:cNvSpPr>
            <a:spLocks noGrp="1" noRot="1" noChangeAspect="1" noChangeArrowheads="1" noTextEdit="1"/>
          </p:cNvSpPr>
          <p:nvPr>
            <p:ph type="sldImg"/>
          </p:nvPr>
        </p:nvSpPr>
        <p:spPr>
          <a:ln/>
        </p:spPr>
      </p:sp>
      <p:sp>
        <p:nvSpPr>
          <p:cNvPr id="112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6861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33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D3C8703-6DE3-42B6-91F2-098C87A1B476}" type="slidenum">
              <a:rPr lang="en-US" altLang="en-US"/>
              <a:pPr>
                <a:spcBef>
                  <a:spcPct val="0"/>
                </a:spcBef>
              </a:pPr>
              <a:t>4</a:t>
            </a:fld>
            <a:endParaRPr lang="en-US" altLang="en-US"/>
          </a:p>
        </p:txBody>
      </p:sp>
      <p:sp>
        <p:nvSpPr>
          <p:cNvPr id="13316" name="Rectangle 2"/>
          <p:cNvSpPr>
            <a:spLocks noGrp="1" noRot="1" noChangeAspect="1" noChangeArrowheads="1" noTextEdit="1"/>
          </p:cNvSpPr>
          <p:nvPr>
            <p:ph type="sldImg"/>
          </p:nvPr>
        </p:nvSpPr>
        <p:spPr>
          <a:ln/>
        </p:spPr>
      </p:sp>
      <p:sp>
        <p:nvSpPr>
          <p:cNvPr id="133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000"/>
          </a:p>
        </p:txBody>
      </p:sp>
    </p:spTree>
    <p:extLst>
      <p:ext uri="{BB962C8B-B14F-4D97-AF65-F5344CB8AC3E}">
        <p14:creationId xmlns:p14="http://schemas.microsoft.com/office/powerpoint/2010/main" val="1507060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A5BF0FA-12C9-48B9-BE85-554CC8A6CF04}" type="slidenum">
              <a:rPr lang="en-US" altLang="en-US"/>
              <a:pPr>
                <a:spcBef>
                  <a:spcPct val="0"/>
                </a:spcBef>
              </a:pPr>
              <a:t>5</a:t>
            </a:fld>
            <a:endParaRPr lang="en-US" altLang="en-US"/>
          </a:p>
        </p:txBody>
      </p:sp>
      <p:sp>
        <p:nvSpPr>
          <p:cNvPr id="17412" name="Rectangle 2"/>
          <p:cNvSpPr>
            <a:spLocks noGrp="1" noRot="1" noChangeAspect="1" noChangeArrowheads="1" noTextEdit="1"/>
          </p:cNvSpPr>
          <p:nvPr>
            <p:ph type="sldImg"/>
          </p:nvPr>
        </p:nvSpPr>
        <p:spPr>
          <a:xfrm>
            <a:off x="363538" y="687388"/>
            <a:ext cx="6132512" cy="3449637"/>
          </a:xfrm>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51366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15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7F1682-3BA7-4B6F-8512-47D952FCBF1A}" type="slidenum">
              <a:rPr lang="en-US" altLang="en-US"/>
              <a:pPr>
                <a:spcBef>
                  <a:spcPct val="0"/>
                </a:spcBef>
              </a:pPr>
              <a:t>6</a:t>
            </a:fld>
            <a:endParaRPr lang="en-US" altLang="en-US"/>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18575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pPr>
              <a:defRPr/>
            </a:pPr>
            <a:r>
              <a:rPr lang="en-US"/>
              <a:t>ER/CORP/CRS/LA06/003</a:t>
            </a:r>
          </a:p>
        </p:txBody>
      </p:sp>
      <p:sp>
        <p:nvSpPr>
          <p:cNvPr id="5" name="Slide Number Placeholder 4"/>
          <p:cNvSpPr>
            <a:spLocks noGrp="1"/>
          </p:cNvSpPr>
          <p:nvPr>
            <p:ph type="sldNum" sz="quarter" idx="5"/>
          </p:nvPr>
        </p:nvSpPr>
        <p:spPr/>
        <p:txBody>
          <a:bodyPr/>
          <a:lstStyle/>
          <a:p>
            <a:pPr>
              <a:defRPr/>
            </a:pPr>
            <a:fld id="{057FEF3E-92B1-46BD-AF58-250FF3AA454B}" type="slidenum">
              <a:rPr lang="en-US" altLang="en-US" smtClean="0"/>
              <a:pPr>
                <a:defRPr/>
              </a:pPr>
              <a:t>24</a:t>
            </a:fld>
            <a:endParaRPr lang="en-US" altLang="en-US"/>
          </a:p>
        </p:txBody>
      </p:sp>
    </p:spTree>
    <p:extLst>
      <p:ext uri="{BB962C8B-B14F-4D97-AF65-F5344CB8AC3E}">
        <p14:creationId xmlns:p14="http://schemas.microsoft.com/office/powerpoint/2010/main" val="655166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56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507871-7251-4BCD-93F1-FADD7EC0FEB8}" type="slidenum">
              <a:rPr lang="en-US" altLang="en-US"/>
              <a:pPr>
                <a:spcBef>
                  <a:spcPct val="0"/>
                </a:spcBef>
              </a:pPr>
              <a:t>31</a:t>
            </a:fld>
            <a:endParaRPr lang="en-US" altLang="en-US"/>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endParaRPr lang="en-US" altLang="en-US" sz="1000"/>
          </a:p>
        </p:txBody>
      </p:sp>
    </p:spTree>
    <p:extLst>
      <p:ext uri="{BB962C8B-B14F-4D97-AF65-F5344CB8AC3E}">
        <p14:creationId xmlns:p14="http://schemas.microsoft.com/office/powerpoint/2010/main" val="2058507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276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EEEF67D-D4BC-4BE6-9E3A-51A875DA0604}" type="slidenum">
              <a:rPr lang="en-US" altLang="en-US"/>
              <a:pPr>
                <a:spcBef>
                  <a:spcPct val="0"/>
                </a:spcBef>
              </a:pPr>
              <a:t>32</a:t>
            </a:fld>
            <a:endParaRPr lang="en-US" altLang="en-US"/>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75318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headEnd/>
            <a:tailEnd/>
          </a:ln>
          <a:effectLst/>
        </p:spPr>
        <p:txBody>
          <a:bodyPr wrap="none" anchor="ctr"/>
          <a:lstStyle/>
          <a:p>
            <a:pPr eaLnBrk="1" hangingPunct="1">
              <a:lnSpc>
                <a:spcPct val="80000"/>
              </a:lnSpc>
              <a:spcBef>
                <a:spcPct val="20000"/>
              </a:spcBef>
              <a:buClr>
                <a:schemeClr val="tx2"/>
              </a:buClr>
              <a:defRPr/>
            </a:pPr>
            <a:endParaRPr lang="en-US"/>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4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EF9AD39-7510-4C73-B55F-D4030612FCAF}" type="slidenum">
              <a:rPr lang="en-US" altLang="en-US"/>
              <a:pPr>
                <a:defRPr/>
              </a:pPr>
              <a:t>‹#›</a:t>
            </a:fld>
            <a:endParaRPr lang="en-US" altLang="en-US"/>
          </a:p>
        </p:txBody>
      </p:sp>
    </p:spTree>
    <p:extLst>
      <p:ext uri="{BB962C8B-B14F-4D97-AF65-F5344CB8AC3E}">
        <p14:creationId xmlns:p14="http://schemas.microsoft.com/office/powerpoint/2010/main" val="153397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80D50F49-C7F2-4C10-8E63-8D26244045F4}" type="slidenum">
              <a:rPr lang="en-US" altLang="en-US"/>
              <a:pPr>
                <a:defRPr/>
              </a:pPr>
              <a:t>‹#›</a:t>
            </a:fld>
            <a:endParaRPr lang="en-US" altLang="en-US"/>
          </a:p>
        </p:txBody>
      </p:sp>
    </p:spTree>
    <p:extLst>
      <p:ext uri="{BB962C8B-B14F-4D97-AF65-F5344CB8AC3E}">
        <p14:creationId xmlns:p14="http://schemas.microsoft.com/office/powerpoint/2010/main" val="188244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0AA7E522-6CDC-47DC-923C-DC2048DB6BAB}" type="slidenum">
              <a:rPr lang="en-US" altLang="en-US"/>
              <a:pPr>
                <a:defRPr/>
              </a:pPr>
              <a:t>‹#›</a:t>
            </a:fld>
            <a:endParaRPr lang="en-US" altLang="en-US"/>
          </a:p>
        </p:txBody>
      </p:sp>
    </p:spTree>
    <p:extLst>
      <p:ext uri="{BB962C8B-B14F-4D97-AF65-F5344CB8AC3E}">
        <p14:creationId xmlns:p14="http://schemas.microsoft.com/office/powerpoint/2010/main" val="3982463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887F9149-AC54-4393-9B55-7B10562FE23D}" type="slidenum">
              <a:rPr lang="en-US" altLang="en-US"/>
              <a:pPr>
                <a:defRPr/>
              </a:pPr>
              <a:t>‹#›</a:t>
            </a:fld>
            <a:endParaRPr lang="en-US" altLang="en-US"/>
          </a:p>
        </p:txBody>
      </p:sp>
    </p:spTree>
    <p:extLst>
      <p:ext uri="{BB962C8B-B14F-4D97-AF65-F5344CB8AC3E}">
        <p14:creationId xmlns:p14="http://schemas.microsoft.com/office/powerpoint/2010/main" val="108510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a:ln/>
        </p:spPr>
        <p:txBody>
          <a:bodyPr/>
          <a:lstStyle>
            <a:lvl1pPr>
              <a:defRPr/>
            </a:lvl1pPr>
          </a:lstStyle>
          <a:p>
            <a:pPr>
              <a:defRPr/>
            </a:pPr>
            <a:fld id="{B817CAE7-3308-4205-A1E8-914B86D5D409}" type="slidenum">
              <a:rPr lang="en-US" altLang="en-US"/>
              <a:pPr>
                <a:defRPr/>
              </a:pPr>
              <a:t>‹#›</a:t>
            </a:fld>
            <a:endParaRPr lang="en-US" altLang="en-US"/>
          </a:p>
        </p:txBody>
      </p:sp>
    </p:spTree>
    <p:extLst>
      <p:ext uri="{BB962C8B-B14F-4D97-AF65-F5344CB8AC3E}">
        <p14:creationId xmlns:p14="http://schemas.microsoft.com/office/powerpoint/2010/main" val="171060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a:ln/>
        </p:spPr>
        <p:txBody>
          <a:bodyPr/>
          <a:lstStyle>
            <a:lvl1pPr>
              <a:defRPr/>
            </a:lvl1pPr>
          </a:lstStyle>
          <a:p>
            <a:pPr>
              <a:defRPr/>
            </a:pPr>
            <a:fld id="{495BA10A-2BB2-4EA8-B82B-C54498389C36}" type="slidenum">
              <a:rPr lang="en-US" altLang="en-US"/>
              <a:pPr>
                <a:defRPr/>
              </a:pPr>
              <a:t>‹#›</a:t>
            </a:fld>
            <a:endParaRPr lang="en-US" altLang="en-US"/>
          </a:p>
        </p:txBody>
      </p:sp>
    </p:spTree>
    <p:extLst>
      <p:ext uri="{BB962C8B-B14F-4D97-AF65-F5344CB8AC3E}">
        <p14:creationId xmlns:p14="http://schemas.microsoft.com/office/powerpoint/2010/main" val="155727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BFF5F4A-8FC7-419E-B94C-CDDC8DE310AE}" type="slidenum">
              <a:rPr lang="en-US" altLang="en-US"/>
              <a:pPr>
                <a:defRPr/>
              </a:pPr>
              <a:t>‹#›</a:t>
            </a:fld>
            <a:endParaRPr lang="en-US" altLang="en-US"/>
          </a:p>
        </p:txBody>
      </p:sp>
    </p:spTree>
    <p:extLst>
      <p:ext uri="{BB962C8B-B14F-4D97-AF65-F5344CB8AC3E}">
        <p14:creationId xmlns:p14="http://schemas.microsoft.com/office/powerpoint/2010/main" val="199610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2A176A8-E247-47DA-96C2-01418C0361C7}" type="slidenum">
              <a:rPr lang="en-US" altLang="en-US"/>
              <a:pPr>
                <a:defRPr/>
              </a:pPr>
              <a:t>‹#›</a:t>
            </a:fld>
            <a:endParaRPr lang="en-US" altLang="en-US"/>
          </a:p>
        </p:txBody>
      </p:sp>
    </p:spTree>
    <p:extLst>
      <p:ext uri="{BB962C8B-B14F-4D97-AF65-F5344CB8AC3E}">
        <p14:creationId xmlns:p14="http://schemas.microsoft.com/office/powerpoint/2010/main" val="41197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1ACCD72E-50F4-41E5-B510-F5FAC99B2AA7}" type="slidenum">
              <a:rPr lang="en-US" altLang="en-US"/>
              <a:pPr>
                <a:defRPr/>
              </a:pPr>
              <a:t>‹#›</a:t>
            </a:fld>
            <a:endParaRPr lang="en-US" altLang="en-US"/>
          </a:p>
        </p:txBody>
      </p:sp>
    </p:spTree>
    <p:extLst>
      <p:ext uri="{BB962C8B-B14F-4D97-AF65-F5344CB8AC3E}">
        <p14:creationId xmlns:p14="http://schemas.microsoft.com/office/powerpoint/2010/main" val="35750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9C25FE18-19A6-4731-AE0A-3D81B0542B3F}" type="slidenum">
              <a:rPr lang="en-US" altLang="en-US"/>
              <a:pPr>
                <a:defRPr/>
              </a:pPr>
              <a:t>‹#›</a:t>
            </a:fld>
            <a:endParaRPr lang="en-US" altLang="en-US"/>
          </a:p>
        </p:txBody>
      </p:sp>
    </p:spTree>
    <p:extLst>
      <p:ext uri="{BB962C8B-B14F-4D97-AF65-F5344CB8AC3E}">
        <p14:creationId xmlns:p14="http://schemas.microsoft.com/office/powerpoint/2010/main" val="342439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10F37FC7-8D70-46F5-AA9C-C56EC588CE73}" type="slidenum">
              <a:rPr lang="en-US" altLang="en-US"/>
              <a:pPr>
                <a:defRPr/>
              </a:pPr>
              <a:t>‹#›</a:t>
            </a:fld>
            <a:endParaRPr lang="en-US" altLang="en-US"/>
          </a:p>
        </p:txBody>
      </p:sp>
    </p:spTree>
    <p:extLst>
      <p:ext uri="{BB962C8B-B14F-4D97-AF65-F5344CB8AC3E}">
        <p14:creationId xmlns:p14="http://schemas.microsoft.com/office/powerpoint/2010/main" val="32566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99D8F1AC-1087-4FCA-B6F0-FFC28D76A876}" type="slidenum">
              <a:rPr lang="en-US" altLang="en-US"/>
              <a:pPr>
                <a:defRPr/>
              </a:pPr>
              <a:t>‹#›</a:t>
            </a:fld>
            <a:endParaRPr lang="en-US" altLang="en-US"/>
          </a:p>
        </p:txBody>
      </p:sp>
    </p:spTree>
    <p:extLst>
      <p:ext uri="{BB962C8B-B14F-4D97-AF65-F5344CB8AC3E}">
        <p14:creationId xmlns:p14="http://schemas.microsoft.com/office/powerpoint/2010/main" val="267901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ADF1D3B-E8FD-4DD4-B17A-00ADB81D7C09}" type="slidenum">
              <a:rPr lang="en-US" altLang="en-US"/>
              <a:pPr>
                <a:defRPr/>
              </a:pPr>
              <a:t>‹#›</a:t>
            </a:fld>
            <a:endParaRPr lang="en-US" altLang="en-US"/>
          </a:p>
        </p:txBody>
      </p:sp>
    </p:spTree>
    <p:extLst>
      <p:ext uri="{BB962C8B-B14F-4D97-AF65-F5344CB8AC3E}">
        <p14:creationId xmlns:p14="http://schemas.microsoft.com/office/powerpoint/2010/main" val="174072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2C36814-3413-4D73-86EC-95C46AE855CE}" type="slidenum">
              <a:rPr lang="en-US" altLang="en-US"/>
              <a:pPr>
                <a:defRPr/>
              </a:pPr>
              <a:t>‹#›</a:t>
            </a:fld>
            <a:endParaRPr lang="en-US" altLang="en-US"/>
          </a:p>
        </p:txBody>
      </p:sp>
    </p:spTree>
    <p:extLst>
      <p:ext uri="{BB962C8B-B14F-4D97-AF65-F5344CB8AC3E}">
        <p14:creationId xmlns:p14="http://schemas.microsoft.com/office/powerpoint/2010/main" val="29579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7" cstate="print">
            <a:extLst>
              <a:ext uri="{28A0092B-C50C-407E-A947-70E740481C1C}">
                <a14:useLocalDpi xmlns:a14="http://schemas.microsoft.com/office/drawing/2010/main" val="0"/>
              </a:ext>
            </a:extLst>
          </a:blip>
          <a:srcRect t="79265"/>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8" cstate="print">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pPr>
                <a:defRPr/>
              </a:pPr>
              <a:t>‹#›</a:t>
            </a:fld>
            <a:endParaRPr lang="en-US" altLang="en-US"/>
          </a:p>
        </p:txBody>
      </p:sp>
      <p:grpSp>
        <p:nvGrpSpPr>
          <p:cNvPr id="1031" name="Group 15"/>
          <p:cNvGrpSpPr>
            <a:grpSpLocks/>
          </p:cNvGrpSpPr>
          <p:nvPr userDrawn="1"/>
        </p:nvGrpSpPr>
        <p:grpSpPr bwMode="auto">
          <a:xfrm>
            <a:off x="5730875" y="6453188"/>
            <a:ext cx="434975" cy="381000"/>
            <a:chOff x="4181" y="4125"/>
            <a:chExt cx="183" cy="192"/>
          </a:xfrm>
        </p:grpSpPr>
        <p:sp>
          <p:nvSpPr>
            <p:cNvPr id="1035" name="Freeform 16"/>
            <p:cNvSpPr>
              <a:spLocks/>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7"/>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p>
          </p:txBody>
        </p:sp>
        <p:sp>
          <p:nvSpPr>
            <p:cNvPr id="1037" name="Freeform 18"/>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headEnd/>
            <a:tailEnd/>
          </a:ln>
          <a:effectLst/>
        </p:spPr>
        <p:txBody>
          <a:bodyPr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1143000"/>
            <a:ext cx="8420100" cy="2438400"/>
          </a:xfrm>
        </p:spPr>
        <p:style>
          <a:lnRef idx="2">
            <a:schemeClr val="accent4"/>
          </a:lnRef>
          <a:fillRef idx="1">
            <a:schemeClr val="lt1"/>
          </a:fillRef>
          <a:effectRef idx="0">
            <a:schemeClr val="accent4"/>
          </a:effectRef>
          <a:fontRef idx="minor">
            <a:schemeClr val="dk1"/>
          </a:fontRef>
        </p:style>
        <p:txBody>
          <a:bodyPr/>
          <a:lstStyle/>
          <a:p>
            <a:pPr eaLnBrk="1" hangingPunct="1">
              <a:defRPr/>
            </a:pPr>
            <a:r>
              <a:rPr lang="en-US" altLang="en-US" sz="4400" dirty="0"/>
              <a:t>Introduction to DBMS</a:t>
            </a:r>
          </a:p>
        </p:txBody>
      </p:sp>
      <p:sp>
        <p:nvSpPr>
          <p:cNvPr id="5124" name="Rectangle 10"/>
          <p:cNvSpPr>
            <a:spLocks noChangeArrowheads="1"/>
          </p:cNvSpPr>
          <p:nvPr/>
        </p:nvSpPr>
        <p:spPr bwMode="auto">
          <a:xfrm>
            <a:off x="1600200" y="1930400"/>
            <a:ext cx="6934200" cy="5715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eaLnBrk="1" hangingPunct="1">
              <a:buFont typeface="Wingdings" panose="05000000000000000000" pitchFamily="2" charset="2"/>
              <a:buNone/>
            </a:pPr>
            <a:endParaRPr lang="en-US" altLang="en-US" b="1">
              <a:solidFill>
                <a:srgbClr val="FFCC66"/>
              </a:solidFill>
            </a:endParaRPr>
          </a:p>
        </p:txBody>
      </p:sp>
      <p:sp>
        <p:nvSpPr>
          <p:cNvPr id="5125" name="Rectangle 12"/>
          <p:cNvSpPr>
            <a:spLocks noChangeArrowheads="1"/>
          </p:cNvSpPr>
          <p:nvPr/>
        </p:nvSpPr>
        <p:spPr bwMode="auto">
          <a:xfrm>
            <a:off x="1658352" y="2784976"/>
            <a:ext cx="6817895" cy="513347"/>
          </a:xfrm>
          <a:prstGeom prst="rect">
            <a:avLst/>
          </a:prstGeom>
          <a:ln/>
        </p:spPr>
        <p:style>
          <a:lnRef idx="2">
            <a:schemeClr val="accent3"/>
          </a:lnRef>
          <a:fillRef idx="1">
            <a:schemeClr val="lt1"/>
          </a:fillRef>
          <a:effectRef idx="0">
            <a:schemeClr val="accent3"/>
          </a:effectRef>
          <a:fontRef idx="minor">
            <a:schemeClr val="dk1"/>
          </a:fontRef>
        </p:style>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eaLnBrk="1" hangingPunct="1">
              <a:buFont typeface="Wingdings" panose="05000000000000000000" pitchFamily="2" charset="2"/>
              <a:buNone/>
            </a:pPr>
            <a:r>
              <a:rPr lang="en-US" altLang="en-US" sz="2800" b="1" dirty="0">
                <a:solidFill>
                  <a:srgbClr val="CC3300"/>
                </a:solidFill>
              </a:rPr>
              <a:t>Day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 Models</a:t>
            </a:r>
          </a:p>
        </p:txBody>
      </p:sp>
      <p:sp>
        <p:nvSpPr>
          <p:cNvPr id="5" name="Content Placeholder 4">
            <a:extLst>
              <a:ext uri="{FF2B5EF4-FFF2-40B4-BE49-F238E27FC236}">
                <a16:creationId xmlns:a16="http://schemas.microsoft.com/office/drawing/2014/main" id="{4E817E1B-F35C-45D3-B69B-7410D37DC598}"/>
              </a:ext>
            </a:extLst>
          </p:cNvPr>
          <p:cNvSpPr>
            <a:spLocks noGrp="1"/>
          </p:cNvSpPr>
          <p:nvPr>
            <p:ph idx="1"/>
          </p:nvPr>
        </p:nvSpPr>
        <p:spPr/>
        <p:txBody>
          <a:bodyPr/>
          <a:lstStyle/>
          <a:p>
            <a:r>
              <a:rPr lang="en-US" dirty="0"/>
              <a:t>Record Based Data Model</a:t>
            </a:r>
          </a:p>
          <a:p>
            <a:pPr indent="376238"/>
            <a:r>
              <a:rPr lang="en-US" dirty="0"/>
              <a:t>Hierarchical Model</a:t>
            </a:r>
          </a:p>
          <a:p>
            <a:pPr indent="376238"/>
            <a:r>
              <a:rPr lang="en-US" dirty="0"/>
              <a:t>Network Model</a:t>
            </a:r>
          </a:p>
          <a:p>
            <a:pPr indent="376238"/>
            <a:r>
              <a:rPr lang="en-US" dirty="0"/>
              <a:t>Relational Model</a:t>
            </a:r>
          </a:p>
          <a:p>
            <a:r>
              <a:rPr lang="en-US" dirty="0"/>
              <a:t>Object Based Data Model</a:t>
            </a:r>
          </a:p>
          <a:p>
            <a:pPr indent="376238"/>
            <a:r>
              <a:rPr lang="en-US" dirty="0"/>
              <a:t>Object Oriented Model</a:t>
            </a:r>
          </a:p>
          <a:p>
            <a:pPr indent="376238"/>
            <a:r>
              <a:rPr lang="en-US" dirty="0"/>
              <a:t>Object Relational Model</a:t>
            </a:r>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10</a:t>
            </a:fld>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Model </a:t>
            </a:r>
          </a:p>
        </p:txBody>
      </p:sp>
      <p:sp>
        <p:nvSpPr>
          <p:cNvPr id="3" name="Content Placeholder 2"/>
          <p:cNvSpPr>
            <a:spLocks noGrp="1"/>
          </p:cNvSpPr>
          <p:nvPr>
            <p:ph idx="1"/>
          </p:nvPr>
        </p:nvSpPr>
        <p:spPr>
          <a:xfrm>
            <a:off x="304800" y="1524000"/>
            <a:ext cx="10972800" cy="3898900"/>
          </a:xfrm>
        </p:spPr>
        <p:txBody>
          <a:bodyPr>
            <a:noAutofit/>
          </a:bodyPr>
          <a:lstStyle/>
          <a:p>
            <a:r>
              <a:rPr lang="en-US" sz="2800" dirty="0">
                <a:solidFill>
                  <a:schemeClr val="tx1"/>
                </a:solidFill>
              </a:rPr>
              <a:t>It is a data model in which the data is arranged in a hierarchical tree edifice.</a:t>
            </a:r>
          </a:p>
          <a:p>
            <a:r>
              <a:rPr lang="en-US" sz="2800" dirty="0">
                <a:solidFill>
                  <a:schemeClr val="tx1"/>
                </a:solidFill>
              </a:rPr>
              <a:t>Ex: College Management System</a:t>
            </a:r>
          </a:p>
          <a:p>
            <a:endParaRPr lang="en-US" sz="3200" dirty="0">
              <a:solidFill>
                <a:schemeClr val="tx1"/>
              </a:solidFill>
            </a:endParaRPr>
          </a:p>
        </p:txBody>
      </p:sp>
      <p:pic>
        <p:nvPicPr>
          <p:cNvPr id="32770" name="Picture 2" descr="C:\Users\p\Desktop\Untitled.png"/>
          <p:cNvPicPr>
            <a:picLocks noChangeAspect="1" noChangeArrowheads="1"/>
          </p:cNvPicPr>
          <p:nvPr/>
        </p:nvPicPr>
        <p:blipFill>
          <a:blip r:embed="rId2"/>
          <a:srcRect/>
          <a:stretch>
            <a:fillRect/>
          </a:stretch>
        </p:blipFill>
        <p:spPr bwMode="auto">
          <a:xfrm>
            <a:off x="2667000" y="2971800"/>
            <a:ext cx="7116763" cy="313372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Model Contd.</a:t>
            </a:r>
          </a:p>
        </p:txBody>
      </p:sp>
      <p:sp>
        <p:nvSpPr>
          <p:cNvPr id="3" name="Content Placeholder 2"/>
          <p:cNvSpPr>
            <a:spLocks noGrp="1"/>
          </p:cNvSpPr>
          <p:nvPr>
            <p:ph idx="1"/>
          </p:nvPr>
        </p:nvSpPr>
        <p:spPr/>
        <p:txBody>
          <a:bodyPr>
            <a:normAutofit/>
          </a:bodyPr>
          <a:lstStyle/>
          <a:p>
            <a:r>
              <a:rPr lang="en-US" sz="2800" dirty="0">
                <a:solidFill>
                  <a:schemeClr val="tx1"/>
                </a:solidFill>
              </a:rPr>
              <a:t>In this model, data is stored in the form of records which are the collection of fields.</a:t>
            </a:r>
          </a:p>
          <a:p>
            <a:r>
              <a:rPr lang="en-US" sz="2800" dirty="0">
                <a:solidFill>
                  <a:schemeClr val="tx1"/>
                </a:solidFill>
              </a:rPr>
              <a:t>The first node of the tree is called the root node. </a:t>
            </a:r>
          </a:p>
          <a:p>
            <a:r>
              <a:rPr lang="en-US" sz="2800" dirty="0">
                <a:solidFill>
                  <a:schemeClr val="tx1"/>
                </a:solidFill>
              </a:rPr>
              <a:t>When data needs to be retrieved, then the whole tree is traversed starting from the root node. </a:t>
            </a:r>
          </a:p>
          <a:p>
            <a:r>
              <a:rPr lang="en-US" sz="2800" dirty="0">
                <a:solidFill>
                  <a:schemeClr val="tx1"/>
                </a:solidFill>
              </a:rPr>
              <a:t>This model can represent only one-to-many relationships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tx1"/>
                </a:solidFill>
              </a:rPr>
              <a:t>Hierarchical Model Contd.</a:t>
            </a:r>
          </a:p>
        </p:txBody>
      </p:sp>
      <p:sp>
        <p:nvSpPr>
          <p:cNvPr id="3" name="Content Placeholder 2"/>
          <p:cNvSpPr>
            <a:spLocks noGrp="1"/>
          </p:cNvSpPr>
          <p:nvPr>
            <p:ph idx="1"/>
          </p:nvPr>
        </p:nvSpPr>
        <p:spPr>
          <a:xfrm>
            <a:off x="533400" y="4876800"/>
            <a:ext cx="4572000" cy="1143000"/>
          </a:xfrm>
        </p:spPr>
        <p:txBody>
          <a:bodyPr>
            <a:noAutofit/>
          </a:bodyPr>
          <a:lstStyle/>
          <a:p>
            <a:pPr>
              <a:buNone/>
            </a:pPr>
            <a:r>
              <a:rPr lang="en-US" dirty="0">
                <a:solidFill>
                  <a:schemeClr val="tx1"/>
                </a:solidFill>
              </a:rPr>
              <a:t>Example of college students who take different courses.</a:t>
            </a:r>
          </a:p>
        </p:txBody>
      </p:sp>
      <p:sp>
        <p:nvSpPr>
          <p:cNvPr id="5" name="Content Placeholder 2"/>
          <p:cNvSpPr txBox="1">
            <a:spLocks/>
          </p:cNvSpPr>
          <p:nvPr/>
        </p:nvSpPr>
        <p:spPr bwMode="auto">
          <a:xfrm>
            <a:off x="6629400" y="3276600"/>
            <a:ext cx="5562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342900" marR="0" lvl="0" indent="-342900" algn="l" defTabSz="914400" rtl="0" eaLnBrk="0" fontAlgn="base" latinLnBrk="0" hangingPunct="0">
              <a:lnSpc>
                <a:spcPct val="100000"/>
              </a:lnSpc>
              <a:spcBef>
                <a:spcPct val="20000"/>
              </a:spcBef>
              <a:spcAft>
                <a:spcPct val="0"/>
              </a:spcAft>
              <a:buClr>
                <a:srgbClr val="003366"/>
              </a:buClr>
              <a:buSzTx/>
              <a:buFont typeface="Wingdings" panose="05000000000000000000" pitchFamily="2" charset="2"/>
              <a:buNone/>
              <a:tabLst/>
              <a:defRPr/>
            </a:pPr>
            <a:r>
              <a:rPr lang="en-US" sz="2000" b="1" kern="0" dirty="0">
                <a:latin typeface="+mn-lt"/>
              </a:rPr>
              <a:t>Queries Not Answered.</a:t>
            </a:r>
            <a:endParaRPr kumimoji="0" lang="en-US" sz="2000" b="1" i="0" u="none" strike="noStrike" kern="0" cap="none" spc="0" normalizeH="0" baseline="0" noProof="0" dirty="0">
              <a:ln>
                <a:noFill/>
              </a:ln>
              <a:effectLst/>
              <a:uLnTx/>
              <a:uFillTx/>
              <a:latin typeface="+mn-lt"/>
            </a:endParaRPr>
          </a:p>
          <a:p>
            <a:pPr marL="342900" marR="0" lvl="0" indent="-342900" algn="l" defTabSz="914400" rtl="0" eaLnBrk="0" fontAlgn="base" latinLnBrk="0" hangingPunct="0">
              <a:lnSpc>
                <a:spcPct val="100000"/>
              </a:lnSpc>
              <a:spcBef>
                <a:spcPct val="20000"/>
              </a:spcBef>
              <a:spcAft>
                <a:spcPct val="0"/>
              </a:spcAft>
              <a:buClr>
                <a:srgbClr val="003366"/>
              </a:buClr>
              <a:buSzTx/>
              <a:buFont typeface="Wingdings" panose="05000000000000000000" pitchFamily="2" charset="2"/>
              <a:buChar char="Ø"/>
              <a:tabLst/>
              <a:defRPr/>
            </a:pPr>
            <a:r>
              <a:rPr kumimoji="0" lang="en-US" sz="2000" b="0" i="0" u="none" strike="noStrike" kern="0" cap="none" spc="0" normalizeH="0" baseline="0" noProof="0" dirty="0">
                <a:ln>
                  <a:noFill/>
                </a:ln>
                <a:effectLst/>
                <a:uLnTx/>
                <a:uFillTx/>
                <a:latin typeface="+mn-lt"/>
                <a:ea typeface="+mn-ea"/>
                <a:cs typeface="+mn-cs"/>
              </a:rPr>
              <a:t>What are the courses being offered by a faculty? </a:t>
            </a:r>
          </a:p>
          <a:p>
            <a:pPr marL="342900" marR="0" lvl="0" indent="-342900" algn="l" defTabSz="914400" rtl="0" eaLnBrk="0" fontAlgn="base" latinLnBrk="0" hangingPunct="0">
              <a:lnSpc>
                <a:spcPct val="100000"/>
              </a:lnSpc>
              <a:spcBef>
                <a:spcPct val="20000"/>
              </a:spcBef>
              <a:spcAft>
                <a:spcPct val="0"/>
              </a:spcAft>
              <a:buClr>
                <a:srgbClr val="003366"/>
              </a:buClr>
              <a:buSzTx/>
              <a:buFont typeface="Wingdings" panose="05000000000000000000" pitchFamily="2" charset="2"/>
              <a:buChar char="Ø"/>
              <a:tabLst/>
              <a:defRPr/>
            </a:pPr>
            <a:r>
              <a:rPr kumimoji="0" lang="en-US" sz="2000" b="0" i="0" u="none" strike="noStrike" kern="0" cap="none" spc="0" normalizeH="0" baseline="0" noProof="0" dirty="0">
                <a:ln>
                  <a:noFill/>
                </a:ln>
                <a:effectLst/>
                <a:uLnTx/>
                <a:uFillTx/>
                <a:latin typeface="+mn-lt"/>
                <a:ea typeface="+mn-ea"/>
                <a:cs typeface="+mn-cs"/>
              </a:rPr>
              <a:t>What are the courses being attended by a student? </a:t>
            </a:r>
          </a:p>
          <a:p>
            <a:pPr marL="342900" marR="0" lvl="0" indent="-342900" algn="l" defTabSz="914400" rtl="0" eaLnBrk="0" fontAlgn="base" latinLnBrk="0" hangingPunct="0">
              <a:lnSpc>
                <a:spcPct val="100000"/>
              </a:lnSpc>
              <a:spcBef>
                <a:spcPct val="20000"/>
              </a:spcBef>
              <a:spcAft>
                <a:spcPct val="0"/>
              </a:spcAft>
              <a:buClr>
                <a:srgbClr val="003366"/>
              </a:buClr>
              <a:buSzTx/>
              <a:buFont typeface="Wingdings" panose="05000000000000000000" pitchFamily="2" charset="2"/>
              <a:buChar char="Ø"/>
              <a:tabLst/>
              <a:defRPr/>
            </a:pPr>
            <a:r>
              <a:rPr kumimoji="0" lang="en-US" sz="2000" b="0" i="0" u="none" strike="noStrike" kern="0" cap="none" spc="0" normalizeH="0" baseline="0" noProof="0" dirty="0">
                <a:ln>
                  <a:noFill/>
                </a:ln>
                <a:effectLst/>
                <a:uLnTx/>
                <a:uFillTx/>
                <a:latin typeface="+mn-lt"/>
                <a:ea typeface="+mn-ea"/>
                <a:cs typeface="+mn-cs"/>
              </a:rPr>
              <a:t>Whom are the students being taught by a faculty? </a:t>
            </a:r>
          </a:p>
          <a:p>
            <a:pPr marL="342900" marR="0" lvl="0" indent="-342900" algn="l" defTabSz="914400" rtl="0" eaLnBrk="0" fontAlgn="base" latinLnBrk="0" hangingPunct="0">
              <a:lnSpc>
                <a:spcPct val="100000"/>
              </a:lnSpc>
              <a:spcBef>
                <a:spcPct val="20000"/>
              </a:spcBef>
              <a:spcAft>
                <a:spcPct val="0"/>
              </a:spcAft>
              <a:buClr>
                <a:srgbClr val="003366"/>
              </a:buClr>
              <a:buSzTx/>
              <a:buFont typeface="Wingdings" panose="05000000000000000000" pitchFamily="2" charset="2"/>
              <a:buChar char="Ø"/>
              <a:tabLst/>
              <a:defRPr/>
            </a:pPr>
            <a:r>
              <a:rPr kumimoji="0" lang="en-US" sz="2000" b="0" i="0" u="none" strike="noStrike" kern="0" cap="none" spc="0" normalizeH="0" baseline="0" noProof="0" dirty="0">
                <a:ln>
                  <a:noFill/>
                </a:ln>
                <a:effectLst/>
                <a:uLnTx/>
                <a:uFillTx/>
                <a:latin typeface="+mn-lt"/>
                <a:ea typeface="+mn-ea"/>
                <a:cs typeface="+mn-cs"/>
              </a:rPr>
              <a:t>Whom are the faculty teaching a student?</a:t>
            </a:r>
          </a:p>
        </p:txBody>
      </p:sp>
      <p:sp>
        <p:nvSpPr>
          <p:cNvPr id="6" name="Content Placeholder 2"/>
          <p:cNvSpPr txBox="1">
            <a:spLocks/>
          </p:cNvSpPr>
          <p:nvPr/>
        </p:nvSpPr>
        <p:spPr bwMode="auto">
          <a:xfrm>
            <a:off x="7315200" y="914400"/>
            <a:ext cx="4876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342900" marR="0" lvl="0" indent="-342900" algn="l" defTabSz="914400" rtl="0" eaLnBrk="0" fontAlgn="base" latinLnBrk="0" hangingPunct="0">
              <a:lnSpc>
                <a:spcPct val="100000"/>
              </a:lnSpc>
              <a:spcBef>
                <a:spcPct val="20000"/>
              </a:spcBef>
              <a:spcAft>
                <a:spcPct val="0"/>
              </a:spcAft>
              <a:buClr>
                <a:srgbClr val="003366"/>
              </a:buClr>
              <a:buSzTx/>
              <a:buFont typeface="Wingdings" panose="05000000000000000000" pitchFamily="2" charset="2"/>
              <a:buNone/>
              <a:tabLst/>
              <a:defRPr/>
            </a:pPr>
            <a:endParaRPr kumimoji="0" lang="en-US" b="0" i="0" u="none" strike="noStrike" kern="0" cap="none" spc="0" normalizeH="0" baseline="0" noProof="0" dirty="0">
              <a:ln>
                <a:noFill/>
              </a:ln>
              <a:effectLst/>
              <a:uLnTx/>
              <a:uFillTx/>
              <a:latin typeface="+mn-lt"/>
              <a:ea typeface="+mn-ea"/>
              <a:cs typeface="+mn-cs"/>
            </a:endParaRPr>
          </a:p>
        </p:txBody>
      </p:sp>
      <p:sp>
        <p:nvSpPr>
          <p:cNvPr id="7" name="Rectangle 6"/>
          <p:cNvSpPr/>
          <p:nvPr/>
        </p:nvSpPr>
        <p:spPr>
          <a:xfrm>
            <a:off x="6705600" y="1371600"/>
            <a:ext cx="4953000" cy="1631216"/>
          </a:xfrm>
          <a:prstGeom prst="rect">
            <a:avLst/>
          </a:prstGeom>
        </p:spPr>
        <p:txBody>
          <a:bodyPr wrap="square">
            <a:spAutoFit/>
          </a:bodyPr>
          <a:lstStyle/>
          <a:p>
            <a:pPr algn="just"/>
            <a:r>
              <a:rPr lang="en-US" sz="2000" b="1" dirty="0">
                <a:latin typeface="+mn-lt"/>
              </a:rPr>
              <a:t>Queries answered by Hierarchical Model</a:t>
            </a:r>
          </a:p>
          <a:p>
            <a:pPr lvl="1" algn="just">
              <a:buFont typeface="Wingdings" pitchFamily="2" charset="2"/>
              <a:buChar char="Ø"/>
            </a:pPr>
            <a:r>
              <a:rPr lang="en-US" sz="2000" dirty="0">
                <a:latin typeface="+mn-lt"/>
              </a:rPr>
              <a:t>Who is teaching a particular course? </a:t>
            </a:r>
          </a:p>
          <a:p>
            <a:pPr lvl="1" algn="just">
              <a:buFont typeface="Wingdings" pitchFamily="2" charset="2"/>
              <a:buChar char="Ø"/>
            </a:pPr>
            <a:r>
              <a:rPr lang="en-US" sz="2000" dirty="0">
                <a:latin typeface="+mn-lt"/>
              </a:rPr>
              <a:t>Who has registered in a particular course?</a:t>
            </a:r>
          </a:p>
        </p:txBody>
      </p:sp>
      <p:pic>
        <p:nvPicPr>
          <p:cNvPr id="31746" name="Picture 2" descr="C:\Users\p\Desktop\Untitled.png"/>
          <p:cNvPicPr>
            <a:picLocks noChangeAspect="1" noChangeArrowheads="1"/>
          </p:cNvPicPr>
          <p:nvPr/>
        </p:nvPicPr>
        <p:blipFill>
          <a:blip r:embed="rId2"/>
          <a:srcRect/>
          <a:stretch>
            <a:fillRect/>
          </a:stretch>
        </p:blipFill>
        <p:spPr bwMode="auto">
          <a:xfrm>
            <a:off x="381000" y="1200150"/>
            <a:ext cx="6116637" cy="36004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1"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P spid="5" grpId="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tx1"/>
                </a:solidFill>
              </a:rPr>
              <a:t>Hierarchical Model Contd.</a:t>
            </a:r>
          </a:p>
        </p:txBody>
      </p:sp>
      <p:sp>
        <p:nvSpPr>
          <p:cNvPr id="3" name="Content Placeholder 2"/>
          <p:cNvSpPr>
            <a:spLocks noGrp="1"/>
          </p:cNvSpPr>
          <p:nvPr>
            <p:ph idx="1"/>
          </p:nvPr>
        </p:nvSpPr>
        <p:spPr>
          <a:xfrm>
            <a:off x="533400" y="4876800"/>
            <a:ext cx="4572000" cy="1143000"/>
          </a:xfrm>
        </p:spPr>
        <p:txBody>
          <a:bodyPr>
            <a:noAutofit/>
          </a:bodyPr>
          <a:lstStyle/>
          <a:p>
            <a:r>
              <a:rPr lang="en-US" dirty="0"/>
              <a:t>Example of Hierarchical structure (Course to Student)</a:t>
            </a:r>
            <a:endParaRPr lang="en-IN" b="1" dirty="0"/>
          </a:p>
        </p:txBody>
      </p:sp>
      <p:sp>
        <p:nvSpPr>
          <p:cNvPr id="6" name="Content Placeholder 2"/>
          <p:cNvSpPr txBox="1">
            <a:spLocks/>
          </p:cNvSpPr>
          <p:nvPr/>
        </p:nvSpPr>
        <p:spPr bwMode="auto">
          <a:xfrm>
            <a:off x="7315200" y="914400"/>
            <a:ext cx="4876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342900" marR="0" lvl="0" indent="-342900" algn="l" defTabSz="914400" rtl="0" eaLnBrk="0" fontAlgn="base" latinLnBrk="0" hangingPunct="0">
              <a:lnSpc>
                <a:spcPct val="100000"/>
              </a:lnSpc>
              <a:spcBef>
                <a:spcPct val="20000"/>
              </a:spcBef>
              <a:spcAft>
                <a:spcPct val="0"/>
              </a:spcAft>
              <a:buClr>
                <a:srgbClr val="003366"/>
              </a:buClr>
              <a:buSzTx/>
              <a:buFont typeface="Wingdings" panose="05000000000000000000" pitchFamily="2" charset="2"/>
              <a:buNone/>
              <a:tabLst/>
              <a:defRPr/>
            </a:pPr>
            <a:endParaRPr kumimoji="0" lang="en-US" b="0" i="0" u="none" strike="noStrike" kern="0" cap="none" spc="0" normalizeH="0" baseline="0" noProof="0" dirty="0">
              <a:ln>
                <a:noFill/>
              </a:ln>
              <a:effectLst/>
              <a:uLnTx/>
              <a:uFillTx/>
              <a:latin typeface="+mn-lt"/>
              <a:ea typeface="+mn-ea"/>
              <a:cs typeface="+mn-cs"/>
            </a:endParaRPr>
          </a:p>
        </p:txBody>
      </p:sp>
      <p:pic>
        <p:nvPicPr>
          <p:cNvPr id="4" name="Picture 3">
            <a:extLst>
              <a:ext uri="{FF2B5EF4-FFF2-40B4-BE49-F238E27FC236}">
                <a16:creationId xmlns:a16="http://schemas.microsoft.com/office/drawing/2014/main" id="{7A67AFF1-2E0A-4418-BDFB-8B6A4D490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36" y="1717206"/>
            <a:ext cx="5815263" cy="2930994"/>
          </a:xfrm>
          <a:prstGeom prst="rect">
            <a:avLst/>
          </a:prstGeom>
        </p:spPr>
      </p:pic>
      <p:pic>
        <p:nvPicPr>
          <p:cNvPr id="8" name="Picture 7">
            <a:extLst>
              <a:ext uri="{FF2B5EF4-FFF2-40B4-BE49-F238E27FC236}">
                <a16:creationId xmlns:a16="http://schemas.microsoft.com/office/drawing/2014/main" id="{87D1C385-233F-D196-6DE6-FF296BF8A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057" y="1538157"/>
            <a:ext cx="5727700" cy="3098800"/>
          </a:xfrm>
          <a:prstGeom prst="rect">
            <a:avLst/>
          </a:prstGeom>
        </p:spPr>
      </p:pic>
      <p:sp>
        <p:nvSpPr>
          <p:cNvPr id="10" name="TextBox 9">
            <a:extLst>
              <a:ext uri="{FF2B5EF4-FFF2-40B4-BE49-F238E27FC236}">
                <a16:creationId xmlns:a16="http://schemas.microsoft.com/office/drawing/2014/main" id="{0FB6A2A9-A394-0A53-C64E-ADE275D5F671}"/>
              </a:ext>
            </a:extLst>
          </p:cNvPr>
          <p:cNvSpPr txBox="1"/>
          <p:nvPr/>
        </p:nvSpPr>
        <p:spPr>
          <a:xfrm>
            <a:off x="7086602" y="4793702"/>
            <a:ext cx="4724398" cy="905633"/>
          </a:xfrm>
          <a:prstGeom prst="rect">
            <a:avLst/>
          </a:prstGeom>
          <a:noFill/>
        </p:spPr>
        <p:txBody>
          <a:bodyPr wrap="square">
            <a:spAutoFit/>
          </a:bodyPr>
          <a:lstStyle/>
          <a:p>
            <a:pPr marL="342900" indent="-342900">
              <a:lnSpc>
                <a:spcPct val="115000"/>
              </a:lnSpc>
              <a:spcBef>
                <a:spcPct val="20000"/>
              </a:spcBef>
              <a:buClr>
                <a:srgbClr val="003366"/>
              </a:buClr>
              <a:buFont typeface="Wingdings" panose="05000000000000000000" pitchFamily="2" charset="2"/>
              <a:buChar char="Ø"/>
            </a:pPr>
            <a:r>
              <a:rPr lang="en-US" sz="2400" dirty="0">
                <a:solidFill>
                  <a:srgbClr val="000000"/>
                </a:solidFill>
                <a:latin typeface="+mn-lt"/>
              </a:rPr>
              <a:t>Example of Hierarchical structure (Course to Teacher)</a:t>
            </a:r>
            <a:endParaRPr lang="en-IN" sz="2400" dirty="0">
              <a:solidFill>
                <a:srgbClr val="000000"/>
              </a:solidFill>
              <a:latin typeface="+mn-lt"/>
            </a:endParaRPr>
          </a:p>
        </p:txBody>
      </p:sp>
    </p:spTree>
    <p:extLst>
      <p:ext uri="{BB962C8B-B14F-4D97-AF65-F5344CB8AC3E}">
        <p14:creationId xmlns:p14="http://schemas.microsoft.com/office/powerpoint/2010/main" val="20275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Hierarchical Model Contd.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58983448"/>
              </p:ext>
            </p:extLst>
          </p:nvPr>
        </p:nvGraphicFramePr>
        <p:xfrm>
          <a:off x="838200" y="1219200"/>
          <a:ext cx="10515600" cy="5004435"/>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581025">
                <a:tc>
                  <a:txBody>
                    <a:bodyPr/>
                    <a:lstStyle/>
                    <a:p>
                      <a:r>
                        <a:rPr lang="en-US" sz="2800" dirty="0">
                          <a:solidFill>
                            <a:schemeClr val="tx1"/>
                          </a:solidFill>
                        </a:rPr>
                        <a:t>Advantages</a:t>
                      </a:r>
                    </a:p>
                  </a:txBody>
                  <a:tcPr anchor="ctr"/>
                </a:tc>
                <a:tc>
                  <a:txBody>
                    <a:bodyPr/>
                    <a:lstStyle/>
                    <a:p>
                      <a:r>
                        <a:rPr lang="en-US" sz="2800" dirty="0">
                          <a:solidFill>
                            <a:schemeClr val="tx1"/>
                          </a:solidFill>
                        </a:rPr>
                        <a:t>Disadvantages</a:t>
                      </a:r>
                    </a:p>
                  </a:txBody>
                  <a:tcPr anchor="ctr"/>
                </a:tc>
                <a:extLst>
                  <a:ext uri="{0D108BD9-81ED-4DB2-BD59-A6C34878D82A}">
                    <a16:rowId xmlns:a16="http://schemas.microsoft.com/office/drawing/2014/main" val="10000"/>
                  </a:ext>
                </a:extLst>
              </a:tr>
              <a:tr h="581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rPr>
                        <a:t>Simplicity</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rPr>
                        <a:t>A child record cannot be created if it is not linked to any parent record. </a:t>
                      </a:r>
                    </a:p>
                  </a:txBody>
                  <a:tcPr anchor="ctr"/>
                </a:tc>
                <a:extLst>
                  <a:ext uri="{0D108BD9-81ED-4DB2-BD59-A6C34878D82A}">
                    <a16:rowId xmlns:a16="http://schemas.microsoft.com/office/drawing/2014/main" val="10001"/>
                  </a:ext>
                </a:extLst>
              </a:tr>
              <a:tr h="581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rPr>
                        <a:t>Data Integrity</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rPr>
                        <a:t>M: N relationship not supported.</a:t>
                      </a:r>
                    </a:p>
                    <a:p>
                      <a:endParaRPr lang="en-US" sz="2800" dirty="0">
                        <a:solidFill>
                          <a:schemeClr val="tx1"/>
                        </a:solidFill>
                      </a:endParaRPr>
                    </a:p>
                  </a:txBody>
                  <a:tcPr anchor="ctr"/>
                </a:tc>
                <a:extLst>
                  <a:ext uri="{0D108BD9-81ED-4DB2-BD59-A6C34878D82A}">
                    <a16:rowId xmlns:a16="http://schemas.microsoft.com/office/drawing/2014/main" val="10002"/>
                  </a:ext>
                </a:extLst>
              </a:tr>
              <a:tr h="581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rPr>
                        <a:t>Data Security</a:t>
                      </a:r>
                    </a:p>
                  </a:txBody>
                  <a:tcPr anchor="ctr"/>
                </a:tc>
                <a:tc>
                  <a:txBody>
                    <a:bodyPr/>
                    <a:lstStyle/>
                    <a:p>
                      <a:r>
                        <a:rPr lang="en-US" sz="2800" dirty="0">
                          <a:solidFill>
                            <a:schemeClr val="tx1"/>
                          </a:solidFill>
                        </a:rPr>
                        <a:t>Redundancy</a:t>
                      </a:r>
                      <a:r>
                        <a:rPr lang="en-US" sz="2800" baseline="0" dirty="0">
                          <a:solidFill>
                            <a:schemeClr val="tx1"/>
                          </a:solidFill>
                        </a:rPr>
                        <a:t> </a:t>
                      </a:r>
                      <a:r>
                        <a:rPr lang="en-US" sz="2800" dirty="0">
                          <a:solidFill>
                            <a:schemeClr val="tx1"/>
                          </a:solidFill>
                        </a:rPr>
                        <a:t>result in data inconsistency</a:t>
                      </a:r>
                    </a:p>
                  </a:txBody>
                  <a:tcPr anchor="ctr"/>
                </a:tc>
                <a:extLst>
                  <a:ext uri="{0D108BD9-81ED-4DB2-BD59-A6C34878D82A}">
                    <a16:rowId xmlns:a16="http://schemas.microsoft.com/office/drawing/2014/main" val="10003"/>
                  </a:ext>
                </a:extLst>
              </a:tr>
              <a:tr h="581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rPr>
                        <a:t>Efficiency</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rPr>
                        <a:t>No DML or DDL. </a:t>
                      </a:r>
                    </a:p>
                  </a:txBody>
                  <a:tcPr anchor="ctr"/>
                </a:tc>
                <a:extLst>
                  <a:ext uri="{0D108BD9-81ED-4DB2-BD59-A6C34878D82A}">
                    <a16:rowId xmlns:a16="http://schemas.microsoft.com/office/drawing/2014/main" val="10004"/>
                  </a:ext>
                </a:extLst>
              </a:tr>
              <a:tr h="581025">
                <a:tc>
                  <a:txBody>
                    <a:bodyPr/>
                    <a:lstStyle/>
                    <a:p>
                      <a:endParaRPr lang="en-US" sz="280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rPr>
                        <a:t>Poor flexibility </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a:t>
            </a:r>
          </a:p>
        </p:txBody>
      </p:sp>
      <p:sp>
        <p:nvSpPr>
          <p:cNvPr id="3" name="Content Placeholder 2"/>
          <p:cNvSpPr>
            <a:spLocks noGrp="1"/>
          </p:cNvSpPr>
          <p:nvPr>
            <p:ph idx="1"/>
          </p:nvPr>
        </p:nvSpPr>
        <p:spPr>
          <a:xfrm>
            <a:off x="406400" y="1282700"/>
            <a:ext cx="11785600" cy="4881563"/>
          </a:xfrm>
        </p:spPr>
        <p:txBody>
          <a:bodyPr>
            <a:noAutofit/>
          </a:bodyPr>
          <a:lstStyle/>
          <a:p>
            <a:r>
              <a:rPr lang="en-US" sz="2800" dirty="0">
                <a:solidFill>
                  <a:schemeClr val="tx1"/>
                </a:solidFill>
              </a:rPr>
              <a:t>The network model replaces the hierarchical tree with a graph.</a:t>
            </a:r>
          </a:p>
          <a:p>
            <a:r>
              <a:rPr lang="en-US" sz="2800" dirty="0">
                <a:solidFill>
                  <a:schemeClr val="tx1"/>
                </a:solidFill>
              </a:rPr>
              <a:t>It allows many-to-many relationships. </a:t>
            </a:r>
          </a:p>
          <a:p>
            <a:r>
              <a:rPr lang="en-US" sz="2800" dirty="0">
                <a:solidFill>
                  <a:schemeClr val="tx1"/>
                </a:solidFill>
              </a:rPr>
              <a:t>This model uses a circular linked list to implement the graphs.</a:t>
            </a:r>
          </a:p>
          <a:p>
            <a:r>
              <a:rPr lang="en-US" sz="2800" dirty="0">
                <a:solidFill>
                  <a:schemeClr val="tx1"/>
                </a:solidFill>
              </a:rPr>
              <a:t> A child node in the network model can have more than one parent record.</a:t>
            </a:r>
          </a:p>
          <a:p>
            <a:endParaRPr lang="en-US" sz="32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 Contd..</a:t>
            </a:r>
          </a:p>
        </p:txBody>
      </p:sp>
      <p:sp>
        <p:nvSpPr>
          <p:cNvPr id="3" name="Content Placeholder 2"/>
          <p:cNvSpPr>
            <a:spLocks noGrp="1"/>
          </p:cNvSpPr>
          <p:nvPr>
            <p:ph idx="1"/>
          </p:nvPr>
        </p:nvSpPr>
        <p:spPr>
          <a:xfrm>
            <a:off x="609600" y="5334000"/>
            <a:ext cx="10642600" cy="914400"/>
          </a:xfrm>
        </p:spPr>
        <p:txBody>
          <a:bodyPr>
            <a:noAutofit/>
          </a:bodyPr>
          <a:lstStyle/>
          <a:p>
            <a:pPr>
              <a:buNone/>
            </a:pPr>
            <a:r>
              <a:rPr lang="en-US" sz="2000" b="1" dirty="0">
                <a:solidFill>
                  <a:schemeClr val="tx1"/>
                </a:solidFill>
              </a:rPr>
              <a:t>Example of College Students</a:t>
            </a:r>
          </a:p>
          <a:p>
            <a:r>
              <a:rPr lang="en-US" sz="1800" b="1" dirty="0">
                <a:solidFill>
                  <a:schemeClr val="tx1"/>
                </a:solidFill>
              </a:rPr>
              <a:t>Records: </a:t>
            </a:r>
            <a:r>
              <a:rPr lang="en-US" sz="1800" dirty="0">
                <a:solidFill>
                  <a:schemeClr val="tx1"/>
                </a:solidFill>
              </a:rPr>
              <a:t>Course, Teacher, Student</a:t>
            </a:r>
          </a:p>
          <a:p>
            <a:r>
              <a:rPr lang="en-US" sz="1800" b="1" dirty="0">
                <a:solidFill>
                  <a:schemeClr val="tx1"/>
                </a:solidFill>
              </a:rPr>
              <a:t>Relationship</a:t>
            </a:r>
            <a:r>
              <a:rPr lang="en-US" sz="1800" dirty="0">
                <a:solidFill>
                  <a:schemeClr val="tx1"/>
                </a:solidFill>
              </a:rPr>
              <a:t>: Offered by, Attended by, Taught by, Offers, Attends, Teaches </a:t>
            </a:r>
          </a:p>
        </p:txBody>
      </p:sp>
      <p:sp>
        <p:nvSpPr>
          <p:cNvPr id="4" name="Rectangle 3"/>
          <p:cNvSpPr/>
          <p:nvPr/>
        </p:nvSpPr>
        <p:spPr>
          <a:xfrm>
            <a:off x="6629400" y="1219200"/>
            <a:ext cx="5334000" cy="3139321"/>
          </a:xfrm>
          <a:prstGeom prst="rect">
            <a:avLst/>
          </a:prstGeom>
        </p:spPr>
        <p:txBody>
          <a:bodyPr wrap="square">
            <a:spAutoFit/>
          </a:bodyPr>
          <a:lstStyle/>
          <a:p>
            <a:pPr>
              <a:buNone/>
            </a:pPr>
            <a:r>
              <a:rPr lang="en-US" sz="2000" b="1" dirty="0">
                <a:latin typeface="+mn-lt"/>
              </a:rPr>
              <a:t>Now the network model can give the answer to all queries mentioned below</a:t>
            </a:r>
            <a:r>
              <a:rPr lang="en-US" dirty="0">
                <a:latin typeface="+mn-lt"/>
              </a:rPr>
              <a:t>.</a:t>
            </a:r>
          </a:p>
          <a:p>
            <a:pPr>
              <a:buNone/>
            </a:pPr>
            <a:endParaRPr lang="en-US" dirty="0">
              <a:latin typeface="+mn-lt"/>
            </a:endParaRPr>
          </a:p>
          <a:p>
            <a:pPr>
              <a:buFont typeface="Wingdings" pitchFamily="2" charset="2"/>
              <a:buChar char="Ø"/>
            </a:pPr>
            <a:r>
              <a:rPr lang="en-US" sz="2000" dirty="0">
                <a:latin typeface="+mn-lt"/>
              </a:rPr>
              <a:t>What are the courses being offered by a faculty?</a:t>
            </a:r>
          </a:p>
          <a:p>
            <a:pPr>
              <a:buFont typeface="Wingdings" pitchFamily="2" charset="2"/>
              <a:buChar char="Ø"/>
            </a:pPr>
            <a:r>
              <a:rPr lang="en-US" sz="2000" dirty="0">
                <a:latin typeface="+mn-lt"/>
              </a:rPr>
              <a:t>What are the courses being attended by a student?</a:t>
            </a:r>
          </a:p>
          <a:p>
            <a:pPr>
              <a:buFont typeface="Wingdings" pitchFamily="2" charset="2"/>
              <a:buChar char="Ø"/>
            </a:pPr>
            <a:r>
              <a:rPr lang="en-US" sz="2000" dirty="0">
                <a:latin typeface="+mn-lt"/>
              </a:rPr>
              <a:t>Whom are the students being taught by a faculty?</a:t>
            </a:r>
          </a:p>
          <a:p>
            <a:pPr>
              <a:buFont typeface="Wingdings" pitchFamily="2" charset="2"/>
              <a:buChar char="Ø"/>
            </a:pPr>
            <a:r>
              <a:rPr lang="en-US" sz="2000" dirty="0">
                <a:latin typeface="+mn-lt"/>
              </a:rPr>
              <a:t>Whom are the faculty teaching a student? </a:t>
            </a:r>
          </a:p>
        </p:txBody>
      </p:sp>
      <p:pic>
        <p:nvPicPr>
          <p:cNvPr id="33794" name="Picture 2" descr="C:\Users\p\Desktop\Untitled.png"/>
          <p:cNvPicPr>
            <a:picLocks noChangeAspect="1" noChangeArrowheads="1"/>
          </p:cNvPicPr>
          <p:nvPr/>
        </p:nvPicPr>
        <p:blipFill>
          <a:blip r:embed="rId2"/>
          <a:srcRect/>
          <a:stretch>
            <a:fillRect/>
          </a:stretch>
        </p:blipFill>
        <p:spPr bwMode="auto">
          <a:xfrm>
            <a:off x="381000" y="1047750"/>
            <a:ext cx="6040437" cy="42100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 Contd..</a:t>
            </a:r>
          </a:p>
        </p:txBody>
      </p:sp>
      <p:sp>
        <p:nvSpPr>
          <p:cNvPr id="3" name="Content Placeholder 2"/>
          <p:cNvSpPr>
            <a:spLocks noGrp="1"/>
          </p:cNvSpPr>
          <p:nvPr>
            <p:ph idx="1"/>
          </p:nvPr>
        </p:nvSpPr>
        <p:spPr>
          <a:xfrm>
            <a:off x="609599" y="5334000"/>
            <a:ext cx="10677993" cy="914400"/>
          </a:xfrm>
        </p:spPr>
        <p:txBody>
          <a:bodyPr>
            <a:noAutofit/>
          </a:bodyPr>
          <a:lstStyle/>
          <a:p>
            <a:pPr algn="ctr">
              <a:buNone/>
            </a:pPr>
            <a:r>
              <a:rPr lang="en-US" dirty="0">
                <a:solidFill>
                  <a:srgbClr val="000000"/>
                </a:solidFill>
                <a:effectLst/>
                <a:ea typeface="Calibri" panose="020F0502020204030204" pitchFamily="34" charset="0"/>
                <a:cs typeface="Calibri" panose="020F0502020204030204" pitchFamily="34" charset="0"/>
              </a:rPr>
              <a:t>Example of Network structure (Course to Student)</a:t>
            </a:r>
            <a:endParaRPr lang="en-US" dirty="0">
              <a:solidFill>
                <a:schemeClr val="tx1"/>
              </a:solidFill>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980EAC0-DA22-ECC8-A1CD-4989E8CB5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733980"/>
            <a:ext cx="9914188" cy="2819400"/>
          </a:xfrm>
          <a:prstGeom prst="rect">
            <a:avLst/>
          </a:prstGeom>
        </p:spPr>
      </p:pic>
    </p:spTree>
    <p:extLst>
      <p:ext uri="{BB962C8B-B14F-4D97-AF65-F5344CB8AC3E}">
        <p14:creationId xmlns:p14="http://schemas.microsoft.com/office/powerpoint/2010/main" val="353732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 Contd..</a:t>
            </a:r>
          </a:p>
        </p:txBody>
      </p:sp>
      <p:sp>
        <p:nvSpPr>
          <p:cNvPr id="3" name="Content Placeholder 2"/>
          <p:cNvSpPr>
            <a:spLocks noGrp="1"/>
          </p:cNvSpPr>
          <p:nvPr>
            <p:ph idx="1"/>
          </p:nvPr>
        </p:nvSpPr>
        <p:spPr/>
        <p:txBody>
          <a:bodyPr>
            <a:normAutofit/>
          </a:bodyPr>
          <a:lstStyle/>
          <a:p>
            <a:pPr>
              <a:buNone/>
            </a:pPr>
            <a:r>
              <a:rPr lang="en-US" sz="2800" dirty="0">
                <a:solidFill>
                  <a:schemeClr val="tx1"/>
                </a:solidFill>
              </a:rPr>
              <a:t>Some of the popular network databases are: </a:t>
            </a:r>
          </a:p>
          <a:p>
            <a:r>
              <a:rPr lang="en-US" sz="2800" dirty="0">
                <a:solidFill>
                  <a:schemeClr val="tx1"/>
                </a:solidFill>
              </a:rPr>
              <a:t>Integrated Data Store (IDS)</a:t>
            </a:r>
          </a:p>
          <a:p>
            <a:r>
              <a:rPr lang="en-US" sz="2800" dirty="0">
                <a:solidFill>
                  <a:schemeClr val="tx1"/>
                </a:solidFill>
              </a:rPr>
              <a:t>IDMS (Integrated Database Management System)</a:t>
            </a:r>
          </a:p>
          <a:p>
            <a:r>
              <a:rPr lang="en-US" sz="2800" dirty="0" err="1">
                <a:solidFill>
                  <a:schemeClr val="tx1"/>
                </a:solidFill>
              </a:rPr>
              <a:t>Raima</a:t>
            </a:r>
            <a:r>
              <a:rPr lang="en-US" sz="2800" dirty="0">
                <a:solidFill>
                  <a:schemeClr val="tx1"/>
                </a:solidFill>
              </a:rPr>
              <a:t> Database Manager </a:t>
            </a:r>
          </a:p>
          <a:p>
            <a:r>
              <a:rPr lang="en-US" sz="2800" dirty="0" err="1">
                <a:solidFill>
                  <a:schemeClr val="tx1"/>
                </a:solidFill>
              </a:rPr>
              <a:t>TurboIMAGE</a:t>
            </a:r>
            <a:endParaRPr lang="en-US" sz="2800" dirty="0">
              <a:solidFill>
                <a:schemeClr val="tx1"/>
              </a:solidFill>
            </a:endParaRPr>
          </a:p>
          <a:p>
            <a:r>
              <a:rPr lang="en-US" sz="2800" dirty="0">
                <a:solidFill>
                  <a:schemeClr val="tx1"/>
                </a:solidFill>
              </a:rPr>
              <a:t>Univac DMS-1100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EC0D652-A8FC-424A-87A4-EF988E509A82}" type="slidenum">
              <a:rPr lang="en-US" altLang="en-US" sz="1200">
                <a:solidFill>
                  <a:schemeClr val="bg1"/>
                </a:solidFill>
              </a:rPr>
              <a:pPr>
                <a:spcBef>
                  <a:spcPct val="0"/>
                </a:spcBef>
                <a:buClrTx/>
                <a:buFontTx/>
                <a:buNone/>
              </a:pPr>
              <a:t>2</a:t>
            </a:fld>
            <a:endParaRPr lang="en-US" altLang="en-US" sz="1200">
              <a:solidFill>
                <a:schemeClr val="bg1"/>
              </a:solidFill>
            </a:endParaRPr>
          </a:p>
        </p:txBody>
      </p:sp>
      <p:sp>
        <p:nvSpPr>
          <p:cNvPr id="10244" name="Line 5"/>
          <p:cNvSpPr>
            <a:spLocks noChangeShapeType="1"/>
          </p:cNvSpPr>
          <p:nvPr/>
        </p:nvSpPr>
        <p:spPr bwMode="auto">
          <a:xfrm>
            <a:off x="5765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0245" name="Line 6"/>
          <p:cNvSpPr>
            <a:spLocks noChangeShapeType="1"/>
          </p:cNvSpPr>
          <p:nvPr/>
        </p:nvSpPr>
        <p:spPr bwMode="auto">
          <a:xfrm>
            <a:off x="1263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3" name="TextBox 12"/>
          <p:cNvSpPr txBox="1"/>
          <p:nvPr/>
        </p:nvSpPr>
        <p:spPr>
          <a:xfrm>
            <a:off x="1447800" y="158985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describe the Data , Information and DBMS.</a:t>
            </a:r>
          </a:p>
        </p:txBody>
      </p:sp>
      <p:sp>
        <p:nvSpPr>
          <p:cNvPr id="2" name="Title 1"/>
          <p:cNvSpPr>
            <a:spLocks noGrp="1"/>
          </p:cNvSpPr>
          <p:nvPr>
            <p:ph type="title"/>
          </p:nvPr>
        </p:nvSpPr>
        <p:spPr>
          <a:effectLst/>
        </p:spPr>
        <p:txBody>
          <a:bodyPr/>
          <a:lstStyle/>
          <a:p>
            <a:r>
              <a:rPr lang="en-US" sz="3600" dirty="0">
                <a:solidFill>
                  <a:schemeClr val="accent6">
                    <a:lumMod val="75000"/>
                  </a:schemeClr>
                </a:solidFill>
              </a:rPr>
              <a:t>Module Objective</a:t>
            </a:r>
          </a:p>
        </p:txBody>
      </p:sp>
      <p:sp>
        <p:nvSpPr>
          <p:cNvPr id="21" name="TextBox 20"/>
          <p:cNvSpPr txBox="1"/>
          <p:nvPr/>
        </p:nvSpPr>
        <p:spPr>
          <a:xfrm>
            <a:off x="1475874" y="2431862"/>
            <a:ext cx="9525000" cy="584775"/>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understand Data Models , types of Data Models, advantages and disadvantages of Data Models.</a:t>
            </a:r>
          </a:p>
        </p:txBody>
      </p:sp>
      <p:sp>
        <p:nvSpPr>
          <p:cNvPr id="23" name="TextBox 22"/>
          <p:cNvSpPr txBox="1"/>
          <p:nvPr/>
        </p:nvSpPr>
        <p:spPr>
          <a:xfrm>
            <a:off x="1447800" y="335280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compare </a:t>
            </a:r>
            <a:r>
              <a:rPr lang="en-US" sz="1600" b="1" dirty="0">
                <a:latin typeface="+mn-lt"/>
              </a:rPr>
              <a:t>File System and Database Management System </a:t>
            </a:r>
            <a:endParaRPr lang="en-US" sz="1600" b="1" dirty="0">
              <a:solidFill>
                <a:srgbClr val="000000"/>
              </a:solidFill>
              <a:latin typeface="+mn-lt"/>
            </a:endParaRPr>
          </a:p>
        </p:txBody>
      </p:sp>
      <p:sp>
        <p:nvSpPr>
          <p:cNvPr id="25" name="TextBox 24"/>
          <p:cNvSpPr txBox="1"/>
          <p:nvPr/>
        </p:nvSpPr>
        <p:spPr>
          <a:xfrm>
            <a:off x="1459832" y="403860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explain Database System, Application and Server Architecture. </a:t>
            </a:r>
          </a:p>
        </p:txBody>
      </p:sp>
      <p:sp>
        <p:nvSpPr>
          <p:cNvPr id="26" name="TextBox 25"/>
          <p:cNvSpPr txBox="1"/>
          <p:nvPr/>
        </p:nvSpPr>
        <p:spPr>
          <a:xfrm>
            <a:off x="1475874" y="486477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explain the applications of Database Management Systems.</a:t>
            </a:r>
          </a:p>
        </p:txBody>
      </p:sp>
      <p:sp>
        <p:nvSpPr>
          <p:cNvPr id="27" name="TextBox 26"/>
          <p:cNvSpPr txBox="1"/>
          <p:nvPr/>
        </p:nvSpPr>
        <p:spPr>
          <a:xfrm>
            <a:off x="1447800" y="5670885"/>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understand the roles of different users in DBMS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amond(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amond(in)">
                                      <p:cBhvr>
                                        <p:cTn id="12" dur="2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amond(in)">
                                      <p:cBhvr>
                                        <p:cTn id="17" dur="2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diamond(in)">
                                      <p:cBhvr>
                                        <p:cTn id="22" dur="2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amond(in)">
                                      <p:cBhvr>
                                        <p:cTn id="27" dur="2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diamond(in)">
                                      <p:cBhvr>
                                        <p:cTn id="32"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Network Model Contd..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6979849"/>
              </p:ext>
            </p:extLst>
          </p:nvPr>
        </p:nvGraphicFramePr>
        <p:xfrm>
          <a:off x="533400" y="1143000"/>
          <a:ext cx="11125200" cy="5151120"/>
        </p:xfrm>
        <a:graphic>
          <a:graphicData uri="http://schemas.openxmlformats.org/drawingml/2006/table">
            <a:tbl>
              <a:tblPr firstRow="1" bandRow="1">
                <a:tableStyleId>{5C22544A-7EE6-4342-B048-85BDC9FD1C3A}</a:tableStyleId>
              </a:tblPr>
              <a:tblGrid>
                <a:gridCol w="5562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370840">
                <a:tc>
                  <a:txBody>
                    <a:bodyPr/>
                    <a:lstStyle/>
                    <a:p>
                      <a:r>
                        <a:rPr lang="en-US" sz="2800" dirty="0">
                          <a:solidFill>
                            <a:schemeClr val="tx1"/>
                          </a:solidFill>
                        </a:rPr>
                        <a:t>Advantages</a:t>
                      </a:r>
                    </a:p>
                  </a:txBody>
                  <a:tcPr/>
                </a:tc>
                <a:tc>
                  <a:txBody>
                    <a:bodyPr/>
                    <a:lstStyle/>
                    <a:p>
                      <a:r>
                        <a:rPr lang="en-US" sz="2800" dirty="0">
                          <a:solidFill>
                            <a:schemeClr val="tx1"/>
                          </a:solidFill>
                        </a:rPr>
                        <a:t>Disadvantages</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rPr>
                        <a:t>Conceptual Simplicity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rPr>
                        <a:t>Implementation Complexity. </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rPr>
                        <a:t>Capability to handle more relationship types (M:N Relationship)</a:t>
                      </a:r>
                    </a:p>
                  </a:txBody>
                  <a:tcPr/>
                </a:tc>
                <a:tc>
                  <a:txBody>
                    <a:bodyPr/>
                    <a:lstStyle/>
                    <a:p>
                      <a:r>
                        <a:rPr lang="en-US" sz="2800" dirty="0">
                          <a:solidFill>
                            <a:schemeClr val="tx1"/>
                          </a:solidFill>
                        </a:rPr>
                        <a:t>Absence of structural Independence</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rPr>
                        <a:t>Ease of data access</a:t>
                      </a:r>
                    </a:p>
                    <a:p>
                      <a:endParaRPr lang="en-US" sz="28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rPr>
                        <a:t>Any change like </a:t>
                      </a:r>
                      <a:r>
                        <a:rPr lang="en-US" sz="2800" dirty="0" err="1">
                          <a:solidFill>
                            <a:schemeClr val="tx1"/>
                          </a:solidFill>
                        </a:rPr>
                        <a:t>updation</a:t>
                      </a:r>
                      <a:r>
                        <a:rPr lang="en-US" sz="2800" dirty="0">
                          <a:solidFill>
                            <a:schemeClr val="tx1"/>
                          </a:solidFill>
                        </a:rPr>
                        <a:t>, deletion, insertion is very complex.</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rPr>
                        <a:t>Data Integrity (</a:t>
                      </a:r>
                      <a:r>
                        <a:rPr lang="en-IN" sz="2800" kern="1200" dirty="0">
                          <a:solidFill>
                            <a:schemeClr val="tx1"/>
                          </a:solidFill>
                          <a:latin typeface="+mn-lt"/>
                          <a:ea typeface="+mn-ea"/>
                          <a:cs typeface="+mn-cs"/>
                        </a:rPr>
                        <a:t>user must define the owner record before defining the member record</a:t>
                      </a:r>
                      <a:r>
                        <a:rPr lang="en-IN" sz="1800" kern="1200" dirty="0">
                          <a:solidFill>
                            <a:schemeClr val="dk1"/>
                          </a:solidFill>
                          <a:effectLst/>
                          <a:latin typeface="+mn-lt"/>
                          <a:ea typeface="+mn-ea"/>
                          <a:cs typeface="+mn-cs"/>
                        </a:rPr>
                        <a:t>.</a:t>
                      </a:r>
                      <a:r>
                        <a:rPr lang="en-US" sz="2800" kern="1200" dirty="0">
                          <a:solidFill>
                            <a:schemeClr val="tx1"/>
                          </a:solidFill>
                          <a:effectLst/>
                          <a:latin typeface="+mn-lt"/>
                          <a:ea typeface="+mn-ea"/>
                          <a:cs typeface="+mn-cs"/>
                        </a:rPr>
                        <a:t>)</a:t>
                      </a:r>
                      <a:endParaRPr lang="en-IN" sz="1800" kern="1200" dirty="0">
                        <a:solidFill>
                          <a:schemeClr val="dk1"/>
                        </a:solidFill>
                        <a:effectLst/>
                        <a:latin typeface="+mn-lt"/>
                        <a:ea typeface="+mn-ea"/>
                        <a:cs typeface="+mn-cs"/>
                      </a:endParaRPr>
                    </a:p>
                  </a:txBody>
                  <a:tcPr/>
                </a:tc>
                <a:tc>
                  <a:txBody>
                    <a:bodyPr/>
                    <a:lstStyle/>
                    <a:p>
                      <a:endParaRPr lang="en-US" sz="2800" dirty="0">
                        <a:solidFill>
                          <a:schemeClr val="tx1"/>
                        </a:solidFill>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 </a:t>
            </a:r>
          </a:p>
        </p:txBody>
      </p:sp>
      <p:sp>
        <p:nvSpPr>
          <p:cNvPr id="3" name="Content Placeholder 2"/>
          <p:cNvSpPr>
            <a:spLocks noGrp="1"/>
          </p:cNvSpPr>
          <p:nvPr>
            <p:ph idx="1"/>
          </p:nvPr>
        </p:nvSpPr>
        <p:spPr/>
        <p:txBody>
          <a:bodyPr>
            <a:normAutofit fontScale="92500" lnSpcReduction="10000"/>
          </a:bodyPr>
          <a:lstStyle/>
          <a:p>
            <a:r>
              <a:rPr lang="en-US" sz="2800" dirty="0">
                <a:solidFill>
                  <a:schemeClr val="tx1"/>
                </a:solidFill>
              </a:rPr>
              <a:t>This model was introduced in 1970 by E. F. Codd (of IBM).</a:t>
            </a:r>
          </a:p>
          <a:p>
            <a:r>
              <a:rPr lang="en-US" sz="2800" dirty="0">
                <a:solidFill>
                  <a:schemeClr val="tx1"/>
                </a:solidFill>
              </a:rPr>
              <a:t>The relational model foundation is a mathematical concept known as a relation.</a:t>
            </a:r>
          </a:p>
          <a:p>
            <a:r>
              <a:rPr lang="en-US" sz="2800" dirty="0">
                <a:solidFill>
                  <a:schemeClr val="tx1"/>
                </a:solidFill>
              </a:rPr>
              <a:t> A relation is also called a table, as a matrix composed of intersecting rows and columns.</a:t>
            </a:r>
          </a:p>
          <a:p>
            <a:r>
              <a:rPr lang="en-US" sz="2800" dirty="0">
                <a:solidFill>
                  <a:schemeClr val="tx1"/>
                </a:solidFill>
              </a:rPr>
              <a:t> These tables represent both data and relationships amongst the data.</a:t>
            </a:r>
          </a:p>
          <a:p>
            <a:r>
              <a:rPr lang="en-US" sz="2800" dirty="0">
                <a:solidFill>
                  <a:schemeClr val="tx1"/>
                </a:solidFill>
              </a:rPr>
              <a:t>Each row in a relation is called a tuple and represents an instance of that entity. </a:t>
            </a:r>
          </a:p>
          <a:p>
            <a:r>
              <a:rPr lang="en-US" sz="2800" dirty="0">
                <a:solidFill>
                  <a:schemeClr val="tx1"/>
                </a:solidFill>
              </a:rPr>
              <a:t>Each column represents an attribute. </a:t>
            </a:r>
          </a:p>
          <a:p>
            <a:r>
              <a:rPr lang="en-US" sz="2800" dirty="0">
                <a:solidFill>
                  <a:schemeClr val="tx1"/>
                </a:solidFill>
              </a:rPr>
              <a:t>The relational data model is implemented through relational database management system (RDBMS).</a:t>
            </a:r>
          </a:p>
          <a:p>
            <a:endParaRPr lang="en-US" sz="2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1"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1"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1"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1"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1"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1"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50"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51"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 </a:t>
            </a: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22</a:t>
            </a:fld>
            <a:endParaRPr lang="en-US" altLang="en-US"/>
          </a:p>
        </p:txBody>
      </p:sp>
      <p:pic>
        <p:nvPicPr>
          <p:cNvPr id="34821" name="Picture 5" descr="C:\Users\p\Desktop\Untitled.png"/>
          <p:cNvPicPr>
            <a:picLocks noGrp="1" noChangeAspect="1" noChangeArrowheads="1"/>
          </p:cNvPicPr>
          <p:nvPr>
            <p:ph idx="1"/>
          </p:nvPr>
        </p:nvPicPr>
        <p:blipFill>
          <a:blip r:embed="rId2"/>
          <a:srcRect/>
          <a:stretch>
            <a:fillRect/>
          </a:stretch>
        </p:blipFill>
        <p:spPr bwMode="auto">
          <a:xfrm>
            <a:off x="1524000" y="1066800"/>
            <a:ext cx="9601200" cy="50292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 Contd.</a:t>
            </a:r>
          </a:p>
        </p:txBody>
      </p:sp>
      <p:sp>
        <p:nvSpPr>
          <p:cNvPr id="3" name="Content Placeholder 2"/>
          <p:cNvSpPr>
            <a:spLocks noGrp="1"/>
          </p:cNvSpPr>
          <p:nvPr>
            <p:ph idx="1"/>
          </p:nvPr>
        </p:nvSpPr>
        <p:spPr/>
        <p:txBody>
          <a:bodyPr/>
          <a:lstStyle/>
          <a:p>
            <a:r>
              <a:rPr lang="en-US" dirty="0"/>
              <a:t>A relational model corresponding to the network model of records Course, Teacher and Student.</a:t>
            </a:r>
          </a:p>
        </p:txBody>
      </p:sp>
      <p:pic>
        <p:nvPicPr>
          <p:cNvPr id="4098" name="Picture 2"/>
          <p:cNvPicPr>
            <a:picLocks noChangeAspect="1" noChangeArrowheads="1"/>
          </p:cNvPicPr>
          <p:nvPr/>
        </p:nvPicPr>
        <p:blipFill>
          <a:blip r:embed="rId2" cstate="print"/>
          <a:srcRect/>
          <a:stretch>
            <a:fillRect/>
          </a:stretch>
        </p:blipFill>
        <p:spPr bwMode="auto">
          <a:xfrm>
            <a:off x="0" y="2057400"/>
            <a:ext cx="5791200" cy="32004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096000" y="2286000"/>
            <a:ext cx="5283200" cy="28956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Relational Model Contd.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08383421"/>
              </p:ext>
            </p:extLst>
          </p:nvPr>
        </p:nvGraphicFramePr>
        <p:xfrm>
          <a:off x="533400" y="999579"/>
          <a:ext cx="11049000" cy="5382456"/>
        </p:xfrm>
        <a:graphic>
          <a:graphicData uri="http://schemas.openxmlformats.org/drawingml/2006/table">
            <a:tbl>
              <a:tblPr firstRow="1" bandRow="1">
                <a:tableStyleId>{5C22544A-7EE6-4342-B048-85BDC9FD1C3A}</a:tableStyleId>
              </a:tblPr>
              <a:tblGrid>
                <a:gridCol w="5524500">
                  <a:extLst>
                    <a:ext uri="{9D8B030D-6E8A-4147-A177-3AD203B41FA5}">
                      <a16:colId xmlns:a16="http://schemas.microsoft.com/office/drawing/2014/main" val="20000"/>
                    </a:ext>
                  </a:extLst>
                </a:gridCol>
                <a:gridCol w="5524500">
                  <a:extLst>
                    <a:ext uri="{9D8B030D-6E8A-4147-A177-3AD203B41FA5}">
                      <a16:colId xmlns:a16="http://schemas.microsoft.com/office/drawing/2014/main" val="20001"/>
                    </a:ext>
                  </a:extLst>
                </a:gridCol>
              </a:tblGrid>
              <a:tr h="484038">
                <a:tc>
                  <a:txBody>
                    <a:bodyPr/>
                    <a:lstStyle/>
                    <a:p>
                      <a:r>
                        <a:rPr lang="en-US" sz="2000" dirty="0">
                          <a:solidFill>
                            <a:schemeClr val="tx1"/>
                          </a:solidFill>
                        </a:rPr>
                        <a:t>Advantages</a:t>
                      </a:r>
                    </a:p>
                  </a:txBody>
                  <a:tcPr/>
                </a:tc>
                <a:tc>
                  <a:txBody>
                    <a:bodyPr/>
                    <a:lstStyle/>
                    <a:p>
                      <a:r>
                        <a:rPr lang="en-US" sz="2000" dirty="0">
                          <a:solidFill>
                            <a:schemeClr val="tx1"/>
                          </a:solidFill>
                        </a:rPr>
                        <a:t>Disadvantages</a:t>
                      </a:r>
                    </a:p>
                  </a:txBody>
                  <a:tcPr/>
                </a:tc>
                <a:extLst>
                  <a:ext uri="{0D108BD9-81ED-4DB2-BD59-A6C34878D82A}">
                    <a16:rowId xmlns:a16="http://schemas.microsoft.com/office/drawing/2014/main" val="10000"/>
                  </a:ext>
                </a:extLst>
              </a:tr>
              <a:tr h="4303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Structural independence.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Requires hardware and system software overhead.</a:t>
                      </a:r>
                    </a:p>
                  </a:txBody>
                  <a:tcPr/>
                </a:tc>
                <a:extLst>
                  <a:ext uri="{0D108BD9-81ED-4DB2-BD59-A6C34878D82A}">
                    <a16:rowId xmlns:a16="http://schemas.microsoft.com/office/drawing/2014/main" val="10001"/>
                  </a:ext>
                </a:extLst>
              </a:tr>
              <a:tr h="8354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Tabular view improves conceptual simplicity.</a:t>
                      </a:r>
                    </a:p>
                    <a:p>
                      <a:endParaRPr lang="en-US" sz="2000" dirty="0">
                        <a:solidFill>
                          <a:schemeClr val="tx1"/>
                        </a:solidFill>
                      </a:endParaRP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Promote information problems, </a:t>
                      </a:r>
                      <a:r>
                        <a:rPr lang="en-US" sz="2000" kern="1200" dirty="0">
                          <a:solidFill>
                            <a:schemeClr val="tx1"/>
                          </a:solidFill>
                          <a:latin typeface="+mn-lt"/>
                          <a:ea typeface="+mn-ea"/>
                          <a:cs typeface="+mn-cs"/>
                        </a:rPr>
                        <a:t>As relational data model is easy to use, thus many departments may create their own database application, which creates the problem in integrating information and may create the issues of data inconsistency, redundancy, duplication, etc.</a:t>
                      </a:r>
                    </a:p>
                  </a:txBody>
                  <a:tcPr/>
                </a:tc>
                <a:extLst>
                  <a:ext uri="{0D108BD9-81ED-4DB2-BD59-A6C34878D82A}">
                    <a16:rowId xmlns:a16="http://schemas.microsoft.com/office/drawing/2014/main" val="10002"/>
                  </a:ext>
                </a:extLst>
              </a:tr>
              <a:tr h="4840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Ad hoc query capability based on SQL. </a:t>
                      </a:r>
                      <a:r>
                        <a:rPr lang="en-US" sz="2000" kern="1200" dirty="0">
                          <a:solidFill>
                            <a:schemeClr val="tx1"/>
                          </a:solidFill>
                          <a:latin typeface="+mn-lt"/>
                          <a:ea typeface="+mn-ea"/>
                          <a:cs typeface="+mn-cs"/>
                        </a:rPr>
                        <a:t>which permits the user to specify only what needs to be done without specifying how it will be done.</a:t>
                      </a:r>
                      <a:endParaRPr lang="en-IN" sz="2000" kern="1200" dirty="0">
                        <a:solidFill>
                          <a:schemeClr val="tx1"/>
                        </a:solidFill>
                        <a:latin typeface="+mn-lt"/>
                        <a:ea typeface="+mn-ea"/>
                        <a:cs typeface="+mn-cs"/>
                      </a:endParaRPr>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 </a:t>
                      </a:r>
                    </a:p>
                  </a:txBody>
                  <a:tcPr/>
                </a:tc>
                <a:extLst>
                  <a:ext uri="{0D108BD9-81ED-4DB2-BD59-A6C34878D82A}">
                    <a16:rowId xmlns:a16="http://schemas.microsoft.com/office/drawing/2014/main" val="10003"/>
                  </a:ext>
                </a:extLst>
              </a:tr>
              <a:tr h="4840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Isolates the end-user from physical-level details.</a:t>
                      </a:r>
                    </a:p>
                  </a:txBody>
                  <a:tcPr/>
                </a:tc>
                <a:tc>
                  <a:txBody>
                    <a:bodyPr/>
                    <a:lstStyle/>
                    <a:p>
                      <a:r>
                        <a:rPr lang="en-US" sz="2000" dirty="0">
                          <a:solidFill>
                            <a:schemeClr val="tx1"/>
                          </a:solidFill>
                        </a:rPr>
                        <a:t>Few relational databases have limits on the length of fields.</a:t>
                      </a:r>
                    </a:p>
                  </a:txBody>
                  <a:tcPr/>
                </a:tc>
                <a:extLst>
                  <a:ext uri="{0D108BD9-81ED-4DB2-BD59-A6C34878D82A}">
                    <a16:rowId xmlns:a16="http://schemas.microsoft.com/office/drawing/2014/main" val="10004"/>
                  </a:ext>
                </a:extLst>
              </a:tr>
              <a:tr h="7872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Improves implementation and management simplicity</a:t>
                      </a:r>
                    </a:p>
                  </a:txBody>
                  <a:tcPr/>
                </a:tc>
                <a:tc>
                  <a:txBody>
                    <a:bodyPr/>
                    <a:lstStyle/>
                    <a:p>
                      <a:endParaRPr lang="en-US" sz="2000" dirty="0">
                        <a:solidFill>
                          <a:schemeClr val="tx1"/>
                        </a:solidFill>
                      </a:endParaRPr>
                    </a:p>
                  </a:txBody>
                  <a:tcPr/>
                </a:tc>
                <a:extLst>
                  <a:ext uri="{0D108BD9-81ED-4DB2-BD59-A6C34878D82A}">
                    <a16:rowId xmlns:a16="http://schemas.microsoft.com/office/drawing/2014/main" val="10005"/>
                  </a:ext>
                </a:extLst>
              </a:tr>
              <a:tr h="4840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Focus on Logical design</a:t>
                      </a:r>
                    </a:p>
                  </a:txBody>
                  <a:tcPr/>
                </a:tc>
                <a:tc>
                  <a:txBody>
                    <a:bodyPr/>
                    <a:lstStyle/>
                    <a:p>
                      <a:endParaRPr lang="en-US" sz="2000" dirty="0">
                        <a:solidFill>
                          <a:schemeClr val="tx1"/>
                        </a:solidFill>
                      </a:endParaRP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RDBMS’s</a:t>
            </a:r>
          </a:p>
        </p:txBody>
      </p:sp>
      <p:pic>
        <p:nvPicPr>
          <p:cNvPr id="8" name="Picture 7" descr="sqllite.jpg"/>
          <p:cNvPicPr>
            <a:picLocks noChangeAspect="1"/>
          </p:cNvPicPr>
          <p:nvPr/>
        </p:nvPicPr>
        <p:blipFill>
          <a:blip r:embed="rId2" cstate="print"/>
          <a:stretch>
            <a:fillRect/>
          </a:stretch>
        </p:blipFill>
        <p:spPr>
          <a:xfrm>
            <a:off x="152400" y="3034778"/>
            <a:ext cx="3505200" cy="1232422"/>
          </a:xfrm>
          <a:prstGeom prst="rect">
            <a:avLst/>
          </a:prstGeom>
        </p:spPr>
      </p:pic>
      <p:pic>
        <p:nvPicPr>
          <p:cNvPr id="11" name="Picture 10" descr="nssql.png"/>
          <p:cNvPicPr>
            <a:picLocks noChangeAspect="1"/>
          </p:cNvPicPr>
          <p:nvPr/>
        </p:nvPicPr>
        <p:blipFill>
          <a:blip r:embed="rId3" cstate="print"/>
          <a:stretch>
            <a:fillRect/>
          </a:stretch>
        </p:blipFill>
        <p:spPr>
          <a:xfrm>
            <a:off x="8277225" y="1066800"/>
            <a:ext cx="3533775" cy="1295400"/>
          </a:xfrm>
          <a:prstGeom prst="rect">
            <a:avLst/>
          </a:prstGeom>
        </p:spPr>
      </p:pic>
      <p:pic>
        <p:nvPicPr>
          <p:cNvPr id="12" name="Picture 11" descr="ibm db.png"/>
          <p:cNvPicPr>
            <a:picLocks noChangeAspect="1"/>
          </p:cNvPicPr>
          <p:nvPr/>
        </p:nvPicPr>
        <p:blipFill>
          <a:blip r:embed="rId4" cstate="print"/>
          <a:stretch>
            <a:fillRect/>
          </a:stretch>
        </p:blipFill>
        <p:spPr>
          <a:xfrm>
            <a:off x="8763000" y="2438400"/>
            <a:ext cx="3048000" cy="1905000"/>
          </a:xfrm>
          <a:prstGeom prst="rect">
            <a:avLst/>
          </a:prstGeom>
        </p:spPr>
      </p:pic>
      <p:pic>
        <p:nvPicPr>
          <p:cNvPr id="35842" name="Picture 2" descr="C:\Users\p\Desktop\Untitled.png"/>
          <p:cNvPicPr>
            <a:picLocks noChangeAspect="1" noChangeArrowheads="1"/>
          </p:cNvPicPr>
          <p:nvPr/>
        </p:nvPicPr>
        <p:blipFill>
          <a:blip r:embed="rId5"/>
          <a:srcRect/>
          <a:stretch>
            <a:fillRect/>
          </a:stretch>
        </p:blipFill>
        <p:spPr bwMode="auto">
          <a:xfrm>
            <a:off x="533400" y="1219200"/>
            <a:ext cx="2522574" cy="990600"/>
          </a:xfrm>
          <a:prstGeom prst="rect">
            <a:avLst/>
          </a:prstGeom>
          <a:noFill/>
        </p:spPr>
      </p:pic>
      <p:pic>
        <p:nvPicPr>
          <p:cNvPr id="35843" name="Picture 3" descr="C:\Users\p\Desktop\Untitled.png"/>
          <p:cNvPicPr>
            <a:picLocks noChangeAspect="1" noChangeArrowheads="1"/>
          </p:cNvPicPr>
          <p:nvPr/>
        </p:nvPicPr>
        <p:blipFill>
          <a:blip r:embed="rId6"/>
          <a:srcRect/>
          <a:stretch>
            <a:fillRect/>
          </a:stretch>
        </p:blipFill>
        <p:spPr bwMode="auto">
          <a:xfrm>
            <a:off x="4572000" y="1066800"/>
            <a:ext cx="2590799" cy="1621826"/>
          </a:xfrm>
          <a:prstGeom prst="rect">
            <a:avLst/>
          </a:prstGeom>
          <a:noFill/>
        </p:spPr>
      </p:pic>
      <p:pic>
        <p:nvPicPr>
          <p:cNvPr id="13" name="Picture 12" descr="microsoft azure.png"/>
          <p:cNvPicPr>
            <a:picLocks noChangeAspect="1"/>
          </p:cNvPicPr>
          <p:nvPr/>
        </p:nvPicPr>
        <p:blipFill>
          <a:blip r:embed="rId7" cstate="print"/>
          <a:stretch>
            <a:fillRect/>
          </a:stretch>
        </p:blipFill>
        <p:spPr>
          <a:xfrm>
            <a:off x="609600" y="4648200"/>
            <a:ext cx="3028950" cy="1514475"/>
          </a:xfrm>
          <a:prstGeom prst="rect">
            <a:avLst/>
          </a:prstGeom>
        </p:spPr>
      </p:pic>
      <p:pic>
        <p:nvPicPr>
          <p:cNvPr id="14" name="Picture 13" descr="11_apache-hive.004232f0cd.jpg"/>
          <p:cNvPicPr>
            <a:picLocks noChangeAspect="1"/>
          </p:cNvPicPr>
          <p:nvPr/>
        </p:nvPicPr>
        <p:blipFill>
          <a:blip r:embed="rId8" cstate="print"/>
          <a:stretch>
            <a:fillRect/>
          </a:stretch>
        </p:blipFill>
        <p:spPr>
          <a:xfrm>
            <a:off x="8020050" y="4423634"/>
            <a:ext cx="3943350" cy="1824766"/>
          </a:xfrm>
          <a:prstGeom prst="rect">
            <a:avLst/>
          </a:prstGeom>
        </p:spPr>
      </p:pic>
      <p:pic>
        <p:nvPicPr>
          <p:cNvPr id="35844" name="Picture 4" descr="C:\Users\p\Desktop\Untitled.png"/>
          <p:cNvPicPr>
            <a:picLocks noChangeAspect="1" noChangeArrowheads="1"/>
          </p:cNvPicPr>
          <p:nvPr/>
        </p:nvPicPr>
        <p:blipFill>
          <a:blip r:embed="rId9"/>
          <a:srcRect/>
          <a:stretch>
            <a:fillRect/>
          </a:stretch>
        </p:blipFill>
        <p:spPr bwMode="auto">
          <a:xfrm>
            <a:off x="4701592" y="3581400"/>
            <a:ext cx="2156408" cy="23622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Data Model</a:t>
            </a:r>
          </a:p>
        </p:txBody>
      </p:sp>
      <p:sp>
        <p:nvSpPr>
          <p:cNvPr id="3" name="Content Placeholder 2"/>
          <p:cNvSpPr>
            <a:spLocks noGrp="1"/>
          </p:cNvSpPr>
          <p:nvPr>
            <p:ph idx="1"/>
          </p:nvPr>
        </p:nvSpPr>
        <p:spPr/>
        <p:txBody>
          <a:bodyPr>
            <a:noAutofit/>
          </a:bodyPr>
          <a:lstStyle/>
          <a:p>
            <a:r>
              <a:rPr lang="en-US" sz="2800" dirty="0">
                <a:solidFill>
                  <a:schemeClr val="tx1"/>
                </a:solidFill>
              </a:rPr>
              <a:t>Complex real-world problems demonstrated a need for a data model that more closely represented the real world. </a:t>
            </a:r>
          </a:p>
          <a:p>
            <a:endParaRPr lang="en-US" sz="2800" dirty="0">
              <a:solidFill>
                <a:schemeClr val="tx1"/>
              </a:solidFill>
            </a:endParaRPr>
          </a:p>
          <a:p>
            <a:r>
              <a:rPr lang="en-US" sz="2800" dirty="0">
                <a:solidFill>
                  <a:schemeClr val="tx1"/>
                </a:solidFill>
              </a:rPr>
              <a:t>Object oriented models represents an entity as a class and its instance as an object. </a:t>
            </a:r>
          </a:p>
          <a:p>
            <a:endParaRPr lang="en-US" sz="2800" dirty="0">
              <a:solidFill>
                <a:schemeClr val="tx1"/>
              </a:solidFill>
            </a:endParaRPr>
          </a:p>
          <a:p>
            <a:r>
              <a:rPr lang="en-US" sz="2800" dirty="0">
                <a:solidFill>
                  <a:schemeClr val="tx1"/>
                </a:solidFill>
              </a:rPr>
              <a:t>A class represents both attributes and the behavior of an entity.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0" nodeType="clickEffect">
                                  <p:stCondLst>
                                    <p:cond delay="0"/>
                                  </p:stCondLst>
                                  <p:childTnLst>
                                    <p:animEffect transition="out" filter="box(in)">
                                      <p:cBhvr>
                                        <p:cTn id="11" dur="500"/>
                                        <p:tgtEl>
                                          <p:spTgt spid="3">
                                            <p:txEl>
                                              <p:pRg st="2" end="2"/>
                                            </p:txEl>
                                          </p:spTgt>
                                        </p:tgtEl>
                                      </p:cBhvr>
                                    </p:animEffect>
                                    <p:set>
                                      <p:cBhvr>
                                        <p:cTn id="12"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0" nodeType="clickEffect">
                                  <p:stCondLst>
                                    <p:cond delay="0"/>
                                  </p:stCondLst>
                                  <p:childTnLst>
                                    <p:animEffect transition="out" filter="box(in)">
                                      <p:cBhvr>
                                        <p:cTn id="16" dur="500"/>
                                        <p:tgtEl>
                                          <p:spTgt spid="3">
                                            <p:txEl>
                                              <p:pRg st="4" end="4"/>
                                            </p:txEl>
                                          </p:spTgt>
                                        </p:tgtEl>
                                      </p:cBhvr>
                                    </p:animEffect>
                                    <p:set>
                                      <p:cBhvr>
                                        <p:cTn id="17"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Data Model Contd.</a:t>
            </a:r>
          </a:p>
        </p:txBody>
      </p:sp>
      <p:sp>
        <p:nvSpPr>
          <p:cNvPr id="3" name="Content Placeholder 2"/>
          <p:cNvSpPr>
            <a:spLocks noGrp="1"/>
          </p:cNvSpPr>
          <p:nvPr>
            <p:ph idx="1"/>
          </p:nvPr>
        </p:nvSpPr>
        <p:spPr>
          <a:xfrm>
            <a:off x="533400" y="1295400"/>
            <a:ext cx="10972800" cy="4881563"/>
          </a:xfrm>
        </p:spPr>
        <p:txBody>
          <a:bodyPr/>
          <a:lstStyle/>
          <a:p>
            <a:r>
              <a:rPr lang="en-US" dirty="0">
                <a:solidFill>
                  <a:schemeClr val="tx1"/>
                </a:solidFill>
              </a:rPr>
              <a:t>It is represented using Unified Modeling Language (UML) class diagrams.</a:t>
            </a:r>
          </a:p>
          <a:p>
            <a:endParaRPr lang="en-US" dirty="0">
              <a:solidFill>
                <a:schemeClr val="tx1"/>
              </a:solidFill>
            </a:endParaRPr>
          </a:p>
          <a:p>
            <a:r>
              <a:rPr lang="en-US" dirty="0">
                <a:solidFill>
                  <a:schemeClr val="tx1"/>
                </a:solidFill>
              </a:rPr>
              <a:t> It is used to represent data and their relationships. </a:t>
            </a:r>
          </a:p>
          <a:p>
            <a:endParaRPr lang="en-US" dirty="0">
              <a:solidFill>
                <a:schemeClr val="tx1"/>
              </a:solidFill>
            </a:endParaRPr>
          </a:p>
          <a:p>
            <a:r>
              <a:rPr lang="en-US" dirty="0">
                <a:solidFill>
                  <a:schemeClr val="tx1"/>
                </a:solidFill>
              </a:rPr>
              <a:t>Object-oriented databases works well with object-oriented programming languages such as Delphi, Ruby, Python, JavaScript, Perl, Java, C#, Visual Basic .NET, C++, Objective-C and Smalltalk.</a:t>
            </a:r>
          </a:p>
          <a:p>
            <a:endParaRPr lang="en-US" dirty="0">
              <a:solidFill>
                <a:schemeClr val="tx1"/>
              </a:solidFill>
            </a:endParaRPr>
          </a:p>
          <a:p>
            <a:endParaRPr lang="en-US" dirty="0">
              <a:solidFill>
                <a:schemeClr val="tx1"/>
              </a:solidFill>
            </a:endParaRP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27</a:t>
            </a:fld>
            <a:endParaRPr lang="en-US" altLang="en-US"/>
          </a:p>
        </p:txBody>
      </p:sp>
      <p:pic>
        <p:nvPicPr>
          <p:cNvPr id="5" name="Picture 4" descr="net.png"/>
          <p:cNvPicPr>
            <a:picLocks noChangeAspect="1"/>
          </p:cNvPicPr>
          <p:nvPr/>
        </p:nvPicPr>
        <p:blipFill>
          <a:blip r:embed="rId2" cstate="print"/>
          <a:stretch>
            <a:fillRect/>
          </a:stretch>
        </p:blipFill>
        <p:spPr>
          <a:xfrm>
            <a:off x="762000" y="4953000"/>
            <a:ext cx="3495675" cy="1152525"/>
          </a:xfrm>
          <a:prstGeom prst="rect">
            <a:avLst/>
          </a:prstGeom>
        </p:spPr>
      </p:pic>
      <p:pic>
        <p:nvPicPr>
          <p:cNvPr id="6" name="Picture 5" descr="Java-Logo.png"/>
          <p:cNvPicPr>
            <a:picLocks noChangeAspect="1"/>
          </p:cNvPicPr>
          <p:nvPr/>
        </p:nvPicPr>
        <p:blipFill>
          <a:blip r:embed="rId3" cstate="print"/>
          <a:stretch>
            <a:fillRect/>
          </a:stretch>
        </p:blipFill>
        <p:spPr>
          <a:xfrm>
            <a:off x="4419600" y="4648200"/>
            <a:ext cx="3352800" cy="1447800"/>
          </a:xfrm>
          <a:prstGeom prst="rect">
            <a:avLst/>
          </a:prstGeom>
        </p:spPr>
      </p:pic>
      <p:pic>
        <p:nvPicPr>
          <p:cNvPr id="7" name="Picture 6" descr="Python_(programming_language)-Logo.wine.png"/>
          <p:cNvPicPr>
            <a:picLocks noChangeAspect="1"/>
          </p:cNvPicPr>
          <p:nvPr/>
        </p:nvPicPr>
        <p:blipFill>
          <a:blip r:embed="rId4" cstate="print"/>
          <a:stretch>
            <a:fillRect/>
          </a:stretch>
        </p:blipFill>
        <p:spPr>
          <a:xfrm>
            <a:off x="7848600" y="4648200"/>
            <a:ext cx="3619500" cy="16002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Object-Oriented Data Model Contd.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35795583"/>
              </p:ext>
            </p:extLst>
          </p:nvPr>
        </p:nvGraphicFramePr>
        <p:xfrm>
          <a:off x="609600" y="1447800"/>
          <a:ext cx="11125200" cy="3930233"/>
        </p:xfrm>
        <a:graphic>
          <a:graphicData uri="http://schemas.openxmlformats.org/drawingml/2006/table">
            <a:tbl>
              <a:tblPr firstRow="1" bandRow="1">
                <a:tableStyleId>{5C22544A-7EE6-4342-B048-85BDC9FD1C3A}</a:tableStyleId>
              </a:tblPr>
              <a:tblGrid>
                <a:gridCol w="5562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577433">
                <a:tc>
                  <a:txBody>
                    <a:bodyPr/>
                    <a:lstStyle/>
                    <a:p>
                      <a:r>
                        <a:rPr lang="en-US" sz="2800" dirty="0">
                          <a:solidFill>
                            <a:schemeClr val="tx1"/>
                          </a:solidFill>
                        </a:rPr>
                        <a:t>Advantages</a:t>
                      </a:r>
                    </a:p>
                  </a:txBody>
                  <a:tcPr/>
                </a:tc>
                <a:tc>
                  <a:txBody>
                    <a:bodyPr/>
                    <a:lstStyle/>
                    <a:p>
                      <a:r>
                        <a:rPr lang="en-US" sz="2800" dirty="0">
                          <a:solidFill>
                            <a:schemeClr val="tx1"/>
                          </a:solidFill>
                        </a:rPr>
                        <a:t>Disadvantages</a:t>
                      </a:r>
                    </a:p>
                  </a:txBody>
                  <a:tcPr/>
                </a:tc>
                <a:extLst>
                  <a:ext uri="{0D108BD9-81ED-4DB2-BD59-A6C34878D82A}">
                    <a16:rowId xmlns:a16="http://schemas.microsoft.com/office/drawing/2014/main" val="10000"/>
                  </a:ext>
                </a:extLst>
              </a:tr>
              <a:tr h="717967">
                <a:tc>
                  <a:txBody>
                    <a:bodyPr/>
                    <a:lstStyle/>
                    <a:p>
                      <a:r>
                        <a:rPr lang="en-US" sz="2800" dirty="0">
                          <a:solidFill>
                            <a:schemeClr val="tx1"/>
                          </a:solidFill>
                        </a:rPr>
                        <a:t>Capability to handle large number of different data types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rPr>
                        <a:t>Difficult to maintain </a:t>
                      </a:r>
                    </a:p>
                    <a:p>
                      <a:endParaRPr lang="en-US" sz="2800" dirty="0">
                        <a:solidFill>
                          <a:schemeClr val="tx1"/>
                        </a:solidFill>
                      </a:endParaRPr>
                    </a:p>
                  </a:txBody>
                  <a:tcPr/>
                </a:tc>
                <a:extLst>
                  <a:ext uri="{0D108BD9-81ED-4DB2-BD59-A6C34878D82A}">
                    <a16:rowId xmlns:a16="http://schemas.microsoft.com/office/drawing/2014/main" val="10001"/>
                  </a:ext>
                </a:extLst>
              </a:tr>
              <a:tr h="685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rPr>
                        <a:t>Object oriented programming with database technology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rPr>
                        <a:t>Not suited for all applications.</a:t>
                      </a:r>
                    </a:p>
                    <a:p>
                      <a:endParaRPr lang="en-US" sz="2800" dirty="0">
                        <a:solidFill>
                          <a:schemeClr val="tx1"/>
                        </a:solidFill>
                      </a:endParaRPr>
                    </a:p>
                  </a:txBody>
                  <a:tcPr/>
                </a:tc>
                <a:extLst>
                  <a:ext uri="{0D108BD9-81ED-4DB2-BD59-A6C34878D82A}">
                    <a16:rowId xmlns:a16="http://schemas.microsoft.com/office/drawing/2014/main" val="10002"/>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rPr>
                        <a:t>Semantic content is added. </a:t>
                      </a:r>
                    </a:p>
                  </a:txBody>
                  <a:tcPr/>
                </a:tc>
                <a:tc>
                  <a:txBody>
                    <a:bodyPr/>
                    <a:lstStyle/>
                    <a:p>
                      <a:endParaRPr lang="en-US" sz="2800" dirty="0">
                        <a:solidFill>
                          <a:schemeClr val="tx1"/>
                        </a:solidFill>
                      </a:endParaRPr>
                    </a:p>
                  </a:txBody>
                  <a:tcPr/>
                </a:tc>
                <a:extLst>
                  <a:ext uri="{0D108BD9-81ED-4DB2-BD59-A6C34878D82A}">
                    <a16:rowId xmlns:a16="http://schemas.microsoft.com/office/drawing/2014/main" val="10003"/>
                  </a:ext>
                </a:extLst>
              </a:tr>
              <a:tr h="577433">
                <a:tc>
                  <a:txBody>
                    <a:bodyPr/>
                    <a:lstStyle/>
                    <a:p>
                      <a:r>
                        <a:rPr lang="en-US" sz="2800" dirty="0">
                          <a:solidFill>
                            <a:schemeClr val="tx1"/>
                          </a:solidFill>
                        </a:rPr>
                        <a:t>Object oriented features improve productivity</a:t>
                      </a:r>
                    </a:p>
                  </a:txBody>
                  <a:tcPr/>
                </a:tc>
                <a:tc>
                  <a:txBody>
                    <a:bodyPr/>
                    <a:lstStyle/>
                    <a:p>
                      <a:endParaRPr lang="en-US" sz="2800" dirty="0">
                        <a:solidFill>
                          <a:schemeClr val="tx1"/>
                        </a:solidFill>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Object-Relational Data Model</a:t>
            </a:r>
          </a:p>
        </p:txBody>
      </p:sp>
      <p:sp>
        <p:nvSpPr>
          <p:cNvPr id="3" name="Content Placeholder 2"/>
          <p:cNvSpPr>
            <a:spLocks noGrp="1"/>
          </p:cNvSpPr>
          <p:nvPr>
            <p:ph idx="1"/>
          </p:nvPr>
        </p:nvSpPr>
        <p:spPr/>
        <p:txBody>
          <a:bodyPr>
            <a:normAutofit/>
          </a:bodyPr>
          <a:lstStyle/>
          <a:p>
            <a:r>
              <a:rPr lang="en-US" dirty="0">
                <a:solidFill>
                  <a:schemeClr val="tx1"/>
                </a:solidFill>
              </a:rPr>
              <a:t>Object Relational Systems combine the advantages of modern object oriented programming languages with relational database features.</a:t>
            </a:r>
          </a:p>
          <a:p>
            <a:r>
              <a:rPr lang="en-US" dirty="0">
                <a:solidFill>
                  <a:schemeClr val="tx1"/>
                </a:solidFill>
              </a:rPr>
              <a:t>Relational database systems are being enhanced by adding an object infrastructure to the database system itself.</a:t>
            </a:r>
          </a:p>
          <a:p>
            <a:r>
              <a:rPr lang="en-US" dirty="0">
                <a:solidFill>
                  <a:schemeClr val="tx1"/>
                </a:solidFill>
              </a:rPr>
              <a:t>Ex: PostgreSQL.</a:t>
            </a:r>
          </a:p>
        </p:txBody>
      </p:sp>
      <p:pic>
        <p:nvPicPr>
          <p:cNvPr id="4" name="Picture 3" descr="postgresql.png"/>
          <p:cNvPicPr>
            <a:picLocks noChangeAspect="1"/>
          </p:cNvPicPr>
          <p:nvPr/>
        </p:nvPicPr>
        <p:blipFill>
          <a:blip r:embed="rId2" cstate="print"/>
          <a:stretch>
            <a:fillRect/>
          </a:stretch>
        </p:blipFill>
        <p:spPr>
          <a:xfrm>
            <a:off x="2133600" y="4038600"/>
            <a:ext cx="7334250" cy="20669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effectLst/>
        </p:spPr>
        <p:txBody>
          <a:bodyPr/>
          <a:lstStyle/>
          <a:p>
            <a:pPr eaLnBrk="1" hangingPunct="1"/>
            <a:r>
              <a:rPr lang="en-US" altLang="en-US" sz="3600" dirty="0">
                <a:solidFill>
                  <a:schemeClr val="accent6">
                    <a:lumMod val="75000"/>
                  </a:schemeClr>
                </a:solidFill>
              </a:rPr>
              <a:t>General Guideline</a:t>
            </a:r>
          </a:p>
        </p:txBody>
      </p:sp>
      <p:sp>
        <p:nvSpPr>
          <p:cNvPr id="7171" name="Content Placeholder 2"/>
          <p:cNvSpPr>
            <a:spLocks noGrp="1"/>
          </p:cNvSpPr>
          <p:nvPr>
            <p:ph idx="1"/>
          </p:nvPr>
        </p:nvSpPr>
        <p:spPr/>
        <p:txBody>
          <a:bodyPr/>
          <a:lstStyle/>
          <a:p>
            <a:pPr indent="4763" eaLnBrk="1" hangingPunct="1">
              <a:buFont typeface="Wingdings" panose="05000000000000000000" pitchFamily="2" charset="2"/>
              <a:buNone/>
            </a:pPr>
            <a:r>
              <a:rPr lang="en-US" altLang="en-US" sz="1600" b="1" dirty="0"/>
              <a:t>© (2021) ABES Engineering College.</a:t>
            </a:r>
          </a:p>
          <a:p>
            <a:pPr indent="4763" eaLnBrk="1" hangingPunct="1">
              <a:buFont typeface="Wingdings" panose="05000000000000000000" pitchFamily="2" charset="2"/>
              <a:buNone/>
            </a:pPr>
            <a:endParaRPr lang="en-US" altLang="en-US" sz="1600" dirty="0"/>
          </a:p>
          <a:p>
            <a:pPr indent="4763" algn="just" eaLnBrk="1" hangingPunct="1">
              <a:buFont typeface="Wingdings" panose="05000000000000000000" pitchFamily="2" charset="2"/>
              <a:buNone/>
            </a:pPr>
            <a:r>
              <a:rPr lang="en-US" altLang="en-US" sz="1600" dirty="0"/>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C14B7E0C-946A-4A56-89AE-3F8B67CC828C}" type="slidenum">
              <a:rPr lang="en-US" altLang="en-US" sz="1200">
                <a:solidFill>
                  <a:schemeClr val="bg1"/>
                </a:solidFill>
              </a:rPr>
              <a:pPr>
                <a:spcBef>
                  <a:spcPct val="0"/>
                </a:spcBef>
                <a:buClrTx/>
                <a:buFontTx/>
                <a:buNone/>
              </a:pPr>
              <a:t>3</a:t>
            </a:fld>
            <a:endParaRPr lang="en-US" altLang="en-US" sz="120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Object-Relational Data Model Contd.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66287076"/>
              </p:ext>
            </p:extLst>
          </p:nvPr>
        </p:nvGraphicFramePr>
        <p:xfrm>
          <a:off x="609600" y="1452880"/>
          <a:ext cx="10972800" cy="383540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783904">
                <a:tc>
                  <a:txBody>
                    <a:bodyPr/>
                    <a:lstStyle/>
                    <a:p>
                      <a:r>
                        <a:rPr lang="en-US" sz="2800" dirty="0">
                          <a:solidFill>
                            <a:schemeClr val="tx1"/>
                          </a:solidFill>
                        </a:rPr>
                        <a:t>Advantages</a:t>
                      </a:r>
                    </a:p>
                  </a:txBody>
                  <a:tcPr/>
                </a:tc>
                <a:tc>
                  <a:txBody>
                    <a:bodyPr/>
                    <a:lstStyle/>
                    <a:p>
                      <a:r>
                        <a:rPr lang="en-US" sz="2800" dirty="0">
                          <a:solidFill>
                            <a:schemeClr val="tx1"/>
                          </a:solidFill>
                        </a:rPr>
                        <a:t>Disadvantages</a:t>
                      </a:r>
                    </a:p>
                  </a:txBody>
                  <a:tcPr/>
                </a:tc>
                <a:extLst>
                  <a:ext uri="{0D108BD9-81ED-4DB2-BD59-A6C34878D82A}">
                    <a16:rowId xmlns:a16="http://schemas.microsoft.com/office/drawing/2014/main" val="10000"/>
                  </a:ext>
                </a:extLst>
              </a:tr>
              <a:tr h="1039816">
                <a:tc>
                  <a:txBody>
                    <a:bodyPr/>
                    <a:lstStyle/>
                    <a:p>
                      <a:r>
                        <a:rPr lang="en-US" sz="2800" dirty="0">
                          <a:solidFill>
                            <a:schemeClr val="tx1"/>
                          </a:solidFill>
                        </a:rPr>
                        <a:t>Complex data sets can be saved and retrieved quickly and easily. </a:t>
                      </a:r>
                    </a:p>
                  </a:txBody>
                  <a:tcPr/>
                </a:tc>
                <a:tc>
                  <a:txBody>
                    <a:bodyPr/>
                    <a:lstStyle/>
                    <a:p>
                      <a:r>
                        <a:rPr lang="en-US" sz="2800" dirty="0">
                          <a:solidFill>
                            <a:schemeClr val="tx1"/>
                          </a:solidFill>
                        </a:rPr>
                        <a:t>Object databases are not widely adopted.</a:t>
                      </a:r>
                    </a:p>
                  </a:txBody>
                  <a:tcPr/>
                </a:tc>
                <a:extLst>
                  <a:ext uri="{0D108BD9-81ED-4DB2-BD59-A6C34878D82A}">
                    <a16:rowId xmlns:a16="http://schemas.microsoft.com/office/drawing/2014/main" val="10001"/>
                  </a:ext>
                </a:extLst>
              </a:tr>
              <a:tr h="1066800">
                <a:tc>
                  <a:txBody>
                    <a:bodyPr/>
                    <a:lstStyle/>
                    <a:p>
                      <a:r>
                        <a:rPr lang="en-US" sz="2800" dirty="0">
                          <a:solidFill>
                            <a:schemeClr val="tx1"/>
                          </a:solidFill>
                        </a:rPr>
                        <a:t>Works well with object-oriented programming languages. </a:t>
                      </a:r>
                    </a:p>
                  </a:txBody>
                  <a:tcPr/>
                </a:tc>
                <a:tc>
                  <a:txBody>
                    <a:bodyPr/>
                    <a:lstStyle/>
                    <a:p>
                      <a:r>
                        <a:rPr lang="en-US" sz="2800" dirty="0">
                          <a:solidFill>
                            <a:schemeClr val="tx1"/>
                          </a:solidFill>
                        </a:rPr>
                        <a:t>High complexity can cause performance problems. </a:t>
                      </a:r>
                    </a:p>
                  </a:txBody>
                  <a:tcPr/>
                </a:tc>
                <a:extLst>
                  <a:ext uri="{0D108BD9-81ED-4DB2-BD59-A6C34878D82A}">
                    <a16:rowId xmlns:a16="http://schemas.microsoft.com/office/drawing/2014/main" val="10002"/>
                  </a:ext>
                </a:extLst>
              </a:tr>
              <a:tr h="783904">
                <a:tc>
                  <a:txBody>
                    <a:bodyPr/>
                    <a:lstStyle/>
                    <a:p>
                      <a:endParaRPr lang="en-US" sz="2800" dirty="0">
                        <a:solidFill>
                          <a:schemeClr val="tx1"/>
                        </a:solidFill>
                      </a:endParaRPr>
                    </a:p>
                  </a:txBody>
                  <a:tcPr/>
                </a:tc>
                <a:tc>
                  <a:txBody>
                    <a:bodyPr/>
                    <a:lstStyle/>
                    <a:p>
                      <a:r>
                        <a:rPr lang="en-US" sz="2800" dirty="0">
                          <a:solidFill>
                            <a:schemeClr val="tx1"/>
                          </a:solidFill>
                        </a:rPr>
                        <a:t>High system overhead slows transactions</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BCBFA40-D794-4967-85D7-FA0C32CDE7AF}" type="slidenum">
              <a:rPr lang="en-US" altLang="en-US" sz="1200">
                <a:solidFill>
                  <a:schemeClr val="bg1"/>
                </a:solidFill>
              </a:rPr>
              <a:pPr>
                <a:spcBef>
                  <a:spcPct val="0"/>
                </a:spcBef>
                <a:buClrTx/>
                <a:buFontTx/>
                <a:buNone/>
              </a:pPr>
              <a:t>31</a:t>
            </a:fld>
            <a:endParaRPr lang="en-US" altLang="en-US" sz="1200">
              <a:solidFill>
                <a:schemeClr val="bg1"/>
              </a:solidFill>
            </a:endParaRPr>
          </a:p>
        </p:txBody>
      </p:sp>
      <p:sp>
        <p:nvSpPr>
          <p:cNvPr id="24580" name="Content Placeholder 2"/>
          <p:cNvSpPr>
            <a:spLocks noGrp="1"/>
          </p:cNvSpPr>
          <p:nvPr>
            <p:ph idx="1"/>
          </p:nvPr>
        </p:nvSpPr>
        <p:spPr>
          <a:xfrm>
            <a:off x="533400" y="1676400"/>
            <a:ext cx="10337800" cy="3594099"/>
          </a:xfrm>
        </p:spPr>
        <p:txBody>
          <a:bodyPr/>
          <a:lstStyle/>
          <a:p>
            <a:pPr eaLnBrk="1" hangingPunct="1">
              <a:spcBef>
                <a:spcPts val="100"/>
              </a:spcBef>
              <a:buNone/>
            </a:pPr>
            <a:r>
              <a:rPr lang="en-US" dirty="0">
                <a:solidFill>
                  <a:schemeClr val="tx1"/>
                </a:solidFill>
              </a:rPr>
              <a:t>Q No1.  What are the three types of data models? </a:t>
            </a:r>
          </a:p>
          <a:p>
            <a:pPr eaLnBrk="1" hangingPunct="1">
              <a:spcBef>
                <a:spcPts val="100"/>
              </a:spcBef>
              <a:buNone/>
            </a:pPr>
            <a:r>
              <a:rPr lang="en-US" dirty="0">
                <a:solidFill>
                  <a:schemeClr val="tx1"/>
                </a:solidFill>
              </a:rPr>
              <a:t>Q No2.  What are the disadvantages of data model? </a:t>
            </a:r>
          </a:p>
          <a:p>
            <a:pPr eaLnBrk="1" hangingPunct="1">
              <a:spcBef>
                <a:spcPts val="100"/>
              </a:spcBef>
              <a:buNone/>
            </a:pPr>
            <a:r>
              <a:rPr lang="en-US" dirty="0">
                <a:solidFill>
                  <a:schemeClr val="tx1"/>
                </a:solidFill>
              </a:rPr>
              <a:t>Q No3.  What are the advantages of data model?</a:t>
            </a:r>
          </a:p>
          <a:p>
            <a:pPr eaLnBrk="1" hangingPunct="1">
              <a:spcBef>
                <a:spcPts val="100"/>
              </a:spcBef>
              <a:buNone/>
            </a:pPr>
            <a:r>
              <a:rPr lang="en-US" dirty="0">
                <a:solidFill>
                  <a:schemeClr val="tx1"/>
                </a:solidFill>
              </a:rPr>
              <a:t>Q No4.  What are the limitations of hierarchical data model? </a:t>
            </a:r>
          </a:p>
          <a:p>
            <a:pPr eaLnBrk="1" hangingPunct="1">
              <a:spcBef>
                <a:spcPts val="100"/>
              </a:spcBef>
              <a:buNone/>
            </a:pPr>
            <a:r>
              <a:rPr lang="en-US" dirty="0">
                <a:solidFill>
                  <a:schemeClr val="tx1"/>
                </a:solidFill>
              </a:rPr>
              <a:t>Q No5.  Compare the network data model with hierarchical data model. </a:t>
            </a:r>
          </a:p>
          <a:p>
            <a:pPr eaLnBrk="1" hangingPunct="1">
              <a:spcBef>
                <a:spcPts val="100"/>
              </a:spcBef>
              <a:buNone/>
            </a:pPr>
            <a:r>
              <a:rPr lang="en-US" dirty="0">
                <a:solidFill>
                  <a:schemeClr val="tx1"/>
                </a:solidFill>
              </a:rPr>
              <a:t>Q No6.  Compare the network model with the relational model in terms of ease of learning and ease of use?</a:t>
            </a:r>
            <a:endParaRPr lang="en-US" altLang="en-US" b="1" dirty="0">
              <a:solidFill>
                <a:schemeClr val="tx1"/>
              </a:solidFill>
            </a:endParaRPr>
          </a:p>
        </p:txBody>
      </p:sp>
      <p:sp>
        <p:nvSpPr>
          <p:cNvPr id="2" name="Title 1"/>
          <p:cNvSpPr>
            <a:spLocks noGrp="1"/>
          </p:cNvSpPr>
          <p:nvPr>
            <p:ph type="title"/>
          </p:nvPr>
        </p:nvSpPr>
        <p:spPr>
          <a:effectLst/>
        </p:spPr>
        <p:txBody>
          <a:bodyPr/>
          <a:lstStyle/>
          <a:p>
            <a:r>
              <a:rPr lang="en-US" altLang="en-US" dirty="0">
                <a:solidFill>
                  <a:schemeClr val="accent6">
                    <a:lumMod val="75000"/>
                  </a:schemeClr>
                </a:solidFill>
              </a:rPr>
              <a:t>Can you answer these questions?</a:t>
            </a:r>
            <a:endParaRPr lang="en-US" dirty="0">
              <a:solidFill>
                <a:schemeClr val="accent6">
                  <a:lumMod val="75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A029915C-DC77-49D2-9074-1F790919B99D}" type="slidenum">
              <a:rPr lang="en-US" altLang="en-US" sz="1200">
                <a:solidFill>
                  <a:schemeClr val="bg1"/>
                </a:solidFill>
              </a:rPr>
              <a:pPr>
                <a:spcBef>
                  <a:spcPct val="0"/>
                </a:spcBef>
                <a:buClrTx/>
                <a:buFontTx/>
                <a:buNone/>
              </a:pPr>
              <a:t>32</a:t>
            </a:fld>
            <a:endParaRPr lang="en-US" altLang="en-US" sz="1200">
              <a:solidFill>
                <a:schemeClr val="bg1"/>
              </a:solidFill>
            </a:endParaRPr>
          </a:p>
        </p:txBody>
      </p:sp>
      <p:sp>
        <p:nvSpPr>
          <p:cNvPr id="26628" name="Content Placeholder 2"/>
          <p:cNvSpPr>
            <a:spLocks noGrp="1"/>
          </p:cNvSpPr>
          <p:nvPr>
            <p:ph idx="1"/>
          </p:nvPr>
        </p:nvSpPr>
        <p:spPr>
          <a:xfrm>
            <a:off x="1473200" y="1282700"/>
            <a:ext cx="8915400" cy="4881563"/>
          </a:xfrm>
        </p:spPr>
        <p:txBody>
          <a:bodyPr/>
          <a:lstStyle/>
          <a:p>
            <a:pPr eaLnBrk="1" hangingPunct="1">
              <a:spcBef>
                <a:spcPts val="100"/>
              </a:spcBef>
              <a:buFont typeface="Wingdings" panose="05000000000000000000" pitchFamily="2" charset="2"/>
              <a:buChar char="§"/>
            </a:pPr>
            <a:r>
              <a:rPr lang="en-US" dirty="0">
                <a:solidFill>
                  <a:schemeClr val="tx1"/>
                </a:solidFill>
              </a:rPr>
              <a:t>Underlying the structure of a database is the data model.</a:t>
            </a:r>
          </a:p>
          <a:p>
            <a:pPr eaLnBrk="1" hangingPunct="1">
              <a:spcBef>
                <a:spcPts val="100"/>
              </a:spcBef>
              <a:buFont typeface="Wingdings" panose="05000000000000000000" pitchFamily="2" charset="2"/>
              <a:buChar char="§"/>
            </a:pPr>
            <a:endParaRPr lang="en-US" dirty="0">
              <a:solidFill>
                <a:schemeClr val="tx1"/>
              </a:solidFill>
            </a:endParaRPr>
          </a:p>
          <a:p>
            <a:pPr eaLnBrk="1" hangingPunct="1">
              <a:spcBef>
                <a:spcPts val="100"/>
              </a:spcBef>
              <a:buFont typeface="Wingdings" panose="05000000000000000000" pitchFamily="2" charset="2"/>
              <a:buChar char="§"/>
            </a:pPr>
            <a:r>
              <a:rPr lang="en-US" dirty="0">
                <a:solidFill>
                  <a:schemeClr val="tx1"/>
                </a:solidFill>
              </a:rPr>
              <a:t>A collection of conceptual tools for describing data, data relationships, data semantics, and data constraints.</a:t>
            </a:r>
          </a:p>
          <a:p>
            <a:pPr eaLnBrk="1" hangingPunct="1">
              <a:spcBef>
                <a:spcPts val="100"/>
              </a:spcBef>
              <a:buFont typeface="Wingdings" panose="05000000000000000000" pitchFamily="2" charset="2"/>
              <a:buChar char="§"/>
            </a:pPr>
            <a:endParaRPr lang="en-US" dirty="0">
              <a:solidFill>
                <a:schemeClr val="tx1"/>
              </a:solidFill>
            </a:endParaRPr>
          </a:p>
          <a:p>
            <a:pPr eaLnBrk="1" hangingPunct="1">
              <a:spcBef>
                <a:spcPts val="100"/>
              </a:spcBef>
              <a:buFont typeface="Wingdings" panose="05000000000000000000" pitchFamily="2" charset="2"/>
              <a:buChar char="§"/>
            </a:pPr>
            <a:r>
              <a:rPr lang="en-US" dirty="0">
                <a:solidFill>
                  <a:schemeClr val="tx1"/>
                </a:solidFill>
              </a:rPr>
              <a:t>The object-oriented data model, for example, extends the representation of entities by adding notions of encapsulation, methods (functions), and object identity. </a:t>
            </a:r>
          </a:p>
          <a:p>
            <a:pPr eaLnBrk="1" hangingPunct="1">
              <a:spcBef>
                <a:spcPts val="100"/>
              </a:spcBef>
              <a:buFont typeface="Wingdings" panose="05000000000000000000" pitchFamily="2" charset="2"/>
              <a:buChar char="§"/>
            </a:pPr>
            <a:endParaRPr lang="en-US" dirty="0">
              <a:solidFill>
                <a:schemeClr val="tx1"/>
              </a:solidFill>
            </a:endParaRPr>
          </a:p>
          <a:p>
            <a:pPr eaLnBrk="1" hangingPunct="1">
              <a:spcBef>
                <a:spcPts val="100"/>
              </a:spcBef>
              <a:buFont typeface="Wingdings" panose="05000000000000000000" pitchFamily="2" charset="2"/>
              <a:buChar char="§"/>
            </a:pPr>
            <a:r>
              <a:rPr lang="en-US" dirty="0">
                <a:solidFill>
                  <a:schemeClr val="tx1"/>
                </a:solidFill>
              </a:rPr>
              <a:t>The object-relational data model combines features of the object-oriented data model and the relational data model.</a:t>
            </a:r>
            <a:endParaRPr lang="en-US" altLang="en-US" b="1" dirty="0">
              <a:solidFill>
                <a:schemeClr val="tx1"/>
              </a:solidFill>
            </a:endParaRPr>
          </a:p>
        </p:txBody>
      </p:sp>
      <p:sp>
        <p:nvSpPr>
          <p:cNvPr id="2" name="Title 1"/>
          <p:cNvSpPr>
            <a:spLocks noGrp="1"/>
          </p:cNvSpPr>
          <p:nvPr>
            <p:ph type="title"/>
          </p:nvPr>
        </p:nvSpPr>
        <p:spPr/>
        <p:txBody>
          <a:bodyPr/>
          <a:lstStyle/>
          <a:p>
            <a:r>
              <a:rPr lang="en-US" dirty="0"/>
              <a:t>Summary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5C012D54-CB9D-4234-BE5A-50F89A606296}" type="slidenum">
              <a:rPr lang="en-US" altLang="en-US" sz="1200">
                <a:solidFill>
                  <a:schemeClr val="bg1"/>
                </a:solidFill>
              </a:rPr>
              <a:pPr>
                <a:spcBef>
                  <a:spcPct val="0"/>
                </a:spcBef>
                <a:buClrTx/>
                <a:buFontTx/>
                <a:buNone/>
              </a:pPr>
              <a:t>33</a:t>
            </a:fld>
            <a:endParaRPr lang="en-US" altLang="en-US" sz="1200">
              <a:solidFill>
                <a:schemeClr val="bg1"/>
              </a:solidFill>
            </a:endParaRPr>
          </a:p>
        </p:txBody>
      </p:sp>
      <p:sp>
        <p:nvSpPr>
          <p:cNvPr id="84995" name="Rectangle 2"/>
          <p:cNvSpPr>
            <a:spLocks noChangeArrowheads="1"/>
          </p:cNvSpPr>
          <p:nvPr/>
        </p:nvSpPr>
        <p:spPr bwMode="auto">
          <a:xfrm>
            <a:off x="4648200" y="359410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spcBef>
                <a:spcPct val="20000"/>
              </a:spcBef>
              <a:buClr>
                <a:srgbClr val="003366"/>
              </a:buClr>
              <a:buFont typeface="Wingdings" panose="05000000000000000000" pitchFamily="2" charset="2"/>
              <a:buNone/>
              <a:defRPr/>
            </a:pPr>
            <a:r>
              <a:rPr lang="en-US" altLang="en-US" sz="3200" dirty="0">
                <a:latin typeface="Arial" panose="020B0604020202020204" pitchFamily="34" charset="0"/>
              </a:rPr>
              <a:t>Thank You</a:t>
            </a:r>
          </a:p>
        </p:txBody>
      </p:sp>
      <p:sp>
        <p:nvSpPr>
          <p:cNvPr id="28676" name="Line 3"/>
          <p:cNvSpPr>
            <a:spLocks noChangeShapeType="1"/>
          </p:cNvSpPr>
          <p:nvPr/>
        </p:nvSpPr>
        <p:spPr bwMode="auto">
          <a:xfrm>
            <a:off x="4686300" y="4876800"/>
            <a:ext cx="52006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4A027AEE-9833-4A29-9E2C-3ECD49AA1A43}" type="slidenum">
              <a:rPr lang="en-US" altLang="en-US" sz="1200">
                <a:solidFill>
                  <a:schemeClr val="bg1"/>
                </a:solidFill>
              </a:rPr>
              <a:pPr>
                <a:spcBef>
                  <a:spcPct val="0"/>
                </a:spcBef>
                <a:buClrTx/>
                <a:buFontTx/>
                <a:buNone/>
              </a:pPr>
              <a:t>4</a:t>
            </a:fld>
            <a:endParaRPr lang="en-US" altLang="en-US" sz="1200">
              <a:solidFill>
                <a:schemeClr val="bg1"/>
              </a:solidFill>
            </a:endParaRPr>
          </a:p>
        </p:txBody>
      </p:sp>
      <p:sp>
        <p:nvSpPr>
          <p:cNvPr id="12292" name="Line 5"/>
          <p:cNvSpPr>
            <a:spLocks noChangeShapeType="1"/>
          </p:cNvSpPr>
          <p:nvPr/>
        </p:nvSpPr>
        <p:spPr bwMode="auto">
          <a:xfrm>
            <a:off x="5765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2293" name="Line 6"/>
          <p:cNvSpPr>
            <a:spLocks noChangeShapeType="1"/>
          </p:cNvSpPr>
          <p:nvPr/>
        </p:nvSpPr>
        <p:spPr bwMode="auto">
          <a:xfrm>
            <a:off x="1263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graphicFrame>
        <p:nvGraphicFramePr>
          <p:cNvPr id="3" name="Diagram 2"/>
          <p:cNvGraphicFramePr/>
          <p:nvPr/>
        </p:nvGraphicFramePr>
        <p:xfrm>
          <a:off x="1524000" y="1227666"/>
          <a:ext cx="9144000" cy="4868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304800" y="-31555"/>
            <a:ext cx="9914188" cy="1017922"/>
          </a:xfrm>
          <a:effectLst/>
        </p:spPr>
        <p:txBody>
          <a:bodyPr/>
          <a:lstStyle/>
          <a:p>
            <a:r>
              <a:rPr lang="en-US" sz="3600" dirty="0">
                <a:solidFill>
                  <a:schemeClr val="accent6">
                    <a:lumMod val="75000"/>
                  </a:schemeClr>
                </a:solidFill>
              </a:rPr>
              <a:t>Topics Covered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E57418F4-AF19-4567-AAA9-D6BF0605072C}" type="slidenum">
              <a:rPr lang="en-US" altLang="en-US" sz="1200">
                <a:solidFill>
                  <a:schemeClr val="bg1"/>
                </a:solidFill>
              </a:rPr>
              <a:pPr>
                <a:spcBef>
                  <a:spcPct val="0"/>
                </a:spcBef>
                <a:buClrTx/>
                <a:buFontTx/>
                <a:buNone/>
              </a:pPr>
              <a:t>5</a:t>
            </a:fld>
            <a:endParaRPr lang="en-US" altLang="en-US" sz="1200">
              <a:solidFill>
                <a:schemeClr val="bg1"/>
              </a:solidFill>
            </a:endParaRPr>
          </a:p>
        </p:txBody>
      </p:sp>
      <p:sp>
        <p:nvSpPr>
          <p:cNvPr id="16388" name="Content Placeholder 2"/>
          <p:cNvSpPr>
            <a:spLocks noGrp="1"/>
          </p:cNvSpPr>
          <p:nvPr>
            <p:ph idx="1"/>
          </p:nvPr>
        </p:nvSpPr>
        <p:spPr>
          <a:xfrm>
            <a:off x="1473200" y="1282700"/>
            <a:ext cx="8915400" cy="4881563"/>
          </a:xfrm>
        </p:spPr>
        <p:txBody>
          <a:bodyPr/>
          <a:lstStyle/>
          <a:p>
            <a:pPr eaLnBrk="1" hangingPunct="1">
              <a:spcBef>
                <a:spcPts val="100"/>
              </a:spcBef>
              <a:buFont typeface="Wingdings" panose="05000000000000000000" pitchFamily="2" charset="2"/>
              <a:buChar char="§"/>
            </a:pPr>
            <a:r>
              <a:rPr lang="en-US" altLang="en-US" sz="2000" b="1" dirty="0">
                <a:solidFill>
                  <a:schemeClr val="tx1"/>
                </a:solidFill>
              </a:rPr>
              <a:t>Data Models</a:t>
            </a:r>
          </a:p>
          <a:p>
            <a:pPr marL="342900" lvl="1" indent="-342900" eaLnBrk="1" hangingPunct="1">
              <a:spcBef>
                <a:spcPts val="100"/>
              </a:spcBef>
            </a:pPr>
            <a:r>
              <a:rPr lang="en-US" altLang="en-US" sz="2000" b="1" dirty="0">
                <a:solidFill>
                  <a:schemeClr val="tx1"/>
                </a:solidFill>
                <a:ea typeface="+mn-ea"/>
                <a:cs typeface="+mn-cs"/>
              </a:rPr>
              <a:t>Importance of Data Models</a:t>
            </a:r>
          </a:p>
          <a:p>
            <a:pPr marL="342900" lvl="1" indent="-342900" eaLnBrk="1" hangingPunct="1">
              <a:spcBef>
                <a:spcPts val="100"/>
              </a:spcBef>
            </a:pPr>
            <a:r>
              <a:rPr lang="en-US" altLang="en-US" sz="2000" b="1" dirty="0">
                <a:solidFill>
                  <a:schemeClr val="tx1"/>
                </a:solidFill>
                <a:ea typeface="+mn-ea"/>
                <a:cs typeface="+mn-cs"/>
              </a:rPr>
              <a:t>Types of Data Models</a:t>
            </a:r>
          </a:p>
          <a:p>
            <a:pPr marL="742950" lvl="2" indent="-342900" eaLnBrk="1" hangingPunct="1">
              <a:spcBef>
                <a:spcPts val="100"/>
              </a:spcBef>
            </a:pPr>
            <a:r>
              <a:rPr lang="en-US" altLang="en-US" sz="2000" b="1" dirty="0">
                <a:solidFill>
                  <a:schemeClr val="tx1"/>
                </a:solidFill>
                <a:ea typeface="+mn-ea"/>
                <a:cs typeface="+mn-cs"/>
              </a:rPr>
              <a:t>Hierarchical Model</a:t>
            </a:r>
          </a:p>
          <a:p>
            <a:pPr marL="742950" lvl="2" indent="-342900" eaLnBrk="1" hangingPunct="1">
              <a:spcBef>
                <a:spcPts val="100"/>
              </a:spcBef>
            </a:pPr>
            <a:r>
              <a:rPr lang="en-US" altLang="en-US" sz="2000" b="1" dirty="0">
                <a:solidFill>
                  <a:schemeClr val="tx1"/>
                </a:solidFill>
                <a:ea typeface="+mn-ea"/>
                <a:cs typeface="+mn-cs"/>
              </a:rPr>
              <a:t>Network Model</a:t>
            </a:r>
          </a:p>
          <a:p>
            <a:pPr marL="742950" lvl="2" indent="-342900" eaLnBrk="1" hangingPunct="1">
              <a:spcBef>
                <a:spcPts val="100"/>
              </a:spcBef>
            </a:pPr>
            <a:r>
              <a:rPr lang="en-US" altLang="en-US" sz="2000" b="1" dirty="0">
                <a:solidFill>
                  <a:schemeClr val="tx1"/>
                </a:solidFill>
                <a:ea typeface="+mn-ea"/>
                <a:cs typeface="+mn-cs"/>
              </a:rPr>
              <a:t>Relational Model</a:t>
            </a:r>
          </a:p>
          <a:p>
            <a:pPr marL="742950" lvl="2" indent="-342900" eaLnBrk="1" hangingPunct="1">
              <a:spcBef>
                <a:spcPts val="100"/>
              </a:spcBef>
            </a:pPr>
            <a:r>
              <a:rPr lang="en-US" altLang="en-US" sz="2000" b="1" dirty="0">
                <a:solidFill>
                  <a:schemeClr val="tx1"/>
                </a:solidFill>
                <a:ea typeface="+mn-ea"/>
                <a:cs typeface="+mn-cs"/>
              </a:rPr>
              <a:t>Object Oriented Data Model</a:t>
            </a:r>
          </a:p>
          <a:p>
            <a:pPr marL="742950" lvl="2" indent="-342900" eaLnBrk="1" hangingPunct="1">
              <a:spcBef>
                <a:spcPts val="100"/>
              </a:spcBef>
            </a:pPr>
            <a:r>
              <a:rPr lang="en-US" altLang="en-US" sz="2000" b="1" dirty="0">
                <a:solidFill>
                  <a:schemeClr val="tx1"/>
                </a:solidFill>
                <a:ea typeface="+mn-ea"/>
                <a:cs typeface="+mn-cs"/>
              </a:rPr>
              <a:t>Object-Relational Model</a:t>
            </a:r>
          </a:p>
          <a:p>
            <a:pPr lvl="1" eaLnBrk="1" hangingPunct="1">
              <a:spcBef>
                <a:spcPts val="100"/>
              </a:spcBef>
            </a:pPr>
            <a:endParaRPr lang="en-US" altLang="en-US" sz="1000" b="1" dirty="0">
              <a:solidFill>
                <a:schemeClr val="tx1"/>
              </a:solidFill>
            </a:endParaRPr>
          </a:p>
        </p:txBody>
      </p:sp>
      <p:sp>
        <p:nvSpPr>
          <p:cNvPr id="2" name="Title 1"/>
          <p:cNvSpPr>
            <a:spLocks noGrp="1"/>
          </p:cNvSpPr>
          <p:nvPr>
            <p:ph type="title"/>
          </p:nvPr>
        </p:nvSpPr>
        <p:spPr>
          <a:effectLst/>
        </p:spPr>
        <p:txBody>
          <a:bodyPr/>
          <a:lstStyle/>
          <a:p>
            <a:r>
              <a:rPr lang="en-US" altLang="en-US" sz="3600" dirty="0">
                <a:solidFill>
                  <a:schemeClr val="accent6">
                    <a:lumMod val="75000"/>
                  </a:schemeClr>
                </a:solidFill>
              </a:rPr>
              <a:t>Session Plan - Day 2</a:t>
            </a:r>
            <a:endParaRPr lang="en-US" sz="3600" dirty="0">
              <a:solidFill>
                <a:schemeClr val="accent6">
                  <a:lumMod val="75000"/>
                </a:schemeClr>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6" name="Rectangle 2"/>
          <p:cNvSpPr>
            <a:spLocks noGrp="1" noChangeArrowheads="1"/>
          </p:cNvSpPr>
          <p:nvPr>
            <p:ph type="ctrTitle"/>
          </p:nvPr>
        </p:nvSpPr>
        <p:spPr>
          <a:xfrm>
            <a:off x="1676400" y="1143000"/>
            <a:ext cx="8420100" cy="685800"/>
          </a:xfrm>
          <a:effectLst/>
        </p:spPr>
        <p:txBody>
          <a:bodyPr/>
          <a:lstStyle/>
          <a:p>
            <a:pPr eaLnBrk="1" hangingPunct="1">
              <a:defRPr/>
            </a:pPr>
            <a:r>
              <a:rPr lang="en-US" sz="3600" dirty="0">
                <a:solidFill>
                  <a:schemeClr val="accent6">
                    <a:lumMod val="75000"/>
                  </a:schemeClr>
                </a:solidFill>
              </a:rPr>
              <a:t>Data Models</a:t>
            </a:r>
          </a:p>
        </p:txBody>
      </p:sp>
      <p:sp>
        <p:nvSpPr>
          <p:cNvPr id="4" name="Slide Number Placeholder 3"/>
          <p:cNvSpPr txBox="1">
            <a:spLocks/>
          </p:cNvSpPr>
          <p:nvPr/>
        </p:nvSpPr>
        <p:spPr>
          <a:xfrm>
            <a:off x="5438775" y="6477000"/>
            <a:ext cx="1031875"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E57418F4-AF19-4567-AAA9-D6BF0605072C}" type="slidenum">
              <a:rPr kumimoji="0" lang="en-US" altLang="en-US" sz="1200" b="0" i="0" u="none" strike="noStrike" kern="1200" cap="none" spc="0" normalizeH="0" baseline="0" noProof="0" smtClean="0">
                <a:ln>
                  <a:noFill/>
                </a:ln>
                <a:solidFill>
                  <a:schemeClr val="bg1"/>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mn-cs"/>
            </a:endParaRPr>
          </a:p>
        </p:txBody>
      </p:sp>
      <p:pic>
        <p:nvPicPr>
          <p:cNvPr id="1026" name="Picture 2">
            <a:extLst>
              <a:ext uri="{FF2B5EF4-FFF2-40B4-BE49-F238E27FC236}">
                <a16:creationId xmlns:a16="http://schemas.microsoft.com/office/drawing/2014/main" id="{26D49B11-FF08-486D-8D01-0F3D4E4F91BE}"/>
              </a:ext>
            </a:extLst>
          </p:cNvPr>
          <p:cNvPicPr>
            <a:picLocks noGrp="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1752600"/>
            <a:ext cx="16891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9914188" cy="1017922"/>
          </a:xfrm>
        </p:spPr>
        <p:txBody>
          <a:bodyPr/>
          <a:lstStyle/>
          <a:p>
            <a:r>
              <a:rPr lang="en-US" dirty="0"/>
              <a:t>Model</a:t>
            </a:r>
          </a:p>
        </p:txBody>
      </p:sp>
      <p:sp>
        <p:nvSpPr>
          <p:cNvPr id="3" name="Content Placeholder 2"/>
          <p:cNvSpPr>
            <a:spLocks noGrp="1"/>
          </p:cNvSpPr>
          <p:nvPr>
            <p:ph idx="1"/>
          </p:nvPr>
        </p:nvSpPr>
        <p:spPr>
          <a:xfrm>
            <a:off x="533400" y="2057400"/>
            <a:ext cx="6705600" cy="2286000"/>
          </a:xfrm>
        </p:spPr>
        <p:txBody>
          <a:bodyPr>
            <a:normAutofit/>
          </a:bodyPr>
          <a:lstStyle/>
          <a:p>
            <a:pPr>
              <a:buNone/>
            </a:pPr>
            <a:r>
              <a:rPr lang="en-US" sz="2800" dirty="0">
                <a:solidFill>
                  <a:schemeClr val="tx1"/>
                </a:solidFill>
              </a:rPr>
              <a:t>The model represents a perception of reality. For example, a city map represents the model of the city in reality.</a:t>
            </a:r>
          </a:p>
        </p:txBody>
      </p:sp>
      <p:pic>
        <p:nvPicPr>
          <p:cNvPr id="1026" name="Picture 2"/>
          <p:cNvPicPr>
            <a:picLocks noChangeAspect="1" noChangeArrowheads="1"/>
          </p:cNvPicPr>
          <p:nvPr/>
        </p:nvPicPr>
        <p:blipFill>
          <a:blip r:embed="rId2" cstate="print"/>
          <a:srcRect/>
          <a:stretch>
            <a:fillRect/>
          </a:stretch>
        </p:blipFill>
        <p:spPr bwMode="auto">
          <a:xfrm>
            <a:off x="7467600" y="1524000"/>
            <a:ext cx="4241800" cy="4190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Models</a:t>
            </a:r>
          </a:p>
        </p:txBody>
      </p:sp>
      <p:sp>
        <p:nvSpPr>
          <p:cNvPr id="3" name="Content Placeholder 2"/>
          <p:cNvSpPr>
            <a:spLocks noGrp="1"/>
          </p:cNvSpPr>
          <p:nvPr>
            <p:ph idx="1"/>
          </p:nvPr>
        </p:nvSpPr>
        <p:spPr>
          <a:xfrm>
            <a:off x="457200" y="1524000"/>
            <a:ext cx="10972800" cy="4881563"/>
          </a:xfrm>
        </p:spPr>
        <p:txBody>
          <a:bodyPr/>
          <a:lstStyle/>
          <a:p>
            <a:r>
              <a:rPr lang="en-US" sz="2800" dirty="0">
                <a:solidFill>
                  <a:schemeClr val="tx1"/>
                </a:solidFill>
              </a:rPr>
              <a:t>A data model is a collection of concepts that can be used to represent the structure of a database in a simple way. </a:t>
            </a:r>
          </a:p>
          <a:p>
            <a:r>
              <a:rPr lang="en-US" sz="2800" dirty="0">
                <a:solidFill>
                  <a:schemeClr val="tx1"/>
                </a:solidFill>
              </a:rPr>
              <a:t>It provides a way to describe the design of the database at the physical, logical and view level. </a:t>
            </a:r>
          </a:p>
          <a:p>
            <a:r>
              <a:rPr lang="en-US" sz="2800" dirty="0">
                <a:solidFill>
                  <a:schemeClr val="tx1"/>
                </a:solidFill>
              </a:rPr>
              <a:t>A collection of conceptual tools for describing a data model are:</a:t>
            </a:r>
          </a:p>
          <a:p>
            <a:pPr>
              <a:buNone/>
            </a:pPr>
            <a:r>
              <a:rPr lang="pt-BR" sz="2800" dirty="0">
                <a:solidFill>
                  <a:schemeClr val="tx1"/>
                </a:solidFill>
              </a:rPr>
              <a:t>	o Data </a:t>
            </a:r>
          </a:p>
          <a:p>
            <a:pPr>
              <a:buNone/>
            </a:pPr>
            <a:r>
              <a:rPr lang="pt-BR" sz="2800" dirty="0">
                <a:solidFill>
                  <a:schemeClr val="tx1"/>
                </a:solidFill>
              </a:rPr>
              <a:t>	o Data relationships</a:t>
            </a:r>
          </a:p>
          <a:p>
            <a:pPr>
              <a:buNone/>
            </a:pPr>
            <a:r>
              <a:rPr lang="pt-BR" sz="2800" dirty="0">
                <a:solidFill>
                  <a:schemeClr val="tx1"/>
                </a:solidFill>
              </a:rPr>
              <a:t>	o Data Semantics </a:t>
            </a:r>
          </a:p>
          <a:p>
            <a:pPr>
              <a:buNone/>
            </a:pPr>
            <a:r>
              <a:rPr lang="pt-BR" sz="2800" dirty="0">
                <a:solidFill>
                  <a:schemeClr val="tx1"/>
                </a:solidFill>
              </a:rPr>
              <a:t>	o Data constraints</a:t>
            </a:r>
            <a:endParaRPr lang="en-US" sz="28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Data Models</a:t>
            </a:r>
          </a:p>
        </p:txBody>
      </p:sp>
      <p:sp>
        <p:nvSpPr>
          <p:cNvPr id="3" name="Content Placeholder 2"/>
          <p:cNvSpPr>
            <a:spLocks noGrp="1"/>
          </p:cNvSpPr>
          <p:nvPr>
            <p:ph idx="1"/>
          </p:nvPr>
        </p:nvSpPr>
        <p:spPr>
          <a:xfrm>
            <a:off x="406400" y="1282700"/>
            <a:ext cx="10718800" cy="4881563"/>
          </a:xfrm>
        </p:spPr>
        <p:txBody>
          <a:bodyPr>
            <a:normAutofit/>
          </a:bodyPr>
          <a:lstStyle/>
          <a:p>
            <a:r>
              <a:rPr lang="en-US" sz="2800" dirty="0">
                <a:solidFill>
                  <a:schemeClr val="tx1"/>
                </a:solidFill>
              </a:rPr>
              <a:t>Simple and graphical representation.</a:t>
            </a:r>
          </a:p>
          <a:p>
            <a:r>
              <a:rPr lang="en-US" sz="2800" dirty="0">
                <a:solidFill>
                  <a:schemeClr val="tx1"/>
                </a:solidFill>
              </a:rPr>
              <a:t>Communication tools.</a:t>
            </a:r>
          </a:p>
          <a:p>
            <a:r>
              <a:rPr lang="en-US" sz="2800" dirty="0">
                <a:solidFill>
                  <a:schemeClr val="tx1"/>
                </a:solidFill>
              </a:rPr>
              <a:t>Felicitates Good database design.</a:t>
            </a:r>
          </a:p>
          <a:p>
            <a:r>
              <a:rPr lang="en-US" sz="2800" dirty="0">
                <a:solidFill>
                  <a:schemeClr val="tx1"/>
                </a:solidFill>
              </a:rPr>
              <a:t>It organizes data and hides the complexity.</a:t>
            </a:r>
          </a:p>
          <a:p>
            <a:r>
              <a:rPr lang="en-US" sz="2800" dirty="0">
                <a:solidFill>
                  <a:schemeClr val="tx1"/>
                </a:solidFill>
              </a:rPr>
              <a:t>It improves understanding of the organization</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48CE3B35531040B2D0558FC90F5755" ma:contentTypeVersion="2" ma:contentTypeDescription="Create a new document." ma:contentTypeScope="" ma:versionID="d94b2bef871fff587d84963812bbe0ca">
  <xsd:schema xmlns:xsd="http://www.w3.org/2001/XMLSchema" xmlns:xs="http://www.w3.org/2001/XMLSchema" xmlns:p="http://schemas.microsoft.com/office/2006/metadata/properties" xmlns:ns2="4ed0e2e2-ac3f-437f-850a-1b81a33a438a" targetNamespace="http://schemas.microsoft.com/office/2006/metadata/properties" ma:root="true" ma:fieldsID="2a0207fc6a97f059b0909d9842053acf" ns2:_="">
    <xsd:import namespace="4ed0e2e2-ac3f-437f-850a-1b81a33a438a"/>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d0e2e2-ac3f-437f-850a-1b81a33a438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010FDE-C78C-49A4-AD28-DC4223263B50}"/>
</file>

<file path=customXml/itemProps2.xml><?xml version="1.0" encoding="utf-8"?>
<ds:datastoreItem xmlns:ds="http://schemas.openxmlformats.org/officeDocument/2006/customXml" ds:itemID="{204DF461-6968-49B9-9B22-E7283BBF6CDB}"/>
</file>

<file path=customXml/itemProps3.xml><?xml version="1.0" encoding="utf-8"?>
<ds:datastoreItem xmlns:ds="http://schemas.openxmlformats.org/officeDocument/2006/customXml" ds:itemID="{1958F05E-3178-4AF5-A3D3-E8ED664E6ACD}"/>
</file>

<file path=docProps/app.xml><?xml version="1.0" encoding="utf-8"?>
<Properties xmlns="http://schemas.openxmlformats.org/officeDocument/2006/extended-properties" xmlns:vt="http://schemas.openxmlformats.org/officeDocument/2006/docPropsVTypes">
  <Template/>
  <TotalTime>21172</TotalTime>
  <Words>1572</Words>
  <Application>Microsoft Office PowerPoint</Application>
  <PresentationFormat>Widescreen</PresentationFormat>
  <Paragraphs>232</Paragraphs>
  <Slides>33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Courier New</vt:lpstr>
      <vt:lpstr>Symbol</vt:lpstr>
      <vt:lpstr>Times New Roman</vt:lpstr>
      <vt:lpstr>Wingdings</vt:lpstr>
      <vt:lpstr>Presentation</vt:lpstr>
      <vt:lpstr>Introduction to DBMS</vt:lpstr>
      <vt:lpstr>Module Objective</vt:lpstr>
      <vt:lpstr>General Guideline</vt:lpstr>
      <vt:lpstr>Topics Covered</vt:lpstr>
      <vt:lpstr>Session Plan - Day 2</vt:lpstr>
      <vt:lpstr>Data Models</vt:lpstr>
      <vt:lpstr>Model</vt:lpstr>
      <vt:lpstr>Data Models</vt:lpstr>
      <vt:lpstr>Importance of Data Models</vt:lpstr>
      <vt:lpstr>Types of Data Models</vt:lpstr>
      <vt:lpstr>Hierarchical Model </vt:lpstr>
      <vt:lpstr>Hierarchical Model Contd.</vt:lpstr>
      <vt:lpstr>Hierarchical Model Contd.</vt:lpstr>
      <vt:lpstr>Hierarchical Model Contd.</vt:lpstr>
      <vt:lpstr>Hierarchical Model Contd.</vt:lpstr>
      <vt:lpstr>Network Model</vt:lpstr>
      <vt:lpstr>Network Model Contd..</vt:lpstr>
      <vt:lpstr>Network Model Contd..</vt:lpstr>
      <vt:lpstr>Network Model Contd..</vt:lpstr>
      <vt:lpstr>Network Model Contd..</vt:lpstr>
      <vt:lpstr>Relational Model </vt:lpstr>
      <vt:lpstr>Relational Model </vt:lpstr>
      <vt:lpstr>Relational Model Contd.</vt:lpstr>
      <vt:lpstr>Relational Model Contd.</vt:lpstr>
      <vt:lpstr>Popular RDBMS’s</vt:lpstr>
      <vt:lpstr>Object-Oriented Data Model</vt:lpstr>
      <vt:lpstr>Object-Oriented Data Model Contd.</vt:lpstr>
      <vt:lpstr>Object-Oriented Data Model Contd.</vt:lpstr>
      <vt:lpstr>Object-Relational Data Model</vt:lpstr>
      <vt:lpstr>Object-Relational Data Model Contd.</vt:lpstr>
      <vt:lpstr>Can you answer these questions?</vt:lpstr>
      <vt:lpstr>Summary</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heena_mehta</dc:creator>
  <cp:lastModifiedBy>Deepak Aneja DS</cp:lastModifiedBy>
  <cp:revision>1223</cp:revision>
  <dcterms:created xsi:type="dcterms:W3CDTF">2004-06-12T09:53:42Z</dcterms:created>
  <dcterms:modified xsi:type="dcterms:W3CDTF">2023-09-19T18:11:01Z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0x010100CB48CE3B35531040B2D0558FC90F5755</vt:lpwstr>
  </property>
</Properties>
</file>