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41"/>
  </p:notesMasterIdLst>
  <p:handoutMasterIdLst>
    <p:handoutMasterId r:id="rId42"/>
  </p:handoutMasterIdLst>
  <p:sldIdLst>
    <p:sldId id="256" r:id="rId5"/>
    <p:sldId id="973" r:id="rId6"/>
    <p:sldId id="976" r:id="rId7"/>
    <p:sldId id="981" r:id="rId8"/>
    <p:sldId id="849" r:id="rId9"/>
    <p:sldId id="854" r:id="rId10"/>
    <p:sldId id="982" r:id="rId11"/>
    <p:sldId id="1011" r:id="rId12"/>
    <p:sldId id="1012" r:id="rId13"/>
    <p:sldId id="983" r:id="rId14"/>
    <p:sldId id="984" r:id="rId15"/>
    <p:sldId id="278" r:id="rId16"/>
    <p:sldId id="1021" r:id="rId17"/>
    <p:sldId id="1013" r:id="rId18"/>
    <p:sldId id="1018" r:id="rId19"/>
    <p:sldId id="1019" r:id="rId20"/>
    <p:sldId id="1014" r:id="rId21"/>
    <p:sldId id="1015" r:id="rId22"/>
    <p:sldId id="987" r:id="rId23"/>
    <p:sldId id="988" r:id="rId24"/>
    <p:sldId id="1016" r:id="rId25"/>
    <p:sldId id="1007" r:id="rId26"/>
    <p:sldId id="1008" r:id="rId27"/>
    <p:sldId id="1009" r:id="rId28"/>
    <p:sldId id="992" r:id="rId29"/>
    <p:sldId id="993" r:id="rId30"/>
    <p:sldId id="994" r:id="rId31"/>
    <p:sldId id="995" r:id="rId32"/>
    <p:sldId id="996" r:id="rId33"/>
    <p:sldId id="997" r:id="rId34"/>
    <p:sldId id="1027" r:id="rId35"/>
    <p:sldId id="998" r:id="rId36"/>
    <p:sldId id="999" r:id="rId37"/>
    <p:sldId id="1028" r:id="rId38"/>
    <p:sldId id="1026" r:id="rId39"/>
    <p:sldId id="972" r:id="rId40"/>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61E39-7030-942A-59DC-38DD8EE034EF}" v="11" dt="2021-10-01T05:47:47.154"/>
    <p1510:client id="{454FEACE-EE9E-A8FD-AA26-4848DD1D5CA2}" v="1" dt="2021-10-08T03:38:16.146"/>
    <p1510:client id="{7025241B-E2E5-2121-D714-1B2805DFDEB0}" v="9" dt="2021-10-01T11:20:14.935"/>
    <p1510:client id="{E33E2F61-FFDC-4F7C-ADC6-3A8F9101CE76}" v="1" dt="2023-10-06T06:32:5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81240" autoAdjust="0"/>
  </p:normalViewPr>
  <p:slideViewPr>
    <p:cSldViewPr>
      <p:cViewPr varScale="1">
        <p:scale>
          <a:sx n="65" d="100"/>
          <a:sy n="65" d="100"/>
        </p:scale>
        <p:origin x="800" y="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Rawat IT" userId="S::garima.rawat@abes.ac.in::adb1d79b-6a1c-4974-ba36-319d6c650fbb" providerId="AD" clId="Web-{454FEACE-EE9E-A8FD-AA26-4848DD1D5CA2}"/>
    <pc:docChg chg="addSld">
      <pc:chgData name="Garima Rawat IT" userId="S::garima.rawat@abes.ac.in::adb1d79b-6a1c-4974-ba36-319d6c650fbb" providerId="AD" clId="Web-{454FEACE-EE9E-A8FD-AA26-4848DD1D5CA2}" dt="2021-10-08T03:38:16.146" v="0"/>
      <pc:docMkLst>
        <pc:docMk/>
      </pc:docMkLst>
      <pc:sldChg chg="new">
        <pc:chgData name="Garima Rawat IT" userId="S::garima.rawat@abes.ac.in::adb1d79b-6a1c-4974-ba36-319d6c650fbb" providerId="AD" clId="Web-{454FEACE-EE9E-A8FD-AA26-4848DD1D5CA2}" dt="2021-10-08T03:38:16.146" v="0"/>
        <pc:sldMkLst>
          <pc:docMk/>
          <pc:sldMk cId="4276155793" sldId="1028"/>
        </pc:sldMkLst>
      </pc:sldChg>
    </pc:docChg>
  </pc:docChgLst>
  <pc:docChgLst>
    <pc:chgData name="Ansh Srivastava" userId="S::ansh.21b1541059@abes.ac.in::3da55729-58fc-41a9-a953-17c88eae47d7" providerId="AD" clId="Web-{E33E2F61-FFDC-4F7C-ADC6-3A8F9101CE76}"/>
    <pc:docChg chg="modSld">
      <pc:chgData name="Ansh Srivastava" userId="S::ansh.21b1541059@abes.ac.in::3da55729-58fc-41a9-a953-17c88eae47d7" providerId="AD" clId="Web-{E33E2F61-FFDC-4F7C-ADC6-3A8F9101CE76}" dt="2023-10-06T06:32:52.821" v="0" actId="1076"/>
      <pc:docMkLst>
        <pc:docMk/>
      </pc:docMkLst>
      <pc:sldChg chg="modSp">
        <pc:chgData name="Ansh Srivastava" userId="S::ansh.21b1541059@abes.ac.in::3da55729-58fc-41a9-a953-17c88eae47d7" providerId="AD" clId="Web-{E33E2F61-FFDC-4F7C-ADC6-3A8F9101CE76}" dt="2023-10-06T06:32:52.821" v="0" actId="1076"/>
        <pc:sldMkLst>
          <pc:docMk/>
          <pc:sldMk cId="3975882106" sldId="1015"/>
        </pc:sldMkLst>
        <pc:picChg chg="mod">
          <ac:chgData name="Ansh Srivastava" userId="S::ansh.21b1541059@abes.ac.in::3da55729-58fc-41a9-a953-17c88eae47d7" providerId="AD" clId="Web-{E33E2F61-FFDC-4F7C-ADC6-3A8F9101CE76}" dt="2023-10-06T06:32:52.821" v="0" actId="1076"/>
          <ac:picMkLst>
            <pc:docMk/>
            <pc:sldMk cId="3975882106" sldId="1015"/>
            <ac:picMk id="7" creationId="{FC1A91BB-A6B3-4A9A-982F-910CD86BD48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8E84333-C6C6-4A02-97AF-A373EC7A5884}">
      <dgm:prSet phldrT="[Text]"/>
      <dgm:spPr/>
      <dgm:t>
        <a:bodyPr/>
        <a:lstStyle/>
        <a:p>
          <a:pPr algn="ctr"/>
          <a:r>
            <a:rPr lang="en-US" dirty="0"/>
            <a:t>Day 5</a:t>
          </a:r>
        </a:p>
      </dgm:t>
    </dgm:pt>
    <dgm:pt modelId="{DBCC6491-E246-45D1-AD17-35B30A1C2DF7}" type="parTrans" cxnId="{CE0F0FE8-CB2A-411D-89B1-02C2A3228C41}">
      <dgm:prSet/>
      <dgm:spPr/>
      <dgm:t>
        <a:bodyPr/>
        <a:lstStyle/>
        <a:p>
          <a:pPr algn="l"/>
          <a:endParaRPr lang="en-US"/>
        </a:p>
      </dgm:t>
    </dgm:pt>
    <dgm:pt modelId="{C8309502-1620-47CD-AFA7-FB2DB1424D66}" type="sibTrans" cxnId="{CE0F0FE8-CB2A-411D-89B1-02C2A3228C41}">
      <dgm:prSet/>
      <dgm:spPr/>
      <dgm:t>
        <a:bodyPr/>
        <a:lstStyle/>
        <a:p>
          <a:pPr algn="l"/>
          <a:endParaRPr lang="en-US"/>
        </a:p>
      </dgm:t>
    </dgm:pt>
    <dgm:pt modelId="{BCCB605C-25D3-48C3-9C2B-B0DEF0A3BBC5}">
      <dgm:prSet phldrT="[Text]"/>
      <dgm:spPr/>
      <dgm:t>
        <a:bodyPr/>
        <a:lstStyle/>
        <a:p>
          <a:pPr algn="l"/>
          <a:r>
            <a:rPr lang="en-US" dirty="0"/>
            <a:t>Day 6</a:t>
          </a:r>
        </a:p>
      </dgm:t>
    </dgm:pt>
    <dgm:pt modelId="{1352AA99-BE19-4223-AB73-BDE283A3ABC9}" type="parTrans" cxnId="{DC00634B-A6EC-437D-8C3E-4033038FCBC4}">
      <dgm:prSet/>
      <dgm:spPr/>
      <dgm:t>
        <a:bodyPr/>
        <a:lstStyle/>
        <a:p>
          <a:pPr algn="l"/>
          <a:endParaRPr lang="en-US"/>
        </a:p>
      </dgm:t>
    </dgm:pt>
    <dgm:pt modelId="{7B603CB7-58F4-4AA7-9E19-E877D2A0F280}" type="sibTrans" cxnId="{DC00634B-A6EC-437D-8C3E-4033038FCBC4}">
      <dgm:prSet/>
      <dgm:spPr/>
      <dgm:t>
        <a:bodyPr/>
        <a:lstStyle/>
        <a:p>
          <a:pPr algn="l"/>
          <a:endParaRPr lang="en-US"/>
        </a:p>
      </dgm:t>
    </dgm:pt>
    <dgm:pt modelId="{97A29683-4088-409A-AAEA-FCBEC4D2C6B4}">
      <dgm:prSet phldrT="[Text]"/>
      <dgm:spPr/>
      <dgm:t>
        <a:bodyPr/>
        <a:lstStyle/>
        <a:p>
          <a:pPr algn="l"/>
          <a:r>
            <a:rPr lang="en-US" dirty="0"/>
            <a:t>Day 7</a:t>
          </a:r>
        </a:p>
      </dgm:t>
    </dgm:pt>
    <dgm:pt modelId="{B0B7A316-68AE-49A1-AC23-9EA2190D3BC2}" type="parTrans" cxnId="{FBBCEA60-B997-473B-9451-91352E357A0B}">
      <dgm:prSet/>
      <dgm:spPr/>
      <dgm:t>
        <a:bodyPr/>
        <a:lstStyle/>
        <a:p>
          <a:pPr algn="l"/>
          <a:endParaRPr lang="en-US"/>
        </a:p>
      </dgm:t>
    </dgm:pt>
    <dgm:pt modelId="{D251A7A7-C952-499A-9BEE-AE87DEC5F414}" type="sibTrans" cxnId="{FBBCEA60-B997-473B-9451-91352E357A0B}">
      <dgm:prSet/>
      <dgm:spPr/>
      <dgm:t>
        <a:bodyPr/>
        <a:lstStyle/>
        <a:p>
          <a:pPr algn="l"/>
          <a:endParaRPr lang="en-US"/>
        </a:p>
      </dgm:t>
    </dgm:pt>
    <dgm:pt modelId="{E3524404-AF9E-4621-8357-1D946966B653}">
      <dgm:prSet phldrT="[Text]"/>
      <dgm:spPr/>
      <dgm:t>
        <a:bodyPr/>
        <a:lstStyle/>
        <a:p>
          <a:pPr algn="l"/>
          <a:r>
            <a:rPr lang="en-US" dirty="0"/>
            <a:t>Day 8</a:t>
          </a:r>
        </a:p>
      </dgm:t>
    </dgm:pt>
    <dgm:pt modelId="{269DFFEC-9EE7-4B84-BF45-1859AA19D84C}" type="parTrans" cxnId="{B5A05600-88E0-4342-B0EC-979F06CC66FC}">
      <dgm:prSet/>
      <dgm:spPr/>
      <dgm:t>
        <a:bodyPr/>
        <a:lstStyle/>
        <a:p>
          <a:pPr algn="l"/>
          <a:endParaRPr lang="en-US"/>
        </a:p>
      </dgm:t>
    </dgm:pt>
    <dgm:pt modelId="{C3A67A81-627A-4214-AD96-5F624F27836F}" type="sibTrans" cxnId="{B5A05600-88E0-4342-B0EC-979F06CC66FC}">
      <dgm:prSet/>
      <dgm:spPr/>
      <dgm:t>
        <a:bodyPr/>
        <a:lstStyle/>
        <a:p>
          <a:pPr algn="l"/>
          <a:endParaRPr lang="en-US"/>
        </a:p>
      </dgm:t>
    </dgm:pt>
    <dgm:pt modelId="{17EA465F-81F2-4979-9F03-C74523C86405}">
      <dgm:prSet phldrT="[Text]" custT="1"/>
      <dgm:spPr>
        <a:solidFill>
          <a:schemeClr val="accent1">
            <a:alpha val="90000"/>
          </a:schemeClr>
        </a:solidFill>
      </dgm:spPr>
      <dgm:t>
        <a:bodyPr/>
        <a:lstStyle/>
        <a:p>
          <a:pPr algn="l"/>
          <a:r>
            <a:rPr lang="en-US" sz="1600" dirty="0"/>
            <a:t>Introduction Case Study-User Requirement</a:t>
          </a:r>
        </a:p>
      </dgm:t>
    </dgm:pt>
    <dgm:pt modelId="{879FA684-2F41-4149-869A-C0AD27A8F6A4}" type="parTrans" cxnId="{D55905D8-9476-4D5C-B887-11DD0DCA6469}">
      <dgm:prSet/>
      <dgm:spPr/>
      <dgm:t>
        <a:bodyPr/>
        <a:lstStyle/>
        <a:p>
          <a:pPr algn="l"/>
          <a:endParaRPr lang="en-IN"/>
        </a:p>
      </dgm:t>
    </dgm:pt>
    <dgm:pt modelId="{DBBCA7EB-1773-450A-AE01-B41476CECE5E}" type="sibTrans" cxnId="{D55905D8-9476-4D5C-B887-11DD0DCA6469}">
      <dgm:prSet/>
      <dgm:spPr/>
      <dgm:t>
        <a:bodyPr/>
        <a:lstStyle/>
        <a:p>
          <a:pPr algn="l"/>
          <a:endParaRPr lang="en-IN"/>
        </a:p>
      </dgm:t>
    </dgm:pt>
    <dgm:pt modelId="{906040F0-5CE5-4C47-83F6-B53AB83233B5}">
      <dgm:prSet phldrT="[Text]" custT="1"/>
      <dgm:spPr>
        <a:solidFill>
          <a:schemeClr val="accent1">
            <a:alpha val="90000"/>
          </a:schemeClr>
        </a:solidFill>
      </dgm:spPr>
      <dgm:t>
        <a:bodyPr/>
        <a:lstStyle/>
        <a:p>
          <a:pPr algn="l"/>
          <a:endParaRPr lang="en-US" sz="1800" dirty="0">
            <a:latin typeface="+mj-lt"/>
          </a:endParaRPr>
        </a:p>
      </dgm:t>
    </dgm:pt>
    <dgm:pt modelId="{5794F5A0-C28B-4359-ABB1-89C832403EAA}" type="parTrans" cxnId="{4B3231FB-CC25-4751-9F5E-CA946AC6CB6A}">
      <dgm:prSet/>
      <dgm:spPr/>
      <dgm:t>
        <a:bodyPr/>
        <a:lstStyle/>
        <a:p>
          <a:pPr algn="l"/>
          <a:endParaRPr lang="en-IN"/>
        </a:p>
      </dgm:t>
    </dgm:pt>
    <dgm:pt modelId="{BA4B5D35-D775-414F-B503-1F80D21FE984}" type="sibTrans" cxnId="{4B3231FB-CC25-4751-9F5E-CA946AC6CB6A}">
      <dgm:prSet/>
      <dgm:spPr/>
      <dgm:t>
        <a:bodyPr/>
        <a:lstStyle/>
        <a:p>
          <a:pPr algn="l"/>
          <a:endParaRPr lang="en-IN"/>
        </a:p>
      </dgm:t>
    </dgm:pt>
    <dgm:pt modelId="{7209CE2C-266E-48CE-B011-4550B99FEE59}">
      <dgm:prSet phldrT="[Text]" custT="1"/>
      <dgm:spPr/>
      <dgm:t>
        <a:bodyPr/>
        <a:lstStyle/>
        <a:p>
          <a:pPr algn="l"/>
          <a:endParaRPr lang="en-US" sz="1600" dirty="0"/>
        </a:p>
      </dgm:t>
    </dgm:pt>
    <dgm:pt modelId="{7A914769-99DB-470B-AE07-D239A0D74A3A}" type="parTrans" cxnId="{E1554CF5-4115-468E-9AA8-04742337BC92}">
      <dgm:prSet/>
      <dgm:spPr/>
      <dgm:t>
        <a:bodyPr/>
        <a:lstStyle/>
        <a:p>
          <a:pPr algn="l"/>
          <a:endParaRPr lang="en-IN"/>
        </a:p>
      </dgm:t>
    </dgm:pt>
    <dgm:pt modelId="{7001CF3B-315D-46E7-95B0-DB7E11F797FC}" type="sibTrans" cxnId="{E1554CF5-4115-468E-9AA8-04742337BC92}">
      <dgm:prSet/>
      <dgm:spPr/>
      <dgm:t>
        <a:bodyPr/>
        <a:lstStyle/>
        <a:p>
          <a:pPr algn="l"/>
          <a:endParaRPr lang="en-IN"/>
        </a:p>
      </dgm:t>
    </dgm:pt>
    <dgm:pt modelId="{43D94A63-591D-4E8F-93EE-0DE7A9B855FB}">
      <dgm:prSet custT="1"/>
      <dgm:spPr>
        <a:solidFill>
          <a:schemeClr val="accent1">
            <a:alpha val="90000"/>
          </a:schemeClr>
        </a:solidFill>
      </dgm:spPr>
      <dgm:t>
        <a:bodyPr/>
        <a:lstStyle/>
        <a:p>
          <a:pPr algn="l"/>
          <a:r>
            <a:rPr lang="en-US" sz="1600" dirty="0"/>
            <a:t>Basic Concept of ER Model</a:t>
          </a:r>
          <a:endParaRPr lang="en-IN" sz="1600" dirty="0"/>
        </a:p>
      </dgm:t>
    </dgm:pt>
    <dgm:pt modelId="{9AFCB87B-D72D-4801-A4B6-2892F4AEF7C6}" type="parTrans" cxnId="{164B222A-8B57-4718-8B1C-9DFBEBCCACF8}">
      <dgm:prSet/>
      <dgm:spPr/>
      <dgm:t>
        <a:bodyPr/>
        <a:lstStyle/>
        <a:p>
          <a:pPr algn="l"/>
          <a:endParaRPr lang="en-IN"/>
        </a:p>
      </dgm:t>
    </dgm:pt>
    <dgm:pt modelId="{FDA218A3-D493-4D4F-B76C-026C297C8623}" type="sibTrans" cxnId="{164B222A-8B57-4718-8B1C-9DFBEBCCACF8}">
      <dgm:prSet/>
      <dgm:spPr/>
      <dgm:t>
        <a:bodyPr/>
        <a:lstStyle/>
        <a:p>
          <a:pPr algn="l"/>
          <a:endParaRPr lang="en-IN"/>
        </a:p>
      </dgm:t>
    </dgm:pt>
    <dgm:pt modelId="{E537A024-9892-48D4-A64C-7C54819BC95F}">
      <dgm:prSet custT="1"/>
      <dgm:spPr>
        <a:solidFill>
          <a:schemeClr val="accent1">
            <a:alpha val="90000"/>
          </a:schemeClr>
        </a:solidFill>
      </dgm:spPr>
      <dgm:t>
        <a:bodyPr/>
        <a:lstStyle/>
        <a:p>
          <a:pPr algn="l"/>
          <a:r>
            <a:rPr lang="en-US" sz="1600" dirty="0"/>
            <a:t>ER Modelling</a:t>
          </a:r>
        </a:p>
      </dgm:t>
    </dgm:pt>
    <dgm:pt modelId="{527579A6-DFBC-4BFC-B811-7AB60F0392ED}" type="parTrans" cxnId="{09DA7A00-62B3-497B-9C9D-EC4F8B5B0A10}">
      <dgm:prSet/>
      <dgm:spPr/>
      <dgm:t>
        <a:bodyPr/>
        <a:lstStyle/>
        <a:p>
          <a:pPr algn="l"/>
          <a:endParaRPr lang="en-IN"/>
        </a:p>
      </dgm:t>
    </dgm:pt>
    <dgm:pt modelId="{1B2286F4-8708-491B-9D06-DE5CAE23E688}" type="sibTrans" cxnId="{09DA7A00-62B3-497B-9C9D-EC4F8B5B0A10}">
      <dgm:prSet/>
      <dgm:spPr/>
      <dgm:t>
        <a:bodyPr/>
        <a:lstStyle/>
        <a:p>
          <a:pPr algn="l"/>
          <a:endParaRPr lang="en-IN"/>
        </a:p>
      </dgm:t>
    </dgm:pt>
    <dgm:pt modelId="{5DF5B2D1-E441-4126-A549-AD393C7F536A}">
      <dgm:prSet custT="1"/>
      <dgm:spPr>
        <a:solidFill>
          <a:schemeClr val="accent1">
            <a:alpha val="90000"/>
          </a:schemeClr>
        </a:solidFill>
      </dgm:spPr>
      <dgm:t>
        <a:bodyPr/>
        <a:lstStyle/>
        <a:p>
          <a:pPr algn="l"/>
          <a:r>
            <a:rPr lang="en-US" sz="1600"/>
            <a:t>Entities </a:t>
          </a:r>
          <a:endParaRPr lang="en-US" sz="1600" dirty="0"/>
        </a:p>
      </dgm:t>
    </dgm:pt>
    <dgm:pt modelId="{88C253E4-C23C-4C09-9C5E-8198131FFE1F}" type="parTrans" cxnId="{DFC0EEE5-0BF9-4E62-A2E7-4917E594B264}">
      <dgm:prSet/>
      <dgm:spPr/>
      <dgm:t>
        <a:bodyPr/>
        <a:lstStyle/>
        <a:p>
          <a:pPr algn="l"/>
          <a:endParaRPr lang="en-IN"/>
        </a:p>
      </dgm:t>
    </dgm:pt>
    <dgm:pt modelId="{7C75B385-092B-4620-B9FA-9EFA8C381D8C}" type="sibTrans" cxnId="{DFC0EEE5-0BF9-4E62-A2E7-4917E594B264}">
      <dgm:prSet/>
      <dgm:spPr/>
      <dgm:t>
        <a:bodyPr/>
        <a:lstStyle/>
        <a:p>
          <a:pPr algn="l"/>
          <a:endParaRPr lang="en-IN"/>
        </a:p>
      </dgm:t>
    </dgm:pt>
    <dgm:pt modelId="{9139111E-82C7-4639-A773-EF9499ECF6F2}">
      <dgm:prSet custT="1"/>
      <dgm:spPr>
        <a:solidFill>
          <a:schemeClr val="accent1">
            <a:alpha val="90000"/>
          </a:schemeClr>
        </a:solidFill>
      </dgm:spPr>
      <dgm:t>
        <a:bodyPr/>
        <a:lstStyle/>
        <a:p>
          <a:pPr algn="l"/>
          <a:r>
            <a:rPr lang="en-US" sz="1600" dirty="0"/>
            <a:t>Attributes </a:t>
          </a:r>
        </a:p>
      </dgm:t>
    </dgm:pt>
    <dgm:pt modelId="{65A646DF-CDF3-493F-BD22-9497D4BC9E56}" type="parTrans" cxnId="{A831C307-9C37-46C4-B7E9-8BB97A252C76}">
      <dgm:prSet/>
      <dgm:spPr/>
      <dgm:t>
        <a:bodyPr/>
        <a:lstStyle/>
        <a:p>
          <a:pPr algn="l"/>
          <a:endParaRPr lang="en-IN"/>
        </a:p>
      </dgm:t>
    </dgm:pt>
    <dgm:pt modelId="{8FCA9A54-964B-4798-8011-639C5E69A6EB}" type="sibTrans" cxnId="{A831C307-9C37-46C4-B7E9-8BB97A252C76}">
      <dgm:prSet/>
      <dgm:spPr/>
      <dgm:t>
        <a:bodyPr/>
        <a:lstStyle/>
        <a:p>
          <a:pPr algn="l"/>
          <a:endParaRPr lang="en-IN"/>
        </a:p>
      </dgm:t>
    </dgm:pt>
    <dgm:pt modelId="{7E640FE7-7735-40BE-8463-C1565F424B9A}">
      <dgm:prSet custT="1"/>
      <dgm:spPr>
        <a:solidFill>
          <a:schemeClr val="accent1">
            <a:alpha val="90000"/>
          </a:schemeClr>
        </a:solidFill>
      </dgm:spPr>
      <dgm:t>
        <a:bodyPr/>
        <a:lstStyle/>
        <a:p>
          <a:pPr algn="l"/>
          <a:r>
            <a:rPr lang="en-US" sz="1600" dirty="0"/>
            <a:t>Relationship</a:t>
          </a:r>
        </a:p>
      </dgm:t>
    </dgm:pt>
    <dgm:pt modelId="{3B5B5674-447D-44D4-B0BC-5EEFC484367B}" type="parTrans" cxnId="{B6A6F96E-1EC3-496E-B222-986BE0A8DBE8}">
      <dgm:prSet/>
      <dgm:spPr/>
      <dgm:t>
        <a:bodyPr/>
        <a:lstStyle/>
        <a:p>
          <a:pPr algn="l"/>
          <a:endParaRPr lang="en-IN"/>
        </a:p>
      </dgm:t>
    </dgm:pt>
    <dgm:pt modelId="{8BB7B863-3607-4C29-A1F7-BF145BACF9DC}" type="sibTrans" cxnId="{B6A6F96E-1EC3-496E-B222-986BE0A8DBE8}">
      <dgm:prSet/>
      <dgm:spPr/>
      <dgm:t>
        <a:bodyPr/>
        <a:lstStyle/>
        <a:p>
          <a:pPr algn="l"/>
          <a:endParaRPr lang="en-IN"/>
        </a:p>
      </dgm:t>
    </dgm:pt>
    <dgm:pt modelId="{8990ED44-9892-4922-842A-06DE1E2D2005}">
      <dgm:prSet custT="1"/>
      <dgm:spPr>
        <a:solidFill>
          <a:schemeClr val="accent1">
            <a:alpha val="90000"/>
          </a:schemeClr>
        </a:solidFill>
      </dgm:spPr>
      <dgm:t>
        <a:bodyPr/>
        <a:lstStyle/>
        <a:p>
          <a:pPr algn="l"/>
          <a:r>
            <a:rPr lang="en-US" sz="1600" dirty="0"/>
            <a:t>Constraints on Binary Relationship Types </a:t>
          </a:r>
        </a:p>
      </dgm:t>
    </dgm:pt>
    <dgm:pt modelId="{98E9C49F-5BC2-4F62-8A8F-3C2361FF0CF2}" type="parTrans" cxnId="{7864B458-F9DC-4A8C-8A15-35344103EECD}">
      <dgm:prSet/>
      <dgm:spPr/>
      <dgm:t>
        <a:bodyPr/>
        <a:lstStyle/>
        <a:p>
          <a:endParaRPr lang="en-IN"/>
        </a:p>
      </dgm:t>
    </dgm:pt>
    <dgm:pt modelId="{E7044E9E-C14E-4454-9FE9-2A4F2D2BD06D}" type="sibTrans" cxnId="{7864B458-F9DC-4A8C-8A15-35344103EECD}">
      <dgm:prSet/>
      <dgm:spPr/>
      <dgm:t>
        <a:bodyPr/>
        <a:lstStyle/>
        <a:p>
          <a:endParaRPr lang="en-IN"/>
        </a:p>
      </dgm:t>
    </dgm:pt>
    <dgm:pt modelId="{24072F05-13A6-4860-B466-388F57836E05}">
      <dgm:prSet custT="1"/>
      <dgm:spPr>
        <a:solidFill>
          <a:schemeClr val="accent1">
            <a:alpha val="90000"/>
          </a:schemeClr>
        </a:solidFill>
      </dgm:spPr>
      <dgm:t>
        <a:bodyPr/>
        <a:lstStyle/>
        <a:p>
          <a:pPr algn="l"/>
          <a:r>
            <a:rPr lang="en-US" sz="1600" dirty="0"/>
            <a:t>Keys  </a:t>
          </a:r>
        </a:p>
      </dgm:t>
    </dgm:pt>
    <dgm:pt modelId="{2CB88AE0-A32F-4843-9D00-527DA727DB39}" type="parTrans" cxnId="{A13BDCF4-53B0-429A-928B-B6D4940F20A1}">
      <dgm:prSet/>
      <dgm:spPr/>
      <dgm:t>
        <a:bodyPr/>
        <a:lstStyle/>
        <a:p>
          <a:endParaRPr lang="en-IN"/>
        </a:p>
      </dgm:t>
    </dgm:pt>
    <dgm:pt modelId="{B13803AD-88D5-4011-A89A-7A6B7F816672}" type="sibTrans" cxnId="{A13BDCF4-53B0-429A-928B-B6D4940F20A1}">
      <dgm:prSet/>
      <dgm:spPr/>
      <dgm:t>
        <a:bodyPr/>
        <a:lstStyle/>
        <a:p>
          <a:endParaRPr lang="en-IN"/>
        </a:p>
      </dgm:t>
    </dgm:pt>
    <dgm:pt modelId="{919057C8-2D72-4620-B691-225C1D2CE607}">
      <dgm:prSet custT="1"/>
      <dgm:spPr>
        <a:solidFill>
          <a:schemeClr val="accent1">
            <a:alpha val="90000"/>
          </a:schemeClr>
        </a:solidFill>
      </dgm:spPr>
      <dgm:t>
        <a:bodyPr/>
        <a:lstStyle/>
        <a:p>
          <a:pPr algn="l"/>
          <a:r>
            <a:rPr lang="en-US" sz="1600" dirty="0"/>
            <a:t>Extended ER Concept </a:t>
          </a:r>
        </a:p>
      </dgm:t>
    </dgm:pt>
    <dgm:pt modelId="{F2E8C5C0-2978-41B4-99C8-344B67520617}" type="parTrans" cxnId="{E1C6765A-6348-441B-A084-E3DA5757AC00}">
      <dgm:prSet/>
      <dgm:spPr/>
      <dgm:t>
        <a:bodyPr/>
        <a:lstStyle/>
        <a:p>
          <a:endParaRPr lang="en-IN"/>
        </a:p>
      </dgm:t>
    </dgm:pt>
    <dgm:pt modelId="{DB61A32F-C310-4F29-8098-A51CE96BB961}" type="sibTrans" cxnId="{E1C6765A-6348-441B-A084-E3DA5757AC00}">
      <dgm:prSet/>
      <dgm:spPr/>
      <dgm:t>
        <a:bodyPr/>
        <a:lstStyle/>
        <a:p>
          <a:endParaRPr lang="en-IN"/>
        </a:p>
      </dgm:t>
    </dgm:pt>
    <dgm:pt modelId="{7F5B988B-FE25-4E4B-94B5-DD59F9471C09}">
      <dgm:prSet custT="1"/>
      <dgm:spPr/>
      <dgm:t>
        <a:bodyPr/>
        <a:lstStyle/>
        <a:p>
          <a:pPr algn="l"/>
          <a:r>
            <a:rPr lang="en-US" sz="1600" dirty="0">
              <a:latin typeface="+mj-lt"/>
            </a:rPr>
            <a:t>Reduction of an E R Model to Relational tables (Cont.)</a:t>
          </a:r>
          <a:endParaRPr lang="en-US" sz="1600" dirty="0"/>
        </a:p>
      </dgm:t>
    </dgm:pt>
    <dgm:pt modelId="{6A013F8C-4CDF-4D6F-89A8-CA14181AB7F5}" type="parTrans" cxnId="{37497633-B4E8-4679-97F5-B97F3D062CE5}">
      <dgm:prSet/>
      <dgm:spPr/>
      <dgm:t>
        <a:bodyPr/>
        <a:lstStyle/>
        <a:p>
          <a:endParaRPr lang="en-IN"/>
        </a:p>
      </dgm:t>
    </dgm:pt>
    <dgm:pt modelId="{5ACCC52F-F687-470F-A452-93D9C76BDA37}" type="sibTrans" cxnId="{37497633-B4E8-4679-97F5-B97F3D062CE5}">
      <dgm:prSet/>
      <dgm:spPr/>
      <dgm:t>
        <a:bodyPr/>
        <a:lstStyle/>
        <a:p>
          <a:endParaRPr lang="en-IN"/>
        </a:p>
      </dgm:t>
    </dgm:pt>
    <dgm:pt modelId="{33C2E9C5-A886-4D1D-9F7A-50772C6FAFA4}">
      <dgm:prSet custT="1"/>
      <dgm:spPr/>
      <dgm:t>
        <a:bodyPr/>
        <a:lstStyle/>
        <a:p>
          <a:pPr algn="l"/>
          <a:r>
            <a:rPr lang="en-US" sz="1600" dirty="0"/>
            <a:t>Complete Relational Model of Case Study</a:t>
          </a:r>
        </a:p>
      </dgm:t>
    </dgm:pt>
    <dgm:pt modelId="{0ED8911E-5D07-4D3D-9F09-593923DAC4D2}" type="parTrans" cxnId="{68D20709-622A-4BDD-81C0-A6B26ABFD808}">
      <dgm:prSet/>
      <dgm:spPr/>
      <dgm:t>
        <a:bodyPr/>
        <a:lstStyle/>
        <a:p>
          <a:endParaRPr lang="en-IN"/>
        </a:p>
      </dgm:t>
    </dgm:pt>
    <dgm:pt modelId="{C233CABF-F530-4913-8D05-E9C20A72E0CD}" type="sibTrans" cxnId="{68D20709-622A-4BDD-81C0-A6B26ABFD808}">
      <dgm:prSet/>
      <dgm:spPr/>
      <dgm:t>
        <a:bodyPr/>
        <a:lstStyle/>
        <a:p>
          <a:endParaRPr lang="en-IN"/>
        </a:p>
      </dgm:t>
    </dgm:pt>
    <dgm:pt modelId="{1A0774C9-27EF-4AFF-A733-C1C134D6A7BD}">
      <dgm:prSet phldrT="[Text]" custT="1"/>
      <dgm:spPr>
        <a:solidFill>
          <a:srgbClr val="FFC000">
            <a:alpha val="90000"/>
          </a:srgbClr>
        </a:solidFill>
      </dgm:spPr>
      <dgm:t>
        <a:bodyPr/>
        <a:lstStyle/>
        <a:p>
          <a:pPr algn="l"/>
          <a:endParaRPr lang="en-US" sz="1600" dirty="0"/>
        </a:p>
      </dgm:t>
    </dgm:pt>
    <dgm:pt modelId="{C026CCFD-ED65-49FE-B9BB-58B182A9F549}" type="sibTrans" cxnId="{AF347F42-8039-4669-A05C-14C0E6A37FF0}">
      <dgm:prSet/>
      <dgm:spPr/>
      <dgm:t>
        <a:bodyPr/>
        <a:lstStyle/>
        <a:p>
          <a:pPr algn="l"/>
          <a:endParaRPr lang="en-IN"/>
        </a:p>
      </dgm:t>
    </dgm:pt>
    <dgm:pt modelId="{436BA836-3A11-4043-973F-B11A81AB4608}" type="parTrans" cxnId="{AF347F42-8039-4669-A05C-14C0E6A37FF0}">
      <dgm:prSet/>
      <dgm:spPr/>
      <dgm:t>
        <a:bodyPr/>
        <a:lstStyle/>
        <a:p>
          <a:pPr algn="l"/>
          <a:endParaRPr lang="en-IN"/>
        </a:p>
      </dgm:t>
    </dgm:pt>
    <dgm:pt modelId="{8201B12D-B7F6-4908-B9E4-012A5C7B1E7E}">
      <dgm:prSet custT="1"/>
      <dgm:spPr>
        <a:solidFill>
          <a:srgbClr val="FFC000">
            <a:alpha val="90000"/>
          </a:srgbClr>
        </a:solidFill>
      </dgm:spPr>
      <dgm:t>
        <a:bodyPr/>
        <a:lstStyle/>
        <a:p>
          <a:pPr algn="l"/>
          <a:r>
            <a:rPr lang="en-US" sz="1600" dirty="0">
              <a:latin typeface="+mn-lt"/>
            </a:rPr>
            <a:t>Completion of E R Diagram-</a:t>
          </a:r>
          <a:r>
            <a:rPr lang="en-US" sz="1600" dirty="0"/>
            <a:t>– College Case Study</a:t>
          </a:r>
          <a:endParaRPr lang="en-US" sz="1600" dirty="0">
            <a:latin typeface="+mn-lt"/>
          </a:endParaRPr>
        </a:p>
      </dgm:t>
    </dgm:pt>
    <dgm:pt modelId="{0BC258EA-1065-4EED-8E22-4B43D9EE648F}" type="sibTrans" cxnId="{BCA5BF2C-D0A2-4A41-8372-F5B79FDD0199}">
      <dgm:prSet/>
      <dgm:spPr/>
      <dgm:t>
        <a:bodyPr/>
        <a:lstStyle/>
        <a:p>
          <a:endParaRPr lang="en-IN"/>
        </a:p>
      </dgm:t>
    </dgm:pt>
    <dgm:pt modelId="{3D8AC301-65C2-4F51-8DB5-CEE53D424C64}" type="parTrans" cxnId="{BCA5BF2C-D0A2-4A41-8372-F5B79FDD0199}">
      <dgm:prSet/>
      <dgm:spPr/>
      <dgm:t>
        <a:bodyPr/>
        <a:lstStyle/>
        <a:p>
          <a:endParaRPr lang="en-IN"/>
        </a:p>
      </dgm:t>
    </dgm:pt>
    <dgm:pt modelId="{0FFFFE05-F7DE-49B3-9C36-C6587D5BFA8E}">
      <dgm:prSet custT="1"/>
      <dgm:spPr>
        <a:solidFill>
          <a:srgbClr val="FFC000">
            <a:alpha val="90000"/>
          </a:srgbClr>
        </a:solidFill>
      </dgm:spPr>
      <dgm:t>
        <a:bodyPr/>
        <a:lstStyle/>
        <a:p>
          <a:pPr algn="l"/>
          <a:endParaRPr lang="en-US" sz="1600" dirty="0">
            <a:latin typeface="+mn-lt"/>
          </a:endParaRPr>
        </a:p>
      </dgm:t>
    </dgm:pt>
    <dgm:pt modelId="{F8D8A714-8767-40CF-9CB2-43AFD65B1128}" type="sibTrans" cxnId="{66D16F27-B6F1-4F6E-B40C-497D18A25287}">
      <dgm:prSet/>
      <dgm:spPr/>
      <dgm:t>
        <a:bodyPr/>
        <a:lstStyle/>
        <a:p>
          <a:endParaRPr lang="en-IN"/>
        </a:p>
      </dgm:t>
    </dgm:pt>
    <dgm:pt modelId="{756262D1-1447-4508-BE8E-D3B97F8B42C3}" type="parTrans" cxnId="{66D16F27-B6F1-4F6E-B40C-497D18A25287}">
      <dgm:prSet/>
      <dgm:spPr/>
      <dgm:t>
        <a:bodyPr/>
        <a:lstStyle/>
        <a:p>
          <a:endParaRPr lang="en-IN"/>
        </a:p>
      </dgm:t>
    </dgm:pt>
    <dgm:pt modelId="{1505C841-2583-43C7-B476-362E278B0601}" type="pres">
      <dgm:prSet presAssocID="{BE7CCC70-0D9B-43BE-96DE-E5C6E2B8884A}" presName="Name0" presStyleCnt="0">
        <dgm:presLayoutVars>
          <dgm:dir/>
          <dgm:animLvl val="lvl"/>
          <dgm:resizeHandles val="exact"/>
        </dgm:presLayoutVars>
      </dgm:prSet>
      <dgm:spPr/>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pt>
    <dgm:pt modelId="{257D3217-22AA-4978-B5BC-E162C1E53B6E}" type="pres">
      <dgm:prSet presAssocID="{48E84333-C6C6-4A02-97AF-A373EC7A5884}" presName="desTx" presStyleLbl="alignAccFollowNode1" presStyleIdx="0" presStyleCnt="4">
        <dgm:presLayoutVars>
          <dgm:bulletEnabled val="1"/>
        </dgm:presLayoutVars>
      </dgm:prSet>
      <dgm:spPr/>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custLinFactNeighborX="-827" custLinFactNeighborY="1108">
        <dgm:presLayoutVars>
          <dgm:chMax val="0"/>
          <dgm:chPref val="0"/>
          <dgm:bulletEnabled val="1"/>
        </dgm:presLayoutVars>
      </dgm:prSet>
      <dgm:spPr/>
    </dgm:pt>
    <dgm:pt modelId="{3AB7838E-7052-41EC-A93B-CB11F7ADC489}" type="pres">
      <dgm:prSet presAssocID="{BCCB605C-25D3-48C3-9C2B-B0DEF0A3BBC5}" presName="desTx" presStyleLbl="alignAccFollowNode1" presStyleIdx="1" presStyleCnt="4" custScaleX="101668" custLinFactNeighborX="1385" custLinFactNeighborY="612">
        <dgm:presLayoutVars>
          <dgm:bulletEnabled val="1"/>
        </dgm:presLayoutVars>
      </dgm:prSet>
      <dgm:spPr/>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pt>
    <dgm:pt modelId="{4B99666E-ED61-4949-A6C2-154F24C043EA}" type="pres">
      <dgm:prSet presAssocID="{97A29683-4088-409A-AAEA-FCBEC4D2C6B4}" presName="desTx" presStyleLbl="alignAccFollowNode1" presStyleIdx="2" presStyleCnt="4" custLinFactNeighborX="-742" custLinFactNeighborY="2159">
        <dgm:presLayoutVars>
          <dgm:bulletEnabled val="1"/>
        </dgm:presLayoutVars>
      </dgm:prSet>
      <dgm:spPr/>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pt>
    <dgm:pt modelId="{020EBEBE-5A0D-4365-A5E4-F2F77A96531B}" type="pres">
      <dgm:prSet presAssocID="{E3524404-AF9E-4621-8357-1D946966B653}" presName="desTx" presStyleLbl="alignAccFollowNode1" presStyleIdx="3" presStyleCnt="4">
        <dgm:presLayoutVars>
          <dgm:bulletEnabled val="1"/>
        </dgm:presLayoutVars>
      </dgm:prSet>
      <dgm:spPr/>
    </dgm:pt>
  </dgm:ptLst>
  <dgm:cxnLst>
    <dgm:cxn modelId="{B5A05600-88E0-4342-B0EC-979F06CC66FC}" srcId="{BE7CCC70-0D9B-43BE-96DE-E5C6E2B8884A}" destId="{E3524404-AF9E-4621-8357-1D946966B653}" srcOrd="3" destOrd="0" parTransId="{269DFFEC-9EE7-4B84-BF45-1859AA19D84C}" sibTransId="{C3A67A81-627A-4214-AD96-5F624F27836F}"/>
    <dgm:cxn modelId="{09DA7A00-62B3-497B-9C9D-EC4F8B5B0A10}" srcId="{48E84333-C6C6-4A02-97AF-A373EC7A5884}" destId="{E537A024-9892-48D4-A64C-7C54819BC95F}" srcOrd="2" destOrd="0" parTransId="{527579A6-DFBC-4BFC-B811-7AB60F0392ED}" sibTransId="{1B2286F4-8708-491B-9D06-DE5CAE23E688}"/>
    <dgm:cxn modelId="{BD838300-146F-491F-968D-B67A807FD63A}" type="presOf" srcId="{919057C8-2D72-4620-B691-225C1D2CE607}" destId="{3AB7838E-7052-41EC-A93B-CB11F7ADC489}" srcOrd="0" destOrd="3" presId="urn:microsoft.com/office/officeart/2005/8/layout/hList1"/>
    <dgm:cxn modelId="{E4F7A102-8723-4052-8AD8-6BF8D20DD98C}" type="presOf" srcId="{906040F0-5CE5-4C47-83F6-B53AB83233B5}" destId="{3AB7838E-7052-41EC-A93B-CB11F7ADC489}" srcOrd="0" destOrd="0" presId="urn:microsoft.com/office/officeart/2005/8/layout/hList1"/>
    <dgm:cxn modelId="{A831C307-9C37-46C4-B7E9-8BB97A252C76}" srcId="{48E84333-C6C6-4A02-97AF-A373EC7A5884}" destId="{9139111E-82C7-4639-A773-EF9499ECF6F2}" srcOrd="4" destOrd="0" parTransId="{65A646DF-CDF3-493F-BD22-9497D4BC9E56}" sibTransId="{8FCA9A54-964B-4798-8011-639C5E69A6EB}"/>
    <dgm:cxn modelId="{68D20709-622A-4BDD-81C0-A6B26ABFD808}" srcId="{E3524404-AF9E-4621-8357-1D946966B653}" destId="{33C2E9C5-A886-4D1D-9F7A-50772C6FAFA4}" srcOrd="2" destOrd="0" parTransId="{0ED8911E-5D07-4D3D-9F09-593923DAC4D2}" sibTransId="{C233CABF-F530-4913-8D05-E9C20A72E0CD}"/>
    <dgm:cxn modelId="{6CDA2509-7BC1-4B4B-80BE-016F4C068368}" type="presOf" srcId="{8201B12D-B7F6-4908-B9E4-012A5C7B1E7E}" destId="{4B99666E-ED61-4949-A6C2-154F24C043EA}" srcOrd="0" destOrd="1" presId="urn:microsoft.com/office/officeart/2005/8/layout/hList1"/>
    <dgm:cxn modelId="{54E3600C-71E0-4111-AC8F-BF4E8E850B4D}" type="presOf" srcId="{8990ED44-9892-4922-842A-06DE1E2D2005}" destId="{3AB7838E-7052-41EC-A93B-CB11F7ADC489}" srcOrd="0" destOrd="1" presId="urn:microsoft.com/office/officeart/2005/8/layout/hList1"/>
    <dgm:cxn modelId="{782E491B-6C77-45E1-8160-0F0B68A902C3}" type="presOf" srcId="{24072F05-13A6-4860-B466-388F57836E05}" destId="{3AB7838E-7052-41EC-A93B-CB11F7ADC489}" srcOrd="0" destOrd="2" presId="urn:microsoft.com/office/officeart/2005/8/layout/hList1"/>
    <dgm:cxn modelId="{46D0C821-4E94-4751-987D-53C1134619CD}" type="presOf" srcId="{97A29683-4088-409A-AAEA-FCBEC4D2C6B4}" destId="{48BB31F4-BD41-4898-A87F-7D8897E8D5C2}" srcOrd="0" destOrd="0" presId="urn:microsoft.com/office/officeart/2005/8/layout/hList1"/>
    <dgm:cxn modelId="{39A9FA23-73E4-4DFE-9157-63CA06A83546}" type="presOf" srcId="{E3524404-AF9E-4621-8357-1D946966B653}" destId="{E286B833-4448-420D-AA3F-2A5DDAE2AE2C}" srcOrd="0" destOrd="0" presId="urn:microsoft.com/office/officeart/2005/8/layout/hList1"/>
    <dgm:cxn modelId="{66D16F27-B6F1-4F6E-B40C-497D18A25287}" srcId="{97A29683-4088-409A-AAEA-FCBEC4D2C6B4}" destId="{0FFFFE05-F7DE-49B3-9C36-C6587D5BFA8E}" srcOrd="2" destOrd="0" parTransId="{756262D1-1447-4508-BE8E-D3B97F8B42C3}" sibTransId="{F8D8A714-8767-40CF-9CB2-43AFD65B1128}"/>
    <dgm:cxn modelId="{164B222A-8B57-4718-8B1C-9DFBEBCCACF8}" srcId="{48E84333-C6C6-4A02-97AF-A373EC7A5884}" destId="{43D94A63-591D-4E8F-93EE-0DE7A9B855FB}" srcOrd="1" destOrd="0" parTransId="{9AFCB87B-D72D-4801-A4B6-2892F4AEF7C6}" sibTransId="{FDA218A3-D493-4D4F-B76C-026C297C8623}"/>
    <dgm:cxn modelId="{BCA5BF2C-D0A2-4A41-8372-F5B79FDD0199}" srcId="{97A29683-4088-409A-AAEA-FCBEC4D2C6B4}" destId="{8201B12D-B7F6-4908-B9E4-012A5C7B1E7E}" srcOrd="1" destOrd="0" parTransId="{3D8AC301-65C2-4F51-8DB5-CEE53D424C64}" sibTransId="{0BC258EA-1065-4EED-8E22-4B43D9EE648F}"/>
    <dgm:cxn modelId="{37497633-B4E8-4679-97F5-B97F3D062CE5}" srcId="{E3524404-AF9E-4621-8357-1D946966B653}" destId="{7F5B988B-FE25-4E4B-94B5-DD59F9471C09}" srcOrd="1" destOrd="0" parTransId="{6A013F8C-4CDF-4D6F-89A8-CA14181AB7F5}" sibTransId="{5ACCC52F-F687-470F-A452-93D9C76BDA37}"/>
    <dgm:cxn modelId="{D9C3CB33-88AB-4AC0-96B9-27C2C7630F5D}" type="presOf" srcId="{9139111E-82C7-4639-A773-EF9499ECF6F2}" destId="{257D3217-22AA-4978-B5BC-E162C1E53B6E}" srcOrd="0" destOrd="4" presId="urn:microsoft.com/office/officeart/2005/8/layout/hList1"/>
    <dgm:cxn modelId="{C248B934-0B0D-48CA-A3BF-10DA2083A123}" type="presOf" srcId="{43D94A63-591D-4E8F-93EE-0DE7A9B855FB}" destId="{257D3217-22AA-4978-B5BC-E162C1E53B6E}" srcOrd="0" destOrd="1" presId="urn:microsoft.com/office/officeart/2005/8/layout/hList1"/>
    <dgm:cxn modelId="{92B5DB38-8FE3-4D10-8E52-0EEE73D61E00}" type="presOf" srcId="{48E84333-C6C6-4A02-97AF-A373EC7A5884}" destId="{5AB8F325-B076-4CA1-93B7-EC76BA1AE2F5}" srcOrd="0" destOrd="0" presId="urn:microsoft.com/office/officeart/2005/8/layout/hList1"/>
    <dgm:cxn modelId="{FBBCEA60-B997-473B-9451-91352E357A0B}" srcId="{BE7CCC70-0D9B-43BE-96DE-E5C6E2B8884A}" destId="{97A29683-4088-409A-AAEA-FCBEC4D2C6B4}" srcOrd="2" destOrd="0" parTransId="{B0B7A316-68AE-49A1-AC23-9EA2190D3BC2}" sibTransId="{D251A7A7-C952-499A-9BEE-AE87DEC5F414}"/>
    <dgm:cxn modelId="{AF347F42-8039-4669-A05C-14C0E6A37FF0}" srcId="{97A29683-4088-409A-AAEA-FCBEC4D2C6B4}" destId="{1A0774C9-27EF-4AFF-A733-C1C134D6A7BD}" srcOrd="0" destOrd="0" parTransId="{436BA836-3A11-4043-973F-B11A81AB4608}" sibTransId="{C026CCFD-ED65-49FE-B9BB-58B182A9F549}"/>
    <dgm:cxn modelId="{1069F243-2ED8-41E9-93CA-A435BB872F36}" type="presOf" srcId="{7209CE2C-266E-48CE-B011-4550B99FEE59}" destId="{020EBEBE-5A0D-4365-A5E4-F2F77A96531B}" srcOrd="0" destOrd="0" presId="urn:microsoft.com/office/officeart/2005/8/layout/hList1"/>
    <dgm:cxn modelId="{41241E45-B8F7-4A2A-8FA9-BD8004E9B5D6}" type="presOf" srcId="{7F5B988B-FE25-4E4B-94B5-DD59F9471C09}" destId="{020EBEBE-5A0D-4365-A5E4-F2F77A96531B}" srcOrd="0" destOrd="1" presId="urn:microsoft.com/office/officeart/2005/8/layout/hList1"/>
    <dgm:cxn modelId="{160F7247-4145-43A3-9F17-D4F871FA024F}" type="presOf" srcId="{33C2E9C5-A886-4D1D-9F7A-50772C6FAFA4}" destId="{020EBEBE-5A0D-4365-A5E4-F2F77A96531B}" srcOrd="0" destOrd="2" presId="urn:microsoft.com/office/officeart/2005/8/layout/hList1"/>
    <dgm:cxn modelId="{DC00634B-A6EC-437D-8C3E-4033038FCBC4}" srcId="{BE7CCC70-0D9B-43BE-96DE-E5C6E2B8884A}" destId="{BCCB605C-25D3-48C3-9C2B-B0DEF0A3BBC5}" srcOrd="1" destOrd="0" parTransId="{1352AA99-BE19-4223-AB73-BDE283A3ABC9}" sibTransId="{7B603CB7-58F4-4AA7-9E19-E877D2A0F280}"/>
    <dgm:cxn modelId="{B6A6F96E-1EC3-496E-B222-986BE0A8DBE8}" srcId="{48E84333-C6C6-4A02-97AF-A373EC7A5884}" destId="{7E640FE7-7735-40BE-8463-C1565F424B9A}" srcOrd="5" destOrd="0" parTransId="{3B5B5674-447D-44D4-B0BC-5EEFC484367B}" sibTransId="{8BB7B863-3607-4C29-A1F7-BF145BACF9DC}"/>
    <dgm:cxn modelId="{5944BF56-47B2-4C37-A225-2D92320AEF23}" type="presOf" srcId="{1A0774C9-27EF-4AFF-A733-C1C134D6A7BD}" destId="{4B99666E-ED61-4949-A6C2-154F24C043EA}" srcOrd="0" destOrd="0" presId="urn:microsoft.com/office/officeart/2005/8/layout/hList1"/>
    <dgm:cxn modelId="{5A9B1758-932B-43B7-A178-0398D0CC14BC}" type="presOf" srcId="{7E640FE7-7735-40BE-8463-C1565F424B9A}" destId="{257D3217-22AA-4978-B5BC-E162C1E53B6E}" srcOrd="0" destOrd="5" presId="urn:microsoft.com/office/officeart/2005/8/layout/hList1"/>
    <dgm:cxn modelId="{7864B458-F9DC-4A8C-8A15-35344103EECD}" srcId="{BCCB605C-25D3-48C3-9C2B-B0DEF0A3BBC5}" destId="{8990ED44-9892-4922-842A-06DE1E2D2005}" srcOrd="1" destOrd="0" parTransId="{98E9C49F-5BC2-4F62-8A8F-3C2361FF0CF2}" sibTransId="{E7044E9E-C14E-4454-9FE9-2A4F2D2BD06D}"/>
    <dgm:cxn modelId="{E1C6765A-6348-441B-A084-E3DA5757AC00}" srcId="{BCCB605C-25D3-48C3-9C2B-B0DEF0A3BBC5}" destId="{919057C8-2D72-4620-B691-225C1D2CE607}" srcOrd="3" destOrd="0" parTransId="{F2E8C5C0-2978-41B4-99C8-344B67520617}" sibTransId="{DB61A32F-C310-4F29-8098-A51CE96BB961}"/>
    <dgm:cxn modelId="{703FD28E-7FC3-49BD-A2D2-9DD36D80843F}" type="presOf" srcId="{17EA465F-81F2-4979-9F03-C74523C86405}" destId="{257D3217-22AA-4978-B5BC-E162C1E53B6E}" srcOrd="0" destOrd="0" presId="urn:microsoft.com/office/officeart/2005/8/layout/hList1"/>
    <dgm:cxn modelId="{010EFA96-E2DB-40AB-844A-0A1A554FCD38}" type="presOf" srcId="{BCCB605C-25D3-48C3-9C2B-B0DEF0A3BBC5}" destId="{2D37F524-7033-403E-A496-9608FFF14C56}" srcOrd="0" destOrd="0" presId="urn:microsoft.com/office/officeart/2005/8/layout/hList1"/>
    <dgm:cxn modelId="{DE16B6AC-336A-49F1-B16F-D970B259E4FD}" type="presOf" srcId="{5DF5B2D1-E441-4126-A549-AD393C7F536A}" destId="{257D3217-22AA-4978-B5BC-E162C1E53B6E}" srcOrd="0" destOrd="3" presId="urn:microsoft.com/office/officeart/2005/8/layout/hList1"/>
    <dgm:cxn modelId="{499687B9-5A86-440E-9202-70585BCDE76F}" type="presOf" srcId="{E537A024-9892-48D4-A64C-7C54819BC95F}" destId="{257D3217-22AA-4978-B5BC-E162C1E53B6E}" srcOrd="0" destOrd="2" presId="urn:microsoft.com/office/officeart/2005/8/layout/hList1"/>
    <dgm:cxn modelId="{D55905D8-9476-4D5C-B887-11DD0DCA6469}" srcId="{48E84333-C6C6-4A02-97AF-A373EC7A5884}" destId="{17EA465F-81F2-4979-9F03-C74523C86405}" srcOrd="0" destOrd="0" parTransId="{879FA684-2F41-4149-869A-C0AD27A8F6A4}" sibTransId="{DBBCA7EB-1773-450A-AE01-B41476CECE5E}"/>
    <dgm:cxn modelId="{DFC0EEE5-0BF9-4E62-A2E7-4917E594B264}" srcId="{48E84333-C6C6-4A02-97AF-A373EC7A5884}" destId="{5DF5B2D1-E441-4126-A549-AD393C7F536A}" srcOrd="3" destOrd="0" parTransId="{88C253E4-C23C-4C09-9C5E-8198131FFE1F}" sibTransId="{7C75B385-092B-4620-B9FA-9EFA8C381D8C}"/>
    <dgm:cxn modelId="{CE0F0FE8-CB2A-411D-89B1-02C2A3228C41}" srcId="{BE7CCC70-0D9B-43BE-96DE-E5C6E2B8884A}" destId="{48E84333-C6C6-4A02-97AF-A373EC7A5884}" srcOrd="0" destOrd="0" parTransId="{DBCC6491-E246-45D1-AD17-35B30A1C2DF7}" sibTransId="{C8309502-1620-47CD-AFA7-FB2DB1424D66}"/>
    <dgm:cxn modelId="{3369ECED-AF85-4AFD-8D08-F6B47D30DB8F}" type="presOf" srcId="{BE7CCC70-0D9B-43BE-96DE-E5C6E2B8884A}" destId="{1505C841-2583-43C7-B476-362E278B0601}" srcOrd="0" destOrd="0" presId="urn:microsoft.com/office/officeart/2005/8/layout/hList1"/>
    <dgm:cxn modelId="{A13BDCF4-53B0-429A-928B-B6D4940F20A1}" srcId="{BCCB605C-25D3-48C3-9C2B-B0DEF0A3BBC5}" destId="{24072F05-13A6-4860-B466-388F57836E05}" srcOrd="2" destOrd="0" parTransId="{2CB88AE0-A32F-4843-9D00-527DA727DB39}" sibTransId="{B13803AD-88D5-4011-A89A-7A6B7F816672}"/>
    <dgm:cxn modelId="{E1554CF5-4115-468E-9AA8-04742337BC92}" srcId="{E3524404-AF9E-4621-8357-1D946966B653}" destId="{7209CE2C-266E-48CE-B011-4550B99FEE59}" srcOrd="0" destOrd="0" parTransId="{7A914769-99DB-470B-AE07-D239A0D74A3A}" sibTransId="{7001CF3B-315D-46E7-95B0-DB7E11F797FC}"/>
    <dgm:cxn modelId="{4B3231FB-CC25-4751-9F5E-CA946AC6CB6A}" srcId="{BCCB605C-25D3-48C3-9C2B-B0DEF0A3BBC5}" destId="{906040F0-5CE5-4C47-83F6-B53AB83233B5}" srcOrd="0" destOrd="0" parTransId="{5794F5A0-C28B-4359-ABB1-89C832403EAA}" sibTransId="{BA4B5D35-D775-414F-B503-1F80D21FE984}"/>
    <dgm:cxn modelId="{804DCAFE-C1D2-4449-A167-7DA91F07866B}" type="presOf" srcId="{0FFFFE05-F7DE-49B3-9C36-C6587D5BFA8E}" destId="{4B99666E-ED61-4949-A6C2-154F24C043EA}" srcOrd="0" destOrd="2" presId="urn:microsoft.com/office/officeart/2005/8/layout/hList1"/>
    <dgm:cxn modelId="{8AE02D62-EDEB-4FFF-865E-E7D101309832}" type="presParOf" srcId="{1505C841-2583-43C7-B476-362E278B0601}" destId="{9AF61F49-EF51-4198-B120-6D27A2394BD1}" srcOrd="0" destOrd="0" presId="urn:microsoft.com/office/officeart/2005/8/layout/hList1"/>
    <dgm:cxn modelId="{2D2DBFB8-DAA9-4537-A7D0-385F25D04F6C}" type="presParOf" srcId="{9AF61F49-EF51-4198-B120-6D27A2394BD1}" destId="{5AB8F325-B076-4CA1-93B7-EC76BA1AE2F5}" srcOrd="0" destOrd="0" presId="urn:microsoft.com/office/officeart/2005/8/layout/hList1"/>
    <dgm:cxn modelId="{253B6F38-C49C-404F-90E3-C9322B6CDAC7}" type="presParOf" srcId="{9AF61F49-EF51-4198-B120-6D27A2394BD1}" destId="{257D3217-22AA-4978-B5BC-E162C1E53B6E}" srcOrd="1" destOrd="0" presId="urn:microsoft.com/office/officeart/2005/8/layout/hList1"/>
    <dgm:cxn modelId="{96D357F6-7632-4B01-818F-972CCBFB89D0}" type="presParOf" srcId="{1505C841-2583-43C7-B476-362E278B0601}" destId="{24698588-9397-41A2-B17C-50712846CAD4}" srcOrd="1" destOrd="0" presId="urn:microsoft.com/office/officeart/2005/8/layout/hList1"/>
    <dgm:cxn modelId="{940EAC19-59BD-4A59-BAF3-1C99669162B1}" type="presParOf" srcId="{1505C841-2583-43C7-B476-362E278B0601}" destId="{4B8512B5-AEF7-49BB-A057-A2CA993EADD2}" srcOrd="2" destOrd="0" presId="urn:microsoft.com/office/officeart/2005/8/layout/hList1"/>
    <dgm:cxn modelId="{6D09D9BC-CC1C-4593-AA9B-A90049BC85BE}" type="presParOf" srcId="{4B8512B5-AEF7-49BB-A057-A2CA993EADD2}" destId="{2D37F524-7033-403E-A496-9608FFF14C56}" srcOrd="0" destOrd="0" presId="urn:microsoft.com/office/officeart/2005/8/layout/hList1"/>
    <dgm:cxn modelId="{BCAC9B60-1C81-4CE8-8F7A-BD8BC9D29796}" type="presParOf" srcId="{4B8512B5-AEF7-49BB-A057-A2CA993EADD2}" destId="{3AB7838E-7052-41EC-A93B-CB11F7ADC489}" srcOrd="1" destOrd="0" presId="urn:microsoft.com/office/officeart/2005/8/layout/hList1"/>
    <dgm:cxn modelId="{ADFABCFF-2F38-441B-AB6D-DF2D63A36B2A}" type="presParOf" srcId="{1505C841-2583-43C7-B476-362E278B0601}" destId="{2240037B-26BD-4609-B129-E20A2211987B}" srcOrd="3" destOrd="0" presId="urn:microsoft.com/office/officeart/2005/8/layout/hList1"/>
    <dgm:cxn modelId="{38043FF4-7D9B-462B-B90D-FC8ACA0BAC95}" type="presParOf" srcId="{1505C841-2583-43C7-B476-362E278B0601}" destId="{E9541F30-71ED-4072-BFC4-86C462DF47FB}" srcOrd="4" destOrd="0" presId="urn:microsoft.com/office/officeart/2005/8/layout/hList1"/>
    <dgm:cxn modelId="{9E1A1D4D-D2C5-4143-8851-881EFDA31985}" type="presParOf" srcId="{E9541F30-71ED-4072-BFC4-86C462DF47FB}" destId="{48BB31F4-BD41-4898-A87F-7D8897E8D5C2}" srcOrd="0" destOrd="0" presId="urn:microsoft.com/office/officeart/2005/8/layout/hList1"/>
    <dgm:cxn modelId="{E00C8FFA-FB49-4F17-BA4C-308A4D7A1672}" type="presParOf" srcId="{E9541F30-71ED-4072-BFC4-86C462DF47FB}" destId="{4B99666E-ED61-4949-A6C2-154F24C043EA}" srcOrd="1" destOrd="0" presId="urn:microsoft.com/office/officeart/2005/8/layout/hList1"/>
    <dgm:cxn modelId="{71DA1CBD-3F2C-403C-934B-8D373C38E6CB}" type="presParOf" srcId="{1505C841-2583-43C7-B476-362E278B0601}" destId="{EC8A977D-89EB-454D-881F-48DA39A9164D}" srcOrd="5" destOrd="0" presId="urn:microsoft.com/office/officeart/2005/8/layout/hList1"/>
    <dgm:cxn modelId="{DDEADC18-8CC5-4E9D-9A02-CBCF4F2B878E}" type="presParOf" srcId="{1505C841-2583-43C7-B476-362E278B0601}" destId="{8E2A54CA-2780-49E5-8D75-CFC4BF6B4EDF}" srcOrd="6" destOrd="0" presId="urn:microsoft.com/office/officeart/2005/8/layout/hList1"/>
    <dgm:cxn modelId="{A3481E6F-8B65-4F74-9B89-2192258F9D86}" type="presParOf" srcId="{8E2A54CA-2780-49E5-8D75-CFC4BF6B4EDF}" destId="{E286B833-4448-420D-AA3F-2A5DDAE2AE2C}" srcOrd="0" destOrd="0" presId="urn:microsoft.com/office/officeart/2005/8/layout/hList1"/>
    <dgm:cxn modelId="{20CAC0A7-3418-47FC-AEDB-9BBEE2D1B2B3}"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1282" y="775870"/>
          <a:ext cx="2506972" cy="100278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marL="0" lvl="0" indent="0" algn="ctr" defTabSz="2089150">
            <a:lnSpc>
              <a:spcPct val="90000"/>
            </a:lnSpc>
            <a:spcBef>
              <a:spcPct val="0"/>
            </a:spcBef>
            <a:spcAft>
              <a:spcPct val="35000"/>
            </a:spcAft>
            <a:buNone/>
          </a:pPr>
          <a:r>
            <a:rPr lang="en-US" sz="4700" kern="1200" dirty="0"/>
            <a:t>Day 5</a:t>
          </a:r>
        </a:p>
      </dsp:txBody>
      <dsp:txXfrm>
        <a:off x="1282" y="775870"/>
        <a:ext cx="2506972" cy="1002789"/>
      </dsp:txXfrm>
    </dsp:sp>
    <dsp:sp modelId="{257D3217-22AA-4978-B5BC-E162C1E53B6E}">
      <dsp:nvSpPr>
        <dsp:cNvPr id="0" name=""/>
        <dsp:cNvSpPr/>
      </dsp:nvSpPr>
      <dsp:spPr>
        <a:xfrm>
          <a:off x="1282" y="1778659"/>
          <a:ext cx="2506972" cy="2322269"/>
        </a:xfrm>
        <a:prstGeom prst="rect">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Introduction Case Study-User Requirement</a:t>
          </a:r>
        </a:p>
        <a:p>
          <a:pPr marL="171450" lvl="1" indent="-171450" algn="l" defTabSz="711200">
            <a:lnSpc>
              <a:spcPct val="90000"/>
            </a:lnSpc>
            <a:spcBef>
              <a:spcPct val="0"/>
            </a:spcBef>
            <a:spcAft>
              <a:spcPct val="15000"/>
            </a:spcAft>
            <a:buChar char="•"/>
          </a:pPr>
          <a:r>
            <a:rPr lang="en-US" sz="1600" kern="1200" dirty="0"/>
            <a:t>Basic Concept of ER Model</a:t>
          </a:r>
          <a:endParaRPr lang="en-IN" sz="1600" kern="1200" dirty="0"/>
        </a:p>
        <a:p>
          <a:pPr marL="171450" lvl="1" indent="-171450" algn="l" defTabSz="711200">
            <a:lnSpc>
              <a:spcPct val="90000"/>
            </a:lnSpc>
            <a:spcBef>
              <a:spcPct val="0"/>
            </a:spcBef>
            <a:spcAft>
              <a:spcPct val="15000"/>
            </a:spcAft>
            <a:buChar char="•"/>
          </a:pPr>
          <a:r>
            <a:rPr lang="en-US" sz="1600" kern="1200" dirty="0"/>
            <a:t>ER Modelling</a:t>
          </a:r>
        </a:p>
        <a:p>
          <a:pPr marL="171450" lvl="1" indent="-171450" algn="l" defTabSz="711200">
            <a:lnSpc>
              <a:spcPct val="90000"/>
            </a:lnSpc>
            <a:spcBef>
              <a:spcPct val="0"/>
            </a:spcBef>
            <a:spcAft>
              <a:spcPct val="15000"/>
            </a:spcAft>
            <a:buChar char="•"/>
          </a:pPr>
          <a:r>
            <a:rPr lang="en-US" sz="1600" kern="1200"/>
            <a:t>Entities </a:t>
          </a:r>
          <a:endParaRPr lang="en-US" sz="1600" kern="1200" dirty="0"/>
        </a:p>
        <a:p>
          <a:pPr marL="171450" lvl="1" indent="-171450" algn="l" defTabSz="711200">
            <a:lnSpc>
              <a:spcPct val="90000"/>
            </a:lnSpc>
            <a:spcBef>
              <a:spcPct val="0"/>
            </a:spcBef>
            <a:spcAft>
              <a:spcPct val="15000"/>
            </a:spcAft>
            <a:buChar char="•"/>
          </a:pPr>
          <a:r>
            <a:rPr lang="en-US" sz="1600" kern="1200" dirty="0"/>
            <a:t>Attributes </a:t>
          </a:r>
        </a:p>
        <a:p>
          <a:pPr marL="171450" lvl="1" indent="-171450" algn="l" defTabSz="711200">
            <a:lnSpc>
              <a:spcPct val="90000"/>
            </a:lnSpc>
            <a:spcBef>
              <a:spcPct val="0"/>
            </a:spcBef>
            <a:spcAft>
              <a:spcPct val="15000"/>
            </a:spcAft>
            <a:buChar char="•"/>
          </a:pPr>
          <a:r>
            <a:rPr lang="en-US" sz="1600" kern="1200" dirty="0"/>
            <a:t>Relationship</a:t>
          </a:r>
        </a:p>
      </dsp:txBody>
      <dsp:txXfrm>
        <a:off x="1282" y="1778659"/>
        <a:ext cx="2506972" cy="2322269"/>
      </dsp:txXfrm>
    </dsp:sp>
    <dsp:sp modelId="{2D37F524-7033-403E-A496-9608FFF14C56}">
      <dsp:nvSpPr>
        <dsp:cNvPr id="0" name=""/>
        <dsp:cNvSpPr/>
      </dsp:nvSpPr>
      <dsp:spPr>
        <a:xfrm>
          <a:off x="2859406" y="786981"/>
          <a:ext cx="2506972" cy="100278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marL="0" lvl="0" indent="0" algn="l" defTabSz="2089150">
            <a:lnSpc>
              <a:spcPct val="90000"/>
            </a:lnSpc>
            <a:spcBef>
              <a:spcPct val="0"/>
            </a:spcBef>
            <a:spcAft>
              <a:spcPct val="35000"/>
            </a:spcAft>
            <a:buNone/>
          </a:pPr>
          <a:r>
            <a:rPr lang="en-US" sz="4700" kern="1200" dirty="0"/>
            <a:t>Day 6</a:t>
          </a:r>
        </a:p>
      </dsp:txBody>
      <dsp:txXfrm>
        <a:off x="2859406" y="786981"/>
        <a:ext cx="2506972" cy="1002789"/>
      </dsp:txXfrm>
    </dsp:sp>
    <dsp:sp modelId="{3AB7838E-7052-41EC-A93B-CB11F7ADC489}">
      <dsp:nvSpPr>
        <dsp:cNvPr id="0" name=""/>
        <dsp:cNvSpPr/>
      </dsp:nvSpPr>
      <dsp:spPr>
        <a:xfrm>
          <a:off x="2893952" y="1792871"/>
          <a:ext cx="2548788" cy="2322269"/>
        </a:xfrm>
        <a:prstGeom prst="rect">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latin typeface="+mj-lt"/>
          </a:endParaRPr>
        </a:p>
        <a:p>
          <a:pPr marL="171450" lvl="1" indent="-171450" algn="l" defTabSz="711200">
            <a:lnSpc>
              <a:spcPct val="90000"/>
            </a:lnSpc>
            <a:spcBef>
              <a:spcPct val="0"/>
            </a:spcBef>
            <a:spcAft>
              <a:spcPct val="15000"/>
            </a:spcAft>
            <a:buChar char="•"/>
          </a:pPr>
          <a:r>
            <a:rPr lang="en-US" sz="1600" kern="1200" dirty="0"/>
            <a:t>Constraints on Binary Relationship Types </a:t>
          </a:r>
        </a:p>
        <a:p>
          <a:pPr marL="171450" lvl="1" indent="-171450" algn="l" defTabSz="711200">
            <a:lnSpc>
              <a:spcPct val="90000"/>
            </a:lnSpc>
            <a:spcBef>
              <a:spcPct val="0"/>
            </a:spcBef>
            <a:spcAft>
              <a:spcPct val="15000"/>
            </a:spcAft>
            <a:buChar char="•"/>
          </a:pPr>
          <a:r>
            <a:rPr lang="en-US" sz="1600" kern="1200" dirty="0"/>
            <a:t>Keys  </a:t>
          </a:r>
        </a:p>
        <a:p>
          <a:pPr marL="171450" lvl="1" indent="-171450" algn="l" defTabSz="711200">
            <a:lnSpc>
              <a:spcPct val="90000"/>
            </a:lnSpc>
            <a:spcBef>
              <a:spcPct val="0"/>
            </a:spcBef>
            <a:spcAft>
              <a:spcPct val="15000"/>
            </a:spcAft>
            <a:buChar char="•"/>
          </a:pPr>
          <a:r>
            <a:rPr lang="en-US" sz="1600" kern="1200" dirty="0"/>
            <a:t>Extended ER Concept </a:t>
          </a:r>
        </a:p>
      </dsp:txBody>
      <dsp:txXfrm>
        <a:off x="2893952" y="1792871"/>
        <a:ext cx="2548788" cy="2322269"/>
      </dsp:txXfrm>
    </dsp:sp>
    <dsp:sp modelId="{48BB31F4-BD41-4898-A87F-7D8897E8D5C2}">
      <dsp:nvSpPr>
        <dsp:cNvPr id="0" name=""/>
        <dsp:cNvSpPr/>
      </dsp:nvSpPr>
      <dsp:spPr>
        <a:xfrm>
          <a:off x="5758996" y="775870"/>
          <a:ext cx="2506972" cy="100278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marL="0" lvl="0" indent="0" algn="l" defTabSz="2089150">
            <a:lnSpc>
              <a:spcPct val="90000"/>
            </a:lnSpc>
            <a:spcBef>
              <a:spcPct val="0"/>
            </a:spcBef>
            <a:spcAft>
              <a:spcPct val="35000"/>
            </a:spcAft>
            <a:buNone/>
          </a:pPr>
          <a:r>
            <a:rPr lang="en-US" sz="4700" kern="1200" dirty="0"/>
            <a:t>Day 7</a:t>
          </a:r>
        </a:p>
      </dsp:txBody>
      <dsp:txXfrm>
        <a:off x="5758996" y="775870"/>
        <a:ext cx="2506972" cy="1002789"/>
      </dsp:txXfrm>
    </dsp:sp>
    <dsp:sp modelId="{4B99666E-ED61-4949-A6C2-154F24C043EA}">
      <dsp:nvSpPr>
        <dsp:cNvPr id="0" name=""/>
        <dsp:cNvSpPr/>
      </dsp:nvSpPr>
      <dsp:spPr>
        <a:xfrm>
          <a:off x="5740394" y="1828797"/>
          <a:ext cx="2506972" cy="2322269"/>
        </a:xfrm>
        <a:prstGeom prst="rect">
          <a:avLst/>
        </a:prstGeom>
        <a:solidFill>
          <a:srgbClr val="FFC000">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latin typeface="+mn-lt"/>
            </a:rPr>
            <a:t>Completion of E R Diagram-</a:t>
          </a:r>
          <a:r>
            <a:rPr lang="en-US" sz="1600" kern="1200" dirty="0"/>
            <a:t>– College Case Study</a:t>
          </a:r>
          <a:endParaRPr lang="en-US" sz="1600" kern="1200" dirty="0">
            <a:latin typeface="+mn-lt"/>
          </a:endParaRPr>
        </a:p>
        <a:p>
          <a:pPr marL="171450" lvl="1" indent="-171450" algn="l" defTabSz="711200">
            <a:lnSpc>
              <a:spcPct val="90000"/>
            </a:lnSpc>
            <a:spcBef>
              <a:spcPct val="0"/>
            </a:spcBef>
            <a:spcAft>
              <a:spcPct val="15000"/>
            </a:spcAft>
            <a:buChar char="•"/>
          </a:pPr>
          <a:endParaRPr lang="en-US" sz="1600" kern="1200" dirty="0">
            <a:latin typeface="+mn-lt"/>
          </a:endParaRPr>
        </a:p>
      </dsp:txBody>
      <dsp:txXfrm>
        <a:off x="5740394" y="1828797"/>
        <a:ext cx="2506972" cy="2322269"/>
      </dsp:txXfrm>
    </dsp:sp>
    <dsp:sp modelId="{E286B833-4448-420D-AA3F-2A5DDAE2AE2C}">
      <dsp:nvSpPr>
        <dsp:cNvPr id="0" name=""/>
        <dsp:cNvSpPr/>
      </dsp:nvSpPr>
      <dsp:spPr>
        <a:xfrm>
          <a:off x="8616944" y="775870"/>
          <a:ext cx="2506972" cy="100278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marL="0" lvl="0" indent="0" algn="l" defTabSz="2089150">
            <a:lnSpc>
              <a:spcPct val="90000"/>
            </a:lnSpc>
            <a:spcBef>
              <a:spcPct val="0"/>
            </a:spcBef>
            <a:spcAft>
              <a:spcPct val="35000"/>
            </a:spcAft>
            <a:buNone/>
          </a:pPr>
          <a:r>
            <a:rPr lang="en-US" sz="4700" kern="1200" dirty="0"/>
            <a:t>Day 8</a:t>
          </a:r>
        </a:p>
      </dsp:txBody>
      <dsp:txXfrm>
        <a:off x="8616944" y="775870"/>
        <a:ext cx="2506972" cy="1002789"/>
      </dsp:txXfrm>
    </dsp:sp>
    <dsp:sp modelId="{020EBEBE-5A0D-4365-A5E4-F2F77A96531B}">
      <dsp:nvSpPr>
        <dsp:cNvPr id="0" name=""/>
        <dsp:cNvSpPr/>
      </dsp:nvSpPr>
      <dsp:spPr>
        <a:xfrm>
          <a:off x="8616944" y="1778659"/>
          <a:ext cx="2506972" cy="232226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latin typeface="+mj-lt"/>
            </a:rPr>
            <a:t>Reduction of an E R Model to Relational tables (Cont.)</a:t>
          </a:r>
          <a:endParaRPr lang="en-US" sz="1600" kern="1200" dirty="0"/>
        </a:p>
        <a:p>
          <a:pPr marL="171450" lvl="1" indent="-171450" algn="l" defTabSz="711200">
            <a:lnSpc>
              <a:spcPct val="90000"/>
            </a:lnSpc>
            <a:spcBef>
              <a:spcPct val="0"/>
            </a:spcBef>
            <a:spcAft>
              <a:spcPct val="15000"/>
            </a:spcAft>
            <a:buChar char="•"/>
          </a:pPr>
          <a:r>
            <a:rPr lang="en-US" sz="1600" kern="1200" dirty="0"/>
            <a:t>Complete Relational Model of Case Study</a:t>
          </a:r>
        </a:p>
      </dsp:txBody>
      <dsp:txXfrm>
        <a:off x="8616944" y="1778659"/>
        <a:ext cx="2506972" cy="23222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idelcaptain.com/sixstep.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20</a:t>
            </a:fld>
            <a:endParaRPr lang="en-US" altLang="en-US"/>
          </a:p>
        </p:txBody>
      </p:sp>
    </p:spTree>
    <p:extLst>
      <p:ext uri="{BB962C8B-B14F-4D97-AF65-F5344CB8AC3E}">
        <p14:creationId xmlns:p14="http://schemas.microsoft.com/office/powerpoint/2010/main" val="53709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31</a:t>
            </a:fld>
            <a:endParaRPr lang="en-US" altLang="en-US"/>
          </a:p>
        </p:txBody>
      </p:sp>
    </p:spTree>
    <p:extLst>
      <p:ext uri="{BB962C8B-B14F-4D97-AF65-F5344CB8AC3E}">
        <p14:creationId xmlns:p14="http://schemas.microsoft.com/office/powerpoint/2010/main" val="22999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a:p>
        </p:txBody>
      </p:sp>
    </p:spTree>
    <p:extLst>
      <p:ext uri="{BB962C8B-B14F-4D97-AF65-F5344CB8AC3E}">
        <p14:creationId xmlns:p14="http://schemas.microsoft.com/office/powerpoint/2010/main" val="150706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5</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6</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10</a:t>
            </a:fld>
            <a:endParaRPr lang="en-US" altLang="en-US"/>
          </a:p>
        </p:txBody>
      </p:sp>
    </p:spTree>
    <p:extLst>
      <p:ext uri="{BB962C8B-B14F-4D97-AF65-F5344CB8AC3E}">
        <p14:creationId xmlns:p14="http://schemas.microsoft.com/office/powerpoint/2010/main" val="329225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13</a:t>
            </a:fld>
            <a:endParaRPr lang="en-US" altLang="en-US"/>
          </a:p>
        </p:txBody>
      </p:sp>
    </p:spTree>
    <p:extLst>
      <p:ext uri="{BB962C8B-B14F-4D97-AF65-F5344CB8AC3E}">
        <p14:creationId xmlns:p14="http://schemas.microsoft.com/office/powerpoint/2010/main" val="33988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IN" sz="1200" b="0" i="1" u="none" strike="noStrike" kern="1200" dirty="0">
                <a:solidFill>
                  <a:schemeClr val="tx1"/>
                </a:solidFill>
                <a:effectLst/>
                <a:latin typeface="Times New Roman" pitchFamily="18" charset="0"/>
                <a:ea typeface="+mn-ea"/>
                <a:cs typeface="+mn-cs"/>
                <a:hlinkClick r:id="rId3" tooltip="Six-Step Relational Database Design"/>
              </a:rPr>
              <a:t>Six-Step Relational Database Design™</a:t>
            </a:r>
            <a:r>
              <a:rPr lang="en-IN" sz="1200" b="0" i="0" kern="1200" dirty="0">
                <a:solidFill>
                  <a:schemeClr val="tx1"/>
                </a:solidFill>
                <a:effectLst/>
                <a:latin typeface="Times New Roman" pitchFamily="18" charset="0"/>
                <a:ea typeface="+mn-ea"/>
                <a:cs typeface="+mn-cs"/>
              </a:rPr>
              <a:t> </a:t>
            </a:r>
          </a:p>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15</a:t>
            </a:fld>
            <a:endParaRPr lang="en-US" altLang="en-US"/>
          </a:p>
        </p:txBody>
      </p:sp>
    </p:spTree>
    <p:extLst>
      <p:ext uri="{BB962C8B-B14F-4D97-AF65-F5344CB8AC3E}">
        <p14:creationId xmlns:p14="http://schemas.microsoft.com/office/powerpoint/2010/main" val="147509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IN" sz="1200" b="0" i="1" u="none" strike="noStrike" kern="1200" dirty="0">
                <a:solidFill>
                  <a:schemeClr val="tx1"/>
                </a:solidFill>
                <a:effectLst/>
                <a:latin typeface="Times New Roman" pitchFamily="18" charset="0"/>
                <a:ea typeface="+mn-ea"/>
                <a:cs typeface="+mn-cs"/>
              </a:rPr>
              <a:t>https://towardsdatascience.com/designing-a-relational-database-and-creating-an-entity-relationship-diagram-89c1c19320b2</a:t>
            </a:r>
          </a:p>
          <a:p>
            <a:endParaRPr lang="en-US" dirty="0"/>
          </a:p>
          <a:p>
            <a:r>
              <a:rPr lang="en-US" sz="1200" b="0" i="0" kern="1200" dirty="0">
                <a:solidFill>
                  <a:schemeClr val="tx1"/>
                </a:solidFill>
                <a:effectLst/>
                <a:latin typeface="Times New Roman" pitchFamily="18" charset="0"/>
                <a:ea typeface="+mn-ea"/>
                <a:cs typeface="+mn-cs"/>
              </a:rPr>
              <a:t>Just looking at the first paragraph of our requirements document we can see clients, office locations, teachers, and courses as possible entities for our database. The rest of the document gives us various pieces of information about the relationships between these entities, and also mentions participants (employees of the clients, but from the point of view of the school, these are participants in the language courses).</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16</a:t>
            </a:fld>
            <a:endParaRPr lang="en-US" altLang="en-US"/>
          </a:p>
        </p:txBody>
      </p:sp>
    </p:spTree>
    <p:extLst>
      <p:ext uri="{BB962C8B-B14F-4D97-AF65-F5344CB8AC3E}">
        <p14:creationId xmlns:p14="http://schemas.microsoft.com/office/powerpoint/2010/main" val="1942261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295400"/>
            <a:ext cx="84201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E R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658352" y="2784976"/>
            <a:ext cx="68178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r>
              <a:rPr lang="en-US" altLang="en-US" sz="2800" b="1" dirty="0">
                <a:solidFill>
                  <a:srgbClr val="CC3300"/>
                </a:solidFill>
              </a:rPr>
              <a:t>Unit 2 Day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4BB6-E382-40E3-BC56-DE2902E2FB93}"/>
              </a:ext>
            </a:extLst>
          </p:cNvPr>
          <p:cNvSpPr>
            <a:spLocks noGrp="1"/>
          </p:cNvSpPr>
          <p:nvPr>
            <p:ph type="title"/>
          </p:nvPr>
        </p:nvSpPr>
        <p:spPr>
          <a:xfrm>
            <a:off x="0" y="-16042"/>
            <a:ext cx="11253787" cy="1017922"/>
          </a:xfrm>
          <a:effectLst/>
        </p:spPr>
        <p:txBody>
          <a:bodyPr/>
          <a:lstStyle/>
          <a:p>
            <a:r>
              <a:rPr lang="en-US" sz="3600" dirty="0">
                <a:solidFill>
                  <a:schemeClr val="accent6">
                    <a:lumMod val="75000"/>
                  </a:schemeClr>
                </a:solidFill>
              </a:rPr>
              <a:t>Case Study – College Management System (Cont.)</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90B98F1B-2D51-4880-BA2D-699CEFC58E4C}"/>
              </a:ext>
            </a:extLst>
          </p:cNvPr>
          <p:cNvSpPr>
            <a:spLocks noGrp="1"/>
          </p:cNvSpPr>
          <p:nvPr>
            <p:ph idx="1"/>
          </p:nvPr>
        </p:nvSpPr>
        <p:spPr>
          <a:xfrm>
            <a:off x="152400" y="1001880"/>
            <a:ext cx="11811000" cy="5246520"/>
          </a:xfrm>
        </p:spPr>
        <p:txBody>
          <a:bodyPr/>
          <a:lstStyle/>
          <a:p>
            <a:pPr marL="0" indent="0" algn="just">
              <a:buNone/>
            </a:pPr>
            <a:r>
              <a:rPr lang="en-US" b="1" dirty="0">
                <a:solidFill>
                  <a:schemeClr val="accent2">
                    <a:lumMod val="60000"/>
                    <a:lumOff val="40000"/>
                  </a:schemeClr>
                </a:solidFill>
              </a:rPr>
              <a:t>After collecting the user requirement, just go through the entire story again and then break the requirement story into well-defined parts to understand the requirements in a better way.</a:t>
            </a:r>
          </a:p>
          <a:p>
            <a:pPr marL="0" indent="0" algn="just">
              <a:buNone/>
            </a:pPr>
            <a:r>
              <a:rPr lang="en-US" sz="2000" dirty="0"/>
              <a:t>In a College, </a:t>
            </a:r>
          </a:p>
          <a:p>
            <a:pPr algn="just"/>
            <a:r>
              <a:rPr lang="en-US" sz="2000" dirty="0"/>
              <a:t>There are several departments, and each department has many faculties. </a:t>
            </a:r>
          </a:p>
          <a:p>
            <a:pPr algn="just"/>
            <a:r>
              <a:rPr lang="en-US" sz="2000" dirty="0"/>
              <a:t>Out of the faculties from each department, one faculty is acting as Head of Department. </a:t>
            </a:r>
          </a:p>
          <a:p>
            <a:pPr algn="just"/>
            <a:r>
              <a:rPr lang="en-US" sz="2000" dirty="0"/>
              <a:t>Department has a name, Id, phone extension, specific mailing address, and Students that belong to the department. </a:t>
            </a:r>
          </a:p>
          <a:p>
            <a:pPr algn="just"/>
            <a:r>
              <a:rPr lang="en-US" sz="2000" dirty="0"/>
              <a:t>Students can belong to only one department at a time. </a:t>
            </a:r>
          </a:p>
          <a:p>
            <a:pPr algn="just"/>
            <a:r>
              <a:rPr lang="en-US" sz="2000" dirty="0"/>
              <a:t>Department can have more than one or no student.  </a:t>
            </a:r>
          </a:p>
          <a:p>
            <a:pPr algn="just"/>
            <a:r>
              <a:rPr lang="en-US" sz="2000" dirty="0"/>
              <a:t>Students have their name, unique identification number, address, age, gender, hobbies, and other information. </a:t>
            </a:r>
          </a:p>
          <a:p>
            <a:pPr algn="just"/>
            <a:r>
              <a:rPr lang="en-US" sz="2000" dirty="0"/>
              <a:t>Faculty also have information similar to Students except for hobbies.  </a:t>
            </a:r>
          </a:p>
          <a:p>
            <a:pPr algn="just"/>
            <a:r>
              <a:rPr lang="en-US" sz="2000" dirty="0"/>
              <a:t>A student studies different Courses. defined parts to understand the requirements in a better way.</a:t>
            </a:r>
            <a:endParaRPr lang="en-IN" sz="2000" dirty="0"/>
          </a:p>
        </p:txBody>
      </p:sp>
      <p:sp>
        <p:nvSpPr>
          <p:cNvPr id="4" name="Slide Number Placeholder 3">
            <a:extLst>
              <a:ext uri="{FF2B5EF4-FFF2-40B4-BE49-F238E27FC236}">
                <a16:creationId xmlns:a16="http://schemas.microsoft.com/office/drawing/2014/main" id="{456CC874-1848-41CE-BDBA-57C66EF51E6B}"/>
              </a:ext>
            </a:extLst>
          </p:cNvPr>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extLst>
      <p:ext uri="{BB962C8B-B14F-4D97-AF65-F5344CB8AC3E}">
        <p14:creationId xmlns:p14="http://schemas.microsoft.com/office/powerpoint/2010/main" val="381881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5196-84FB-4F07-8AEC-D41FEE30DCA7}"/>
              </a:ext>
            </a:extLst>
          </p:cNvPr>
          <p:cNvSpPr>
            <a:spLocks noGrp="1"/>
          </p:cNvSpPr>
          <p:nvPr>
            <p:ph type="title"/>
          </p:nvPr>
        </p:nvSpPr>
        <p:spPr>
          <a:xfrm>
            <a:off x="0" y="-32084"/>
            <a:ext cx="11125200" cy="1017922"/>
          </a:xfrm>
          <a:effectLst/>
        </p:spPr>
        <p:txBody>
          <a:bodyPr/>
          <a:lstStyle/>
          <a:p>
            <a:r>
              <a:rPr lang="en-US" sz="3600" dirty="0">
                <a:solidFill>
                  <a:schemeClr val="accent6">
                    <a:lumMod val="75000"/>
                  </a:schemeClr>
                </a:solidFill>
              </a:rPr>
              <a:t>Case Study – College Management System (Cont.)</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E1F6DA59-1E91-4CF7-80FD-E9C4DB990A1F}"/>
              </a:ext>
            </a:extLst>
          </p:cNvPr>
          <p:cNvSpPr>
            <a:spLocks noGrp="1"/>
          </p:cNvSpPr>
          <p:nvPr>
            <p:ph idx="1"/>
          </p:nvPr>
        </p:nvSpPr>
        <p:spPr>
          <a:xfrm>
            <a:off x="417095" y="1290637"/>
            <a:ext cx="11554326" cy="4881563"/>
          </a:xfrm>
        </p:spPr>
        <p:txBody>
          <a:bodyPr/>
          <a:lstStyle/>
          <a:p>
            <a:r>
              <a:rPr lang="en-US" sz="2200" dirty="0"/>
              <a:t>A department can run many courses, and a course can run in many departments. </a:t>
            </a:r>
          </a:p>
          <a:p>
            <a:r>
              <a:rPr lang="en-US" sz="2200" dirty="0"/>
              <a:t>Faculty teaches these Courses. Faculty can teach more than one course. </a:t>
            </a:r>
          </a:p>
          <a:p>
            <a:r>
              <a:rPr lang="en-US" sz="2200" dirty="0"/>
              <a:t>Department can run many sections. </a:t>
            </a:r>
          </a:p>
          <a:p>
            <a:r>
              <a:rPr lang="en-US" sz="2200" dirty="0"/>
              <a:t>Many students can be in one section, and each section has its name and the max capacity.  </a:t>
            </a:r>
          </a:p>
          <a:p>
            <a:r>
              <a:rPr lang="en-US" sz="2200" dirty="0"/>
              <a:t>A student must do one mini-project, and one mini-project can be opted by one student only.  </a:t>
            </a:r>
          </a:p>
          <a:p>
            <a:r>
              <a:rPr lang="en-US" sz="2200" dirty="0"/>
              <a:t>Faculty members can teach in multiple Departments. </a:t>
            </a:r>
          </a:p>
          <a:p>
            <a:r>
              <a:rPr lang="en-US" sz="2200" dirty="0"/>
              <a:t>Each course can be taught by many faculty members or no one. </a:t>
            </a:r>
          </a:p>
          <a:p>
            <a:r>
              <a:rPr lang="en-US" sz="2200" dirty="0"/>
              <a:t>Faculty members are also working on multiple research projects. </a:t>
            </a:r>
          </a:p>
          <a:p>
            <a:r>
              <a:rPr lang="en-US" sz="2200" dirty="0"/>
              <a:t>Research projects are either sponsored by the government, industry, or the college itself. </a:t>
            </a:r>
          </a:p>
          <a:p>
            <a:r>
              <a:rPr lang="en-US" sz="2200" dirty="0"/>
              <a:t>One project can have more than one faculty member, and one faculty member can work on more than one project.</a:t>
            </a:r>
            <a:endParaRPr lang="en-IN" sz="2200" dirty="0"/>
          </a:p>
        </p:txBody>
      </p:sp>
      <p:sp>
        <p:nvSpPr>
          <p:cNvPr id="4" name="Slide Number Placeholder 3">
            <a:extLst>
              <a:ext uri="{FF2B5EF4-FFF2-40B4-BE49-F238E27FC236}">
                <a16:creationId xmlns:a16="http://schemas.microsoft.com/office/drawing/2014/main" id="{874DF467-B74E-4A8F-AE26-B5B84C8BB713}"/>
              </a:ext>
            </a:extLst>
          </p:cNvPr>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169699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2F1C-43B2-43CF-B351-81F047C2D0A0}"/>
              </a:ext>
            </a:extLst>
          </p:cNvPr>
          <p:cNvSpPr>
            <a:spLocks noGrp="1"/>
          </p:cNvSpPr>
          <p:nvPr>
            <p:ph type="title"/>
          </p:nvPr>
        </p:nvSpPr>
        <p:spPr>
          <a:xfrm>
            <a:off x="152400" y="228600"/>
            <a:ext cx="6096000" cy="726772"/>
          </a:xfrm>
        </p:spPr>
        <p:txBody>
          <a:bodyPr/>
          <a:lstStyle/>
          <a:p>
            <a:pPr algn="ctr"/>
            <a:r>
              <a:rPr lang="en-US" altLang="en-US" sz="4000" dirty="0">
                <a:solidFill>
                  <a:schemeClr val="accent6">
                    <a:lumMod val="75000"/>
                  </a:schemeClr>
                </a:solidFill>
              </a:rPr>
              <a:t>ERD Designing STEPS</a:t>
            </a:r>
            <a:endParaRPr lang="en-IN" dirty="0"/>
          </a:p>
        </p:txBody>
      </p:sp>
      <p:sp>
        <p:nvSpPr>
          <p:cNvPr id="16" name="object 4">
            <a:extLst>
              <a:ext uri="{FF2B5EF4-FFF2-40B4-BE49-F238E27FC236}">
                <a16:creationId xmlns:a16="http://schemas.microsoft.com/office/drawing/2014/main" id="{4F8DB2C1-20CF-42EC-8087-B7A974C64030}"/>
              </a:ext>
            </a:extLst>
          </p:cNvPr>
          <p:cNvSpPr>
            <a:spLocks noGrp="1"/>
          </p:cNvSpPr>
          <p:nvPr>
            <p:ph idx="1"/>
          </p:nvPr>
        </p:nvSpPr>
        <p:spPr>
          <a:xfrm>
            <a:off x="891793" y="954441"/>
            <a:ext cx="10058400" cy="4614848"/>
          </a:xfrm>
          <a:prstGeom prst="rect">
            <a:avLst/>
          </a:prstGeom>
          <a:blipFill>
            <a:blip r:embed="rId2" cstate="print"/>
            <a:stretch>
              <a:fillRect/>
            </a:stretch>
          </a:blipFill>
        </p:spPr>
        <p:txBody>
          <a:bodyPr wrap="square" lIns="0" tIns="0" rIns="0" bIns="0" rtlCol="0"/>
          <a:lstStyle/>
          <a:p>
            <a:pPr marL="0" indent="0">
              <a:buNone/>
            </a:pPr>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pPr marL="0" indent="0">
              <a:buNone/>
            </a:pPr>
            <a:r>
              <a:rPr lang="en-IN" dirty="0"/>
              <a:t>              </a:t>
            </a:r>
            <a:endParaRPr dirty="0"/>
          </a:p>
        </p:txBody>
      </p:sp>
      <p:sp>
        <p:nvSpPr>
          <p:cNvPr id="20" name="object 5">
            <a:extLst>
              <a:ext uri="{FF2B5EF4-FFF2-40B4-BE49-F238E27FC236}">
                <a16:creationId xmlns:a16="http://schemas.microsoft.com/office/drawing/2014/main" id="{FB558F95-2C60-4869-BB96-94537F5D7D95}"/>
              </a:ext>
            </a:extLst>
          </p:cNvPr>
          <p:cNvSpPr txBox="1"/>
          <p:nvPr/>
        </p:nvSpPr>
        <p:spPr>
          <a:xfrm>
            <a:off x="1681919" y="4701420"/>
            <a:ext cx="1122762" cy="1060450"/>
          </a:xfrm>
          <a:prstGeom prst="rect">
            <a:avLst/>
          </a:prstGeom>
        </p:spPr>
        <p:txBody>
          <a:bodyPr vert="horz" wrap="square" lIns="0" tIns="43815" rIns="0" bIns="0" rtlCol="0">
            <a:spAutoFit/>
          </a:bodyPr>
          <a:lstStyle/>
          <a:p>
            <a:pPr marL="12700" marR="5080">
              <a:lnSpc>
                <a:spcPct val="91500"/>
              </a:lnSpc>
              <a:spcBef>
                <a:spcPts val="345"/>
              </a:spcBef>
            </a:pPr>
            <a:r>
              <a:rPr sz="2400" b="1" dirty="0">
                <a:latin typeface="Carlito"/>
                <a:cs typeface="Carlito"/>
              </a:rPr>
              <a:t>Ide</a:t>
            </a:r>
            <a:r>
              <a:rPr sz="2400" b="1" spc="-25" dirty="0">
                <a:latin typeface="Carlito"/>
                <a:cs typeface="Carlito"/>
              </a:rPr>
              <a:t>n</a:t>
            </a:r>
            <a:r>
              <a:rPr sz="2400" b="1" dirty="0">
                <a:latin typeface="Carlito"/>
                <a:cs typeface="Carlito"/>
              </a:rPr>
              <a:t>ti</a:t>
            </a:r>
            <a:r>
              <a:rPr sz="2400" b="1" spc="5" dirty="0">
                <a:latin typeface="Carlito"/>
                <a:cs typeface="Carlito"/>
              </a:rPr>
              <a:t>f</a:t>
            </a:r>
            <a:r>
              <a:rPr sz="2400" b="1" dirty="0">
                <a:latin typeface="Carlito"/>
                <a:cs typeface="Carlito"/>
              </a:rPr>
              <a:t>y  the  </a:t>
            </a:r>
            <a:r>
              <a:rPr sz="2400" b="1" spc="-5" dirty="0">
                <a:latin typeface="Carlito"/>
                <a:cs typeface="Carlito"/>
              </a:rPr>
              <a:t>entity</a:t>
            </a:r>
            <a:endParaRPr sz="2400" dirty="0">
              <a:latin typeface="Carlito"/>
              <a:cs typeface="Carlito"/>
            </a:endParaRPr>
          </a:p>
        </p:txBody>
      </p:sp>
      <p:sp>
        <p:nvSpPr>
          <p:cNvPr id="24" name="object 7">
            <a:extLst>
              <a:ext uri="{FF2B5EF4-FFF2-40B4-BE49-F238E27FC236}">
                <a16:creationId xmlns:a16="http://schemas.microsoft.com/office/drawing/2014/main" id="{8983DFB1-C1D6-49AB-A4DD-4DD885F1A86F}"/>
              </a:ext>
            </a:extLst>
          </p:cNvPr>
          <p:cNvSpPr txBox="1"/>
          <p:nvPr/>
        </p:nvSpPr>
        <p:spPr>
          <a:xfrm>
            <a:off x="4982192" y="3546799"/>
            <a:ext cx="1696383" cy="1402692"/>
          </a:xfrm>
          <a:prstGeom prst="rect">
            <a:avLst/>
          </a:prstGeom>
        </p:spPr>
        <p:txBody>
          <a:bodyPr vert="horz" wrap="square" lIns="0" tIns="43180" rIns="0" bIns="0" rtlCol="0">
            <a:spAutoFit/>
          </a:bodyPr>
          <a:lstStyle/>
          <a:p>
            <a:pPr marL="12700" marR="5080">
              <a:lnSpc>
                <a:spcPct val="91600"/>
              </a:lnSpc>
              <a:spcBef>
                <a:spcPts val="340"/>
              </a:spcBef>
            </a:pPr>
            <a:r>
              <a:rPr lang="en-US" sz="2400" b="1" dirty="0">
                <a:latin typeface="Carlito"/>
              </a:rPr>
              <a:t>Draw entities and relationships separately</a:t>
            </a:r>
            <a:endParaRPr sz="2400" b="1" dirty="0">
              <a:latin typeface="Carlito"/>
              <a:cs typeface="Carlito"/>
            </a:endParaRPr>
          </a:p>
        </p:txBody>
      </p:sp>
      <p:sp>
        <p:nvSpPr>
          <p:cNvPr id="26" name="object 8">
            <a:extLst>
              <a:ext uri="{FF2B5EF4-FFF2-40B4-BE49-F238E27FC236}">
                <a16:creationId xmlns:a16="http://schemas.microsoft.com/office/drawing/2014/main" id="{D589F0D8-DE12-4677-95A4-668DF4F69720}"/>
              </a:ext>
            </a:extLst>
          </p:cNvPr>
          <p:cNvSpPr txBox="1"/>
          <p:nvPr/>
        </p:nvSpPr>
        <p:spPr>
          <a:xfrm>
            <a:off x="3045245" y="4048360"/>
            <a:ext cx="1696383" cy="1520929"/>
          </a:xfrm>
          <a:prstGeom prst="rect">
            <a:avLst/>
          </a:prstGeom>
        </p:spPr>
        <p:txBody>
          <a:bodyPr vert="horz" wrap="square" lIns="0" tIns="43180" rIns="0" bIns="0" rtlCol="0">
            <a:spAutoFit/>
          </a:bodyPr>
          <a:lstStyle/>
          <a:p>
            <a:r>
              <a:rPr lang="en-US" sz="2400" b="1" dirty="0">
                <a:latin typeface="Carlito"/>
              </a:rPr>
              <a:t>Decide relationships and cardinality</a:t>
            </a:r>
            <a:endParaRPr lang="en-IN" sz="2400" b="1" dirty="0">
              <a:latin typeface="Carlito"/>
            </a:endParaRPr>
          </a:p>
        </p:txBody>
      </p:sp>
      <p:sp>
        <p:nvSpPr>
          <p:cNvPr id="28" name="object 9">
            <a:extLst>
              <a:ext uri="{FF2B5EF4-FFF2-40B4-BE49-F238E27FC236}">
                <a16:creationId xmlns:a16="http://schemas.microsoft.com/office/drawing/2014/main" id="{3C969434-23CB-4A98-BAC2-FB6A32B8721F}"/>
              </a:ext>
            </a:extLst>
          </p:cNvPr>
          <p:cNvSpPr txBox="1"/>
          <p:nvPr/>
        </p:nvSpPr>
        <p:spPr>
          <a:xfrm>
            <a:off x="8275554" y="2830577"/>
            <a:ext cx="1301198" cy="716222"/>
          </a:xfrm>
          <a:prstGeom prst="rect">
            <a:avLst/>
          </a:prstGeom>
        </p:spPr>
        <p:txBody>
          <a:bodyPr vert="horz" wrap="square" lIns="0" tIns="48895" rIns="0" bIns="0" rtlCol="0">
            <a:spAutoFit/>
          </a:bodyPr>
          <a:lstStyle/>
          <a:p>
            <a:pPr marL="12700" marR="5080">
              <a:lnSpc>
                <a:spcPts val="2640"/>
              </a:lnSpc>
              <a:spcBef>
                <a:spcPts val="385"/>
              </a:spcBef>
            </a:pPr>
            <a:r>
              <a:rPr sz="2400" b="1" spc="-20" dirty="0">
                <a:latin typeface="Carlito"/>
                <a:cs typeface="Carlito"/>
              </a:rPr>
              <a:t>Draw</a:t>
            </a:r>
            <a:r>
              <a:rPr sz="2400" b="1" spc="-95" dirty="0">
                <a:latin typeface="Carlito"/>
                <a:cs typeface="Carlito"/>
              </a:rPr>
              <a:t> </a:t>
            </a:r>
            <a:r>
              <a:rPr sz="2400" b="1" spc="-5" dirty="0">
                <a:latin typeface="Carlito"/>
                <a:cs typeface="Carlito"/>
              </a:rPr>
              <a:t>the  </a:t>
            </a:r>
            <a:r>
              <a:rPr sz="2400" b="1" spc="5" dirty="0">
                <a:latin typeface="Carlito"/>
                <a:cs typeface="Carlito"/>
              </a:rPr>
              <a:t>ERD</a:t>
            </a:r>
            <a:endParaRPr sz="2400" dirty="0">
              <a:latin typeface="Carlito"/>
              <a:cs typeface="Carlito"/>
            </a:endParaRPr>
          </a:p>
        </p:txBody>
      </p:sp>
      <p:sp>
        <p:nvSpPr>
          <p:cNvPr id="9" name="object 7">
            <a:extLst>
              <a:ext uri="{FF2B5EF4-FFF2-40B4-BE49-F238E27FC236}">
                <a16:creationId xmlns:a16="http://schemas.microsoft.com/office/drawing/2014/main" id="{9700D1B0-24AC-43DB-8C5A-21380DD845EC}"/>
              </a:ext>
            </a:extLst>
          </p:cNvPr>
          <p:cNvSpPr txBox="1"/>
          <p:nvPr/>
        </p:nvSpPr>
        <p:spPr>
          <a:xfrm>
            <a:off x="6678574" y="3311201"/>
            <a:ext cx="1696382" cy="1062920"/>
          </a:xfrm>
          <a:prstGeom prst="rect">
            <a:avLst/>
          </a:prstGeom>
        </p:spPr>
        <p:txBody>
          <a:bodyPr vert="horz" wrap="square" lIns="0" tIns="43180" rIns="0" bIns="0" rtlCol="0">
            <a:spAutoFit/>
          </a:bodyPr>
          <a:lstStyle/>
          <a:p>
            <a:pPr marL="12700" marR="5080">
              <a:lnSpc>
                <a:spcPct val="91600"/>
              </a:lnSpc>
              <a:spcBef>
                <a:spcPts val="340"/>
              </a:spcBef>
            </a:pPr>
            <a:r>
              <a:rPr lang="en-US" sz="2400" b="1" dirty="0">
                <a:latin typeface="Carlito"/>
              </a:rPr>
              <a:t>Connect relationships and entities</a:t>
            </a:r>
            <a:endParaRPr sz="2400" b="1" dirty="0">
              <a:latin typeface="Carlito"/>
              <a:cs typeface="Carlito"/>
            </a:endParaRPr>
          </a:p>
        </p:txBody>
      </p:sp>
    </p:spTree>
    <p:extLst>
      <p:ext uri="{BB962C8B-B14F-4D97-AF65-F5344CB8AC3E}">
        <p14:creationId xmlns:p14="http://schemas.microsoft.com/office/powerpoint/2010/main" val="28778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B9795D-6229-490D-9141-190492DF6227}"/>
              </a:ext>
            </a:extLst>
          </p:cNvPr>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B2C90BED-13DE-4DBE-9F89-BF0E26104EB0}"/>
              </a:ext>
            </a:extLst>
          </p:cNvPr>
          <p:cNvSpPr txBox="1"/>
          <p:nvPr/>
        </p:nvSpPr>
        <p:spPr>
          <a:xfrm>
            <a:off x="152400" y="304800"/>
            <a:ext cx="11811000" cy="584775"/>
          </a:xfrm>
          <a:prstGeom prst="rect">
            <a:avLst/>
          </a:prstGeom>
          <a:noFill/>
        </p:spPr>
        <p:txBody>
          <a:bodyPr wrap="square" rtlCol="0">
            <a:spAutoFit/>
          </a:bodyPr>
          <a:lstStyle/>
          <a:p>
            <a:r>
              <a:rPr lang="en-US" sz="3200" b="1" i="0" u="none" strike="noStrike" dirty="0">
                <a:solidFill>
                  <a:srgbClr val="22228B"/>
                </a:solidFill>
                <a:effectLst/>
                <a:latin typeface="Arial" panose="020B0604020202020204" pitchFamily="34" charset="0"/>
              </a:rPr>
              <a:t>Can you answer ?</a:t>
            </a:r>
            <a:r>
              <a:rPr lang="en-US" sz="3200" b="0" i="0" dirty="0">
                <a:solidFill>
                  <a:srgbClr val="000000"/>
                </a:solidFill>
                <a:effectLst/>
                <a:latin typeface="Arial" panose="020B0604020202020204" pitchFamily="34" charset="0"/>
              </a:rPr>
              <a:t>​</a:t>
            </a:r>
            <a:endParaRPr lang="en-IN" sz="3200" dirty="0"/>
          </a:p>
        </p:txBody>
      </p:sp>
      <p:sp>
        <p:nvSpPr>
          <p:cNvPr id="6" name="TextBox 5">
            <a:extLst>
              <a:ext uri="{FF2B5EF4-FFF2-40B4-BE49-F238E27FC236}">
                <a16:creationId xmlns:a16="http://schemas.microsoft.com/office/drawing/2014/main" id="{912F0136-04A8-4E21-A5A2-8028792A7310}"/>
              </a:ext>
            </a:extLst>
          </p:cNvPr>
          <p:cNvSpPr txBox="1"/>
          <p:nvPr/>
        </p:nvSpPr>
        <p:spPr>
          <a:xfrm>
            <a:off x="152400" y="1143000"/>
            <a:ext cx="12039600" cy="5570756"/>
          </a:xfrm>
          <a:prstGeom prst="rect">
            <a:avLst/>
          </a:prstGeom>
          <a:noFill/>
        </p:spPr>
        <p:txBody>
          <a:bodyPr wrap="square" rtlCol="0">
            <a:spAutoFit/>
          </a:bodyPr>
          <a:lstStyle/>
          <a:p>
            <a:r>
              <a:rPr lang="en-US" sz="2800" dirty="0">
                <a:latin typeface="+mj-lt"/>
              </a:rPr>
              <a:t>Q1)What are the steps in designing an ERD for a DBMS?</a:t>
            </a:r>
          </a:p>
          <a:p>
            <a:endParaRPr lang="en-US" sz="2800" dirty="0">
              <a:latin typeface="+mj-lt"/>
            </a:endParaRPr>
          </a:p>
          <a:p>
            <a:r>
              <a:rPr lang="en-US" sz="2400" dirty="0">
                <a:latin typeface="+mn-lt"/>
              </a:rPr>
              <a:t>A) Decide relationships and cardinality, Identify entity, Draw entities and relationships separately, Connect relationships and entities</a:t>
            </a:r>
            <a:endParaRPr lang="en-IN" sz="2400" dirty="0">
              <a:latin typeface="+mn-lt"/>
            </a:endParaRPr>
          </a:p>
          <a:p>
            <a:endParaRPr lang="en-US" sz="2400" dirty="0">
              <a:latin typeface="+mn-lt"/>
            </a:endParaRPr>
          </a:p>
          <a:p>
            <a:pPr marL="0" indent="0" algn="just">
              <a:buNone/>
            </a:pPr>
            <a:r>
              <a:rPr lang="en-US" sz="2400" dirty="0">
                <a:latin typeface="+mn-lt"/>
              </a:rPr>
              <a:t>B)Identify entity, Decide relationships and cardinality, Draw entities and relationships separately, Connect relationships and entities</a:t>
            </a:r>
            <a:endParaRPr lang="en-IN" sz="2400" dirty="0">
              <a:latin typeface="+mn-lt"/>
            </a:endParaRPr>
          </a:p>
          <a:p>
            <a:endParaRPr lang="en-US" sz="2400" dirty="0">
              <a:latin typeface="+mn-lt"/>
            </a:endParaRPr>
          </a:p>
          <a:p>
            <a:r>
              <a:rPr lang="en-US" sz="2400" dirty="0">
                <a:latin typeface="+mn-lt"/>
              </a:rPr>
              <a:t>C) Draw entities and relationships separately, Decide relationships and cardinality, Identify entity, Connect relationships and entities</a:t>
            </a:r>
            <a:endParaRPr lang="en-IN" sz="2400" dirty="0">
              <a:latin typeface="+mn-lt"/>
            </a:endParaRPr>
          </a:p>
          <a:p>
            <a:endParaRPr lang="en-US" sz="2400" dirty="0">
              <a:latin typeface="+mn-lt"/>
            </a:endParaRPr>
          </a:p>
          <a:p>
            <a:r>
              <a:rPr lang="en-US" sz="2400" dirty="0">
                <a:latin typeface="+mn-lt"/>
              </a:rPr>
              <a:t>D) Connect relationships and entities, Draw entities and relationships separately, Decide relationships and cardinality, Identify entity</a:t>
            </a:r>
            <a:endParaRPr lang="en-IN" sz="2400" dirty="0">
              <a:latin typeface="+mn-lt"/>
            </a:endParaRPr>
          </a:p>
          <a:p>
            <a:endParaRPr lang="en-US" dirty="0">
              <a:latin typeface="+mj-lt"/>
            </a:endParaRPr>
          </a:p>
          <a:p>
            <a:endParaRPr lang="en-IN" dirty="0"/>
          </a:p>
        </p:txBody>
      </p:sp>
    </p:spTree>
    <p:extLst>
      <p:ext uri="{BB962C8B-B14F-4D97-AF65-F5344CB8AC3E}">
        <p14:creationId xmlns:p14="http://schemas.microsoft.com/office/powerpoint/2010/main" val="122435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0D3B-176E-43D0-BB0F-9818244D197D}"/>
              </a:ext>
            </a:extLst>
          </p:cNvPr>
          <p:cNvSpPr>
            <a:spLocks noGrp="1"/>
          </p:cNvSpPr>
          <p:nvPr>
            <p:ph type="title"/>
          </p:nvPr>
        </p:nvSpPr>
        <p:spPr>
          <a:effectLst/>
        </p:spPr>
        <p:txBody>
          <a:bodyPr/>
          <a:lstStyle/>
          <a:p>
            <a:pPr algn="just"/>
            <a:r>
              <a:rPr lang="en-US" sz="3600" dirty="0">
                <a:solidFill>
                  <a:schemeClr val="accent6">
                    <a:lumMod val="75000"/>
                  </a:schemeClr>
                </a:solidFill>
              </a:rPr>
              <a:t>Identify Entity</a:t>
            </a:r>
          </a:p>
        </p:txBody>
      </p:sp>
      <p:sp>
        <p:nvSpPr>
          <p:cNvPr id="3" name="Content Placeholder 2">
            <a:extLst>
              <a:ext uri="{FF2B5EF4-FFF2-40B4-BE49-F238E27FC236}">
                <a16:creationId xmlns:a16="http://schemas.microsoft.com/office/drawing/2014/main" id="{72CBE42E-D2C9-473A-872D-C8FB89E349DE}"/>
              </a:ext>
            </a:extLst>
          </p:cNvPr>
          <p:cNvSpPr>
            <a:spLocks noGrp="1"/>
          </p:cNvSpPr>
          <p:nvPr>
            <p:ph idx="1"/>
          </p:nvPr>
        </p:nvSpPr>
        <p:spPr>
          <a:xfrm>
            <a:off x="228600" y="1083468"/>
            <a:ext cx="11734800" cy="4881563"/>
          </a:xfrm>
        </p:spPr>
        <p:txBody>
          <a:bodyPr/>
          <a:lstStyle/>
          <a:p>
            <a:pPr marL="0" indent="0" algn="just">
              <a:buNone/>
            </a:pPr>
            <a:endParaRPr lang="en-US" b="1" dirty="0">
              <a:solidFill>
                <a:schemeClr val="accent6">
                  <a:lumMod val="60000"/>
                  <a:lumOff val="40000"/>
                </a:schemeClr>
              </a:solidFill>
            </a:endParaRPr>
          </a:p>
          <a:p>
            <a:pPr marL="0" indent="0" algn="just">
              <a:buNone/>
            </a:pPr>
            <a:r>
              <a:rPr lang="en-IN" dirty="0"/>
              <a:t>Identifying </a:t>
            </a:r>
            <a:r>
              <a:rPr lang="en-IN" b="1" dirty="0"/>
              <a:t>nouns</a:t>
            </a:r>
            <a:r>
              <a:rPr lang="en-IN" dirty="0"/>
              <a:t> in </a:t>
            </a:r>
          </a:p>
          <a:p>
            <a:pPr marL="0" indent="0" algn="just">
              <a:buNone/>
            </a:pPr>
            <a:r>
              <a:rPr lang="en-IN" dirty="0"/>
              <a:t>the story: </a:t>
            </a:r>
          </a:p>
          <a:p>
            <a:pPr marL="0" indent="0" algn="just">
              <a:buNone/>
            </a:pPr>
            <a:endParaRPr lang="en-US" b="1" dirty="0">
              <a:solidFill>
                <a:schemeClr val="accent6">
                  <a:lumMod val="60000"/>
                  <a:lumOff val="40000"/>
                </a:schemeClr>
              </a:solidFill>
            </a:endParaRPr>
          </a:p>
          <a:p>
            <a:pPr marL="0" indent="0" algn="just">
              <a:buNone/>
            </a:pPr>
            <a:endParaRPr lang="en-IN" dirty="0"/>
          </a:p>
        </p:txBody>
      </p:sp>
      <p:sp>
        <p:nvSpPr>
          <p:cNvPr id="4" name="Slide Number Placeholder 3">
            <a:extLst>
              <a:ext uri="{FF2B5EF4-FFF2-40B4-BE49-F238E27FC236}">
                <a16:creationId xmlns:a16="http://schemas.microsoft.com/office/drawing/2014/main" id="{DBBCC3D9-F651-4F1C-9601-EE6F71A18884}"/>
              </a:ext>
            </a:extLst>
          </p:cNvPr>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pic>
        <p:nvPicPr>
          <p:cNvPr id="6" name="Picture 5"/>
          <p:cNvPicPr>
            <a:picLocks noChangeAspect="1"/>
          </p:cNvPicPr>
          <p:nvPr/>
        </p:nvPicPr>
        <p:blipFill>
          <a:blip r:embed="rId2"/>
          <a:stretch>
            <a:fillRect/>
          </a:stretch>
        </p:blipFill>
        <p:spPr>
          <a:xfrm>
            <a:off x="3810000" y="1083468"/>
            <a:ext cx="8382000" cy="5342520"/>
          </a:xfrm>
          <a:prstGeom prst="rect">
            <a:avLst/>
          </a:prstGeom>
          <a:ln w="28575">
            <a:solidFill>
              <a:schemeClr val="tx1"/>
            </a:solidFill>
          </a:ln>
        </p:spPr>
      </p:pic>
    </p:spTree>
    <p:extLst>
      <p:ext uri="{BB962C8B-B14F-4D97-AF65-F5344CB8AC3E}">
        <p14:creationId xmlns:p14="http://schemas.microsoft.com/office/powerpoint/2010/main" val="313102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
        <p:nvSpPr>
          <p:cNvPr id="3" name="Content Placeholder 2"/>
          <p:cNvSpPr>
            <a:spLocks noGrp="1"/>
          </p:cNvSpPr>
          <p:nvPr>
            <p:ph idx="1"/>
          </p:nvPr>
        </p:nvSpPr>
        <p:spPr>
          <a:xfrm>
            <a:off x="304800" y="1143001"/>
            <a:ext cx="11633200" cy="3505200"/>
          </a:xfrm>
        </p:spPr>
        <p:txBody>
          <a:bodyPr/>
          <a:lstStyle/>
          <a:p>
            <a:pPr marL="0" indent="0">
              <a:buNone/>
            </a:pPr>
            <a:r>
              <a:rPr lang="en-US" dirty="0"/>
              <a:t>Q. Find 4 entities in the mentioned case study:</a:t>
            </a:r>
          </a:p>
          <a:p>
            <a:pPr marL="0" indent="0">
              <a:buNone/>
            </a:pPr>
            <a:endParaRPr lang="en-US" dirty="0"/>
          </a:p>
          <a:p>
            <a:pPr marL="0" indent="0">
              <a:buNone/>
            </a:pPr>
            <a:r>
              <a:rPr lang="en-US" dirty="0"/>
              <a:t>A small accounting firm wants a simple HR application that will help it to keep track of its employees, their positions, allowances, salary scales, and which company vehicles their employees drive.</a:t>
            </a:r>
            <a:br>
              <a:rPr lang="en-US" dirty="0"/>
            </a:br>
            <a:br>
              <a:rPr lang="en-US" dirty="0"/>
            </a:br>
            <a:r>
              <a:rPr lang="en-US" dirty="0"/>
              <a:t>The application must keep track of all the positions at the firm, the employees filling these positions, the allowances for these positions, the salary scales for these  positions, and the company vehicles assigned to these positions.</a:t>
            </a:r>
          </a:p>
          <a:p>
            <a:pPr marL="0" indent="0">
              <a:buNone/>
            </a:pPr>
            <a:endParaRPr lang="en-US" dirty="0"/>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460375" y="5029200"/>
            <a:ext cx="11655425" cy="1354217"/>
          </a:xfrm>
          <a:prstGeom prst="rect">
            <a:avLst/>
          </a:prstGeom>
          <a:noFill/>
        </p:spPr>
        <p:txBody>
          <a:bodyPr wrap="square" rtlCol="0">
            <a:spAutoFit/>
          </a:bodyPr>
          <a:lstStyle/>
          <a:p>
            <a:pPr marL="0" indent="0">
              <a:buNone/>
            </a:pPr>
            <a:r>
              <a:rPr lang="en-US" sz="3200" b="1" dirty="0">
                <a:solidFill>
                  <a:srgbClr val="0070C0"/>
                </a:solidFill>
                <a:latin typeface="Arial" panose="020B0604020202020204" pitchFamily="34" charset="0"/>
                <a:cs typeface="Arial" panose="020B0604020202020204" pitchFamily="34" charset="0"/>
              </a:rPr>
              <a:t>ANS:</a:t>
            </a:r>
          </a:p>
          <a:p>
            <a:pPr marL="0" indent="0">
              <a:buNone/>
            </a:pPr>
            <a:r>
              <a:rPr lang="en-US" sz="3200" b="1" dirty="0">
                <a:solidFill>
                  <a:srgbClr val="0070C0"/>
                </a:solidFill>
                <a:latin typeface="Arial" panose="020B0604020202020204" pitchFamily="34" charset="0"/>
                <a:cs typeface="Arial" panose="020B0604020202020204" pitchFamily="34" charset="0"/>
              </a:rPr>
              <a:t>Employees , positions , allowances, salary scales</a:t>
            </a:r>
          </a:p>
          <a:p>
            <a:endParaRPr lang="en-IN" dirty="0"/>
          </a:p>
        </p:txBody>
      </p:sp>
    </p:spTree>
    <p:extLst>
      <p:ext uri="{BB962C8B-B14F-4D97-AF65-F5344CB8AC3E}">
        <p14:creationId xmlns:p14="http://schemas.microsoft.com/office/powerpoint/2010/main" val="393965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
        <p:nvSpPr>
          <p:cNvPr id="3" name="Content Placeholder 2"/>
          <p:cNvSpPr>
            <a:spLocks noGrp="1"/>
          </p:cNvSpPr>
          <p:nvPr>
            <p:ph idx="1"/>
          </p:nvPr>
        </p:nvSpPr>
        <p:spPr>
          <a:xfrm>
            <a:off x="304800" y="1143001"/>
            <a:ext cx="11633200" cy="5037890"/>
          </a:xfrm>
        </p:spPr>
        <p:txBody>
          <a:bodyPr/>
          <a:lstStyle/>
          <a:p>
            <a:pPr marL="0" indent="0">
              <a:buNone/>
            </a:pPr>
            <a:r>
              <a:rPr lang="en-US" dirty="0"/>
              <a:t>Q. Find the entities in the mentioned case study:</a:t>
            </a:r>
          </a:p>
          <a:p>
            <a:pPr marL="0" indent="0">
              <a:buNone/>
            </a:pPr>
            <a:endParaRPr lang="en-US" dirty="0"/>
          </a:p>
          <a:p>
            <a:pPr marL="0" indent="0">
              <a:buNone/>
            </a:pPr>
            <a:r>
              <a:rPr lang="en-US" sz="2000" dirty="0"/>
              <a:t>The International Language School is a language training school.</a:t>
            </a:r>
          </a:p>
          <a:p>
            <a:pPr marL="0" indent="0">
              <a:buNone/>
            </a:pPr>
            <a:r>
              <a:rPr lang="en-US" sz="2000" dirty="0"/>
              <a:t>It offers language classes for corporate clients, which can be conducted at the School or at the offices of the client as they prefer. The School employs teachers, each of whom may teach multiple courses.</a:t>
            </a:r>
          </a:p>
          <a:p>
            <a:pPr marL="0" indent="0">
              <a:buNone/>
            </a:pPr>
            <a:r>
              <a:rPr lang="en-US" sz="2000" dirty="0"/>
              <a:t>The school has clients, each of whom may offer multiple courses via the school. Clients offer courses to their employees, who have the option to participate.</a:t>
            </a:r>
          </a:p>
          <a:p>
            <a:pPr marL="0" indent="0">
              <a:buNone/>
            </a:pPr>
            <a:r>
              <a:rPr lang="en-US" sz="2000" dirty="0"/>
              <a:t>Each course is offered by one client. Each course has one teacher at any given time.</a:t>
            </a:r>
          </a:p>
          <a:p>
            <a:pPr marL="0" indent="0">
              <a:buNone/>
            </a:pPr>
            <a:r>
              <a:rPr lang="en-US" sz="2000" dirty="0"/>
              <a:t>Participants in the courses are employees of the client companies, i.e. they work for the client companies. Each participant can be employed by one company at a time. Participants may be enrolled in more than one course.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460375" y="5134451"/>
            <a:ext cx="11655425" cy="1046440"/>
          </a:xfrm>
          <a:prstGeom prst="rect">
            <a:avLst/>
          </a:prstGeom>
          <a:noFill/>
        </p:spPr>
        <p:txBody>
          <a:bodyPr wrap="square" rtlCol="0">
            <a:spAutoFit/>
          </a:bodyPr>
          <a:lstStyle/>
          <a:p>
            <a:pPr marL="0" indent="0">
              <a:buNone/>
            </a:pPr>
            <a:r>
              <a:rPr lang="en-US" sz="2400" b="1" dirty="0">
                <a:solidFill>
                  <a:srgbClr val="0070C0"/>
                </a:solidFill>
                <a:latin typeface="Arial" panose="020B0604020202020204" pitchFamily="34" charset="0"/>
                <a:cs typeface="Arial" panose="020B0604020202020204" pitchFamily="34" charset="0"/>
              </a:rPr>
              <a:t>ANS:</a:t>
            </a:r>
          </a:p>
          <a:p>
            <a:r>
              <a:rPr lang="fr-FR" sz="2400" b="1" dirty="0">
                <a:solidFill>
                  <a:srgbClr val="0070C0"/>
                </a:solidFill>
                <a:latin typeface="Arial" panose="020B0604020202020204" pitchFamily="34" charset="0"/>
                <a:cs typeface="Arial" panose="020B0604020202020204" pitchFamily="34" charset="0"/>
              </a:rPr>
              <a:t>Clients ,office locations, teachers, courses, participants</a:t>
            </a:r>
          </a:p>
          <a:p>
            <a:endParaRPr lang="en-IN" sz="1400" dirty="0"/>
          </a:p>
        </p:txBody>
      </p:sp>
    </p:spTree>
    <p:extLst>
      <p:ext uri="{BB962C8B-B14F-4D97-AF65-F5344CB8AC3E}">
        <p14:creationId xmlns:p14="http://schemas.microsoft.com/office/powerpoint/2010/main" val="250985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1" nodeType="withEffect">
                                  <p:stCondLst>
                                    <p:cond delay="25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5" grpI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0D3B-176E-43D0-BB0F-9818244D197D}"/>
              </a:ext>
            </a:extLst>
          </p:cNvPr>
          <p:cNvSpPr>
            <a:spLocks noGrp="1"/>
          </p:cNvSpPr>
          <p:nvPr>
            <p:ph type="title"/>
          </p:nvPr>
        </p:nvSpPr>
        <p:spPr>
          <a:effectLst/>
        </p:spPr>
        <p:txBody>
          <a:bodyPr/>
          <a:lstStyle/>
          <a:p>
            <a:r>
              <a:rPr lang="en-US" sz="3600" dirty="0">
                <a:solidFill>
                  <a:schemeClr val="accent6">
                    <a:lumMod val="75000"/>
                  </a:schemeClr>
                </a:solidFill>
              </a:rPr>
              <a:t>Identify Relationships</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72CBE42E-D2C9-473A-872D-C8FB89E349DE}"/>
              </a:ext>
            </a:extLst>
          </p:cNvPr>
          <p:cNvSpPr>
            <a:spLocks noGrp="1"/>
          </p:cNvSpPr>
          <p:nvPr>
            <p:ph idx="1"/>
          </p:nvPr>
        </p:nvSpPr>
        <p:spPr>
          <a:xfrm>
            <a:off x="228600" y="1083468"/>
            <a:ext cx="11734800" cy="4881563"/>
          </a:xfrm>
        </p:spPr>
        <p:txBody>
          <a:bodyPr/>
          <a:lstStyle/>
          <a:p>
            <a:pPr marL="0" indent="0" algn="just">
              <a:buNone/>
            </a:pPr>
            <a:r>
              <a:rPr lang="en-IN" dirty="0"/>
              <a:t>Identifying </a:t>
            </a:r>
            <a:r>
              <a:rPr lang="en-IN" b="1" dirty="0"/>
              <a:t>verbs</a:t>
            </a:r>
            <a:r>
              <a:rPr lang="en-IN" dirty="0"/>
              <a:t> in </a:t>
            </a:r>
          </a:p>
          <a:p>
            <a:pPr marL="0" indent="0" algn="just">
              <a:buNone/>
            </a:pPr>
            <a:r>
              <a:rPr lang="en-IN" dirty="0"/>
              <a:t>the story: </a:t>
            </a:r>
          </a:p>
          <a:p>
            <a:pPr marL="0" indent="0" algn="just">
              <a:buNone/>
            </a:pPr>
            <a:endParaRPr lang="en-US" b="1" dirty="0">
              <a:solidFill>
                <a:schemeClr val="accent6">
                  <a:lumMod val="60000"/>
                  <a:lumOff val="40000"/>
                </a:schemeClr>
              </a:solidFill>
            </a:endParaRPr>
          </a:p>
          <a:p>
            <a:pPr marL="0" indent="0" algn="just">
              <a:buNone/>
            </a:pPr>
            <a:endParaRPr lang="en-IN" dirty="0"/>
          </a:p>
        </p:txBody>
      </p:sp>
      <p:sp>
        <p:nvSpPr>
          <p:cNvPr id="4" name="Slide Number Placeholder 3">
            <a:extLst>
              <a:ext uri="{FF2B5EF4-FFF2-40B4-BE49-F238E27FC236}">
                <a16:creationId xmlns:a16="http://schemas.microsoft.com/office/drawing/2014/main" id="{DBBCC3D9-F651-4F1C-9601-EE6F71A18884}"/>
              </a:ext>
            </a:extLst>
          </p:cNvPr>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pic>
        <p:nvPicPr>
          <p:cNvPr id="6" name="Picture 5"/>
          <p:cNvPicPr>
            <a:picLocks noChangeAspect="1"/>
          </p:cNvPicPr>
          <p:nvPr/>
        </p:nvPicPr>
        <p:blipFill>
          <a:blip r:embed="rId2"/>
          <a:stretch>
            <a:fillRect/>
          </a:stretch>
        </p:blipFill>
        <p:spPr>
          <a:xfrm>
            <a:off x="3216555" y="1056084"/>
            <a:ext cx="8947371" cy="5164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547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0D3B-176E-43D0-BB0F-9818244D197D}"/>
              </a:ext>
            </a:extLst>
          </p:cNvPr>
          <p:cNvSpPr>
            <a:spLocks noGrp="1"/>
          </p:cNvSpPr>
          <p:nvPr>
            <p:ph type="title"/>
          </p:nvPr>
        </p:nvSpPr>
        <p:spPr>
          <a:effectLst/>
        </p:spPr>
        <p:txBody>
          <a:bodyPr/>
          <a:lstStyle/>
          <a:p>
            <a:r>
              <a:rPr lang="en-US" sz="3600" dirty="0">
                <a:solidFill>
                  <a:schemeClr val="accent6">
                    <a:lumMod val="75000"/>
                  </a:schemeClr>
                </a:solidFill>
              </a:rPr>
              <a:t>Draw Entities and attributes</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72CBE42E-D2C9-473A-872D-C8FB89E349DE}"/>
              </a:ext>
            </a:extLst>
          </p:cNvPr>
          <p:cNvSpPr>
            <a:spLocks noGrp="1"/>
          </p:cNvSpPr>
          <p:nvPr>
            <p:ph idx="1"/>
          </p:nvPr>
        </p:nvSpPr>
        <p:spPr>
          <a:xfrm>
            <a:off x="228600" y="1083469"/>
            <a:ext cx="6781800" cy="1425438"/>
          </a:xfrm>
        </p:spPr>
        <p:txBody>
          <a:bodyPr/>
          <a:lstStyle/>
          <a:p>
            <a:pPr marL="0" indent="0" algn="just">
              <a:buNone/>
            </a:pPr>
            <a:r>
              <a:rPr lang="en-US" b="1" dirty="0">
                <a:solidFill>
                  <a:schemeClr val="tx1"/>
                </a:solidFill>
              </a:rPr>
              <a:t>a. </a:t>
            </a:r>
            <a:r>
              <a:rPr lang="en-IN" dirty="0"/>
              <a:t>A</a:t>
            </a:r>
            <a:r>
              <a:rPr lang="en-IN" b="1" dirty="0"/>
              <a:t> student </a:t>
            </a:r>
            <a:r>
              <a:rPr lang="en-IN" dirty="0"/>
              <a:t>has a roll number, first name, middle name, last name, date of birth, hobby, gender, phone numbers, and address.</a:t>
            </a:r>
            <a:endParaRPr lang="en-US" dirty="0"/>
          </a:p>
          <a:p>
            <a:pPr marL="0" indent="0" algn="just">
              <a:buNone/>
            </a:pPr>
            <a:endParaRPr lang="en-US" b="1" dirty="0">
              <a:solidFill>
                <a:schemeClr val="accent6">
                  <a:lumMod val="60000"/>
                  <a:lumOff val="40000"/>
                </a:schemeClr>
              </a:solidFill>
            </a:endParaRPr>
          </a:p>
          <a:p>
            <a:pPr marL="0" indent="0" algn="just">
              <a:buNone/>
            </a:pPr>
            <a:endParaRPr lang="en-IN" dirty="0"/>
          </a:p>
        </p:txBody>
      </p:sp>
      <p:sp>
        <p:nvSpPr>
          <p:cNvPr id="4" name="Slide Number Placeholder 3">
            <a:extLst>
              <a:ext uri="{FF2B5EF4-FFF2-40B4-BE49-F238E27FC236}">
                <a16:creationId xmlns:a16="http://schemas.microsoft.com/office/drawing/2014/main" id="{DBBCC3D9-F651-4F1C-9601-EE6F71A18884}"/>
              </a:ext>
            </a:extLst>
          </p:cNvPr>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pic>
        <p:nvPicPr>
          <p:cNvPr id="7" name="Picture 6">
            <a:extLst>
              <a:ext uri="{FF2B5EF4-FFF2-40B4-BE49-F238E27FC236}">
                <a16:creationId xmlns:a16="http://schemas.microsoft.com/office/drawing/2014/main" id="{FC1A91BB-A6B3-4A9A-982F-910CD86BD48F}"/>
              </a:ext>
            </a:extLst>
          </p:cNvPr>
          <p:cNvPicPr>
            <a:picLocks noChangeAspect="1"/>
          </p:cNvPicPr>
          <p:nvPr/>
        </p:nvPicPr>
        <p:blipFill>
          <a:blip r:embed="rId2"/>
          <a:stretch>
            <a:fillRect/>
          </a:stretch>
        </p:blipFill>
        <p:spPr>
          <a:xfrm>
            <a:off x="6952074" y="1086093"/>
            <a:ext cx="5029200" cy="4842440"/>
          </a:xfrm>
          <a:prstGeom prst="rect">
            <a:avLst/>
          </a:prstGeom>
        </p:spPr>
      </p:pic>
      <p:sp>
        <p:nvSpPr>
          <p:cNvPr id="8" name="TextBox 7">
            <a:extLst>
              <a:ext uri="{FF2B5EF4-FFF2-40B4-BE49-F238E27FC236}">
                <a16:creationId xmlns:a16="http://schemas.microsoft.com/office/drawing/2014/main" id="{C280CD58-E332-4B87-8CDB-9AC7B3D1C97A}"/>
              </a:ext>
            </a:extLst>
          </p:cNvPr>
          <p:cNvSpPr txBox="1"/>
          <p:nvPr/>
        </p:nvSpPr>
        <p:spPr>
          <a:xfrm>
            <a:off x="6470650" y="5904872"/>
            <a:ext cx="5187950" cy="400110"/>
          </a:xfrm>
          <a:prstGeom prst="rect">
            <a:avLst/>
          </a:prstGeom>
          <a:noFill/>
        </p:spPr>
        <p:txBody>
          <a:bodyPr wrap="square">
            <a:spAutoFit/>
          </a:bodyPr>
          <a:lstStyle/>
          <a:p>
            <a:r>
              <a:rPr lang="en-US" sz="2000" b="1" dirty="0">
                <a:latin typeface="+mj-lt"/>
              </a:rPr>
              <a:t>STUDENT entity type and its attributes</a:t>
            </a:r>
            <a:endParaRPr lang="en-IN" sz="2000" b="1" dirty="0">
              <a:latin typeface="+mj-lt"/>
            </a:endParaRPr>
          </a:p>
        </p:txBody>
      </p:sp>
    </p:spTree>
    <p:extLst>
      <p:ext uri="{BB962C8B-B14F-4D97-AF65-F5344CB8AC3E}">
        <p14:creationId xmlns:p14="http://schemas.microsoft.com/office/powerpoint/2010/main" val="397588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793-79ED-4FDB-BB24-1EDADBFA4541}"/>
              </a:ext>
            </a:extLst>
          </p:cNvPr>
          <p:cNvSpPr>
            <a:spLocks noGrp="1"/>
          </p:cNvSpPr>
          <p:nvPr>
            <p:ph type="title"/>
          </p:nvPr>
        </p:nvSpPr>
        <p:spPr>
          <a:xfrm>
            <a:off x="481681" y="18687"/>
            <a:ext cx="9914188" cy="1017922"/>
          </a:xfrm>
          <a:effectLst/>
        </p:spPr>
        <p:txBody>
          <a:bodyPr/>
          <a:lstStyle/>
          <a:p>
            <a:r>
              <a:rPr lang="en-US" sz="3600" dirty="0">
                <a:solidFill>
                  <a:schemeClr val="accent6">
                    <a:lumMod val="75000"/>
                  </a:schemeClr>
                </a:solidFill>
              </a:rPr>
              <a:t>Draw Entities and attributes (contd.)</a:t>
            </a:r>
            <a:endParaRPr lang="en-IN" sz="3600" dirty="0">
              <a:solidFill>
                <a:schemeClr val="accent6">
                  <a:lumMod val="75000"/>
                </a:schemeClr>
              </a:solidFill>
            </a:endParaRPr>
          </a:p>
        </p:txBody>
      </p:sp>
      <p:sp>
        <p:nvSpPr>
          <p:cNvPr id="4" name="Slide Number Placeholder 3">
            <a:extLst>
              <a:ext uri="{FF2B5EF4-FFF2-40B4-BE49-F238E27FC236}">
                <a16:creationId xmlns:a16="http://schemas.microsoft.com/office/drawing/2014/main" id="{44C98FAD-C7EE-43A5-8619-8B6DC5DDE168}"/>
              </a:ext>
            </a:extLst>
          </p:cNvPr>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pic>
        <p:nvPicPr>
          <p:cNvPr id="6" name="Picture 5">
            <a:extLst>
              <a:ext uri="{FF2B5EF4-FFF2-40B4-BE49-F238E27FC236}">
                <a16:creationId xmlns:a16="http://schemas.microsoft.com/office/drawing/2014/main" id="{08C1036A-8A00-483B-AD94-5D8ED770497D}"/>
              </a:ext>
            </a:extLst>
          </p:cNvPr>
          <p:cNvPicPr>
            <a:picLocks noChangeAspect="1"/>
          </p:cNvPicPr>
          <p:nvPr/>
        </p:nvPicPr>
        <p:blipFill>
          <a:blip r:embed="rId2"/>
          <a:stretch>
            <a:fillRect/>
          </a:stretch>
        </p:blipFill>
        <p:spPr>
          <a:xfrm>
            <a:off x="304798" y="2276966"/>
            <a:ext cx="5334001" cy="3788231"/>
          </a:xfrm>
          <a:prstGeom prst="rect">
            <a:avLst/>
          </a:prstGeom>
        </p:spPr>
      </p:pic>
      <p:sp>
        <p:nvSpPr>
          <p:cNvPr id="8" name="TextBox 7">
            <a:extLst>
              <a:ext uri="{FF2B5EF4-FFF2-40B4-BE49-F238E27FC236}">
                <a16:creationId xmlns:a16="http://schemas.microsoft.com/office/drawing/2014/main" id="{8E12A1C0-50D6-470D-A4CE-CC1D0403D776}"/>
              </a:ext>
            </a:extLst>
          </p:cNvPr>
          <p:cNvSpPr txBox="1"/>
          <p:nvPr/>
        </p:nvSpPr>
        <p:spPr>
          <a:xfrm>
            <a:off x="152400" y="5880531"/>
            <a:ext cx="6101442" cy="369332"/>
          </a:xfrm>
          <a:prstGeom prst="rect">
            <a:avLst/>
          </a:prstGeom>
          <a:noFill/>
        </p:spPr>
        <p:txBody>
          <a:bodyPr wrap="square">
            <a:spAutoFit/>
          </a:bodyPr>
          <a:lstStyle/>
          <a:p>
            <a:pPr algn="ctr"/>
            <a:r>
              <a:rPr lang="en-US" b="1" dirty="0">
                <a:latin typeface="+mj-lt"/>
              </a:rPr>
              <a:t>FACULTY entity type and its attributes</a:t>
            </a:r>
            <a:endParaRPr lang="en-IN" b="1" dirty="0">
              <a:latin typeface="+mj-lt"/>
            </a:endParaRPr>
          </a:p>
        </p:txBody>
      </p:sp>
      <p:sp>
        <p:nvSpPr>
          <p:cNvPr id="5" name="Rectangle 4"/>
          <p:cNvSpPr/>
          <p:nvPr/>
        </p:nvSpPr>
        <p:spPr>
          <a:xfrm>
            <a:off x="204788" y="1147911"/>
            <a:ext cx="6096000" cy="1200329"/>
          </a:xfrm>
          <a:prstGeom prst="rect">
            <a:avLst/>
          </a:prstGeom>
        </p:spPr>
        <p:txBody>
          <a:bodyPr>
            <a:spAutoFit/>
          </a:bodyPr>
          <a:lstStyle/>
          <a:p>
            <a:pPr marL="0" indent="0">
              <a:buNone/>
            </a:pPr>
            <a:r>
              <a:rPr lang="en-US" sz="2400" b="1" dirty="0">
                <a:latin typeface="+mn-lt"/>
              </a:rPr>
              <a:t>Faculty</a:t>
            </a:r>
            <a:r>
              <a:rPr lang="en-US" sz="2400" dirty="0">
                <a:latin typeface="+mn-lt"/>
              </a:rPr>
              <a:t> has faculty id, first name, middle name, last name, gender, date of joining, designation, and salary.</a:t>
            </a:r>
            <a:endParaRPr lang="en-IN" sz="2400" dirty="0">
              <a:latin typeface="+mn-lt"/>
            </a:endParaRPr>
          </a:p>
        </p:txBody>
      </p:sp>
      <p:sp>
        <p:nvSpPr>
          <p:cNvPr id="9" name="Rectangle 8"/>
          <p:cNvSpPr/>
          <p:nvPr/>
        </p:nvSpPr>
        <p:spPr>
          <a:xfrm>
            <a:off x="7010400" y="1157673"/>
            <a:ext cx="4881322" cy="1200329"/>
          </a:xfrm>
          <a:prstGeom prst="rect">
            <a:avLst/>
          </a:prstGeom>
        </p:spPr>
        <p:txBody>
          <a:bodyPr wrap="square">
            <a:spAutoFit/>
          </a:bodyPr>
          <a:lstStyle/>
          <a:p>
            <a:pPr marL="0" indent="0">
              <a:buNone/>
            </a:pPr>
            <a:r>
              <a:rPr lang="en-US" sz="2400" b="1" dirty="0">
                <a:latin typeface="+mn-lt"/>
              </a:rPr>
              <a:t>Mini project </a:t>
            </a:r>
            <a:r>
              <a:rPr lang="en-US" sz="2400" dirty="0">
                <a:latin typeface="+mn-lt"/>
              </a:rPr>
              <a:t>has project id, project name, domain subject and description.</a:t>
            </a:r>
            <a:endParaRPr lang="en-IN" sz="2400" dirty="0">
              <a:latin typeface="+mn-lt"/>
            </a:endParaRPr>
          </a:p>
        </p:txBody>
      </p:sp>
      <p:pic>
        <p:nvPicPr>
          <p:cNvPr id="10" name="Picture 9">
            <a:extLst>
              <a:ext uri="{FF2B5EF4-FFF2-40B4-BE49-F238E27FC236}">
                <a16:creationId xmlns:a16="http://schemas.microsoft.com/office/drawing/2014/main" id="{0A7B7571-C69A-4D32-8195-FFED4A6532C8}"/>
              </a:ext>
            </a:extLst>
          </p:cNvPr>
          <p:cNvPicPr>
            <a:picLocks noChangeAspect="1"/>
          </p:cNvPicPr>
          <p:nvPr/>
        </p:nvPicPr>
        <p:blipFill>
          <a:blip r:embed="rId3"/>
          <a:stretch>
            <a:fillRect/>
          </a:stretch>
        </p:blipFill>
        <p:spPr>
          <a:xfrm>
            <a:off x="5705063" y="2585139"/>
            <a:ext cx="6409817" cy="3125775"/>
          </a:xfrm>
          <a:prstGeom prst="rect">
            <a:avLst/>
          </a:prstGeom>
        </p:spPr>
      </p:pic>
      <p:sp>
        <p:nvSpPr>
          <p:cNvPr id="11" name="TextBox 10">
            <a:extLst>
              <a:ext uri="{FF2B5EF4-FFF2-40B4-BE49-F238E27FC236}">
                <a16:creationId xmlns:a16="http://schemas.microsoft.com/office/drawing/2014/main" id="{06F03069-83DB-41CD-8419-D040C985740F}"/>
              </a:ext>
            </a:extLst>
          </p:cNvPr>
          <p:cNvSpPr txBox="1"/>
          <p:nvPr/>
        </p:nvSpPr>
        <p:spPr>
          <a:xfrm>
            <a:off x="5997396" y="5817593"/>
            <a:ext cx="6101442" cy="400110"/>
          </a:xfrm>
          <a:prstGeom prst="rect">
            <a:avLst/>
          </a:prstGeom>
          <a:noFill/>
        </p:spPr>
        <p:txBody>
          <a:bodyPr wrap="square">
            <a:spAutoFit/>
          </a:bodyPr>
          <a:lstStyle/>
          <a:p>
            <a:pPr algn="ctr"/>
            <a:r>
              <a:rPr lang="en-US" sz="2000" b="1" dirty="0">
                <a:latin typeface="+mj-lt"/>
              </a:rPr>
              <a:t>MINI PROJECT entity type and its attributes </a:t>
            </a:r>
            <a:endParaRPr lang="en-IN" sz="2000" b="1" dirty="0">
              <a:latin typeface="+mj-lt"/>
            </a:endParaRPr>
          </a:p>
        </p:txBody>
      </p:sp>
    </p:spTree>
    <p:extLst>
      <p:ext uri="{BB962C8B-B14F-4D97-AF65-F5344CB8AC3E}">
        <p14:creationId xmlns:p14="http://schemas.microsoft.com/office/powerpoint/2010/main" val="96279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5955E-C209-4334-9647-BA5DA7B5B4B2}"/>
              </a:ext>
            </a:extLst>
          </p:cNvPr>
          <p:cNvSpPr>
            <a:spLocks noGrp="1"/>
          </p:cNvSpPr>
          <p:nvPr>
            <p:ph idx="1"/>
          </p:nvPr>
        </p:nvSpPr>
        <p:spPr>
          <a:xfrm>
            <a:off x="460291" y="1164210"/>
            <a:ext cx="5486400" cy="4500563"/>
          </a:xfrm>
        </p:spPr>
        <p:txBody>
          <a:bodyPr/>
          <a:lstStyle/>
          <a:p>
            <a:pPr marL="0" indent="0">
              <a:buNone/>
            </a:pPr>
            <a:r>
              <a:rPr lang="en-US" b="1" dirty="0"/>
              <a:t>Course</a:t>
            </a:r>
            <a:r>
              <a:rPr lang="en-US" dirty="0"/>
              <a:t> has course id, course name &amp;</a:t>
            </a:r>
          </a:p>
          <a:p>
            <a:pPr marL="0" indent="0">
              <a:buNone/>
            </a:pPr>
            <a:r>
              <a:rPr lang="en-US" dirty="0"/>
              <a:t>course credit.</a:t>
            </a:r>
            <a:endParaRPr lang="en-IN" dirty="0"/>
          </a:p>
        </p:txBody>
      </p:sp>
      <p:sp>
        <p:nvSpPr>
          <p:cNvPr id="4" name="Slide Number Placeholder 3">
            <a:extLst>
              <a:ext uri="{FF2B5EF4-FFF2-40B4-BE49-F238E27FC236}">
                <a16:creationId xmlns:a16="http://schemas.microsoft.com/office/drawing/2014/main" id="{825487E7-98E5-440B-BF17-C9B271256F2C}"/>
              </a:ext>
            </a:extLst>
          </p:cNvPr>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ECEF447F-9BA5-4058-B41D-467F2C2E9B2F}"/>
              </a:ext>
            </a:extLst>
          </p:cNvPr>
          <p:cNvPicPr>
            <a:picLocks noChangeAspect="1"/>
          </p:cNvPicPr>
          <p:nvPr/>
        </p:nvPicPr>
        <p:blipFill>
          <a:blip r:embed="rId3"/>
          <a:stretch>
            <a:fillRect/>
          </a:stretch>
        </p:blipFill>
        <p:spPr>
          <a:xfrm>
            <a:off x="343066" y="1985528"/>
            <a:ext cx="5582254" cy="2374541"/>
          </a:xfrm>
          <a:prstGeom prst="rect">
            <a:avLst/>
          </a:prstGeom>
        </p:spPr>
      </p:pic>
      <p:sp>
        <p:nvSpPr>
          <p:cNvPr id="8" name="TextBox 7">
            <a:extLst>
              <a:ext uri="{FF2B5EF4-FFF2-40B4-BE49-F238E27FC236}">
                <a16:creationId xmlns:a16="http://schemas.microsoft.com/office/drawing/2014/main" id="{02E9A2D3-AB51-48ED-AFE8-AA75E35D74E2}"/>
              </a:ext>
            </a:extLst>
          </p:cNvPr>
          <p:cNvSpPr txBox="1"/>
          <p:nvPr/>
        </p:nvSpPr>
        <p:spPr>
          <a:xfrm>
            <a:off x="293020" y="5408225"/>
            <a:ext cx="6101442" cy="400110"/>
          </a:xfrm>
          <a:prstGeom prst="rect">
            <a:avLst/>
          </a:prstGeom>
          <a:noFill/>
        </p:spPr>
        <p:txBody>
          <a:bodyPr wrap="square">
            <a:spAutoFit/>
          </a:bodyPr>
          <a:lstStyle/>
          <a:p>
            <a:pPr algn="ctr"/>
            <a:r>
              <a:rPr lang="en-US" sz="2000" b="1" dirty="0">
                <a:latin typeface="+mj-lt"/>
              </a:rPr>
              <a:t>COURSE entity type and its attributes</a:t>
            </a:r>
            <a:endParaRPr lang="en-IN" sz="2000" b="1" dirty="0">
              <a:latin typeface="+mj-lt"/>
            </a:endParaRPr>
          </a:p>
        </p:txBody>
      </p:sp>
      <p:sp>
        <p:nvSpPr>
          <p:cNvPr id="5" name="Rectangle 4"/>
          <p:cNvSpPr/>
          <p:nvPr/>
        </p:nvSpPr>
        <p:spPr>
          <a:xfrm>
            <a:off x="6047874" y="1039148"/>
            <a:ext cx="6096000" cy="830997"/>
          </a:xfrm>
          <a:prstGeom prst="rect">
            <a:avLst/>
          </a:prstGeom>
        </p:spPr>
        <p:txBody>
          <a:bodyPr wrap="square">
            <a:spAutoFit/>
          </a:bodyPr>
          <a:lstStyle/>
          <a:p>
            <a:r>
              <a:rPr lang="en-US" sz="2400" b="1" dirty="0">
                <a:latin typeface="+mn-lt"/>
              </a:rPr>
              <a:t>Department</a:t>
            </a:r>
            <a:r>
              <a:rPr lang="en-US" sz="2400" dirty="0">
                <a:latin typeface="+mn-lt"/>
              </a:rPr>
              <a:t> has department id, department name, and department location</a:t>
            </a:r>
          </a:p>
        </p:txBody>
      </p:sp>
      <p:pic>
        <p:nvPicPr>
          <p:cNvPr id="9" name="Picture 8">
            <a:extLst>
              <a:ext uri="{FF2B5EF4-FFF2-40B4-BE49-F238E27FC236}">
                <a16:creationId xmlns:a16="http://schemas.microsoft.com/office/drawing/2014/main" id="{826D9869-C002-48CF-9372-A7157AE64576}"/>
              </a:ext>
            </a:extLst>
          </p:cNvPr>
          <p:cNvPicPr>
            <a:picLocks noChangeAspect="1"/>
          </p:cNvPicPr>
          <p:nvPr/>
        </p:nvPicPr>
        <p:blipFill>
          <a:blip r:embed="rId4"/>
          <a:stretch>
            <a:fillRect/>
          </a:stretch>
        </p:blipFill>
        <p:spPr>
          <a:xfrm>
            <a:off x="5983541" y="1866380"/>
            <a:ext cx="6160333" cy="2476835"/>
          </a:xfrm>
          <a:prstGeom prst="rect">
            <a:avLst/>
          </a:prstGeom>
        </p:spPr>
      </p:pic>
      <p:sp>
        <p:nvSpPr>
          <p:cNvPr id="10" name="TextBox 9">
            <a:extLst>
              <a:ext uri="{FF2B5EF4-FFF2-40B4-BE49-F238E27FC236}">
                <a16:creationId xmlns:a16="http://schemas.microsoft.com/office/drawing/2014/main" id="{EFC8E33D-3644-46C1-B87B-06FA6ACF2C33}"/>
              </a:ext>
            </a:extLst>
          </p:cNvPr>
          <p:cNvSpPr txBox="1"/>
          <p:nvPr/>
        </p:nvSpPr>
        <p:spPr>
          <a:xfrm>
            <a:off x="6434316" y="5448676"/>
            <a:ext cx="5709558" cy="400110"/>
          </a:xfrm>
          <a:prstGeom prst="rect">
            <a:avLst/>
          </a:prstGeom>
          <a:noFill/>
        </p:spPr>
        <p:txBody>
          <a:bodyPr wrap="square">
            <a:spAutoFit/>
          </a:bodyPr>
          <a:lstStyle/>
          <a:p>
            <a:r>
              <a:rPr lang="en-US" sz="2000" b="1" dirty="0">
                <a:latin typeface="+mj-lt"/>
              </a:rPr>
              <a:t>DEPARTMENT entity type and its attributes</a:t>
            </a:r>
            <a:endParaRPr lang="en-IN" sz="2000" b="1" dirty="0">
              <a:latin typeface="+mj-lt"/>
            </a:endParaRPr>
          </a:p>
        </p:txBody>
      </p:sp>
      <p:sp>
        <p:nvSpPr>
          <p:cNvPr id="12" name="Title 1">
            <a:extLst>
              <a:ext uri="{FF2B5EF4-FFF2-40B4-BE49-F238E27FC236}">
                <a16:creationId xmlns:a16="http://schemas.microsoft.com/office/drawing/2014/main" id="{E4DE8793-79ED-4FDB-BB24-1EDADBFA4541}"/>
              </a:ext>
            </a:extLst>
          </p:cNvPr>
          <p:cNvSpPr txBox="1">
            <a:spLocks/>
          </p:cNvSpPr>
          <p:nvPr/>
        </p:nvSpPr>
        <p:spPr bwMode="auto">
          <a:xfrm>
            <a:off x="481681" y="21226"/>
            <a:ext cx="9914188" cy="1017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a:lstStyle>
          <a:p>
            <a:r>
              <a:rPr lang="en-US" sz="3600" kern="0" dirty="0">
                <a:solidFill>
                  <a:schemeClr val="accent6">
                    <a:lumMod val="75000"/>
                  </a:schemeClr>
                </a:solidFill>
              </a:rPr>
              <a:t>Draw Entities and attributes (contd.)</a:t>
            </a:r>
          </a:p>
        </p:txBody>
      </p:sp>
    </p:spTree>
    <p:extLst>
      <p:ext uri="{BB962C8B-B14F-4D97-AF65-F5344CB8AC3E}">
        <p14:creationId xmlns:p14="http://schemas.microsoft.com/office/powerpoint/2010/main" val="14791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F349-C992-44C3-981C-E333534F138A}"/>
              </a:ext>
            </a:extLst>
          </p:cNvPr>
          <p:cNvSpPr>
            <a:spLocks noGrp="1"/>
          </p:cNvSpPr>
          <p:nvPr>
            <p:ph type="title"/>
          </p:nvPr>
        </p:nvSpPr>
        <p:spPr>
          <a:effectLst/>
        </p:spPr>
        <p:txBody>
          <a:bodyPr/>
          <a:lstStyle/>
          <a:p>
            <a:r>
              <a:rPr lang="en-IN" sz="3600" dirty="0">
                <a:solidFill>
                  <a:schemeClr val="accent6">
                    <a:lumMod val="75000"/>
                  </a:schemeClr>
                </a:solidFill>
              </a:rPr>
              <a:t>Draw Entities &amp; Attributes (Cont.)</a:t>
            </a:r>
          </a:p>
        </p:txBody>
      </p:sp>
      <p:sp>
        <p:nvSpPr>
          <p:cNvPr id="3" name="Content Placeholder 2">
            <a:extLst>
              <a:ext uri="{FF2B5EF4-FFF2-40B4-BE49-F238E27FC236}">
                <a16:creationId xmlns:a16="http://schemas.microsoft.com/office/drawing/2014/main" id="{82E5955E-C209-4334-9647-BA5DA7B5B4B2}"/>
              </a:ext>
            </a:extLst>
          </p:cNvPr>
          <p:cNvSpPr>
            <a:spLocks noGrp="1"/>
          </p:cNvSpPr>
          <p:nvPr>
            <p:ph idx="1"/>
          </p:nvPr>
        </p:nvSpPr>
        <p:spPr>
          <a:xfrm>
            <a:off x="291599" y="1318060"/>
            <a:ext cx="5811001" cy="1309470"/>
          </a:xfrm>
        </p:spPr>
        <p:txBody>
          <a:bodyPr/>
          <a:lstStyle/>
          <a:p>
            <a:pPr marL="0" indent="0">
              <a:buNone/>
            </a:pPr>
            <a:r>
              <a:rPr lang="en-US" b="1" dirty="0"/>
              <a:t>Research Project </a:t>
            </a:r>
            <a:r>
              <a:rPr lang="en-US" dirty="0"/>
              <a:t>has research project id, research project name, sponsoring agency duration, and status.</a:t>
            </a:r>
            <a:endParaRPr lang="en-IN" dirty="0"/>
          </a:p>
        </p:txBody>
      </p:sp>
      <p:sp>
        <p:nvSpPr>
          <p:cNvPr id="4" name="Slide Number Placeholder 3">
            <a:extLst>
              <a:ext uri="{FF2B5EF4-FFF2-40B4-BE49-F238E27FC236}">
                <a16:creationId xmlns:a16="http://schemas.microsoft.com/office/drawing/2014/main" id="{825487E7-98E5-440B-BF17-C9B271256F2C}"/>
              </a:ext>
            </a:extLst>
          </p:cNvPr>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
        <p:nvSpPr>
          <p:cNvPr id="5" name="Rectangle 4"/>
          <p:cNvSpPr/>
          <p:nvPr/>
        </p:nvSpPr>
        <p:spPr>
          <a:xfrm>
            <a:off x="6378066" y="1370808"/>
            <a:ext cx="5621326" cy="830997"/>
          </a:xfrm>
          <a:prstGeom prst="rect">
            <a:avLst/>
          </a:prstGeom>
        </p:spPr>
        <p:txBody>
          <a:bodyPr wrap="square">
            <a:spAutoFit/>
          </a:bodyPr>
          <a:lstStyle/>
          <a:p>
            <a:pPr lvl="0">
              <a:spcBef>
                <a:spcPct val="20000"/>
              </a:spcBef>
              <a:buClr>
                <a:srgbClr val="003366"/>
              </a:buClr>
            </a:pPr>
            <a:r>
              <a:rPr lang="en-US" sz="2400" b="1" kern="0" dirty="0">
                <a:solidFill>
                  <a:srgbClr val="000000"/>
                </a:solidFill>
                <a:latin typeface="Arial"/>
              </a:rPr>
              <a:t>Section</a:t>
            </a:r>
            <a:r>
              <a:rPr lang="en-US" sz="2400" kern="0" dirty="0">
                <a:solidFill>
                  <a:srgbClr val="000000"/>
                </a:solidFill>
                <a:latin typeface="Arial"/>
              </a:rPr>
              <a:t> has name, max capacity and the number of students in that section.</a:t>
            </a:r>
            <a:endParaRPr lang="en-US" sz="2400" dirty="0">
              <a:latin typeface="+mn-lt"/>
            </a:endParaRPr>
          </a:p>
        </p:txBody>
      </p:sp>
      <p:pic>
        <p:nvPicPr>
          <p:cNvPr id="12" name="Picture 11">
            <a:extLst>
              <a:ext uri="{FF2B5EF4-FFF2-40B4-BE49-F238E27FC236}">
                <a16:creationId xmlns:a16="http://schemas.microsoft.com/office/drawing/2014/main" id="{5D79DE93-3DB5-4CDE-9BF6-29C205DF3E7A}"/>
              </a:ext>
            </a:extLst>
          </p:cNvPr>
          <p:cNvPicPr>
            <a:picLocks noChangeAspect="1"/>
          </p:cNvPicPr>
          <p:nvPr/>
        </p:nvPicPr>
        <p:blipFill>
          <a:blip r:embed="rId2"/>
          <a:stretch>
            <a:fillRect/>
          </a:stretch>
        </p:blipFill>
        <p:spPr>
          <a:xfrm>
            <a:off x="69600" y="2589132"/>
            <a:ext cx="6493681" cy="2709863"/>
          </a:xfrm>
          <a:prstGeom prst="rect">
            <a:avLst/>
          </a:prstGeom>
        </p:spPr>
      </p:pic>
      <p:sp>
        <p:nvSpPr>
          <p:cNvPr id="13" name="TextBox 12">
            <a:extLst>
              <a:ext uri="{FF2B5EF4-FFF2-40B4-BE49-F238E27FC236}">
                <a16:creationId xmlns:a16="http://schemas.microsoft.com/office/drawing/2014/main" id="{57C80FD8-ECD6-429C-88E1-CB7D89D77AA4}"/>
              </a:ext>
            </a:extLst>
          </p:cNvPr>
          <p:cNvSpPr txBox="1"/>
          <p:nvPr/>
        </p:nvSpPr>
        <p:spPr>
          <a:xfrm>
            <a:off x="283578" y="5546112"/>
            <a:ext cx="6377846" cy="378341"/>
          </a:xfrm>
          <a:prstGeom prst="rect">
            <a:avLst/>
          </a:prstGeom>
          <a:noFill/>
        </p:spPr>
        <p:txBody>
          <a:bodyPr wrap="square">
            <a:spAutoFit/>
          </a:bodyPr>
          <a:lstStyle/>
          <a:p>
            <a:pPr algn="ctr"/>
            <a:r>
              <a:rPr lang="en-US" b="1" dirty="0">
                <a:latin typeface="+mj-lt"/>
              </a:rPr>
              <a:t>RESEARCH PROJECT entity type and its attributes</a:t>
            </a:r>
            <a:endParaRPr lang="en-IN" b="1" dirty="0">
              <a:latin typeface="+mj-lt"/>
            </a:endParaRPr>
          </a:p>
        </p:txBody>
      </p:sp>
      <p:pic>
        <p:nvPicPr>
          <p:cNvPr id="14" name="Picture 13">
            <a:extLst>
              <a:ext uri="{FF2B5EF4-FFF2-40B4-BE49-F238E27FC236}">
                <a16:creationId xmlns:a16="http://schemas.microsoft.com/office/drawing/2014/main" id="{87BD79DA-72A1-44AB-ABEF-18EE0A9E1519}"/>
              </a:ext>
            </a:extLst>
          </p:cNvPr>
          <p:cNvPicPr>
            <a:picLocks noChangeAspect="1"/>
          </p:cNvPicPr>
          <p:nvPr/>
        </p:nvPicPr>
        <p:blipFill>
          <a:blip r:embed="rId3"/>
          <a:stretch>
            <a:fillRect/>
          </a:stretch>
        </p:blipFill>
        <p:spPr>
          <a:xfrm>
            <a:off x="6410149" y="2327203"/>
            <a:ext cx="5589243" cy="2414588"/>
          </a:xfrm>
          <a:prstGeom prst="rect">
            <a:avLst/>
          </a:prstGeom>
        </p:spPr>
      </p:pic>
      <p:sp>
        <p:nvSpPr>
          <p:cNvPr id="15" name="TextBox 14">
            <a:extLst>
              <a:ext uri="{FF2B5EF4-FFF2-40B4-BE49-F238E27FC236}">
                <a16:creationId xmlns:a16="http://schemas.microsoft.com/office/drawing/2014/main" id="{E4C4DA9E-41CF-4146-85B1-AEA239283233}"/>
              </a:ext>
            </a:extLst>
          </p:cNvPr>
          <p:cNvSpPr txBox="1"/>
          <p:nvPr/>
        </p:nvSpPr>
        <p:spPr>
          <a:xfrm>
            <a:off x="6595365" y="5519219"/>
            <a:ext cx="5371943" cy="400110"/>
          </a:xfrm>
          <a:prstGeom prst="rect">
            <a:avLst/>
          </a:prstGeom>
          <a:noFill/>
        </p:spPr>
        <p:txBody>
          <a:bodyPr wrap="square">
            <a:spAutoFit/>
          </a:bodyPr>
          <a:lstStyle/>
          <a:p>
            <a:pPr algn="ctr"/>
            <a:r>
              <a:rPr lang="en-US" sz="2000" b="1" dirty="0">
                <a:latin typeface="+mj-lt"/>
              </a:rPr>
              <a:t>SECTION entity type and its attributes</a:t>
            </a:r>
            <a:endParaRPr lang="en-IN" sz="2000" b="1" dirty="0">
              <a:latin typeface="+mj-lt"/>
            </a:endParaRPr>
          </a:p>
        </p:txBody>
      </p:sp>
    </p:spTree>
    <p:extLst>
      <p:ext uri="{BB962C8B-B14F-4D97-AF65-F5344CB8AC3E}">
        <p14:creationId xmlns:p14="http://schemas.microsoft.com/office/powerpoint/2010/main" val="1924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7A2F-5D74-443D-A636-3439858DC0D7}"/>
              </a:ext>
            </a:extLst>
          </p:cNvPr>
          <p:cNvSpPr>
            <a:spLocks noGrp="1"/>
          </p:cNvSpPr>
          <p:nvPr>
            <p:ph type="title"/>
          </p:nvPr>
        </p:nvSpPr>
        <p:spPr>
          <a:xfrm>
            <a:off x="117474" y="0"/>
            <a:ext cx="9914188" cy="1017922"/>
          </a:xfrm>
          <a:effectLst/>
        </p:spPr>
        <p:txBody>
          <a:bodyPr/>
          <a:lstStyle/>
          <a:p>
            <a:r>
              <a:rPr lang="en-IN" sz="3600" dirty="0">
                <a:solidFill>
                  <a:schemeClr val="accent6">
                    <a:lumMod val="75000"/>
                  </a:schemeClr>
                </a:solidFill>
              </a:rPr>
              <a:t>Connect relationship  and entities </a:t>
            </a:r>
          </a:p>
        </p:txBody>
      </p:sp>
      <p:sp>
        <p:nvSpPr>
          <p:cNvPr id="3" name="Content Placeholder 2">
            <a:extLst>
              <a:ext uri="{FF2B5EF4-FFF2-40B4-BE49-F238E27FC236}">
                <a16:creationId xmlns:a16="http://schemas.microsoft.com/office/drawing/2014/main" id="{EEFA5F93-E385-4C4D-92D8-3124D3D3C7D1}"/>
              </a:ext>
            </a:extLst>
          </p:cNvPr>
          <p:cNvSpPr>
            <a:spLocks noGrp="1"/>
          </p:cNvSpPr>
          <p:nvPr>
            <p:ph idx="1"/>
          </p:nvPr>
        </p:nvSpPr>
        <p:spPr>
          <a:xfrm>
            <a:off x="117474" y="1021933"/>
            <a:ext cx="11922125" cy="2178467"/>
          </a:xfrm>
        </p:spPr>
        <p:txBody>
          <a:bodyPr/>
          <a:lstStyle/>
          <a:p>
            <a:pPr marL="0" indent="0" algn="just">
              <a:buNone/>
            </a:pPr>
            <a:r>
              <a:rPr lang="en-US" sz="2200" b="1" dirty="0"/>
              <a:t>Statement-</a:t>
            </a:r>
            <a:r>
              <a:rPr lang="en-US" sz="2200" dirty="0"/>
              <a:t> A faculty can teach zero or more courses and course can be taught by zero or more faculty. </a:t>
            </a:r>
          </a:p>
          <a:p>
            <a:pPr marL="0" indent="0" algn="just">
              <a:buNone/>
            </a:pPr>
            <a:r>
              <a:rPr lang="en-US" sz="2200" b="1" dirty="0"/>
              <a:t>Relationship- </a:t>
            </a:r>
            <a:r>
              <a:rPr lang="en-US" sz="2200" dirty="0"/>
              <a:t>Teaches , </a:t>
            </a:r>
            <a:r>
              <a:rPr lang="en-US" sz="2200" b="1" dirty="0"/>
              <a:t>Cardinality-</a:t>
            </a:r>
            <a:r>
              <a:rPr lang="en-US" sz="2200" dirty="0"/>
              <a:t> M : N </a:t>
            </a:r>
          </a:p>
          <a:p>
            <a:pPr marL="0" indent="0" algn="just">
              <a:buNone/>
            </a:pPr>
            <a:r>
              <a:rPr lang="en-US" sz="2200" b="1" dirty="0"/>
              <a:t>Participation-</a:t>
            </a:r>
            <a:r>
              <a:rPr lang="en-US" sz="2200" dirty="0"/>
              <a:t> Partial for FACULTY entity type (a new faculty might not have been allocated a course yet) and Partial for COURSE entity type (a new course has not been opted by any faculty yet).</a:t>
            </a:r>
            <a:endParaRPr lang="en-IN" sz="2200" dirty="0"/>
          </a:p>
        </p:txBody>
      </p:sp>
      <p:sp>
        <p:nvSpPr>
          <p:cNvPr id="4" name="Slide Number Placeholder 3">
            <a:extLst>
              <a:ext uri="{FF2B5EF4-FFF2-40B4-BE49-F238E27FC236}">
                <a16:creationId xmlns:a16="http://schemas.microsoft.com/office/drawing/2014/main" id="{5B1E8F5B-EA41-4117-A12C-E6C28DAD1C47}"/>
              </a:ext>
            </a:extLst>
          </p:cNvPr>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pic>
        <p:nvPicPr>
          <p:cNvPr id="6" name="Picture 5">
            <a:extLst>
              <a:ext uri="{FF2B5EF4-FFF2-40B4-BE49-F238E27FC236}">
                <a16:creationId xmlns:a16="http://schemas.microsoft.com/office/drawing/2014/main" id="{7C26B047-4159-4869-8C30-E28EA0B791EB}"/>
              </a:ext>
            </a:extLst>
          </p:cNvPr>
          <p:cNvPicPr>
            <a:picLocks noChangeAspect="1"/>
          </p:cNvPicPr>
          <p:nvPr/>
        </p:nvPicPr>
        <p:blipFill>
          <a:blip r:embed="rId2"/>
          <a:stretch>
            <a:fillRect/>
          </a:stretch>
        </p:blipFill>
        <p:spPr>
          <a:xfrm>
            <a:off x="2667000" y="3654443"/>
            <a:ext cx="7118350" cy="15099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2EF82FE-31C2-4815-A2BC-94D27D7242F7}"/>
              </a:ext>
            </a:extLst>
          </p:cNvPr>
          <p:cNvSpPr txBox="1"/>
          <p:nvPr/>
        </p:nvSpPr>
        <p:spPr>
          <a:xfrm>
            <a:off x="2203450" y="5566305"/>
            <a:ext cx="8534400" cy="461665"/>
          </a:xfrm>
          <a:prstGeom prst="rect">
            <a:avLst/>
          </a:prstGeom>
          <a:noFill/>
        </p:spPr>
        <p:txBody>
          <a:bodyPr wrap="square">
            <a:spAutoFit/>
          </a:bodyPr>
          <a:lstStyle/>
          <a:p>
            <a:pPr algn="ctr"/>
            <a:r>
              <a:rPr lang="en-US" b="1" dirty="0">
                <a:latin typeface="+mj-lt"/>
              </a:rPr>
              <a:t>Representation of partial relationship between FACULTY and </a:t>
            </a:r>
            <a:r>
              <a:rPr lang="en-US" sz="2400" b="1" dirty="0">
                <a:latin typeface="+mj-lt"/>
              </a:rPr>
              <a:t>COURSE</a:t>
            </a:r>
            <a:endParaRPr lang="en-IN" sz="2400" b="1" dirty="0">
              <a:latin typeface="+mj-lt"/>
            </a:endParaRPr>
          </a:p>
        </p:txBody>
      </p:sp>
    </p:spTree>
    <p:extLst>
      <p:ext uri="{BB962C8B-B14F-4D97-AF65-F5344CB8AC3E}">
        <p14:creationId xmlns:p14="http://schemas.microsoft.com/office/powerpoint/2010/main" val="227840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D1B2-C922-4029-B581-BAF6C1DDFD55}"/>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a:t>
            </a:r>
          </a:p>
        </p:txBody>
      </p:sp>
      <p:sp>
        <p:nvSpPr>
          <p:cNvPr id="3" name="Content Placeholder 2">
            <a:extLst>
              <a:ext uri="{FF2B5EF4-FFF2-40B4-BE49-F238E27FC236}">
                <a16:creationId xmlns:a16="http://schemas.microsoft.com/office/drawing/2014/main" id="{7BAFE5E3-D201-4CB0-AFAA-F45A1E1ADB43}"/>
              </a:ext>
            </a:extLst>
          </p:cNvPr>
          <p:cNvSpPr>
            <a:spLocks noGrp="1"/>
          </p:cNvSpPr>
          <p:nvPr>
            <p:ph idx="1"/>
          </p:nvPr>
        </p:nvSpPr>
        <p:spPr>
          <a:xfrm>
            <a:off x="214312" y="1069509"/>
            <a:ext cx="11480800" cy="3383756"/>
          </a:xfrm>
        </p:spPr>
        <p:txBody>
          <a:bodyPr/>
          <a:lstStyle/>
          <a:p>
            <a:pPr marL="0" indent="0" algn="just">
              <a:buNone/>
            </a:pPr>
            <a:r>
              <a:rPr lang="en-US" sz="2200" b="1" dirty="0"/>
              <a:t>Statement</a:t>
            </a:r>
            <a:r>
              <a:rPr lang="en-US" sz="2200" dirty="0"/>
              <a:t> –A student belongs to one department, and a department can have zero or more students </a:t>
            </a:r>
          </a:p>
          <a:p>
            <a:pPr marL="0" indent="0" algn="just">
              <a:buNone/>
            </a:pPr>
            <a:r>
              <a:rPr lang="en-US" sz="2200" b="1" dirty="0"/>
              <a:t>Relationship</a:t>
            </a:r>
            <a:r>
              <a:rPr lang="en-US" sz="2200" dirty="0"/>
              <a:t>- Belongs To , </a:t>
            </a:r>
            <a:r>
              <a:rPr lang="en-US" sz="2200" b="1" dirty="0"/>
              <a:t>Cardinality</a:t>
            </a:r>
            <a:r>
              <a:rPr lang="en-US" sz="2200" dirty="0"/>
              <a:t>- M : 1 </a:t>
            </a:r>
          </a:p>
          <a:p>
            <a:pPr marL="0" indent="0" algn="just">
              <a:buNone/>
            </a:pPr>
            <a:r>
              <a:rPr lang="en-US" sz="2200" b="1" dirty="0"/>
              <a:t>Participation</a:t>
            </a:r>
            <a:r>
              <a:rPr lang="en-US" sz="2200" dirty="0"/>
              <a:t>- Total for STUDENT entity type (a student has to belong to a department to exist) and Partial for DEPARTMENT entity type (a new department might not have any student yet). </a:t>
            </a:r>
            <a:endParaRPr lang="en-IN" sz="2200" dirty="0"/>
          </a:p>
        </p:txBody>
      </p:sp>
      <p:sp>
        <p:nvSpPr>
          <p:cNvPr id="4" name="Slide Number Placeholder 3">
            <a:extLst>
              <a:ext uri="{FF2B5EF4-FFF2-40B4-BE49-F238E27FC236}">
                <a16:creationId xmlns:a16="http://schemas.microsoft.com/office/drawing/2014/main" id="{E88C49B5-1625-4A15-815F-0D1232799007}"/>
              </a:ext>
            </a:extLst>
          </p:cNvPr>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pic>
        <p:nvPicPr>
          <p:cNvPr id="6" name="Picture 5">
            <a:extLst>
              <a:ext uri="{FF2B5EF4-FFF2-40B4-BE49-F238E27FC236}">
                <a16:creationId xmlns:a16="http://schemas.microsoft.com/office/drawing/2014/main" id="{0424FB01-CEF0-4F5C-B76E-4A9FDF251936}"/>
              </a:ext>
            </a:extLst>
          </p:cNvPr>
          <p:cNvPicPr>
            <a:picLocks noChangeAspect="1"/>
          </p:cNvPicPr>
          <p:nvPr/>
        </p:nvPicPr>
        <p:blipFill>
          <a:blip r:embed="rId2"/>
          <a:stretch>
            <a:fillRect/>
          </a:stretch>
        </p:blipFill>
        <p:spPr>
          <a:xfrm>
            <a:off x="2514600" y="3276600"/>
            <a:ext cx="72390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F6CE399-2DF1-47E4-ADCE-709F672A2194}"/>
              </a:ext>
            </a:extLst>
          </p:cNvPr>
          <p:cNvSpPr txBox="1"/>
          <p:nvPr/>
        </p:nvSpPr>
        <p:spPr>
          <a:xfrm>
            <a:off x="2785495" y="5105400"/>
            <a:ext cx="6621009" cy="707886"/>
          </a:xfrm>
          <a:prstGeom prst="rect">
            <a:avLst/>
          </a:prstGeom>
          <a:noFill/>
        </p:spPr>
        <p:txBody>
          <a:bodyPr wrap="square">
            <a:spAutoFit/>
          </a:bodyPr>
          <a:lstStyle/>
          <a:p>
            <a:pPr algn="ctr"/>
            <a:r>
              <a:rPr lang="en-US" sz="2000" b="1" dirty="0">
                <a:latin typeface="+mj-lt"/>
              </a:rPr>
              <a:t>Representation of Strong and Partial relationship between STUDENT and DEPARTMENT</a:t>
            </a:r>
            <a:endParaRPr lang="en-IN" sz="2000" b="1" dirty="0">
              <a:latin typeface="+mj-lt"/>
            </a:endParaRPr>
          </a:p>
        </p:txBody>
      </p:sp>
    </p:spTree>
    <p:extLst>
      <p:ext uri="{BB962C8B-B14F-4D97-AF65-F5344CB8AC3E}">
        <p14:creationId xmlns:p14="http://schemas.microsoft.com/office/powerpoint/2010/main" val="80137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2A2B-45B6-43E0-897C-B488D0A91738}"/>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a:t>
            </a:r>
          </a:p>
        </p:txBody>
      </p:sp>
      <p:sp>
        <p:nvSpPr>
          <p:cNvPr id="3" name="Content Placeholder 2">
            <a:extLst>
              <a:ext uri="{FF2B5EF4-FFF2-40B4-BE49-F238E27FC236}">
                <a16:creationId xmlns:a16="http://schemas.microsoft.com/office/drawing/2014/main" id="{68AFDDFB-B194-4EF4-95C4-DF5BF0323DB0}"/>
              </a:ext>
            </a:extLst>
          </p:cNvPr>
          <p:cNvSpPr>
            <a:spLocks noGrp="1"/>
          </p:cNvSpPr>
          <p:nvPr>
            <p:ph idx="1"/>
          </p:nvPr>
        </p:nvSpPr>
        <p:spPr>
          <a:xfrm>
            <a:off x="228600" y="985839"/>
            <a:ext cx="11734800" cy="3052762"/>
          </a:xfrm>
        </p:spPr>
        <p:txBody>
          <a:bodyPr/>
          <a:lstStyle/>
          <a:p>
            <a:pPr marL="0" indent="0" algn="just">
              <a:spcBef>
                <a:spcPts val="0"/>
              </a:spcBef>
              <a:buNone/>
            </a:pPr>
            <a:r>
              <a:rPr lang="en-US" sz="2200" b="1" dirty="0"/>
              <a:t>Statement</a:t>
            </a:r>
            <a:r>
              <a:rPr lang="en-US" sz="2200" dirty="0"/>
              <a:t> – A department can have zero or more sections; a section must belong to a department. SECTION is a weak entity type as it does not have any prime attribute. The same section name can exist in all departments. Therefore the relationship between department and section is an identifying relationship. A section is identified by it’s department. </a:t>
            </a:r>
          </a:p>
          <a:p>
            <a:pPr marL="0" indent="0" algn="just">
              <a:buNone/>
            </a:pPr>
            <a:r>
              <a:rPr lang="en-US" sz="2200" b="1" dirty="0"/>
              <a:t>Relationship-</a:t>
            </a:r>
            <a:r>
              <a:rPr lang="en-US" sz="2200" dirty="0"/>
              <a:t> Has (Identifying Relationship) , </a:t>
            </a:r>
            <a:r>
              <a:rPr lang="en-US" sz="2200" b="1" dirty="0"/>
              <a:t>Cardinality-</a:t>
            </a:r>
            <a:r>
              <a:rPr lang="en-US" sz="2200" dirty="0"/>
              <a:t> 1 : M </a:t>
            </a:r>
          </a:p>
          <a:p>
            <a:pPr marL="0" indent="0" algn="just">
              <a:buNone/>
            </a:pPr>
            <a:r>
              <a:rPr lang="en-US" sz="2200" b="1" dirty="0"/>
              <a:t>Participation-</a:t>
            </a:r>
            <a:r>
              <a:rPr lang="en-US" sz="2200" dirty="0"/>
              <a:t> Partial for DEPARTMENT entity type (a new department might not have sections created yet) and Total for SECTION entity type (section has no existence without department).</a:t>
            </a:r>
            <a:endParaRPr lang="en-IN" sz="2200" dirty="0"/>
          </a:p>
        </p:txBody>
      </p:sp>
      <p:sp>
        <p:nvSpPr>
          <p:cNvPr id="4" name="Slide Number Placeholder 3">
            <a:extLst>
              <a:ext uri="{FF2B5EF4-FFF2-40B4-BE49-F238E27FC236}">
                <a16:creationId xmlns:a16="http://schemas.microsoft.com/office/drawing/2014/main" id="{52D88079-5F22-4A9B-8154-823AF3F16F56}"/>
              </a:ext>
            </a:extLst>
          </p:cNvPr>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pic>
        <p:nvPicPr>
          <p:cNvPr id="6" name="Picture 5">
            <a:extLst>
              <a:ext uri="{FF2B5EF4-FFF2-40B4-BE49-F238E27FC236}">
                <a16:creationId xmlns:a16="http://schemas.microsoft.com/office/drawing/2014/main" id="{4D28CE6E-CF85-4A1C-AAC3-F3C43D8DE135}"/>
              </a:ext>
            </a:extLst>
          </p:cNvPr>
          <p:cNvPicPr>
            <a:picLocks noChangeAspect="1"/>
          </p:cNvPicPr>
          <p:nvPr/>
        </p:nvPicPr>
        <p:blipFill>
          <a:blip r:embed="rId2"/>
          <a:stretch>
            <a:fillRect/>
          </a:stretch>
        </p:blipFill>
        <p:spPr>
          <a:xfrm>
            <a:off x="3055579" y="4038602"/>
            <a:ext cx="6767871" cy="1322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3975E68C-2FF6-41CF-B889-95AF7E445413}"/>
              </a:ext>
            </a:extLst>
          </p:cNvPr>
          <p:cNvSpPr txBox="1"/>
          <p:nvPr/>
        </p:nvSpPr>
        <p:spPr>
          <a:xfrm>
            <a:off x="3117850" y="5517932"/>
            <a:ext cx="6705600" cy="646331"/>
          </a:xfrm>
          <a:prstGeom prst="rect">
            <a:avLst/>
          </a:prstGeom>
          <a:noFill/>
        </p:spPr>
        <p:txBody>
          <a:bodyPr wrap="square">
            <a:spAutoFit/>
          </a:bodyPr>
          <a:lstStyle/>
          <a:p>
            <a:pPr algn="ctr"/>
            <a:r>
              <a:rPr lang="en-US" b="1" dirty="0">
                <a:latin typeface="+mj-lt"/>
              </a:rPr>
              <a:t>Representation of Partial and Total relationship between SECTION and DEPARTMENT</a:t>
            </a:r>
            <a:endParaRPr lang="en-IN" b="1" dirty="0">
              <a:latin typeface="+mj-lt"/>
            </a:endParaRPr>
          </a:p>
        </p:txBody>
      </p:sp>
    </p:spTree>
    <p:extLst>
      <p:ext uri="{BB962C8B-B14F-4D97-AF65-F5344CB8AC3E}">
        <p14:creationId xmlns:p14="http://schemas.microsoft.com/office/powerpoint/2010/main" val="118156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D751-71D7-452C-8F87-382EB1F35CB1}"/>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a:t>
            </a:r>
          </a:p>
        </p:txBody>
      </p:sp>
      <p:sp>
        <p:nvSpPr>
          <p:cNvPr id="3" name="Content Placeholder 2">
            <a:extLst>
              <a:ext uri="{FF2B5EF4-FFF2-40B4-BE49-F238E27FC236}">
                <a16:creationId xmlns:a16="http://schemas.microsoft.com/office/drawing/2014/main" id="{4078651F-A55C-45E9-ACEA-593D8492ABF7}"/>
              </a:ext>
            </a:extLst>
          </p:cNvPr>
          <p:cNvSpPr>
            <a:spLocks noGrp="1"/>
          </p:cNvSpPr>
          <p:nvPr>
            <p:ph idx="1"/>
          </p:nvPr>
        </p:nvSpPr>
        <p:spPr>
          <a:xfrm>
            <a:off x="433137" y="1125495"/>
            <a:ext cx="11480800" cy="2407558"/>
          </a:xfrm>
        </p:spPr>
        <p:txBody>
          <a:bodyPr/>
          <a:lstStyle/>
          <a:p>
            <a:pPr marL="0" indent="0" algn="just">
              <a:buNone/>
            </a:pPr>
            <a:r>
              <a:rPr lang="en-US" sz="2200" b="1" dirty="0"/>
              <a:t>Statement- </a:t>
            </a:r>
            <a:r>
              <a:rPr lang="en-US" sz="2200" dirty="0"/>
              <a:t>A department can have zero or more faculty. Every faculty must be part of only one department. </a:t>
            </a:r>
          </a:p>
          <a:p>
            <a:pPr marL="0" indent="0" algn="just">
              <a:buNone/>
            </a:pPr>
            <a:r>
              <a:rPr lang="en-US" sz="2200" b="1" dirty="0"/>
              <a:t>Relationship-</a:t>
            </a:r>
            <a:r>
              <a:rPr lang="en-US" sz="2200" dirty="0"/>
              <a:t> Has , </a:t>
            </a:r>
            <a:r>
              <a:rPr lang="en-US" sz="2200" b="1" dirty="0"/>
              <a:t>Cardinality-</a:t>
            </a:r>
            <a:r>
              <a:rPr lang="en-US" sz="2200" dirty="0"/>
              <a:t> 1 : M </a:t>
            </a:r>
          </a:p>
          <a:p>
            <a:pPr marL="0" indent="0" algn="just">
              <a:buNone/>
            </a:pPr>
            <a:r>
              <a:rPr lang="en-US" sz="2200" b="1" dirty="0"/>
              <a:t>Participation-</a:t>
            </a:r>
            <a:r>
              <a:rPr lang="en-US" sz="2200" dirty="0"/>
              <a:t> Partial for DEPARTMENT entity type (a new department might not have any faculty yet) and Total for FACULTY entity type (a faculty has to belong to a department to exist).</a:t>
            </a:r>
            <a:endParaRPr lang="en-IN" sz="2200" dirty="0"/>
          </a:p>
        </p:txBody>
      </p:sp>
      <p:sp>
        <p:nvSpPr>
          <p:cNvPr id="4" name="Slide Number Placeholder 3">
            <a:extLst>
              <a:ext uri="{FF2B5EF4-FFF2-40B4-BE49-F238E27FC236}">
                <a16:creationId xmlns:a16="http://schemas.microsoft.com/office/drawing/2014/main" id="{0438707F-1BEF-4801-9F48-A02E2D4DA8BB}"/>
              </a:ext>
            </a:extLst>
          </p:cNvPr>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4D38C325-F32D-48EF-9683-5DC08861C70A}"/>
              </a:ext>
            </a:extLst>
          </p:cNvPr>
          <p:cNvPicPr>
            <a:picLocks noChangeAspect="1"/>
          </p:cNvPicPr>
          <p:nvPr/>
        </p:nvPicPr>
        <p:blipFill>
          <a:blip r:embed="rId2"/>
          <a:stretch>
            <a:fillRect/>
          </a:stretch>
        </p:blipFill>
        <p:spPr>
          <a:xfrm>
            <a:off x="2670907" y="3846626"/>
            <a:ext cx="7104185" cy="1469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9290DB5F-8F7E-4D52-8904-DD57AAFF17F1}"/>
              </a:ext>
            </a:extLst>
          </p:cNvPr>
          <p:cNvSpPr txBox="1"/>
          <p:nvPr/>
        </p:nvSpPr>
        <p:spPr>
          <a:xfrm>
            <a:off x="3419929" y="5612746"/>
            <a:ext cx="6101442" cy="707886"/>
          </a:xfrm>
          <a:prstGeom prst="rect">
            <a:avLst/>
          </a:prstGeom>
          <a:noFill/>
        </p:spPr>
        <p:txBody>
          <a:bodyPr wrap="square">
            <a:spAutoFit/>
          </a:bodyPr>
          <a:lstStyle/>
          <a:p>
            <a:pPr algn="ctr"/>
            <a:r>
              <a:rPr lang="en-US" sz="2000" b="1" dirty="0">
                <a:latin typeface="+mj-lt"/>
              </a:rPr>
              <a:t>Representation of Total and Partial relationship between FACULTY and DEPARTMENT</a:t>
            </a:r>
            <a:endParaRPr lang="en-IN" sz="2000" b="1" dirty="0">
              <a:latin typeface="+mj-lt"/>
            </a:endParaRPr>
          </a:p>
        </p:txBody>
      </p:sp>
    </p:spTree>
    <p:extLst>
      <p:ext uri="{BB962C8B-B14F-4D97-AF65-F5344CB8AC3E}">
        <p14:creationId xmlns:p14="http://schemas.microsoft.com/office/powerpoint/2010/main" val="33185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1293-857D-4053-AF22-C10D26FBB9AE}"/>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D62E76F8-2894-4DF5-903A-32B7CCF77906}"/>
              </a:ext>
            </a:extLst>
          </p:cNvPr>
          <p:cNvSpPr>
            <a:spLocks noGrp="1"/>
          </p:cNvSpPr>
          <p:nvPr>
            <p:ph idx="1"/>
          </p:nvPr>
        </p:nvSpPr>
        <p:spPr>
          <a:xfrm>
            <a:off x="406400" y="1282700"/>
            <a:ext cx="11557000" cy="2440781"/>
          </a:xfrm>
        </p:spPr>
        <p:txBody>
          <a:bodyPr/>
          <a:lstStyle/>
          <a:p>
            <a:pPr marL="0" indent="0" algn="just">
              <a:buNone/>
            </a:pPr>
            <a:r>
              <a:rPr lang="en-US" sz="2200" b="1" dirty="0"/>
              <a:t>Statement-</a:t>
            </a:r>
            <a:r>
              <a:rPr lang="en-US" sz="2200" dirty="0"/>
              <a:t> Each student has to do one mini project individually and every available miniproject has to be opted by a student. </a:t>
            </a:r>
          </a:p>
          <a:p>
            <a:pPr marL="0" indent="0" algn="just">
              <a:buNone/>
            </a:pPr>
            <a:r>
              <a:rPr lang="en-US" sz="2200" b="1" dirty="0"/>
              <a:t>Relationship-</a:t>
            </a:r>
            <a:r>
              <a:rPr lang="en-US" sz="2200" dirty="0"/>
              <a:t> Opts , </a:t>
            </a:r>
            <a:r>
              <a:rPr lang="en-US" sz="2200" b="1" dirty="0"/>
              <a:t>Cardinality-</a:t>
            </a:r>
            <a:r>
              <a:rPr lang="en-US" sz="2200" dirty="0"/>
              <a:t> 1 : 1 </a:t>
            </a:r>
          </a:p>
          <a:p>
            <a:pPr marL="0" indent="0" algn="just">
              <a:buNone/>
            </a:pPr>
            <a:r>
              <a:rPr lang="en-US" sz="2200" b="1" dirty="0"/>
              <a:t>Participation-</a:t>
            </a:r>
            <a:r>
              <a:rPr lang="en-US" sz="2200" dirty="0"/>
              <a:t> Total for STUDENT entity type (a student has to opt a mini-project) and Total for MINI PROJECT entity type (a mini project has to be opted by a student). </a:t>
            </a:r>
            <a:endParaRPr lang="en-IN" sz="2200" dirty="0"/>
          </a:p>
        </p:txBody>
      </p:sp>
      <p:sp>
        <p:nvSpPr>
          <p:cNvPr id="4" name="Slide Number Placeholder 3">
            <a:extLst>
              <a:ext uri="{FF2B5EF4-FFF2-40B4-BE49-F238E27FC236}">
                <a16:creationId xmlns:a16="http://schemas.microsoft.com/office/drawing/2014/main" id="{939F078F-FFEE-4576-A80D-75980BF861DC}"/>
              </a:ext>
            </a:extLst>
          </p:cNvPr>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0CD0F724-6155-48C3-90F0-F94996A02A5B}"/>
              </a:ext>
            </a:extLst>
          </p:cNvPr>
          <p:cNvPicPr>
            <a:picLocks noChangeAspect="1"/>
          </p:cNvPicPr>
          <p:nvPr/>
        </p:nvPicPr>
        <p:blipFill>
          <a:blip r:embed="rId2"/>
          <a:stretch>
            <a:fillRect/>
          </a:stretch>
        </p:blipFill>
        <p:spPr>
          <a:xfrm>
            <a:off x="2674937" y="3429000"/>
            <a:ext cx="7154863" cy="1494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B6B60D19-0413-4448-8FC8-3C36F5E29AB9}"/>
              </a:ext>
            </a:extLst>
          </p:cNvPr>
          <p:cNvSpPr txBox="1"/>
          <p:nvPr/>
        </p:nvSpPr>
        <p:spPr>
          <a:xfrm>
            <a:off x="3276600" y="5105400"/>
            <a:ext cx="6101442" cy="646331"/>
          </a:xfrm>
          <a:prstGeom prst="rect">
            <a:avLst/>
          </a:prstGeom>
          <a:noFill/>
        </p:spPr>
        <p:txBody>
          <a:bodyPr wrap="square">
            <a:spAutoFit/>
          </a:bodyPr>
          <a:lstStyle/>
          <a:p>
            <a:pPr algn="ctr"/>
            <a:r>
              <a:rPr lang="en-US" b="1" dirty="0">
                <a:latin typeface="+mj-lt"/>
              </a:rPr>
              <a:t>Representation of Total relationship between STUDENT and MINI PROJECT</a:t>
            </a:r>
            <a:endParaRPr lang="en-IN" b="1" dirty="0">
              <a:latin typeface="+mj-lt"/>
            </a:endParaRPr>
          </a:p>
        </p:txBody>
      </p:sp>
    </p:spTree>
    <p:extLst>
      <p:ext uri="{BB962C8B-B14F-4D97-AF65-F5344CB8AC3E}">
        <p14:creationId xmlns:p14="http://schemas.microsoft.com/office/powerpoint/2010/main" val="29813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D65D-7301-4991-9FE1-A53608D5A4C5}"/>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7A74CEE9-1A3D-492E-BED5-2C67B92CA2BC}"/>
              </a:ext>
            </a:extLst>
          </p:cNvPr>
          <p:cNvSpPr>
            <a:spLocks noGrp="1"/>
          </p:cNvSpPr>
          <p:nvPr>
            <p:ph idx="1"/>
          </p:nvPr>
        </p:nvSpPr>
        <p:spPr>
          <a:xfrm>
            <a:off x="433137" y="1142232"/>
            <a:ext cx="11480800" cy="2440781"/>
          </a:xfrm>
        </p:spPr>
        <p:txBody>
          <a:bodyPr/>
          <a:lstStyle/>
          <a:p>
            <a:pPr marL="0" indent="0" algn="just">
              <a:buNone/>
            </a:pPr>
            <a:r>
              <a:rPr lang="en-US" sz="2200" b="1" dirty="0"/>
              <a:t>Statement-</a:t>
            </a:r>
            <a:r>
              <a:rPr lang="en-US" sz="2200" dirty="0"/>
              <a:t> A department can run zero or more courses, and each course must belong to only one department. </a:t>
            </a:r>
          </a:p>
          <a:p>
            <a:pPr marL="0" indent="0" algn="just">
              <a:buNone/>
            </a:pPr>
            <a:r>
              <a:rPr lang="en-US" sz="2200" b="1" dirty="0"/>
              <a:t>Relationship-</a:t>
            </a:r>
            <a:r>
              <a:rPr lang="en-US" sz="2200" dirty="0"/>
              <a:t> Runs , </a:t>
            </a:r>
            <a:r>
              <a:rPr lang="en-US" sz="2200" b="1" dirty="0"/>
              <a:t>Cardinality- </a:t>
            </a:r>
            <a:r>
              <a:rPr lang="en-US" sz="2200" dirty="0"/>
              <a:t>1 : M </a:t>
            </a:r>
          </a:p>
          <a:p>
            <a:pPr marL="0" indent="0" algn="just">
              <a:buNone/>
            </a:pPr>
            <a:r>
              <a:rPr lang="en-US" sz="2200" b="1" dirty="0"/>
              <a:t>Participation-</a:t>
            </a:r>
            <a:r>
              <a:rPr lang="en-US" sz="2200" dirty="0"/>
              <a:t> Partial for DEPARTMENT entity type (a new department might not be running any course yet) and Total for COURSE entity type (a course has to belong to a department to exist).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3631F23C-0D8C-4F1D-9600-7166EBE9A49C}"/>
              </a:ext>
            </a:extLst>
          </p:cNvPr>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pic>
        <p:nvPicPr>
          <p:cNvPr id="6" name="Picture 5">
            <a:extLst>
              <a:ext uri="{FF2B5EF4-FFF2-40B4-BE49-F238E27FC236}">
                <a16:creationId xmlns:a16="http://schemas.microsoft.com/office/drawing/2014/main" id="{A612E902-EB65-4E5F-A476-A4D3827D7CE1}"/>
              </a:ext>
            </a:extLst>
          </p:cNvPr>
          <p:cNvPicPr>
            <a:picLocks noChangeAspect="1"/>
          </p:cNvPicPr>
          <p:nvPr/>
        </p:nvPicPr>
        <p:blipFill>
          <a:blip r:embed="rId2"/>
          <a:stretch>
            <a:fillRect/>
          </a:stretch>
        </p:blipFill>
        <p:spPr>
          <a:xfrm>
            <a:off x="2667000" y="3723481"/>
            <a:ext cx="7467600" cy="1458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DCFCE04A-DB30-4B78-ABC9-13A2CC1CDC26}"/>
              </a:ext>
            </a:extLst>
          </p:cNvPr>
          <p:cNvSpPr txBox="1"/>
          <p:nvPr/>
        </p:nvSpPr>
        <p:spPr>
          <a:xfrm>
            <a:off x="3419929" y="5334000"/>
            <a:ext cx="6101442" cy="646331"/>
          </a:xfrm>
          <a:prstGeom prst="rect">
            <a:avLst/>
          </a:prstGeom>
          <a:noFill/>
        </p:spPr>
        <p:txBody>
          <a:bodyPr wrap="square">
            <a:spAutoFit/>
          </a:bodyPr>
          <a:lstStyle/>
          <a:p>
            <a:pPr algn="ctr"/>
            <a:r>
              <a:rPr lang="en-US" b="1" dirty="0">
                <a:latin typeface="+mn-lt"/>
              </a:rPr>
              <a:t>Representation of Total and Partial relationship between COURSE and DEPARTMENT</a:t>
            </a:r>
            <a:endParaRPr lang="en-IN" b="1" dirty="0">
              <a:latin typeface="+mn-lt"/>
            </a:endParaRPr>
          </a:p>
        </p:txBody>
      </p:sp>
    </p:spTree>
    <p:extLst>
      <p:ext uri="{BB962C8B-B14F-4D97-AF65-F5344CB8AC3E}">
        <p14:creationId xmlns:p14="http://schemas.microsoft.com/office/powerpoint/2010/main" val="230920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40BB-BA55-4E39-ADBF-B657434D1BCB}"/>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1EF76F2C-0B96-4C5A-B749-9E47A556D969}"/>
              </a:ext>
            </a:extLst>
          </p:cNvPr>
          <p:cNvSpPr>
            <a:spLocks noGrp="1"/>
          </p:cNvSpPr>
          <p:nvPr>
            <p:ph idx="1"/>
          </p:nvPr>
        </p:nvSpPr>
        <p:spPr>
          <a:xfrm>
            <a:off x="406400" y="1282700"/>
            <a:ext cx="11480800" cy="2190005"/>
          </a:xfrm>
        </p:spPr>
        <p:txBody>
          <a:bodyPr/>
          <a:lstStyle/>
          <a:p>
            <a:pPr marL="0" indent="0" algn="just">
              <a:buNone/>
            </a:pPr>
            <a:r>
              <a:rPr lang="en-US" sz="2200" b="1" dirty="0"/>
              <a:t>Statement–</a:t>
            </a:r>
            <a:r>
              <a:rPr lang="en-US" sz="2200" dirty="0"/>
              <a:t> A section can have zero or more students, and each student must belong to any one section. </a:t>
            </a:r>
          </a:p>
          <a:p>
            <a:pPr marL="0" indent="0" algn="just">
              <a:buNone/>
            </a:pPr>
            <a:r>
              <a:rPr lang="en-US" sz="2200" b="1" dirty="0"/>
              <a:t>Relationship-</a:t>
            </a:r>
            <a:r>
              <a:rPr lang="en-US" sz="2200" dirty="0"/>
              <a:t> Seated In , </a:t>
            </a:r>
            <a:r>
              <a:rPr lang="en-US" sz="2200" b="1" dirty="0"/>
              <a:t>Cardinality-</a:t>
            </a:r>
            <a:r>
              <a:rPr lang="en-US" sz="2200" dirty="0"/>
              <a:t> M : 1 </a:t>
            </a:r>
          </a:p>
          <a:p>
            <a:pPr marL="0" indent="0" algn="just">
              <a:buNone/>
            </a:pPr>
            <a:r>
              <a:rPr lang="en-US" sz="2200" b="1" dirty="0"/>
              <a:t>Participation-</a:t>
            </a:r>
            <a:r>
              <a:rPr lang="en-US" sz="2200" dirty="0"/>
              <a:t> Total for STUDENT entity type (student has to be seated in a section) and Partial for SECTION entity type (a new section might not have been allocated a student yet).</a:t>
            </a:r>
            <a:endParaRPr lang="en-IN" sz="2200" dirty="0"/>
          </a:p>
        </p:txBody>
      </p:sp>
      <p:sp>
        <p:nvSpPr>
          <p:cNvPr id="4" name="Slide Number Placeholder 3">
            <a:extLst>
              <a:ext uri="{FF2B5EF4-FFF2-40B4-BE49-F238E27FC236}">
                <a16:creationId xmlns:a16="http://schemas.microsoft.com/office/drawing/2014/main" id="{EFF46CF3-232D-4651-9682-D1C9FA26C097}"/>
              </a:ext>
            </a:extLst>
          </p:cNvPr>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pic>
        <p:nvPicPr>
          <p:cNvPr id="6" name="Picture 5">
            <a:extLst>
              <a:ext uri="{FF2B5EF4-FFF2-40B4-BE49-F238E27FC236}">
                <a16:creationId xmlns:a16="http://schemas.microsoft.com/office/drawing/2014/main" id="{58544AD3-BB04-4AA4-9FAE-EAA6C5B09A9A}"/>
              </a:ext>
            </a:extLst>
          </p:cNvPr>
          <p:cNvPicPr>
            <a:picLocks noChangeAspect="1"/>
          </p:cNvPicPr>
          <p:nvPr/>
        </p:nvPicPr>
        <p:blipFill>
          <a:blip r:embed="rId2"/>
          <a:stretch>
            <a:fillRect/>
          </a:stretch>
        </p:blipFill>
        <p:spPr>
          <a:xfrm>
            <a:off x="2482849" y="3472705"/>
            <a:ext cx="6943725" cy="1480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3E3461A3-D25F-4943-9772-ED02F81625DC}"/>
              </a:ext>
            </a:extLst>
          </p:cNvPr>
          <p:cNvSpPr txBox="1"/>
          <p:nvPr/>
        </p:nvSpPr>
        <p:spPr>
          <a:xfrm>
            <a:off x="2971800" y="5334000"/>
            <a:ext cx="6101442" cy="646331"/>
          </a:xfrm>
          <a:prstGeom prst="rect">
            <a:avLst/>
          </a:prstGeom>
          <a:noFill/>
        </p:spPr>
        <p:txBody>
          <a:bodyPr wrap="square">
            <a:spAutoFit/>
          </a:bodyPr>
          <a:lstStyle/>
          <a:p>
            <a:pPr algn="ctr"/>
            <a:r>
              <a:rPr lang="en-US" b="1" dirty="0">
                <a:latin typeface="+mj-lt"/>
              </a:rPr>
              <a:t>Representation of Total and Partial relationship between STUDENT and SECTION </a:t>
            </a:r>
            <a:endParaRPr lang="en-IN" b="1" dirty="0">
              <a:latin typeface="+mj-lt"/>
            </a:endParaRPr>
          </a:p>
        </p:txBody>
      </p:sp>
    </p:spTree>
    <p:extLst>
      <p:ext uri="{BB962C8B-B14F-4D97-AF65-F5344CB8AC3E}">
        <p14:creationId xmlns:p14="http://schemas.microsoft.com/office/powerpoint/2010/main" val="339963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4989-7DCD-4837-975E-27209F68929B}"/>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DBA75F13-68A8-4A54-A28C-790BAB004F5D}"/>
              </a:ext>
            </a:extLst>
          </p:cNvPr>
          <p:cNvSpPr>
            <a:spLocks noGrp="1"/>
          </p:cNvSpPr>
          <p:nvPr>
            <p:ph idx="1"/>
          </p:nvPr>
        </p:nvSpPr>
        <p:spPr>
          <a:xfrm>
            <a:off x="409074" y="1143000"/>
            <a:ext cx="11557000" cy="2320019"/>
          </a:xfrm>
        </p:spPr>
        <p:txBody>
          <a:bodyPr/>
          <a:lstStyle/>
          <a:p>
            <a:pPr marL="0" indent="0" algn="just">
              <a:buNone/>
            </a:pPr>
            <a:r>
              <a:rPr lang="en-US" sz="2200" b="1" dirty="0"/>
              <a:t>Statement– </a:t>
            </a:r>
            <a:r>
              <a:rPr lang="en-US" sz="2200" dirty="0"/>
              <a:t>Each student studies one or more courses as part of the curriculum, and each course can be opted by zero or more students. </a:t>
            </a:r>
          </a:p>
          <a:p>
            <a:pPr marL="0" indent="0" algn="just">
              <a:buNone/>
            </a:pPr>
            <a:r>
              <a:rPr lang="en-US" sz="2200" b="1" dirty="0"/>
              <a:t>Relationship-</a:t>
            </a:r>
            <a:r>
              <a:rPr lang="en-US" sz="2200" dirty="0"/>
              <a:t> Studies , </a:t>
            </a:r>
            <a:r>
              <a:rPr lang="en-US" sz="2200" b="1" dirty="0"/>
              <a:t>Cardinality-</a:t>
            </a:r>
            <a:r>
              <a:rPr lang="en-US" sz="2200" dirty="0"/>
              <a:t> M : N </a:t>
            </a:r>
          </a:p>
          <a:p>
            <a:pPr marL="0" indent="0" algn="just">
              <a:buNone/>
            </a:pPr>
            <a:r>
              <a:rPr lang="en-US" sz="2200" b="1" dirty="0"/>
              <a:t>Participation-</a:t>
            </a:r>
            <a:r>
              <a:rPr lang="en-US" sz="2200" dirty="0"/>
              <a:t> Total for STUDENT entity type (a student has to study a course) and Partial for COURSE entity type (a new course might not have been opted by a student yet).</a:t>
            </a:r>
            <a:endParaRPr lang="en-IN" sz="2200" dirty="0"/>
          </a:p>
        </p:txBody>
      </p:sp>
      <p:sp>
        <p:nvSpPr>
          <p:cNvPr id="4" name="Slide Number Placeholder 3">
            <a:extLst>
              <a:ext uri="{FF2B5EF4-FFF2-40B4-BE49-F238E27FC236}">
                <a16:creationId xmlns:a16="http://schemas.microsoft.com/office/drawing/2014/main" id="{A796C7A3-2094-44CA-B6B6-797B2303650D}"/>
              </a:ext>
            </a:extLst>
          </p:cNvPr>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pic>
        <p:nvPicPr>
          <p:cNvPr id="6" name="Picture 5">
            <a:extLst>
              <a:ext uri="{FF2B5EF4-FFF2-40B4-BE49-F238E27FC236}">
                <a16:creationId xmlns:a16="http://schemas.microsoft.com/office/drawing/2014/main" id="{BAC62FE9-267D-4DE9-A9C2-D883A7977B95}"/>
              </a:ext>
            </a:extLst>
          </p:cNvPr>
          <p:cNvPicPr>
            <a:picLocks noChangeAspect="1"/>
          </p:cNvPicPr>
          <p:nvPr/>
        </p:nvPicPr>
        <p:blipFill>
          <a:blip r:embed="rId2"/>
          <a:stretch>
            <a:fillRect/>
          </a:stretch>
        </p:blipFill>
        <p:spPr>
          <a:xfrm>
            <a:off x="2514600" y="3620182"/>
            <a:ext cx="7391400" cy="1201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511631B7-8565-4923-B279-50B53E7B50A7}"/>
              </a:ext>
            </a:extLst>
          </p:cNvPr>
          <p:cNvSpPr txBox="1"/>
          <p:nvPr/>
        </p:nvSpPr>
        <p:spPr>
          <a:xfrm>
            <a:off x="3134179" y="5103810"/>
            <a:ext cx="6101442" cy="646331"/>
          </a:xfrm>
          <a:prstGeom prst="rect">
            <a:avLst/>
          </a:prstGeom>
          <a:noFill/>
        </p:spPr>
        <p:txBody>
          <a:bodyPr wrap="square">
            <a:spAutoFit/>
          </a:bodyPr>
          <a:lstStyle/>
          <a:p>
            <a:pPr algn="ctr"/>
            <a:r>
              <a:rPr lang="en-US" b="1" dirty="0">
                <a:latin typeface="+mj-lt"/>
              </a:rPr>
              <a:t>Representation of Total and Partial relationship between STUDENT and COURSE </a:t>
            </a:r>
            <a:endParaRPr lang="en-IN" b="1" dirty="0">
              <a:latin typeface="+mj-lt"/>
            </a:endParaRPr>
          </a:p>
        </p:txBody>
      </p:sp>
    </p:spTree>
    <p:extLst>
      <p:ext uri="{BB962C8B-B14F-4D97-AF65-F5344CB8AC3E}">
        <p14:creationId xmlns:p14="http://schemas.microsoft.com/office/powerpoint/2010/main" val="6112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36914" y="1628493"/>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1600" b="1" dirty="0">
                <a:latin typeface="+mn-lt"/>
              </a:rPr>
              <a:t>To describe, use and apply data analysis and modelling technique i.e., E R Modelling</a:t>
            </a:r>
            <a:endParaRPr lang="en-US" sz="1600" b="1" dirty="0">
              <a:latin typeface="+mn-lt"/>
            </a:endParaRP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431862"/>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mn-lt"/>
              </a:rPr>
              <a:t>To apply the types of Binary Relationship Constraints </a:t>
            </a:r>
          </a:p>
        </p:txBody>
      </p:sp>
      <p:sp>
        <p:nvSpPr>
          <p:cNvPr id="23" name="TextBox 22"/>
          <p:cNvSpPr txBox="1"/>
          <p:nvPr/>
        </p:nvSpPr>
        <p:spPr>
          <a:xfrm>
            <a:off x="1475874" y="319406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a:solidFill>
                  <a:srgbClr val="000000"/>
                </a:solidFill>
                <a:latin typeface="+mn-lt"/>
              </a:rPr>
              <a:t>To describe the fundamental elements of E R Model</a:t>
            </a:r>
            <a:endParaRPr lang="en-US" sz="1600" b="1" dirty="0">
              <a:solidFill>
                <a:srgbClr val="000000"/>
              </a:solidFill>
              <a:latin typeface="+mn-lt"/>
            </a:endParaRPr>
          </a:p>
        </p:txBody>
      </p:sp>
      <p:sp>
        <p:nvSpPr>
          <p:cNvPr id="25" name="TextBox 24"/>
          <p:cNvSpPr txBox="1"/>
          <p:nvPr/>
        </p:nvSpPr>
        <p:spPr>
          <a:xfrm>
            <a:off x="1459832" y="40386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a:solidFill>
                  <a:srgbClr val="000000"/>
                </a:solidFill>
                <a:latin typeface="+mn-lt"/>
              </a:rPr>
              <a:t>To understand the concept of keys</a:t>
            </a:r>
            <a:endParaRPr lang="en-US" sz="1600" b="1" dirty="0">
              <a:solidFill>
                <a:srgbClr val="000000"/>
              </a:solidFill>
              <a:latin typeface="+mn-lt"/>
            </a:endParaRP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a:solidFill>
                  <a:srgbClr val="000000"/>
                </a:solidFill>
                <a:latin typeface="+mn-lt"/>
              </a:rPr>
              <a:t>To explain the extended E R concepts</a:t>
            </a:r>
            <a:endParaRPr lang="en-US" sz="1600" b="1" dirty="0">
              <a:solidFill>
                <a:srgbClr val="000000"/>
              </a:solidFill>
              <a:latin typeface="+mn-lt"/>
            </a:endParaRPr>
          </a:p>
        </p:txBody>
      </p:sp>
      <p:sp>
        <p:nvSpPr>
          <p:cNvPr id="27" name="TextBox 26"/>
          <p:cNvSpPr txBox="1"/>
          <p:nvPr/>
        </p:nvSpPr>
        <p:spPr>
          <a:xfrm>
            <a:off x="1447800" y="56708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1600" b="1" dirty="0">
                <a:latin typeface="+mn-lt"/>
              </a:rPr>
              <a:t>To convert the E R Model to relational tables, populate relational database </a:t>
            </a:r>
            <a:endParaRPr lang="en-US" sz="1400" b="1"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ACB0-A306-48D4-833A-634C448B388F}"/>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0271C0E6-3F69-4A78-9FEE-B472EA72526B}"/>
              </a:ext>
            </a:extLst>
          </p:cNvPr>
          <p:cNvSpPr>
            <a:spLocks noGrp="1"/>
          </p:cNvSpPr>
          <p:nvPr>
            <p:ph idx="1"/>
          </p:nvPr>
        </p:nvSpPr>
        <p:spPr>
          <a:xfrm>
            <a:off x="406400" y="1282701"/>
            <a:ext cx="11328400" cy="2146300"/>
          </a:xfrm>
        </p:spPr>
        <p:txBody>
          <a:bodyPr/>
          <a:lstStyle/>
          <a:p>
            <a:pPr marL="0" indent="0" algn="just">
              <a:buNone/>
            </a:pPr>
            <a:r>
              <a:rPr lang="en-US" sz="2200" b="1" dirty="0"/>
              <a:t>Statement-</a:t>
            </a:r>
            <a:r>
              <a:rPr lang="en-US" sz="2200" dirty="0"/>
              <a:t> A faculty may work on many research projects, and each research must have one or more faculty are working on it. </a:t>
            </a:r>
          </a:p>
          <a:p>
            <a:pPr marL="0" indent="0" algn="just">
              <a:buNone/>
            </a:pPr>
            <a:r>
              <a:rPr lang="en-US" sz="2200" b="1" dirty="0"/>
              <a:t>Relationship-</a:t>
            </a:r>
            <a:r>
              <a:rPr lang="en-US" sz="2200" dirty="0"/>
              <a:t> Works On , </a:t>
            </a:r>
            <a:r>
              <a:rPr lang="en-US" sz="2200" b="1" dirty="0"/>
              <a:t>Cardinality-</a:t>
            </a:r>
            <a:r>
              <a:rPr lang="en-US" sz="2200" dirty="0"/>
              <a:t> M : N </a:t>
            </a:r>
          </a:p>
          <a:p>
            <a:pPr marL="0" indent="0" algn="just">
              <a:buNone/>
            </a:pPr>
            <a:r>
              <a:rPr lang="en-US" sz="2200" b="1" dirty="0"/>
              <a:t>Participation-</a:t>
            </a:r>
            <a:r>
              <a:rPr lang="en-US" sz="2200" dirty="0"/>
              <a:t> Partial for FACULTY entity type (a faculty may work on a research project) and Total for RESEARCH PROJECT entity type (each research project needs to have faculty working on it). </a:t>
            </a:r>
            <a:endParaRPr lang="en-IN" sz="2200" dirty="0"/>
          </a:p>
        </p:txBody>
      </p:sp>
      <p:sp>
        <p:nvSpPr>
          <p:cNvPr id="4" name="Slide Number Placeholder 3">
            <a:extLst>
              <a:ext uri="{FF2B5EF4-FFF2-40B4-BE49-F238E27FC236}">
                <a16:creationId xmlns:a16="http://schemas.microsoft.com/office/drawing/2014/main" id="{529C4AB0-3F1B-4349-A3ED-D9FD4C2A75C8}"/>
              </a:ext>
            </a:extLst>
          </p:cNvPr>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pic>
        <p:nvPicPr>
          <p:cNvPr id="6" name="Picture 5">
            <a:extLst>
              <a:ext uri="{FF2B5EF4-FFF2-40B4-BE49-F238E27FC236}">
                <a16:creationId xmlns:a16="http://schemas.microsoft.com/office/drawing/2014/main" id="{0BD96658-57C7-4E31-989F-5E4F2E52E77E}"/>
              </a:ext>
            </a:extLst>
          </p:cNvPr>
          <p:cNvPicPr>
            <a:picLocks noChangeAspect="1"/>
          </p:cNvPicPr>
          <p:nvPr/>
        </p:nvPicPr>
        <p:blipFill>
          <a:blip r:embed="rId2"/>
          <a:stretch>
            <a:fillRect/>
          </a:stretch>
        </p:blipFill>
        <p:spPr>
          <a:xfrm>
            <a:off x="2387599" y="3673728"/>
            <a:ext cx="7134225" cy="1279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C225527-5EA9-4AEF-8235-BA6C29F5CB19}"/>
              </a:ext>
            </a:extLst>
          </p:cNvPr>
          <p:cNvSpPr txBox="1"/>
          <p:nvPr/>
        </p:nvSpPr>
        <p:spPr>
          <a:xfrm>
            <a:off x="3019879" y="5208478"/>
            <a:ext cx="6101442" cy="646331"/>
          </a:xfrm>
          <a:prstGeom prst="rect">
            <a:avLst/>
          </a:prstGeom>
          <a:noFill/>
        </p:spPr>
        <p:txBody>
          <a:bodyPr wrap="square">
            <a:spAutoFit/>
          </a:bodyPr>
          <a:lstStyle/>
          <a:p>
            <a:pPr algn="ctr"/>
            <a:r>
              <a:rPr lang="en-US" b="1" dirty="0">
                <a:latin typeface="+mj-lt"/>
              </a:rPr>
              <a:t>Representation of Total and Partial relationship between FACULTY and RESEARCH PROJECT</a:t>
            </a:r>
            <a:endParaRPr lang="en-IN" b="1" dirty="0">
              <a:latin typeface="+mj-lt"/>
            </a:endParaRPr>
          </a:p>
        </p:txBody>
      </p:sp>
    </p:spTree>
    <p:extLst>
      <p:ext uri="{BB962C8B-B14F-4D97-AF65-F5344CB8AC3E}">
        <p14:creationId xmlns:p14="http://schemas.microsoft.com/office/powerpoint/2010/main" val="249091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721-2BF7-4167-B08C-FD5A357FD1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F2E5C0B-8B55-4216-A4C4-56E937531212}"/>
              </a:ext>
            </a:extLst>
          </p:cNvPr>
          <p:cNvSpPr>
            <a:spLocks noGrp="1"/>
          </p:cNvSpPr>
          <p:nvPr>
            <p:ph idx="1"/>
          </p:nvPr>
        </p:nvSpPr>
        <p:spPr>
          <a:xfrm>
            <a:off x="111473" y="984888"/>
            <a:ext cx="11987432" cy="4619466"/>
          </a:xfrm>
        </p:spPr>
        <p:txBody>
          <a:bodyPr/>
          <a:lstStyle/>
          <a:p>
            <a:pPr marL="0" indent="0">
              <a:buNone/>
            </a:pPr>
            <a:r>
              <a:rPr lang="en-US" dirty="0">
                <a:latin typeface="Calibri"/>
                <a:cs typeface="Calibri"/>
              </a:rPr>
              <a:t>Q. What</a:t>
            </a:r>
            <a:r>
              <a:rPr lang="en-US" b="0" i="0" dirty="0">
                <a:solidFill>
                  <a:srgbClr val="000000"/>
                </a:solidFill>
                <a:effectLst/>
                <a:latin typeface="Calibri"/>
                <a:cs typeface="Calibri"/>
              </a:rPr>
              <a:t> is the cardinality of relation between LOAN and CUSTOMER in the given diagram</a:t>
            </a:r>
            <a:endParaRPr lang="en-IN" dirty="0">
              <a:latin typeface="Calibri"/>
              <a:cs typeface="Calibri"/>
            </a:endParaRPr>
          </a:p>
        </p:txBody>
      </p:sp>
      <p:sp>
        <p:nvSpPr>
          <p:cNvPr id="4" name="Slide Number Placeholder 3">
            <a:extLst>
              <a:ext uri="{FF2B5EF4-FFF2-40B4-BE49-F238E27FC236}">
                <a16:creationId xmlns:a16="http://schemas.microsoft.com/office/drawing/2014/main" id="{C5033A1F-3073-44AF-99C3-A1F0122ABF18}"/>
              </a:ext>
            </a:extLst>
          </p:cNvPr>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1026" name="Picture 2" descr="Image preview">
            <a:extLst>
              <a:ext uri="{FF2B5EF4-FFF2-40B4-BE49-F238E27FC236}">
                <a16:creationId xmlns:a16="http://schemas.microsoft.com/office/drawing/2014/main" id="{82CE7E6B-E4F4-4390-BA86-E50C44C01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88144"/>
            <a:ext cx="8832951" cy="27815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F47E2D-7E28-4CB9-AF63-B9256ED53A31}"/>
              </a:ext>
            </a:extLst>
          </p:cNvPr>
          <p:cNvSpPr txBox="1"/>
          <p:nvPr/>
        </p:nvSpPr>
        <p:spPr>
          <a:xfrm>
            <a:off x="838199" y="4038600"/>
            <a:ext cx="9509125" cy="1971374"/>
          </a:xfrm>
          <a:prstGeom prst="rect">
            <a:avLst/>
          </a:prstGeom>
          <a:noFill/>
        </p:spPr>
        <p:txBody>
          <a:bodyPr wrap="square">
            <a:spAutoFit/>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 LAON can be borrowed by at most 1 CUSTOMER and a CUSTOMER can borrow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atmost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1 LOAN.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A LOAN can be borrowed by N CUSTOMERs and  a CUSTOMER can borrow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atmost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1 LOAN.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 A LOAN can be borrowed by at most 1  CUSTOMER and  a CUSTOMER can borrow N LOANs.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  LOAN can be borrowed by N CUSTOMERs and  a CUSTOMER can borrow a N LOANs.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7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4D2F-9C0B-400C-BC45-EACEBB79ED08}"/>
              </a:ext>
            </a:extLst>
          </p:cNvPr>
          <p:cNvSpPr>
            <a:spLocks noGrp="1"/>
          </p:cNvSpPr>
          <p:nvPr>
            <p:ph type="title"/>
          </p:nvPr>
        </p:nvSpPr>
        <p:spPr>
          <a:effectLst/>
        </p:spPr>
        <p:txBody>
          <a:bodyPr/>
          <a:lstStyle/>
          <a:p>
            <a:r>
              <a:rPr lang="en-IN" sz="3600" dirty="0">
                <a:solidFill>
                  <a:schemeClr val="accent6">
                    <a:lumMod val="75000"/>
                  </a:schemeClr>
                </a:solidFill>
              </a:rPr>
              <a:t>Connect relationship and entities (Contd.) </a:t>
            </a:r>
          </a:p>
        </p:txBody>
      </p:sp>
      <p:sp>
        <p:nvSpPr>
          <p:cNvPr id="3" name="Content Placeholder 2">
            <a:extLst>
              <a:ext uri="{FF2B5EF4-FFF2-40B4-BE49-F238E27FC236}">
                <a16:creationId xmlns:a16="http://schemas.microsoft.com/office/drawing/2014/main" id="{457FF9AA-113C-4937-B858-E81293FB80A4}"/>
              </a:ext>
            </a:extLst>
          </p:cNvPr>
          <p:cNvSpPr>
            <a:spLocks noGrp="1"/>
          </p:cNvSpPr>
          <p:nvPr>
            <p:ph idx="1"/>
          </p:nvPr>
        </p:nvSpPr>
        <p:spPr>
          <a:xfrm>
            <a:off x="176212" y="1137097"/>
            <a:ext cx="11557000" cy="2146300"/>
          </a:xfrm>
        </p:spPr>
        <p:txBody>
          <a:bodyPr/>
          <a:lstStyle/>
          <a:p>
            <a:pPr marL="0" indent="0" algn="just">
              <a:buNone/>
            </a:pPr>
            <a:r>
              <a:rPr lang="en-US" sz="2200" b="1" dirty="0"/>
              <a:t>Statement-</a:t>
            </a:r>
            <a:r>
              <a:rPr lang="en-US" sz="2200" dirty="0"/>
              <a:t> Faculty will have a HOD who is a faculty himself/herself. A HOD can have one or more faculty under him/her. </a:t>
            </a:r>
          </a:p>
          <a:p>
            <a:pPr marL="0" indent="0" algn="just">
              <a:buNone/>
            </a:pPr>
            <a:r>
              <a:rPr lang="en-US" sz="2200" b="1" dirty="0"/>
              <a:t>Relationship-</a:t>
            </a:r>
            <a:r>
              <a:rPr lang="en-US" sz="2200" dirty="0"/>
              <a:t> Works For , </a:t>
            </a:r>
            <a:r>
              <a:rPr lang="en-US" sz="2200" b="1" dirty="0"/>
              <a:t>Cardinality-</a:t>
            </a:r>
            <a:r>
              <a:rPr lang="en-US" sz="2200" dirty="0"/>
              <a:t> M : 1 </a:t>
            </a:r>
          </a:p>
          <a:p>
            <a:pPr marL="0" indent="0" algn="just">
              <a:buNone/>
            </a:pPr>
            <a:r>
              <a:rPr lang="en-US" sz="2200" b="1" dirty="0"/>
              <a:t>Participation-</a:t>
            </a:r>
            <a:r>
              <a:rPr lang="en-US" sz="2200" dirty="0"/>
              <a:t> Total for HOD Role (HOD will have faculty under him/her) and Partial for Subordinate Role (The faculty who is a HOD will not have a HOD for him/her).</a:t>
            </a:r>
            <a:endParaRPr lang="en-IN" sz="2200" dirty="0"/>
          </a:p>
        </p:txBody>
      </p:sp>
      <p:sp>
        <p:nvSpPr>
          <p:cNvPr id="4" name="Slide Number Placeholder 3">
            <a:extLst>
              <a:ext uri="{FF2B5EF4-FFF2-40B4-BE49-F238E27FC236}">
                <a16:creationId xmlns:a16="http://schemas.microsoft.com/office/drawing/2014/main" id="{67621B74-CCD5-4A20-A95F-0BCF093E98BD}"/>
              </a:ext>
            </a:extLst>
          </p:cNvPr>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pic>
        <p:nvPicPr>
          <p:cNvPr id="6" name="Picture 5">
            <a:extLst>
              <a:ext uri="{FF2B5EF4-FFF2-40B4-BE49-F238E27FC236}">
                <a16:creationId xmlns:a16="http://schemas.microsoft.com/office/drawing/2014/main" id="{26C29D90-BE72-4863-9122-DF2987B507F6}"/>
              </a:ext>
            </a:extLst>
          </p:cNvPr>
          <p:cNvPicPr>
            <a:picLocks noChangeAspect="1"/>
          </p:cNvPicPr>
          <p:nvPr/>
        </p:nvPicPr>
        <p:blipFill>
          <a:blip r:embed="rId2"/>
          <a:stretch>
            <a:fillRect/>
          </a:stretch>
        </p:blipFill>
        <p:spPr>
          <a:xfrm>
            <a:off x="4114800" y="3124201"/>
            <a:ext cx="4343400" cy="26805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0ED2619-CD4F-47EF-971A-40B4B2FA3EB1}"/>
              </a:ext>
            </a:extLst>
          </p:cNvPr>
          <p:cNvSpPr txBox="1"/>
          <p:nvPr/>
        </p:nvSpPr>
        <p:spPr>
          <a:xfrm>
            <a:off x="2157639" y="5956218"/>
            <a:ext cx="8626021" cy="369332"/>
          </a:xfrm>
          <a:prstGeom prst="rect">
            <a:avLst/>
          </a:prstGeom>
          <a:noFill/>
        </p:spPr>
        <p:txBody>
          <a:bodyPr wrap="square">
            <a:spAutoFit/>
          </a:bodyPr>
          <a:lstStyle/>
          <a:p>
            <a:pPr algn="ctr"/>
            <a:r>
              <a:rPr lang="en-US" b="1" dirty="0">
                <a:latin typeface="+mj-lt"/>
              </a:rPr>
              <a:t>Representation of Total and Partial in FACULTY relationship as different Role </a:t>
            </a:r>
            <a:endParaRPr lang="en-IN" b="1" dirty="0">
              <a:latin typeface="+mj-lt"/>
            </a:endParaRPr>
          </a:p>
        </p:txBody>
      </p:sp>
    </p:spTree>
    <p:extLst>
      <p:ext uri="{BB962C8B-B14F-4D97-AF65-F5344CB8AC3E}">
        <p14:creationId xmlns:p14="http://schemas.microsoft.com/office/powerpoint/2010/main" val="410981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BE79-7096-4E15-A89D-E5C8F70F0943}"/>
              </a:ext>
            </a:extLst>
          </p:cNvPr>
          <p:cNvSpPr>
            <a:spLocks noGrp="1"/>
          </p:cNvSpPr>
          <p:nvPr>
            <p:ph type="title"/>
          </p:nvPr>
        </p:nvSpPr>
        <p:spPr>
          <a:effectLst/>
        </p:spPr>
        <p:txBody>
          <a:bodyPr/>
          <a:lstStyle/>
          <a:p>
            <a:r>
              <a:rPr lang="en-IN" sz="3600" dirty="0">
                <a:solidFill>
                  <a:schemeClr val="accent6">
                    <a:lumMod val="75000"/>
                  </a:schemeClr>
                </a:solidFill>
              </a:rPr>
              <a:t>Complete ER Diagram</a:t>
            </a:r>
          </a:p>
        </p:txBody>
      </p:sp>
      <p:pic>
        <p:nvPicPr>
          <p:cNvPr id="6" name="Content Placeholder 5">
            <a:extLst>
              <a:ext uri="{FF2B5EF4-FFF2-40B4-BE49-F238E27FC236}">
                <a16:creationId xmlns:a16="http://schemas.microsoft.com/office/drawing/2014/main" id="{6A388C61-DD53-4E16-B28C-7D8FCB3E0884}"/>
              </a:ext>
            </a:extLst>
          </p:cNvPr>
          <p:cNvPicPr>
            <a:picLocks noGrp="1" noChangeAspect="1"/>
          </p:cNvPicPr>
          <p:nvPr>
            <p:ph idx="1"/>
          </p:nvPr>
        </p:nvPicPr>
        <p:blipFill>
          <a:blip r:embed="rId2"/>
          <a:stretch>
            <a:fillRect/>
          </a:stretch>
        </p:blipFill>
        <p:spPr>
          <a:xfrm>
            <a:off x="780652" y="1143000"/>
            <a:ext cx="10954147" cy="5029200"/>
          </a:xfrm>
        </p:spPr>
      </p:pic>
      <p:sp>
        <p:nvSpPr>
          <p:cNvPr id="4" name="Slide Number Placeholder 3">
            <a:extLst>
              <a:ext uri="{FF2B5EF4-FFF2-40B4-BE49-F238E27FC236}">
                <a16:creationId xmlns:a16="http://schemas.microsoft.com/office/drawing/2014/main" id="{DCFE4C5C-1373-42A0-93B9-60CF2FC2961A}"/>
              </a:ext>
            </a:extLst>
          </p:cNvPr>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sp>
        <p:nvSpPr>
          <p:cNvPr id="8" name="TextBox 7">
            <a:extLst>
              <a:ext uri="{FF2B5EF4-FFF2-40B4-BE49-F238E27FC236}">
                <a16:creationId xmlns:a16="http://schemas.microsoft.com/office/drawing/2014/main" id="{F5DF5DA4-3680-46AE-82BE-63AD80C06E79}"/>
              </a:ext>
            </a:extLst>
          </p:cNvPr>
          <p:cNvSpPr txBox="1"/>
          <p:nvPr/>
        </p:nvSpPr>
        <p:spPr>
          <a:xfrm>
            <a:off x="6705600" y="1143000"/>
            <a:ext cx="4415064" cy="374485"/>
          </a:xfrm>
          <a:prstGeom prst="rect">
            <a:avLst/>
          </a:prstGeom>
          <a:noFill/>
        </p:spPr>
        <p:txBody>
          <a:bodyPr wrap="square">
            <a:spAutoFit/>
          </a:bodyPr>
          <a:lstStyle/>
          <a:p>
            <a:r>
              <a:rPr lang="en-US" b="1" dirty="0">
                <a:latin typeface="+mj-lt"/>
              </a:rPr>
              <a:t>Complete ER diagram of Case Study</a:t>
            </a:r>
            <a:endParaRPr lang="en-IN" b="1" dirty="0">
              <a:latin typeface="+mj-lt"/>
            </a:endParaRPr>
          </a:p>
        </p:txBody>
      </p:sp>
    </p:spTree>
    <p:extLst>
      <p:ext uri="{BB962C8B-B14F-4D97-AF65-F5344CB8AC3E}">
        <p14:creationId xmlns:p14="http://schemas.microsoft.com/office/powerpoint/2010/main" val="2058852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6746-A572-4381-BD5A-43FCC3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F60957-87B1-47DC-9C78-C96C7029A31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98B2B1F-3BEB-42B9-8C8E-28A62E0AE84C}"/>
              </a:ext>
            </a:extLst>
          </p:cNvPr>
          <p:cNvSpPr>
            <a:spLocks noGrp="1"/>
          </p:cNvSpPr>
          <p:nvPr>
            <p:ph type="sldNum" sz="quarter" idx="10"/>
          </p:nvPr>
        </p:nvSpPr>
        <p:spPr/>
        <p:txBody>
          <a:bodyPr/>
          <a:lstStyle/>
          <a:p>
            <a:pPr>
              <a:defRPr/>
            </a:pPr>
            <a:fld id="{ABFF5F4A-8FC7-419E-B94C-CDDC8DE310AE}" type="slidenum">
              <a:rPr lang="en-US" altLang="en-US"/>
              <a:pPr>
                <a:defRPr/>
              </a:pPr>
              <a:t>34</a:t>
            </a:fld>
            <a:endParaRPr lang="en-US" altLang="en-US"/>
          </a:p>
        </p:txBody>
      </p:sp>
    </p:spTree>
    <p:extLst>
      <p:ext uri="{BB962C8B-B14F-4D97-AF65-F5344CB8AC3E}">
        <p14:creationId xmlns:p14="http://schemas.microsoft.com/office/powerpoint/2010/main" val="427615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E1E2-D76F-40BC-A131-39119F85823F}"/>
              </a:ext>
            </a:extLst>
          </p:cNvPr>
          <p:cNvSpPr>
            <a:spLocks noGrp="1"/>
          </p:cNvSpPr>
          <p:nvPr>
            <p:ph type="title"/>
          </p:nvPr>
        </p:nvSpPr>
        <p:spPr/>
        <p:txBody>
          <a:bodyPr/>
          <a:lstStyle/>
          <a:p>
            <a:r>
              <a:rPr lang="en-US" dirty="0"/>
              <a:t>Can you answer this question </a:t>
            </a:r>
            <a:endParaRPr lang="en-IN" dirty="0"/>
          </a:p>
        </p:txBody>
      </p:sp>
      <p:sp>
        <p:nvSpPr>
          <p:cNvPr id="4" name="Slide Number Placeholder 3">
            <a:extLst>
              <a:ext uri="{FF2B5EF4-FFF2-40B4-BE49-F238E27FC236}">
                <a16:creationId xmlns:a16="http://schemas.microsoft.com/office/drawing/2014/main" id="{F02A7E2D-8BBF-4B5C-8C01-19887FF0DF17}"/>
              </a:ext>
            </a:extLst>
          </p:cNvPr>
          <p:cNvSpPr>
            <a:spLocks noGrp="1"/>
          </p:cNvSpPr>
          <p:nvPr>
            <p:ph type="sldNum" sz="quarter" idx="10"/>
          </p:nvPr>
        </p:nvSpPr>
        <p:spPr/>
        <p:txBody>
          <a:bodyPr/>
          <a:lstStyle/>
          <a:p>
            <a:pPr>
              <a:defRPr/>
            </a:pPr>
            <a:fld id="{495BA10A-2BB2-4EA8-B82B-C54498389C36}" type="slidenum">
              <a:rPr lang="en-US" altLang="en-US" smtClean="0"/>
              <a:pPr>
                <a:defRPr/>
              </a:pPr>
              <a:t>35</a:t>
            </a:fld>
            <a:endParaRPr lang="en-US" altLang="en-US"/>
          </a:p>
        </p:txBody>
      </p:sp>
      <p:sp>
        <p:nvSpPr>
          <p:cNvPr id="6" name="TextBox 5">
            <a:extLst>
              <a:ext uri="{FF2B5EF4-FFF2-40B4-BE49-F238E27FC236}">
                <a16:creationId xmlns:a16="http://schemas.microsoft.com/office/drawing/2014/main" id="{915DEA45-5044-4B91-89C3-4AE51A7FE33E}"/>
              </a:ext>
            </a:extLst>
          </p:cNvPr>
          <p:cNvSpPr txBox="1"/>
          <p:nvPr/>
        </p:nvSpPr>
        <p:spPr>
          <a:xfrm>
            <a:off x="266700" y="1086597"/>
            <a:ext cx="11658600" cy="646331"/>
          </a:xfrm>
          <a:prstGeom prst="rect">
            <a:avLst/>
          </a:prstGeom>
          <a:noFill/>
        </p:spPr>
        <p:txBody>
          <a:bodyPr wrap="square">
            <a:spAutoFit/>
          </a:bodyPr>
          <a:lstStyle/>
          <a:p>
            <a:pPr algn="l">
              <a:spcAft>
                <a:spcPts val="0"/>
              </a:spcAft>
              <a:buFont typeface="+mj-lt"/>
              <a:buAutoNum type="arabicPeriod"/>
            </a:pPr>
            <a:r>
              <a:rPr lang="en-US" b="0" i="0" dirty="0">
                <a:solidFill>
                  <a:srgbClr val="000000"/>
                </a:solidFill>
                <a:effectLst/>
                <a:latin typeface="Calibri" panose="020F0502020204030204" pitchFamily="34" charset="0"/>
              </a:rPr>
              <a:t>Consider an E-R diagram in which the same entity set appears several times. Why is allowing this redundancy a bad practice that one should avoid whenever possible? </a:t>
            </a:r>
          </a:p>
        </p:txBody>
      </p:sp>
      <p:pic>
        <p:nvPicPr>
          <p:cNvPr id="3074" name="Picture 2" descr="Image preview">
            <a:extLst>
              <a:ext uri="{FF2B5EF4-FFF2-40B4-BE49-F238E27FC236}">
                <a16:creationId xmlns:a16="http://schemas.microsoft.com/office/drawing/2014/main" id="{1B74171E-7523-4537-8436-5A3FFC65C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633484"/>
            <a:ext cx="6496050" cy="3742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D48F6B-CAB2-46DA-AE9E-8D5EBE48F6AF}"/>
              </a:ext>
            </a:extLst>
          </p:cNvPr>
          <p:cNvSpPr txBox="1"/>
          <p:nvPr/>
        </p:nvSpPr>
        <p:spPr>
          <a:xfrm>
            <a:off x="7924800" y="2438400"/>
            <a:ext cx="3810000" cy="2031325"/>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Answer: By using one entity set many times we are missing relationships in the model. For example, in the E-R diagram in Figure the students taking classes are the same students who are athletes, but this model will not show that</a:t>
            </a:r>
            <a:endParaRPr lang="en-IN" dirty="0"/>
          </a:p>
        </p:txBody>
      </p:sp>
    </p:spTree>
    <p:extLst>
      <p:ext uri="{BB962C8B-B14F-4D97-AF65-F5344CB8AC3E}">
        <p14:creationId xmlns:p14="http://schemas.microsoft.com/office/powerpoint/2010/main" val="262351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36</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extLst>
              <p:ext uri="{D42A27DB-BD31-4B8C-83A1-F6EECF244321}">
                <p14:modId xmlns:p14="http://schemas.microsoft.com/office/powerpoint/2010/main" val="1182762480"/>
              </p:ext>
            </p:extLst>
          </p:nvPr>
        </p:nvGraphicFramePr>
        <p:xfrm>
          <a:off x="685800" y="1295400"/>
          <a:ext cx="11125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pPr>
            <a:endParaRPr lang="en-US" dirty="0"/>
          </a:p>
          <a:p>
            <a:pPr eaLnBrk="1" hangingPunct="1">
              <a:spcBef>
                <a:spcPts val="100"/>
              </a:spcBef>
            </a:pPr>
            <a:r>
              <a:rPr lang="en-US" dirty="0"/>
              <a:t>Completion of ER Diagram – College Case Study</a:t>
            </a:r>
          </a:p>
          <a:p>
            <a:pPr eaLnBrk="1" hangingPunct="1">
              <a:spcBef>
                <a:spcPts val="100"/>
              </a:spcBef>
            </a:pPr>
            <a:endParaRPr lang="en-US" dirty="0"/>
          </a:p>
          <a:p>
            <a:pPr eaLnBrk="1" hangingPunct="1">
              <a:spcBef>
                <a:spcPts val="100"/>
              </a:spcBef>
            </a:pPr>
            <a:r>
              <a:rPr lang="en-US" dirty="0"/>
              <a:t>Identify Entity </a:t>
            </a:r>
          </a:p>
          <a:p>
            <a:pPr eaLnBrk="1" hangingPunct="1">
              <a:spcBef>
                <a:spcPts val="100"/>
              </a:spcBef>
            </a:pPr>
            <a:endParaRPr lang="en-US" dirty="0"/>
          </a:p>
          <a:p>
            <a:pPr eaLnBrk="1" hangingPunct="1">
              <a:spcBef>
                <a:spcPts val="100"/>
              </a:spcBef>
            </a:pPr>
            <a:r>
              <a:rPr lang="en-US" dirty="0"/>
              <a:t>Decide relationships and cardinality </a:t>
            </a:r>
          </a:p>
          <a:p>
            <a:pPr eaLnBrk="1" hangingPunct="1">
              <a:spcBef>
                <a:spcPts val="100"/>
              </a:spcBef>
            </a:pPr>
            <a:endParaRPr lang="en-US" dirty="0"/>
          </a:p>
          <a:p>
            <a:pPr eaLnBrk="1" hangingPunct="1">
              <a:spcBef>
                <a:spcPts val="100"/>
              </a:spcBef>
            </a:pPr>
            <a:r>
              <a:rPr lang="en-US" dirty="0"/>
              <a:t>Draw Entities and relationships separately </a:t>
            </a:r>
          </a:p>
          <a:p>
            <a:pPr eaLnBrk="1" hangingPunct="1">
              <a:spcBef>
                <a:spcPts val="100"/>
              </a:spcBef>
            </a:pPr>
            <a:endParaRPr lang="en-US" dirty="0"/>
          </a:p>
          <a:p>
            <a:pPr eaLnBrk="1" hangingPunct="1">
              <a:spcBef>
                <a:spcPts val="100"/>
              </a:spcBef>
            </a:pPr>
            <a:r>
              <a:rPr lang="en-US" dirty="0"/>
              <a:t>Connect relationships and entities</a:t>
            </a:r>
            <a:endParaRPr lang="en-US" altLang="en-US"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7</a:t>
            </a:r>
            <a:endParaRPr lang="en-US" sz="3600" dirty="0">
              <a:solidFill>
                <a:schemeClr val="accent6">
                  <a:lumMod val="75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altLang="en-US" sz="3600" dirty="0">
                <a:solidFill>
                  <a:schemeClr val="accent6">
                    <a:lumMod val="75000"/>
                  </a:schemeClr>
                </a:solidFill>
              </a:rPr>
              <a:t>Completion of E-R Diagram</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D5E4-453C-4F58-8771-F31C61D24464}"/>
              </a:ext>
            </a:extLst>
          </p:cNvPr>
          <p:cNvSpPr>
            <a:spLocks noGrp="1"/>
          </p:cNvSpPr>
          <p:nvPr>
            <p:ph type="title"/>
          </p:nvPr>
        </p:nvSpPr>
        <p:spPr>
          <a:effectLst/>
        </p:spPr>
        <p:txBody>
          <a:bodyPr/>
          <a:lstStyle/>
          <a:p>
            <a:pPr eaLnBrk="1" hangingPunct="1">
              <a:defRPr/>
            </a:pPr>
            <a:r>
              <a:rPr lang="en-US" altLang="en-US" sz="3600" dirty="0">
                <a:solidFill>
                  <a:schemeClr val="accent6">
                    <a:lumMod val="75000"/>
                  </a:schemeClr>
                </a:solidFill>
              </a:rPr>
              <a:t>Case Study – College Management System </a:t>
            </a:r>
            <a:endParaRPr lang="en-IN" altLang="en-US"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D16839C5-316F-4663-8DC0-F3C63D256300}"/>
              </a:ext>
            </a:extLst>
          </p:cNvPr>
          <p:cNvSpPr>
            <a:spLocks noGrp="1"/>
          </p:cNvSpPr>
          <p:nvPr>
            <p:ph idx="1"/>
          </p:nvPr>
        </p:nvSpPr>
        <p:spPr>
          <a:xfrm>
            <a:off x="406400" y="1282700"/>
            <a:ext cx="11557000" cy="4881563"/>
          </a:xfrm>
        </p:spPr>
        <p:txBody>
          <a:bodyPr/>
          <a:lstStyle/>
          <a:p>
            <a:pPr algn="just"/>
            <a:r>
              <a:rPr lang="en-US" sz="2200" dirty="0"/>
              <a:t>The primary purpose of this case study is to design a database to construct a student information management system in the department of student affairs – ABESEC.</a:t>
            </a:r>
          </a:p>
          <a:p>
            <a:pPr algn="just"/>
            <a:r>
              <a:rPr lang="en-US" sz="2200" dirty="0"/>
              <a:t>It is to transform the work in this department from manually to a computer-based system, which leads to providing accuracy, efficiency, security, and so on.</a:t>
            </a:r>
          </a:p>
          <a:p>
            <a:pPr algn="just"/>
            <a:endParaRPr lang="en-IN" sz="2200" b="1" dirty="0"/>
          </a:p>
          <a:p>
            <a:pPr marL="0" indent="0" algn="just">
              <a:buNone/>
            </a:pPr>
            <a:r>
              <a:rPr lang="en-IN" sz="2000" b="1" dirty="0"/>
              <a:t>User Requirement: </a:t>
            </a:r>
            <a:r>
              <a:rPr lang="en-US" sz="2200" dirty="0"/>
              <a:t>The required information for the college management system that is collected from the college employees are as follows: </a:t>
            </a:r>
          </a:p>
          <a:p>
            <a:pPr marL="0" indent="0" algn="just">
              <a:buNone/>
            </a:pPr>
            <a:endParaRPr lang="en-US" sz="2200" b="1" dirty="0"/>
          </a:p>
          <a:p>
            <a:pPr algn="just"/>
            <a:r>
              <a:rPr lang="en-IN" sz="2200" dirty="0"/>
              <a:t>Student information </a:t>
            </a:r>
          </a:p>
          <a:p>
            <a:pPr algn="just"/>
            <a:r>
              <a:rPr lang="en-IN" sz="2200" dirty="0"/>
              <a:t>Faculty Information </a:t>
            </a:r>
          </a:p>
          <a:p>
            <a:pPr algn="just"/>
            <a:r>
              <a:rPr lang="en-IN" sz="2200" dirty="0"/>
              <a:t>Course information </a:t>
            </a:r>
          </a:p>
          <a:p>
            <a:pPr algn="just"/>
            <a:r>
              <a:rPr lang="en-IN" sz="2200" dirty="0"/>
              <a:t>Other information</a:t>
            </a:r>
            <a:endParaRPr lang="en-IN" sz="2200" b="1" dirty="0"/>
          </a:p>
        </p:txBody>
      </p:sp>
      <p:sp>
        <p:nvSpPr>
          <p:cNvPr id="4" name="Slide Number Placeholder 3">
            <a:extLst>
              <a:ext uri="{FF2B5EF4-FFF2-40B4-BE49-F238E27FC236}">
                <a16:creationId xmlns:a16="http://schemas.microsoft.com/office/drawing/2014/main" id="{4F0D2634-8169-49C7-9061-C449A5B715FA}"/>
              </a:ext>
            </a:extLst>
          </p:cNvPr>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spTree>
    <p:extLst>
      <p:ext uri="{BB962C8B-B14F-4D97-AF65-F5344CB8AC3E}">
        <p14:creationId xmlns:p14="http://schemas.microsoft.com/office/powerpoint/2010/main" val="50638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D5E4-453C-4F58-8771-F31C61D24464}"/>
              </a:ext>
            </a:extLst>
          </p:cNvPr>
          <p:cNvSpPr>
            <a:spLocks noGrp="1"/>
          </p:cNvSpPr>
          <p:nvPr>
            <p:ph type="title"/>
          </p:nvPr>
        </p:nvSpPr>
        <p:spPr>
          <a:effectLst/>
        </p:spPr>
        <p:txBody>
          <a:bodyPr/>
          <a:lstStyle/>
          <a:p>
            <a:r>
              <a:rPr lang="en-US" sz="3600" dirty="0">
                <a:solidFill>
                  <a:schemeClr val="accent6">
                    <a:lumMod val="75000"/>
                  </a:schemeClr>
                </a:solidFill>
              </a:rPr>
              <a:t>Case Study – College Management System </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D16839C5-316F-4663-8DC0-F3C63D256300}"/>
              </a:ext>
            </a:extLst>
          </p:cNvPr>
          <p:cNvSpPr>
            <a:spLocks noGrp="1"/>
          </p:cNvSpPr>
          <p:nvPr>
            <p:ph idx="1"/>
          </p:nvPr>
        </p:nvSpPr>
        <p:spPr>
          <a:xfrm>
            <a:off x="293019" y="1252538"/>
            <a:ext cx="11787188" cy="4957762"/>
          </a:xfrm>
        </p:spPr>
        <p:txBody>
          <a:bodyPr/>
          <a:lstStyle/>
          <a:p>
            <a:pPr marL="0" indent="0">
              <a:buNone/>
            </a:pPr>
            <a:r>
              <a:rPr lang="en-IN" b="1" dirty="0">
                <a:solidFill>
                  <a:schemeClr val="accent6">
                    <a:lumMod val="60000"/>
                    <a:lumOff val="40000"/>
                  </a:schemeClr>
                </a:solidFill>
              </a:rPr>
              <a:t>The employee has shared the below-mentioned requirement story:</a:t>
            </a:r>
          </a:p>
          <a:p>
            <a:pPr marL="0" indent="0">
              <a:buNone/>
            </a:pPr>
            <a:endParaRPr lang="en-IN" b="1" dirty="0">
              <a:solidFill>
                <a:schemeClr val="accent6">
                  <a:lumMod val="60000"/>
                  <a:lumOff val="40000"/>
                </a:schemeClr>
              </a:solidFill>
            </a:endParaRPr>
          </a:p>
          <a:p>
            <a:pPr marL="0" indent="0" algn="just">
              <a:buNone/>
            </a:pPr>
            <a:r>
              <a:rPr lang="en-IN" sz="2200" dirty="0"/>
              <a:t>In a College, there are several departments, and each department has one head of the department (HOD). Department has a name, its location, and students that belong to the department. A student can belong to only one department, and a department can have many students. If a department has recently come into existence, it might not have any students. Students have roll number, name, date of birth, gender, hobby, phone number, and address. Faculty has a name, designation, date of joining, gender &amp; salary and belongs to a particular department. </a:t>
            </a:r>
          </a:p>
          <a:p>
            <a:pPr marL="0" indent="0" algn="just">
              <a:buNone/>
            </a:pPr>
            <a:r>
              <a:rPr lang="en-US" sz="2200" dirty="0"/>
              <a:t>A department can run many courses with assigned credits, and students can study any number of courses being offered by various departments. There are sections within each department, and each section has many students. Each section has its name, maximum capacity of that section, and the number of students in that section. Students need to do one mini-project individually.</a:t>
            </a:r>
          </a:p>
        </p:txBody>
      </p:sp>
      <p:sp>
        <p:nvSpPr>
          <p:cNvPr id="4" name="Slide Number Placeholder 3">
            <a:extLst>
              <a:ext uri="{FF2B5EF4-FFF2-40B4-BE49-F238E27FC236}">
                <a16:creationId xmlns:a16="http://schemas.microsoft.com/office/drawing/2014/main" id="{4F0D2634-8169-49C7-9061-C449A5B715FA}"/>
              </a:ext>
            </a:extLst>
          </p:cNvPr>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90601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D5E4-453C-4F58-8771-F31C61D24464}"/>
              </a:ext>
            </a:extLst>
          </p:cNvPr>
          <p:cNvSpPr>
            <a:spLocks noGrp="1"/>
          </p:cNvSpPr>
          <p:nvPr>
            <p:ph type="title"/>
          </p:nvPr>
        </p:nvSpPr>
        <p:spPr>
          <a:effectLst/>
        </p:spPr>
        <p:txBody>
          <a:bodyPr/>
          <a:lstStyle/>
          <a:p>
            <a:r>
              <a:rPr lang="en-US" sz="3600" dirty="0">
                <a:solidFill>
                  <a:schemeClr val="accent6">
                    <a:lumMod val="75000"/>
                  </a:schemeClr>
                </a:solidFill>
              </a:rPr>
              <a:t>Case Study – College Management System </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D16839C5-316F-4663-8DC0-F3C63D256300}"/>
              </a:ext>
            </a:extLst>
          </p:cNvPr>
          <p:cNvSpPr>
            <a:spLocks noGrp="1"/>
          </p:cNvSpPr>
          <p:nvPr>
            <p:ph idx="1"/>
          </p:nvPr>
        </p:nvSpPr>
        <p:spPr>
          <a:xfrm>
            <a:off x="406400" y="1282700"/>
            <a:ext cx="11557000" cy="4881563"/>
          </a:xfrm>
        </p:spPr>
        <p:txBody>
          <a:bodyPr/>
          <a:lstStyle/>
          <a:p>
            <a:pPr marL="0" indent="0">
              <a:buNone/>
            </a:pPr>
            <a:r>
              <a:rPr lang="en-IN" sz="2800" b="1" dirty="0">
                <a:solidFill>
                  <a:schemeClr val="accent6">
                    <a:lumMod val="60000"/>
                    <a:lumOff val="40000"/>
                  </a:schemeClr>
                </a:solidFill>
              </a:rPr>
              <a:t>Story continues as:</a:t>
            </a:r>
          </a:p>
          <a:p>
            <a:pPr marL="0" indent="0">
              <a:buNone/>
            </a:pPr>
            <a:endParaRPr lang="en-IN" sz="2800" b="1" dirty="0">
              <a:solidFill>
                <a:schemeClr val="accent6">
                  <a:lumMod val="60000"/>
                  <a:lumOff val="40000"/>
                </a:schemeClr>
              </a:solidFill>
            </a:endParaRPr>
          </a:p>
          <a:p>
            <a:pPr marL="0" indent="0" algn="just">
              <a:buNone/>
            </a:pPr>
            <a:r>
              <a:rPr lang="en-IN" sz="2200" dirty="0"/>
              <a:t>Each available mini-project has to be chosen based on its name, domain, subject, and description. Faculty members can teach multiple courses in multiple departments. One course can be taught by many faculty members across departments. Faculty members can be part of multiple research projects. These projects are either sponsored by the government, industry, or the college itself. The faculty member can do one or more projects, and one project can have more than one faculty member. Research projects have a fixed duration, and their status needs to be tracked regularly.</a:t>
            </a:r>
            <a:endParaRPr lang="en-US" sz="2200" dirty="0"/>
          </a:p>
          <a:p>
            <a:pPr marL="0" indent="0">
              <a:buNone/>
            </a:pPr>
            <a:endParaRPr lang="en-IN" sz="2800" b="1" dirty="0">
              <a:solidFill>
                <a:schemeClr val="accent6">
                  <a:lumMod val="60000"/>
                  <a:lumOff val="40000"/>
                </a:schemeClr>
              </a:solidFill>
            </a:endParaRPr>
          </a:p>
        </p:txBody>
      </p:sp>
      <p:sp>
        <p:nvSpPr>
          <p:cNvPr id="4" name="Slide Number Placeholder 3">
            <a:extLst>
              <a:ext uri="{FF2B5EF4-FFF2-40B4-BE49-F238E27FC236}">
                <a16:creationId xmlns:a16="http://schemas.microsoft.com/office/drawing/2014/main" id="{4F0D2634-8169-49C7-9061-C449A5B715FA}"/>
              </a:ext>
            </a:extLst>
          </p:cNvPr>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3481478017"/>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17644-2BDB-47E4-B92B-8C2ECB10DA87}">
  <ds:schemaRefs>
    <ds:schemaRef ds:uri="http://schemas.microsoft.com/sharepoint/v3/contenttype/forms"/>
  </ds:schemaRefs>
</ds:datastoreItem>
</file>

<file path=customXml/itemProps2.xml><?xml version="1.0" encoding="utf-8"?>
<ds:datastoreItem xmlns:ds="http://schemas.openxmlformats.org/officeDocument/2006/customXml" ds:itemID="{1B2E85BB-39D4-45D2-AA69-33D8F4BF793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20FB9F7-760C-4494-B46C-713F169E39DC}"/>
</file>

<file path=docProps/app.xml><?xml version="1.0" encoding="utf-8"?>
<Properties xmlns="http://schemas.openxmlformats.org/officeDocument/2006/extended-properties" xmlns:vt="http://schemas.openxmlformats.org/officeDocument/2006/docPropsVTypes">
  <Template/>
  <TotalTime>22369</TotalTime>
  <Words>2813</Words>
  <Application>Microsoft Office PowerPoint</Application>
  <PresentationFormat>Widescreen</PresentationFormat>
  <Paragraphs>270</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Presentation</vt:lpstr>
      <vt:lpstr>E R MODEL</vt:lpstr>
      <vt:lpstr>General Guideline</vt:lpstr>
      <vt:lpstr>Module Objective</vt:lpstr>
      <vt:lpstr>Topics Covered</vt:lpstr>
      <vt:lpstr>Session Plan - Day 7</vt:lpstr>
      <vt:lpstr>Completion of E-R Diagram</vt:lpstr>
      <vt:lpstr>Case Study – College Management System </vt:lpstr>
      <vt:lpstr>Case Study – College Management System </vt:lpstr>
      <vt:lpstr>Case Study – College Management System </vt:lpstr>
      <vt:lpstr>Case Study – College Management System (Cont.)</vt:lpstr>
      <vt:lpstr>Case Study – College Management System (Cont.)</vt:lpstr>
      <vt:lpstr>ERD Designing STEPS</vt:lpstr>
      <vt:lpstr>PowerPoint Presentation</vt:lpstr>
      <vt:lpstr>Identify Entity</vt:lpstr>
      <vt:lpstr>Can you answer ?</vt:lpstr>
      <vt:lpstr>Can you answer ?</vt:lpstr>
      <vt:lpstr>Identify Relationships</vt:lpstr>
      <vt:lpstr>Draw Entities and attributes</vt:lpstr>
      <vt:lpstr>Draw Entities and attributes (contd.)</vt:lpstr>
      <vt:lpstr>PowerPoint Presentation</vt:lpstr>
      <vt:lpstr>Draw Entities &amp; Attributes (Cont.)</vt:lpstr>
      <vt:lpstr>Connect relationship  and entities </vt:lpstr>
      <vt:lpstr>Connect relationship and entities </vt:lpstr>
      <vt:lpstr>Connect relationship and entities (Contd.)</vt:lpstr>
      <vt:lpstr>Connect relationship and entities (Contd.)</vt:lpstr>
      <vt:lpstr>Connect relationship and entities (Contd.) </vt:lpstr>
      <vt:lpstr>Connect relationship and entities (Contd.) </vt:lpstr>
      <vt:lpstr>Connect relationship and entities (Contd.) </vt:lpstr>
      <vt:lpstr>Connect relationship and entities (Contd.) </vt:lpstr>
      <vt:lpstr>Connect relationship and entities (Contd.) </vt:lpstr>
      <vt:lpstr>PowerPoint Presentation</vt:lpstr>
      <vt:lpstr>Connect relationship and entities (Contd.) </vt:lpstr>
      <vt:lpstr>Complete ER Diagram</vt:lpstr>
      <vt:lpstr>PowerPoint Presentation</vt:lpstr>
      <vt:lpstr>Can you answer this question </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Laxmi Saraswat</cp:lastModifiedBy>
  <cp:revision>1255</cp:revision>
  <dcterms:created xsi:type="dcterms:W3CDTF">2004-06-12T09:53:42Z</dcterms:created>
  <dcterms:modified xsi:type="dcterms:W3CDTF">2023-10-06T06:32:53Z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