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0"/>
  </p:notesMasterIdLst>
  <p:handoutMasterIdLst>
    <p:handoutMasterId r:id="rId61"/>
  </p:handoutMasterIdLst>
  <p:sldIdLst>
    <p:sldId id="256" r:id="rId2"/>
    <p:sldId id="973" r:id="rId3"/>
    <p:sldId id="981" r:id="rId4"/>
    <p:sldId id="849" r:id="rId5"/>
    <p:sldId id="976" r:id="rId6"/>
    <p:sldId id="854" r:id="rId7"/>
    <p:sldId id="850" r:id="rId8"/>
    <p:sldId id="982" r:id="rId9"/>
    <p:sldId id="1015" r:id="rId10"/>
    <p:sldId id="986" r:id="rId11"/>
    <p:sldId id="987" r:id="rId12"/>
    <p:sldId id="984" r:id="rId13"/>
    <p:sldId id="988" r:id="rId14"/>
    <p:sldId id="989" r:id="rId15"/>
    <p:sldId id="985" r:id="rId16"/>
    <p:sldId id="1016" r:id="rId17"/>
    <p:sldId id="1017" r:id="rId18"/>
    <p:sldId id="1018" r:id="rId19"/>
    <p:sldId id="1019" r:id="rId20"/>
    <p:sldId id="1020" r:id="rId21"/>
    <p:sldId id="967" r:id="rId22"/>
    <p:sldId id="990" r:id="rId23"/>
    <p:sldId id="991" r:id="rId24"/>
    <p:sldId id="993" r:id="rId25"/>
    <p:sldId id="994" r:id="rId26"/>
    <p:sldId id="995" r:id="rId27"/>
    <p:sldId id="992" r:id="rId28"/>
    <p:sldId id="996" r:id="rId29"/>
    <p:sldId id="997" r:id="rId30"/>
    <p:sldId id="998" r:id="rId31"/>
    <p:sldId id="999" r:id="rId32"/>
    <p:sldId id="1000" r:id="rId33"/>
    <p:sldId id="1027" r:id="rId34"/>
    <p:sldId id="1033" r:id="rId35"/>
    <p:sldId id="1028" r:id="rId36"/>
    <p:sldId id="1029" r:id="rId37"/>
    <p:sldId id="1035" r:id="rId38"/>
    <p:sldId id="1036" r:id="rId39"/>
    <p:sldId id="1031" r:id="rId40"/>
    <p:sldId id="1001" r:id="rId41"/>
    <p:sldId id="1002" r:id="rId42"/>
    <p:sldId id="1003" r:id="rId43"/>
    <p:sldId id="1014" r:id="rId44"/>
    <p:sldId id="1039" r:id="rId45"/>
    <p:sldId id="1005" r:id="rId46"/>
    <p:sldId id="1038" r:id="rId47"/>
    <p:sldId id="1006" r:id="rId48"/>
    <p:sldId id="1007" r:id="rId49"/>
    <p:sldId id="1008" r:id="rId50"/>
    <p:sldId id="1009" r:id="rId51"/>
    <p:sldId id="1010" r:id="rId52"/>
    <p:sldId id="1011" r:id="rId53"/>
    <p:sldId id="1012" r:id="rId54"/>
    <p:sldId id="1013" r:id="rId55"/>
    <p:sldId id="1032" r:id="rId56"/>
    <p:sldId id="1034" r:id="rId57"/>
    <p:sldId id="1037" r:id="rId58"/>
    <p:sldId id="972" r:id="rId59"/>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930"/>
    <a:srgbClr val="CC3300"/>
    <a:srgbClr val="E6E8E7"/>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8987D-28FB-BE26-5E46-83BD190EFA6C}" v="1" dt="2022-04-27T03:31:03.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81240" autoAdjust="0"/>
  </p:normalViewPr>
  <p:slideViewPr>
    <p:cSldViewPr>
      <p:cViewPr varScale="1">
        <p:scale>
          <a:sx n="60" d="100"/>
          <a:sy n="60" d="100"/>
        </p:scale>
        <p:origin x="132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viewProps" Target="viewProps.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1b8494c05f11f3c8281578a50dae8a3ec9829e8c9c1b17a36770d7710130ffe::" providerId="AD" clId="Web-{93D8987D-28FB-BE26-5E46-83BD190EFA6C}"/>
    <pc:docChg chg="sldOrd">
      <pc:chgData name="Guest User" userId="S::urn:spo:anon#21b8494c05f11f3c8281578a50dae8a3ec9829e8c9c1b17a36770d7710130ffe::" providerId="AD" clId="Web-{93D8987D-28FB-BE26-5E46-83BD190EFA6C}" dt="2022-04-27T03:31:03.801" v="0"/>
      <pc:docMkLst>
        <pc:docMk/>
      </pc:docMkLst>
      <pc:sldChg chg="ord">
        <pc:chgData name="Guest User" userId="S::urn:spo:anon#21b8494c05f11f3c8281578a50dae8a3ec9829e8c9c1b17a36770d7710130ffe::" providerId="AD" clId="Web-{93D8987D-28FB-BE26-5E46-83BD190EFA6C}" dt="2022-04-27T03:31:03.801" v="0"/>
        <pc:sldMkLst>
          <pc:docMk/>
          <pc:sldMk cId="0" sldId="97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CCC70-0D9B-43BE-96DE-E5C6E2B8884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BCCB605C-25D3-48C3-9C2B-B0DEF0A3BBC5}">
      <dgm:prSet phldrT="[Text]"/>
      <dgm:spPr/>
      <dgm:t>
        <a:bodyPr/>
        <a:lstStyle/>
        <a:p>
          <a:r>
            <a:rPr lang="en-US" dirty="0"/>
            <a:t>Day 6</a:t>
          </a:r>
        </a:p>
      </dgm:t>
    </dgm:pt>
    <dgm:pt modelId="{1352AA99-BE19-4223-AB73-BDE283A3ABC9}" type="parTrans" cxnId="{DC00634B-A6EC-437D-8C3E-4033038FCBC4}">
      <dgm:prSet/>
      <dgm:spPr/>
      <dgm:t>
        <a:bodyPr/>
        <a:lstStyle/>
        <a:p>
          <a:endParaRPr lang="en-US"/>
        </a:p>
      </dgm:t>
    </dgm:pt>
    <dgm:pt modelId="{7B603CB7-58F4-4AA7-9E19-E877D2A0F280}" type="sibTrans" cxnId="{DC00634B-A6EC-437D-8C3E-4033038FCBC4}">
      <dgm:prSet/>
      <dgm:spPr/>
      <dgm:t>
        <a:bodyPr/>
        <a:lstStyle/>
        <a:p>
          <a:endParaRPr lang="en-US"/>
        </a:p>
      </dgm:t>
    </dgm:pt>
    <dgm:pt modelId="{FC883A9B-5499-45A4-A784-F466445BDCB2}">
      <dgm:prSet phldrT="[Text]" custT="1"/>
      <dgm:spPr/>
      <dgm:t>
        <a:bodyPr/>
        <a:lstStyle/>
        <a:p>
          <a:endParaRPr lang="en-US" sz="1600" dirty="0"/>
        </a:p>
      </dgm:t>
    </dgm:pt>
    <dgm:pt modelId="{0697DC63-8A9D-482B-BA83-85146AB5A889}" type="parTrans" cxnId="{B812966C-CAED-46FA-9A77-5A10A9FD25D2}">
      <dgm:prSet/>
      <dgm:spPr/>
      <dgm:t>
        <a:bodyPr/>
        <a:lstStyle/>
        <a:p>
          <a:endParaRPr lang="en-US"/>
        </a:p>
      </dgm:t>
    </dgm:pt>
    <dgm:pt modelId="{0D6E22B4-1C18-40C7-A6EA-4495A935C956}" type="sibTrans" cxnId="{B812966C-CAED-46FA-9A77-5A10A9FD25D2}">
      <dgm:prSet/>
      <dgm:spPr/>
      <dgm:t>
        <a:bodyPr/>
        <a:lstStyle/>
        <a:p>
          <a:endParaRPr lang="en-US"/>
        </a:p>
      </dgm:t>
    </dgm:pt>
    <dgm:pt modelId="{97A29683-4088-409A-AAEA-FCBEC4D2C6B4}">
      <dgm:prSet phldrT="[Text]"/>
      <dgm:spPr/>
      <dgm:t>
        <a:bodyPr/>
        <a:lstStyle/>
        <a:p>
          <a:r>
            <a:rPr lang="en-US" dirty="0"/>
            <a:t>Day 7</a:t>
          </a:r>
        </a:p>
      </dgm:t>
    </dgm:pt>
    <dgm:pt modelId="{B0B7A316-68AE-49A1-AC23-9EA2190D3BC2}" type="parTrans" cxnId="{FBBCEA60-B997-473B-9451-91352E357A0B}">
      <dgm:prSet/>
      <dgm:spPr/>
      <dgm:t>
        <a:bodyPr/>
        <a:lstStyle/>
        <a:p>
          <a:endParaRPr lang="en-US"/>
        </a:p>
      </dgm:t>
    </dgm:pt>
    <dgm:pt modelId="{D251A7A7-C952-499A-9BEE-AE87DEC5F414}" type="sibTrans" cxnId="{FBBCEA60-B997-473B-9451-91352E357A0B}">
      <dgm:prSet/>
      <dgm:spPr/>
      <dgm:t>
        <a:bodyPr/>
        <a:lstStyle/>
        <a:p>
          <a:endParaRPr lang="en-US"/>
        </a:p>
      </dgm:t>
    </dgm:pt>
    <dgm:pt modelId="{229B16C3-3EDC-4F9E-887C-8E6BE6BAE733}">
      <dgm:prSet phldrT="[Text]"/>
      <dgm:spPr/>
      <dgm:t>
        <a:bodyPr/>
        <a:lstStyle/>
        <a:p>
          <a:endParaRPr lang="en-US" sz="2300" dirty="0"/>
        </a:p>
      </dgm:t>
    </dgm:pt>
    <dgm:pt modelId="{147071A2-52E3-4867-BE71-F140D0063ACD}" type="parTrans" cxnId="{C0722406-9E1B-4041-ABCD-E2FE896644B4}">
      <dgm:prSet/>
      <dgm:spPr/>
      <dgm:t>
        <a:bodyPr/>
        <a:lstStyle/>
        <a:p>
          <a:endParaRPr lang="en-US"/>
        </a:p>
      </dgm:t>
    </dgm:pt>
    <dgm:pt modelId="{37B5AA9C-B98E-4524-9F5C-F68DBDEE93DF}" type="sibTrans" cxnId="{C0722406-9E1B-4041-ABCD-E2FE896644B4}">
      <dgm:prSet/>
      <dgm:spPr/>
      <dgm:t>
        <a:bodyPr/>
        <a:lstStyle/>
        <a:p>
          <a:endParaRPr lang="en-US"/>
        </a:p>
      </dgm:t>
    </dgm:pt>
    <dgm:pt modelId="{E3524404-AF9E-4621-8357-1D946966B653}">
      <dgm:prSet phldrT="[Text]"/>
      <dgm:spPr/>
      <dgm:t>
        <a:bodyPr/>
        <a:lstStyle/>
        <a:p>
          <a:r>
            <a:rPr lang="en-US" dirty="0"/>
            <a:t>Day 8</a:t>
          </a:r>
        </a:p>
      </dgm:t>
    </dgm:pt>
    <dgm:pt modelId="{269DFFEC-9EE7-4B84-BF45-1859AA19D84C}" type="parTrans" cxnId="{B5A05600-88E0-4342-B0EC-979F06CC66FC}">
      <dgm:prSet/>
      <dgm:spPr/>
      <dgm:t>
        <a:bodyPr/>
        <a:lstStyle/>
        <a:p>
          <a:endParaRPr lang="en-US"/>
        </a:p>
      </dgm:t>
    </dgm:pt>
    <dgm:pt modelId="{C3A67A81-627A-4214-AD96-5F624F27836F}" type="sibTrans" cxnId="{B5A05600-88E0-4342-B0EC-979F06CC66FC}">
      <dgm:prSet/>
      <dgm:spPr/>
      <dgm:t>
        <a:bodyPr/>
        <a:lstStyle/>
        <a:p>
          <a:endParaRPr lang="en-US"/>
        </a:p>
      </dgm:t>
    </dgm:pt>
    <dgm:pt modelId="{80FF94EB-8D31-4F56-A43E-E3ACC79D4966}">
      <dgm:prSet phldrT="[Text]"/>
      <dgm:spPr/>
      <dgm:t>
        <a:bodyPr/>
        <a:lstStyle/>
        <a:p>
          <a:endParaRPr lang="en-US" sz="2600" dirty="0"/>
        </a:p>
      </dgm:t>
    </dgm:pt>
    <dgm:pt modelId="{B0CB6763-44C1-456D-A280-6181F97D65B1}" type="parTrans" cxnId="{61A7FD5B-D396-4B2D-A26D-D2E08B7F0C03}">
      <dgm:prSet/>
      <dgm:spPr/>
      <dgm:t>
        <a:bodyPr/>
        <a:lstStyle/>
        <a:p>
          <a:endParaRPr lang="en-US"/>
        </a:p>
      </dgm:t>
    </dgm:pt>
    <dgm:pt modelId="{9C573164-861D-467A-8029-053C823A4475}" type="sibTrans" cxnId="{61A7FD5B-D396-4B2D-A26D-D2E08B7F0C03}">
      <dgm:prSet/>
      <dgm:spPr/>
      <dgm:t>
        <a:bodyPr/>
        <a:lstStyle/>
        <a:p>
          <a:endParaRPr lang="en-US"/>
        </a:p>
      </dgm:t>
    </dgm:pt>
    <dgm:pt modelId="{48E84333-C6C6-4A02-97AF-A373EC7A5884}">
      <dgm:prSet phldrT="[Text]"/>
      <dgm:spPr/>
      <dgm:t>
        <a:bodyPr/>
        <a:lstStyle/>
        <a:p>
          <a:r>
            <a:rPr lang="en-US" dirty="0"/>
            <a:t>Day 5</a:t>
          </a:r>
        </a:p>
      </dgm:t>
    </dgm:pt>
    <dgm:pt modelId="{C8309502-1620-47CD-AFA7-FB2DB1424D66}" type="sibTrans" cxnId="{CE0F0FE8-CB2A-411D-89B1-02C2A3228C41}">
      <dgm:prSet/>
      <dgm:spPr/>
      <dgm:t>
        <a:bodyPr/>
        <a:lstStyle/>
        <a:p>
          <a:endParaRPr lang="en-US"/>
        </a:p>
      </dgm:t>
    </dgm:pt>
    <dgm:pt modelId="{DBCC6491-E246-45D1-AD17-35B30A1C2DF7}" type="parTrans" cxnId="{CE0F0FE8-CB2A-411D-89B1-02C2A3228C41}">
      <dgm:prSet/>
      <dgm:spPr/>
      <dgm:t>
        <a:bodyPr/>
        <a:lstStyle/>
        <a:p>
          <a:endParaRPr lang="en-US"/>
        </a:p>
      </dgm:t>
    </dgm:pt>
    <dgm:pt modelId="{D9340316-33C0-4E76-9196-85F65959FA20}">
      <dgm:prSet custT="1"/>
      <dgm:spPr>
        <a:solidFill>
          <a:schemeClr val="accent1">
            <a:alpha val="90000"/>
          </a:schemeClr>
        </a:solidFill>
      </dgm:spPr>
      <dgm:t>
        <a:bodyPr/>
        <a:lstStyle/>
        <a:p>
          <a:r>
            <a:rPr lang="en-US" sz="1600" dirty="0"/>
            <a:t>Introduction Case Study-User Requirement</a:t>
          </a:r>
          <a:endParaRPr lang="en-IN" sz="1600" dirty="0"/>
        </a:p>
      </dgm:t>
    </dgm:pt>
    <dgm:pt modelId="{33770911-03C3-4246-8AD6-CF2CA5AFDCB3}" type="parTrans" cxnId="{5A4834EA-2F80-4552-A0D2-E542003BD107}">
      <dgm:prSet/>
      <dgm:spPr/>
      <dgm:t>
        <a:bodyPr/>
        <a:lstStyle/>
        <a:p>
          <a:endParaRPr lang="en-IN"/>
        </a:p>
      </dgm:t>
    </dgm:pt>
    <dgm:pt modelId="{76548D20-79AF-47AD-9702-44ED92F89B71}" type="sibTrans" cxnId="{5A4834EA-2F80-4552-A0D2-E542003BD107}">
      <dgm:prSet/>
      <dgm:spPr/>
      <dgm:t>
        <a:bodyPr/>
        <a:lstStyle/>
        <a:p>
          <a:endParaRPr lang="en-IN"/>
        </a:p>
      </dgm:t>
    </dgm:pt>
    <dgm:pt modelId="{1F8877D5-32F6-4A4E-8835-208AF1AD73E6}">
      <dgm:prSet/>
      <dgm:spPr>
        <a:solidFill>
          <a:schemeClr val="accent1">
            <a:alpha val="90000"/>
          </a:schemeClr>
        </a:solidFill>
      </dgm:spPr>
      <dgm:t>
        <a:bodyPr/>
        <a:lstStyle/>
        <a:p>
          <a:endParaRPr lang="en-IN" sz="2100" dirty="0"/>
        </a:p>
      </dgm:t>
    </dgm:pt>
    <dgm:pt modelId="{180258CD-0B9B-414B-8F79-FEF4762A27E7}" type="parTrans" cxnId="{61DB8AE1-62D7-48BC-A1D7-2A70844EEF55}">
      <dgm:prSet/>
      <dgm:spPr/>
      <dgm:t>
        <a:bodyPr/>
        <a:lstStyle/>
        <a:p>
          <a:endParaRPr lang="en-IN"/>
        </a:p>
      </dgm:t>
    </dgm:pt>
    <dgm:pt modelId="{FF9553BF-E44F-4B60-BB67-9665EDF47D08}" type="sibTrans" cxnId="{61DB8AE1-62D7-48BC-A1D7-2A70844EEF55}">
      <dgm:prSet/>
      <dgm:spPr/>
      <dgm:t>
        <a:bodyPr/>
        <a:lstStyle/>
        <a:p>
          <a:endParaRPr lang="en-IN"/>
        </a:p>
      </dgm:t>
    </dgm:pt>
    <dgm:pt modelId="{EC4D9E4F-DF29-4153-928D-FD9B59EA1073}">
      <dgm:prSet custT="1"/>
      <dgm:spPr>
        <a:solidFill>
          <a:schemeClr val="accent1">
            <a:alpha val="90000"/>
          </a:schemeClr>
        </a:solidFill>
      </dgm:spPr>
      <dgm:t>
        <a:bodyPr/>
        <a:lstStyle/>
        <a:p>
          <a:r>
            <a:rPr lang="en-US" sz="1600" dirty="0"/>
            <a:t>Basic Concept of ER Model</a:t>
          </a:r>
          <a:endParaRPr lang="en-IN" sz="1600" dirty="0"/>
        </a:p>
      </dgm:t>
    </dgm:pt>
    <dgm:pt modelId="{367602F7-B83F-45FE-880B-FD6ED30E2949}" type="parTrans" cxnId="{B998D1B2-D4F5-4CA1-9AAC-CB7A2273DCC1}">
      <dgm:prSet/>
      <dgm:spPr/>
      <dgm:t>
        <a:bodyPr/>
        <a:lstStyle/>
        <a:p>
          <a:endParaRPr lang="en-IN"/>
        </a:p>
      </dgm:t>
    </dgm:pt>
    <dgm:pt modelId="{569ECF27-B6B1-4D58-AD29-E2A20D07724E}" type="sibTrans" cxnId="{B998D1B2-D4F5-4CA1-9AAC-CB7A2273DCC1}">
      <dgm:prSet/>
      <dgm:spPr/>
      <dgm:t>
        <a:bodyPr/>
        <a:lstStyle/>
        <a:p>
          <a:endParaRPr lang="en-IN"/>
        </a:p>
      </dgm:t>
    </dgm:pt>
    <dgm:pt modelId="{7AE79565-4A06-4B7B-8559-357979367FC3}">
      <dgm:prSet custT="1"/>
      <dgm:spPr>
        <a:solidFill>
          <a:schemeClr val="accent1">
            <a:alpha val="90000"/>
          </a:schemeClr>
        </a:solidFill>
      </dgm:spPr>
      <dgm:t>
        <a:bodyPr/>
        <a:lstStyle/>
        <a:p>
          <a:r>
            <a:rPr lang="en-US" sz="1600" dirty="0"/>
            <a:t>ER Modelling</a:t>
          </a:r>
        </a:p>
      </dgm:t>
    </dgm:pt>
    <dgm:pt modelId="{320FA91D-F4DD-4BC5-8AA2-05933AEAFAF4}" type="parTrans" cxnId="{48D3B90B-006F-4235-BF41-C142F40DB0FA}">
      <dgm:prSet/>
      <dgm:spPr/>
      <dgm:t>
        <a:bodyPr/>
        <a:lstStyle/>
        <a:p>
          <a:endParaRPr lang="en-IN"/>
        </a:p>
      </dgm:t>
    </dgm:pt>
    <dgm:pt modelId="{FD859E04-C606-4583-B6AE-5ED69EFD5BC6}" type="sibTrans" cxnId="{48D3B90B-006F-4235-BF41-C142F40DB0FA}">
      <dgm:prSet/>
      <dgm:spPr/>
      <dgm:t>
        <a:bodyPr/>
        <a:lstStyle/>
        <a:p>
          <a:endParaRPr lang="en-IN"/>
        </a:p>
      </dgm:t>
    </dgm:pt>
    <dgm:pt modelId="{1FD010F8-04DF-45D5-A1F8-BB3D46399824}">
      <dgm:prSet custT="1"/>
      <dgm:spPr>
        <a:solidFill>
          <a:schemeClr val="accent1">
            <a:alpha val="90000"/>
          </a:schemeClr>
        </a:solidFill>
      </dgm:spPr>
      <dgm:t>
        <a:bodyPr/>
        <a:lstStyle/>
        <a:p>
          <a:r>
            <a:rPr lang="en-US" sz="1600" dirty="0"/>
            <a:t>Entities </a:t>
          </a:r>
        </a:p>
      </dgm:t>
    </dgm:pt>
    <dgm:pt modelId="{06DE2458-A59F-4365-AD62-01B3C2292CD7}" type="parTrans" cxnId="{A1BE37E8-9BA6-4629-BE14-A5B308E87108}">
      <dgm:prSet/>
      <dgm:spPr/>
      <dgm:t>
        <a:bodyPr/>
        <a:lstStyle/>
        <a:p>
          <a:endParaRPr lang="en-IN"/>
        </a:p>
      </dgm:t>
    </dgm:pt>
    <dgm:pt modelId="{9A032CC1-64DC-4184-8280-6F556C8588AB}" type="sibTrans" cxnId="{A1BE37E8-9BA6-4629-BE14-A5B308E87108}">
      <dgm:prSet/>
      <dgm:spPr/>
      <dgm:t>
        <a:bodyPr/>
        <a:lstStyle/>
        <a:p>
          <a:endParaRPr lang="en-IN"/>
        </a:p>
      </dgm:t>
    </dgm:pt>
    <dgm:pt modelId="{1E0C33D7-504C-4DEB-9D12-394BC15510E2}">
      <dgm:prSet custT="1"/>
      <dgm:spPr>
        <a:solidFill>
          <a:schemeClr val="accent1">
            <a:alpha val="90000"/>
          </a:schemeClr>
        </a:solidFill>
      </dgm:spPr>
      <dgm:t>
        <a:bodyPr/>
        <a:lstStyle/>
        <a:p>
          <a:r>
            <a:rPr lang="en-US" sz="1600" dirty="0"/>
            <a:t>Attributes </a:t>
          </a:r>
        </a:p>
      </dgm:t>
    </dgm:pt>
    <dgm:pt modelId="{F5511239-DA86-4CC8-86AB-B7A7ABA103AF}" type="parTrans" cxnId="{FD47042B-B1A6-4488-BF94-91CE67F0C4EC}">
      <dgm:prSet/>
      <dgm:spPr/>
      <dgm:t>
        <a:bodyPr/>
        <a:lstStyle/>
        <a:p>
          <a:endParaRPr lang="en-IN"/>
        </a:p>
      </dgm:t>
    </dgm:pt>
    <dgm:pt modelId="{5415E171-C987-4561-80C0-80F3CDE96B22}" type="sibTrans" cxnId="{FD47042B-B1A6-4488-BF94-91CE67F0C4EC}">
      <dgm:prSet/>
      <dgm:spPr/>
      <dgm:t>
        <a:bodyPr/>
        <a:lstStyle/>
        <a:p>
          <a:endParaRPr lang="en-IN"/>
        </a:p>
      </dgm:t>
    </dgm:pt>
    <dgm:pt modelId="{7957FE6D-F958-4A83-9C1D-FA3BBB58AE2B}">
      <dgm:prSet custT="1"/>
      <dgm:spPr>
        <a:solidFill>
          <a:schemeClr val="accent1">
            <a:alpha val="90000"/>
          </a:schemeClr>
        </a:solidFill>
      </dgm:spPr>
      <dgm:t>
        <a:bodyPr/>
        <a:lstStyle/>
        <a:p>
          <a:r>
            <a:rPr lang="en-US" sz="1600" dirty="0"/>
            <a:t>Relationship</a:t>
          </a:r>
        </a:p>
      </dgm:t>
    </dgm:pt>
    <dgm:pt modelId="{F92AE030-7187-4C43-AE0C-429B6D09CC3C}" type="parTrans" cxnId="{FF4532F1-3601-4335-A093-AFEF995E7A41}">
      <dgm:prSet/>
      <dgm:spPr/>
      <dgm:t>
        <a:bodyPr/>
        <a:lstStyle/>
        <a:p>
          <a:endParaRPr lang="en-IN"/>
        </a:p>
      </dgm:t>
    </dgm:pt>
    <dgm:pt modelId="{EC0FF98B-C0C9-4A6D-BDBA-FD95957DE14C}" type="sibTrans" cxnId="{FF4532F1-3601-4335-A093-AFEF995E7A41}">
      <dgm:prSet/>
      <dgm:spPr/>
      <dgm:t>
        <a:bodyPr/>
        <a:lstStyle/>
        <a:p>
          <a:endParaRPr lang="en-IN"/>
        </a:p>
      </dgm:t>
    </dgm:pt>
    <dgm:pt modelId="{3F742691-FCA4-4269-B38A-5D4DB371A13D}">
      <dgm:prSet custT="1"/>
      <dgm:spPr/>
      <dgm:t>
        <a:bodyPr/>
        <a:lstStyle/>
        <a:p>
          <a:r>
            <a:rPr lang="en-US" sz="1600" dirty="0"/>
            <a:t>Extended ER Concept </a:t>
          </a:r>
        </a:p>
      </dgm:t>
    </dgm:pt>
    <dgm:pt modelId="{90832013-2FC4-4F77-BB33-05B0F571E237}" type="sibTrans" cxnId="{B48953B8-4822-4547-9D9E-379AD4673B96}">
      <dgm:prSet/>
      <dgm:spPr/>
      <dgm:t>
        <a:bodyPr/>
        <a:lstStyle/>
        <a:p>
          <a:endParaRPr lang="en-IN"/>
        </a:p>
      </dgm:t>
    </dgm:pt>
    <dgm:pt modelId="{4CCDA2DA-DAF3-4C7F-819E-77B1ADB0797E}" type="parTrans" cxnId="{B48953B8-4822-4547-9D9E-379AD4673B96}">
      <dgm:prSet/>
      <dgm:spPr/>
      <dgm:t>
        <a:bodyPr/>
        <a:lstStyle/>
        <a:p>
          <a:endParaRPr lang="en-IN"/>
        </a:p>
      </dgm:t>
    </dgm:pt>
    <dgm:pt modelId="{FF07CB79-485E-42A8-B345-F5DD8DD7A68E}">
      <dgm:prSet custT="1"/>
      <dgm:spPr/>
      <dgm:t>
        <a:bodyPr/>
        <a:lstStyle/>
        <a:p>
          <a:r>
            <a:rPr lang="en-US" sz="1600" dirty="0"/>
            <a:t>Constraints on Binary Relationship Types </a:t>
          </a:r>
        </a:p>
      </dgm:t>
    </dgm:pt>
    <dgm:pt modelId="{D10FC792-393E-41C4-8B77-6E79FFF34A2E}" type="sibTrans" cxnId="{8318F554-5501-4ED8-B717-4BE71ED6AB83}">
      <dgm:prSet/>
      <dgm:spPr/>
      <dgm:t>
        <a:bodyPr/>
        <a:lstStyle/>
        <a:p>
          <a:endParaRPr lang="en-IN"/>
        </a:p>
      </dgm:t>
    </dgm:pt>
    <dgm:pt modelId="{AD7A044C-DF25-41D8-957B-F639F4E43E45}" type="parTrans" cxnId="{8318F554-5501-4ED8-B717-4BE71ED6AB83}">
      <dgm:prSet/>
      <dgm:spPr/>
      <dgm:t>
        <a:bodyPr/>
        <a:lstStyle/>
        <a:p>
          <a:endParaRPr lang="en-IN"/>
        </a:p>
      </dgm:t>
    </dgm:pt>
    <dgm:pt modelId="{3930BDE0-4DCD-4CF4-8230-5C69501092A1}">
      <dgm:prSet custT="1"/>
      <dgm:spPr/>
      <dgm:t>
        <a:bodyPr/>
        <a:lstStyle/>
        <a:p>
          <a:r>
            <a:rPr lang="en-US" sz="1600" dirty="0"/>
            <a:t>Keys  </a:t>
          </a:r>
        </a:p>
      </dgm:t>
    </dgm:pt>
    <dgm:pt modelId="{A9EEE7A2-4C2C-4B08-91B3-8E40866BC43F}" type="sibTrans" cxnId="{882C2584-EE15-4F97-9D5F-A839404529C8}">
      <dgm:prSet/>
      <dgm:spPr/>
      <dgm:t>
        <a:bodyPr/>
        <a:lstStyle/>
        <a:p>
          <a:endParaRPr lang="en-IN"/>
        </a:p>
      </dgm:t>
    </dgm:pt>
    <dgm:pt modelId="{2691D040-3CEB-4B53-8045-CBDA26D18BAF}" type="parTrans" cxnId="{882C2584-EE15-4F97-9D5F-A839404529C8}">
      <dgm:prSet/>
      <dgm:spPr/>
      <dgm:t>
        <a:bodyPr/>
        <a:lstStyle/>
        <a:p>
          <a:endParaRPr lang="en-IN"/>
        </a:p>
      </dgm:t>
    </dgm:pt>
    <dgm:pt modelId="{214A9529-F0EF-43B9-99EF-938DD01A40FA}">
      <dgm:prSet custT="1"/>
      <dgm:spPr/>
      <dgm:t>
        <a:bodyPr/>
        <a:lstStyle/>
        <a:p>
          <a:r>
            <a:rPr lang="en-US" sz="1600" dirty="0">
              <a:latin typeface="+mn-lt"/>
            </a:rPr>
            <a:t>Completion of E R Diagram</a:t>
          </a:r>
        </a:p>
      </dgm:t>
    </dgm:pt>
    <dgm:pt modelId="{436B374D-83CB-4175-B96A-C9971D9A3633}" type="parTrans" cxnId="{81F2349D-3F72-49D8-ABBE-422BB1FD939B}">
      <dgm:prSet/>
      <dgm:spPr/>
      <dgm:t>
        <a:bodyPr/>
        <a:lstStyle/>
        <a:p>
          <a:endParaRPr lang="en-IN"/>
        </a:p>
      </dgm:t>
    </dgm:pt>
    <dgm:pt modelId="{99B736DE-7814-4170-9E2B-90B12C5BC0F3}" type="sibTrans" cxnId="{81F2349D-3F72-49D8-ABBE-422BB1FD939B}">
      <dgm:prSet/>
      <dgm:spPr/>
      <dgm:t>
        <a:bodyPr/>
        <a:lstStyle/>
        <a:p>
          <a:endParaRPr lang="en-IN"/>
        </a:p>
      </dgm:t>
    </dgm:pt>
    <dgm:pt modelId="{5EB44C4F-ECC8-4E21-829B-3DC35F880897}">
      <dgm:prSet custT="1"/>
      <dgm:spPr/>
      <dgm:t>
        <a:bodyPr/>
        <a:lstStyle/>
        <a:p>
          <a:r>
            <a:rPr lang="en-US" sz="1600" dirty="0">
              <a:latin typeface="+mn-lt"/>
            </a:rPr>
            <a:t>Reduction of an E R Model to Relational tables</a:t>
          </a:r>
        </a:p>
      </dgm:t>
    </dgm:pt>
    <dgm:pt modelId="{0A867D13-2DB6-4A23-AD5C-7ED048BACEAB}" type="parTrans" cxnId="{59C4972C-BBF3-452C-8ECA-6114512E1670}">
      <dgm:prSet/>
      <dgm:spPr/>
      <dgm:t>
        <a:bodyPr/>
        <a:lstStyle/>
        <a:p>
          <a:endParaRPr lang="en-IN"/>
        </a:p>
      </dgm:t>
    </dgm:pt>
    <dgm:pt modelId="{A6FF19FF-EF19-48FF-9326-01BE58F94EF9}" type="sibTrans" cxnId="{59C4972C-BBF3-452C-8ECA-6114512E1670}">
      <dgm:prSet/>
      <dgm:spPr/>
      <dgm:t>
        <a:bodyPr/>
        <a:lstStyle/>
        <a:p>
          <a:endParaRPr lang="en-IN"/>
        </a:p>
      </dgm:t>
    </dgm:pt>
    <dgm:pt modelId="{8828C887-AC2D-4618-AADF-373E0430677D}">
      <dgm:prSet custT="1"/>
      <dgm:spPr/>
      <dgm:t>
        <a:bodyPr/>
        <a:lstStyle/>
        <a:p>
          <a:r>
            <a:rPr lang="en-US" sz="1600" dirty="0">
              <a:latin typeface="+mj-lt"/>
            </a:rPr>
            <a:t>Reduction of an E R Model to Relational tables (Cont.)</a:t>
          </a:r>
          <a:endParaRPr lang="en-US" sz="1600" dirty="0"/>
        </a:p>
      </dgm:t>
    </dgm:pt>
    <dgm:pt modelId="{79C9FAF4-ED18-4301-8C74-D5BE8AE9BCE8}" type="parTrans" cxnId="{529E25DA-8BA5-4C41-A296-A5633B1DE011}">
      <dgm:prSet/>
      <dgm:spPr/>
      <dgm:t>
        <a:bodyPr/>
        <a:lstStyle/>
        <a:p>
          <a:endParaRPr lang="en-IN"/>
        </a:p>
      </dgm:t>
    </dgm:pt>
    <dgm:pt modelId="{11AD9920-2BFA-4AA4-B1E1-F2B935DF34D6}" type="sibTrans" cxnId="{529E25DA-8BA5-4C41-A296-A5633B1DE011}">
      <dgm:prSet/>
      <dgm:spPr/>
      <dgm:t>
        <a:bodyPr/>
        <a:lstStyle/>
        <a:p>
          <a:endParaRPr lang="en-IN"/>
        </a:p>
      </dgm:t>
    </dgm:pt>
    <dgm:pt modelId="{8FCEC3A3-9411-48FB-B00C-55A18FD9250B}">
      <dgm:prSet/>
      <dgm:spPr/>
      <dgm:t>
        <a:bodyPr/>
        <a:lstStyle/>
        <a:p>
          <a:endParaRPr lang="en-US" sz="2600" dirty="0"/>
        </a:p>
      </dgm:t>
    </dgm:pt>
    <dgm:pt modelId="{179B1B7F-E8A1-419B-8464-B06F3D0173A6}" type="parTrans" cxnId="{FB9C7AE8-9934-42F0-B363-BD2587AC2E96}">
      <dgm:prSet/>
      <dgm:spPr/>
      <dgm:t>
        <a:bodyPr/>
        <a:lstStyle/>
        <a:p>
          <a:endParaRPr lang="en-IN"/>
        </a:p>
      </dgm:t>
    </dgm:pt>
    <dgm:pt modelId="{2FE8ED64-67D4-4AC4-97E9-313E64454E9B}" type="sibTrans" cxnId="{FB9C7AE8-9934-42F0-B363-BD2587AC2E96}">
      <dgm:prSet/>
      <dgm:spPr/>
      <dgm:t>
        <a:bodyPr/>
        <a:lstStyle/>
        <a:p>
          <a:endParaRPr lang="en-IN"/>
        </a:p>
      </dgm:t>
    </dgm:pt>
    <dgm:pt modelId="{B4D45672-1EA8-4263-977F-1DB4661411F5}">
      <dgm:prSet custT="1"/>
      <dgm:spPr/>
      <dgm:t>
        <a:bodyPr/>
        <a:lstStyle/>
        <a:p>
          <a:r>
            <a:rPr lang="en-US" sz="1600" dirty="0"/>
            <a:t>Complete Relational Model of Case Study</a:t>
          </a:r>
        </a:p>
      </dgm:t>
    </dgm:pt>
    <dgm:pt modelId="{9432C134-AFB5-4F55-A20B-6004749B839C}" type="parTrans" cxnId="{8B85C4D0-C012-4958-B932-874BED8047BD}">
      <dgm:prSet/>
      <dgm:spPr/>
      <dgm:t>
        <a:bodyPr/>
        <a:lstStyle/>
        <a:p>
          <a:endParaRPr lang="en-IN"/>
        </a:p>
      </dgm:t>
    </dgm:pt>
    <dgm:pt modelId="{218B608A-CD8A-4486-928E-3E2DF7741B5F}" type="sibTrans" cxnId="{8B85C4D0-C012-4958-B932-874BED8047BD}">
      <dgm:prSet/>
      <dgm:spPr/>
      <dgm:t>
        <a:bodyPr/>
        <a:lstStyle/>
        <a:p>
          <a:endParaRPr lang="en-IN"/>
        </a:p>
      </dgm:t>
    </dgm:pt>
    <dgm:pt modelId="{32EF31BF-E9B9-42E3-A51D-CBB324373B14}">
      <dgm:prSet custT="1"/>
      <dgm:spPr>
        <a:solidFill>
          <a:schemeClr val="accent1">
            <a:alpha val="90000"/>
          </a:schemeClr>
        </a:solidFill>
      </dgm:spPr>
      <dgm:t>
        <a:bodyPr/>
        <a:lstStyle/>
        <a:p>
          <a:endParaRPr lang="en-IN" sz="1600" dirty="0"/>
        </a:p>
      </dgm:t>
    </dgm:pt>
    <dgm:pt modelId="{CF24BC20-0A07-40F1-9CC1-CA0B684DB7F2}" type="parTrans" cxnId="{6D179480-2673-4CA3-97EE-1539493CB7EE}">
      <dgm:prSet/>
      <dgm:spPr/>
      <dgm:t>
        <a:bodyPr/>
        <a:lstStyle/>
        <a:p>
          <a:endParaRPr lang="en-IN"/>
        </a:p>
      </dgm:t>
    </dgm:pt>
    <dgm:pt modelId="{5A803B5E-4461-4FB6-B61C-530DC5326CEE}" type="sibTrans" cxnId="{6D179480-2673-4CA3-97EE-1539493CB7EE}">
      <dgm:prSet/>
      <dgm:spPr/>
      <dgm:t>
        <a:bodyPr/>
        <a:lstStyle/>
        <a:p>
          <a:endParaRPr lang="en-IN"/>
        </a:p>
      </dgm:t>
    </dgm:pt>
    <dgm:pt modelId="{1505C841-2583-43C7-B476-362E278B0601}" type="pres">
      <dgm:prSet presAssocID="{BE7CCC70-0D9B-43BE-96DE-E5C6E2B8884A}" presName="Name0" presStyleCnt="0">
        <dgm:presLayoutVars>
          <dgm:dir/>
          <dgm:animLvl val="lvl"/>
          <dgm:resizeHandles val="exact"/>
        </dgm:presLayoutVars>
      </dgm:prSet>
      <dgm:spPr/>
    </dgm:pt>
    <dgm:pt modelId="{9AF61F49-EF51-4198-B120-6D27A2394BD1}" type="pres">
      <dgm:prSet presAssocID="{48E84333-C6C6-4A02-97AF-A373EC7A5884}" presName="composite" presStyleCnt="0"/>
      <dgm:spPr/>
    </dgm:pt>
    <dgm:pt modelId="{5AB8F325-B076-4CA1-93B7-EC76BA1AE2F5}" type="pres">
      <dgm:prSet presAssocID="{48E84333-C6C6-4A02-97AF-A373EC7A5884}" presName="parTx" presStyleLbl="alignNode1" presStyleIdx="0" presStyleCnt="4">
        <dgm:presLayoutVars>
          <dgm:chMax val="0"/>
          <dgm:chPref val="0"/>
          <dgm:bulletEnabled val="1"/>
        </dgm:presLayoutVars>
      </dgm:prSet>
      <dgm:spPr/>
    </dgm:pt>
    <dgm:pt modelId="{257D3217-22AA-4978-B5BC-E162C1E53B6E}" type="pres">
      <dgm:prSet presAssocID="{48E84333-C6C6-4A02-97AF-A373EC7A5884}" presName="desTx" presStyleLbl="alignAccFollowNode1" presStyleIdx="0" presStyleCnt="4" custLinFactNeighborX="-166" custLinFactNeighborY="2762">
        <dgm:presLayoutVars>
          <dgm:bulletEnabled val="1"/>
        </dgm:presLayoutVars>
      </dgm:prSet>
      <dgm:spPr/>
    </dgm:pt>
    <dgm:pt modelId="{24698588-9397-41A2-B17C-50712846CAD4}" type="pres">
      <dgm:prSet presAssocID="{C8309502-1620-47CD-AFA7-FB2DB1424D66}" presName="space" presStyleCnt="0"/>
      <dgm:spPr/>
    </dgm:pt>
    <dgm:pt modelId="{4B8512B5-AEF7-49BB-A057-A2CA993EADD2}" type="pres">
      <dgm:prSet presAssocID="{BCCB605C-25D3-48C3-9C2B-B0DEF0A3BBC5}" presName="composite" presStyleCnt="0"/>
      <dgm:spPr/>
    </dgm:pt>
    <dgm:pt modelId="{2D37F524-7033-403E-A496-9608FFF14C56}" type="pres">
      <dgm:prSet presAssocID="{BCCB605C-25D3-48C3-9C2B-B0DEF0A3BBC5}" presName="parTx" presStyleLbl="alignNode1" presStyleIdx="1" presStyleCnt="4">
        <dgm:presLayoutVars>
          <dgm:chMax val="0"/>
          <dgm:chPref val="0"/>
          <dgm:bulletEnabled val="1"/>
        </dgm:presLayoutVars>
      </dgm:prSet>
      <dgm:spPr/>
    </dgm:pt>
    <dgm:pt modelId="{3AB7838E-7052-41EC-A93B-CB11F7ADC489}" type="pres">
      <dgm:prSet presAssocID="{BCCB605C-25D3-48C3-9C2B-B0DEF0A3BBC5}" presName="desTx" presStyleLbl="alignAccFollowNode1" presStyleIdx="1" presStyleCnt="4">
        <dgm:presLayoutVars>
          <dgm:bulletEnabled val="1"/>
        </dgm:presLayoutVars>
      </dgm:prSet>
      <dgm:spPr/>
    </dgm:pt>
    <dgm:pt modelId="{2240037B-26BD-4609-B129-E20A2211987B}" type="pres">
      <dgm:prSet presAssocID="{7B603CB7-58F4-4AA7-9E19-E877D2A0F280}" presName="space" presStyleCnt="0"/>
      <dgm:spPr/>
    </dgm:pt>
    <dgm:pt modelId="{E9541F30-71ED-4072-BFC4-86C462DF47FB}" type="pres">
      <dgm:prSet presAssocID="{97A29683-4088-409A-AAEA-FCBEC4D2C6B4}" presName="composite" presStyleCnt="0"/>
      <dgm:spPr/>
    </dgm:pt>
    <dgm:pt modelId="{48BB31F4-BD41-4898-A87F-7D8897E8D5C2}" type="pres">
      <dgm:prSet presAssocID="{97A29683-4088-409A-AAEA-FCBEC4D2C6B4}" presName="parTx" presStyleLbl="alignNode1" presStyleIdx="2" presStyleCnt="4">
        <dgm:presLayoutVars>
          <dgm:chMax val="0"/>
          <dgm:chPref val="0"/>
          <dgm:bulletEnabled val="1"/>
        </dgm:presLayoutVars>
      </dgm:prSet>
      <dgm:spPr/>
    </dgm:pt>
    <dgm:pt modelId="{4B99666E-ED61-4949-A6C2-154F24C043EA}" type="pres">
      <dgm:prSet presAssocID="{97A29683-4088-409A-AAEA-FCBEC4D2C6B4}" presName="desTx" presStyleLbl="alignAccFollowNode1" presStyleIdx="2" presStyleCnt="4" custLinFactNeighborX="372" custLinFactNeighborY="89">
        <dgm:presLayoutVars>
          <dgm:bulletEnabled val="1"/>
        </dgm:presLayoutVars>
      </dgm:prSet>
      <dgm:spPr/>
    </dgm:pt>
    <dgm:pt modelId="{EC8A977D-89EB-454D-881F-48DA39A9164D}" type="pres">
      <dgm:prSet presAssocID="{D251A7A7-C952-499A-9BEE-AE87DEC5F414}" presName="space" presStyleCnt="0"/>
      <dgm:spPr/>
    </dgm:pt>
    <dgm:pt modelId="{8E2A54CA-2780-49E5-8D75-CFC4BF6B4EDF}" type="pres">
      <dgm:prSet presAssocID="{E3524404-AF9E-4621-8357-1D946966B653}" presName="composite" presStyleCnt="0"/>
      <dgm:spPr/>
    </dgm:pt>
    <dgm:pt modelId="{E286B833-4448-420D-AA3F-2A5DDAE2AE2C}" type="pres">
      <dgm:prSet presAssocID="{E3524404-AF9E-4621-8357-1D946966B653}" presName="parTx" presStyleLbl="alignNode1" presStyleIdx="3" presStyleCnt="4">
        <dgm:presLayoutVars>
          <dgm:chMax val="0"/>
          <dgm:chPref val="0"/>
          <dgm:bulletEnabled val="1"/>
        </dgm:presLayoutVars>
      </dgm:prSet>
      <dgm:spPr/>
    </dgm:pt>
    <dgm:pt modelId="{020EBEBE-5A0D-4365-A5E4-F2F77A96531B}" type="pres">
      <dgm:prSet presAssocID="{E3524404-AF9E-4621-8357-1D946966B653}" presName="desTx" presStyleLbl="alignAccFollowNode1" presStyleIdx="3" presStyleCnt="4" custLinFactNeighborX="641" custLinFactNeighborY="2762">
        <dgm:presLayoutVars>
          <dgm:bulletEnabled val="1"/>
        </dgm:presLayoutVars>
      </dgm:prSet>
      <dgm:spPr/>
    </dgm:pt>
  </dgm:ptLst>
  <dgm:cxnLst>
    <dgm:cxn modelId="{B5A05600-88E0-4342-B0EC-979F06CC66FC}" srcId="{BE7CCC70-0D9B-43BE-96DE-E5C6E2B8884A}" destId="{E3524404-AF9E-4621-8357-1D946966B653}" srcOrd="3" destOrd="0" parTransId="{269DFFEC-9EE7-4B84-BF45-1859AA19D84C}" sibTransId="{C3A67A81-627A-4214-AD96-5F624F27836F}"/>
    <dgm:cxn modelId="{C0722406-9E1B-4041-ABCD-E2FE896644B4}" srcId="{97A29683-4088-409A-AAEA-FCBEC4D2C6B4}" destId="{229B16C3-3EDC-4F9E-887C-8E6BE6BAE733}" srcOrd="0" destOrd="0" parTransId="{147071A2-52E3-4867-BE71-F140D0063ACD}" sibTransId="{37B5AA9C-B98E-4524-9F5C-F68DBDEE93DF}"/>
    <dgm:cxn modelId="{48D3B90B-006F-4235-BF41-C142F40DB0FA}" srcId="{48E84333-C6C6-4A02-97AF-A373EC7A5884}" destId="{7AE79565-4A06-4B7B-8559-357979367FC3}" srcOrd="3" destOrd="0" parTransId="{320FA91D-F4DD-4BC5-8AA2-05933AEAFAF4}" sibTransId="{FD859E04-C606-4583-B6AE-5ED69EFD5BC6}"/>
    <dgm:cxn modelId="{91BA8211-536A-4F48-80CA-A62D3449F39C}" type="presOf" srcId="{3F742691-FCA4-4269-B38A-5D4DB371A13D}" destId="{3AB7838E-7052-41EC-A93B-CB11F7ADC489}" srcOrd="0" destOrd="3" presId="urn:microsoft.com/office/officeart/2005/8/layout/hList1"/>
    <dgm:cxn modelId="{C1A0DB16-664B-4F2A-8A6B-EC9C23D1E8F1}" type="presOf" srcId="{1FD010F8-04DF-45D5-A1F8-BB3D46399824}" destId="{257D3217-22AA-4978-B5BC-E162C1E53B6E}" srcOrd="0" destOrd="4" presId="urn:microsoft.com/office/officeart/2005/8/layout/hList1"/>
    <dgm:cxn modelId="{46D0C821-4E94-4751-987D-53C1134619CD}" type="presOf" srcId="{97A29683-4088-409A-AAEA-FCBEC4D2C6B4}" destId="{48BB31F4-BD41-4898-A87F-7D8897E8D5C2}" srcOrd="0" destOrd="0" presId="urn:microsoft.com/office/officeart/2005/8/layout/hList1"/>
    <dgm:cxn modelId="{39A9FA23-73E4-4DFE-9157-63CA06A83546}" type="presOf" srcId="{E3524404-AF9E-4621-8357-1D946966B653}" destId="{E286B833-4448-420D-AA3F-2A5DDAE2AE2C}" srcOrd="0" destOrd="0" presId="urn:microsoft.com/office/officeart/2005/8/layout/hList1"/>
    <dgm:cxn modelId="{D13D4325-5F2C-42C4-993F-73EA3C0A7F70}" type="presOf" srcId="{214A9529-F0EF-43B9-99EF-938DD01A40FA}" destId="{4B99666E-ED61-4949-A6C2-154F24C043EA}" srcOrd="0" destOrd="1" presId="urn:microsoft.com/office/officeart/2005/8/layout/hList1"/>
    <dgm:cxn modelId="{FD47042B-B1A6-4488-BF94-91CE67F0C4EC}" srcId="{48E84333-C6C6-4A02-97AF-A373EC7A5884}" destId="{1E0C33D7-504C-4DEB-9D12-394BC15510E2}" srcOrd="5" destOrd="0" parTransId="{F5511239-DA86-4CC8-86AB-B7A7ABA103AF}" sibTransId="{5415E171-C987-4561-80C0-80F3CDE96B22}"/>
    <dgm:cxn modelId="{59C4972C-BBF3-452C-8ECA-6114512E1670}" srcId="{97A29683-4088-409A-AAEA-FCBEC4D2C6B4}" destId="{5EB44C4F-ECC8-4E21-829B-3DC35F880897}" srcOrd="2" destOrd="0" parTransId="{0A867D13-2DB6-4A23-AD5C-7ED048BACEAB}" sibTransId="{A6FF19FF-EF19-48FF-9326-01BE58F94EF9}"/>
    <dgm:cxn modelId="{F8AC7C35-EC0E-42D7-9E78-AC3BB6DB4EB2}" type="presOf" srcId="{FC883A9B-5499-45A4-A784-F466445BDCB2}" destId="{3AB7838E-7052-41EC-A93B-CB11F7ADC489}" srcOrd="0" destOrd="0" presId="urn:microsoft.com/office/officeart/2005/8/layout/hList1"/>
    <dgm:cxn modelId="{780C7036-C86A-4808-9F65-B80BFE5DEFB8}" type="presOf" srcId="{B4D45672-1EA8-4263-977F-1DB4661411F5}" destId="{020EBEBE-5A0D-4365-A5E4-F2F77A96531B}" srcOrd="0" destOrd="2" presId="urn:microsoft.com/office/officeart/2005/8/layout/hList1"/>
    <dgm:cxn modelId="{92B5DB38-8FE3-4D10-8E52-0EEE73D61E00}" type="presOf" srcId="{48E84333-C6C6-4A02-97AF-A373EC7A5884}" destId="{5AB8F325-B076-4CA1-93B7-EC76BA1AE2F5}" srcOrd="0" destOrd="0" presId="urn:microsoft.com/office/officeart/2005/8/layout/hList1"/>
    <dgm:cxn modelId="{61A7FD5B-D396-4B2D-A26D-D2E08B7F0C03}" srcId="{E3524404-AF9E-4621-8357-1D946966B653}" destId="{80FF94EB-8D31-4F56-A43E-E3ACC79D4966}" srcOrd="0" destOrd="0" parTransId="{B0CB6763-44C1-456D-A280-6181F97D65B1}" sibTransId="{9C573164-861D-467A-8029-053C823A4475}"/>
    <dgm:cxn modelId="{FBBCEA60-B997-473B-9451-91352E357A0B}" srcId="{BE7CCC70-0D9B-43BE-96DE-E5C6E2B8884A}" destId="{97A29683-4088-409A-AAEA-FCBEC4D2C6B4}" srcOrd="2" destOrd="0" parTransId="{B0B7A316-68AE-49A1-AC23-9EA2190D3BC2}" sibTransId="{D251A7A7-C952-499A-9BEE-AE87DEC5F414}"/>
    <dgm:cxn modelId="{061AC641-81B3-4804-821A-4A08C5314534}" type="presOf" srcId="{3930BDE0-4DCD-4CF4-8230-5C69501092A1}" destId="{3AB7838E-7052-41EC-A93B-CB11F7ADC489}" srcOrd="0" destOrd="2" presId="urn:microsoft.com/office/officeart/2005/8/layout/hList1"/>
    <dgm:cxn modelId="{BF40AD46-3ED8-4219-BA60-7EF3C6DE51D2}" type="presOf" srcId="{EC4D9E4F-DF29-4153-928D-FD9B59EA1073}" destId="{257D3217-22AA-4978-B5BC-E162C1E53B6E}" srcOrd="0" destOrd="2" presId="urn:microsoft.com/office/officeart/2005/8/layout/hList1"/>
    <dgm:cxn modelId="{DC00634B-A6EC-437D-8C3E-4033038FCBC4}" srcId="{BE7CCC70-0D9B-43BE-96DE-E5C6E2B8884A}" destId="{BCCB605C-25D3-48C3-9C2B-B0DEF0A3BBC5}" srcOrd="1" destOrd="0" parTransId="{1352AA99-BE19-4223-AB73-BDE283A3ABC9}" sibTransId="{7B603CB7-58F4-4AA7-9E19-E877D2A0F280}"/>
    <dgm:cxn modelId="{B812966C-CAED-46FA-9A77-5A10A9FD25D2}" srcId="{BCCB605C-25D3-48C3-9C2B-B0DEF0A3BBC5}" destId="{FC883A9B-5499-45A4-A784-F466445BDCB2}" srcOrd="0" destOrd="0" parTransId="{0697DC63-8A9D-482B-BA83-85146AB5A889}" sibTransId="{0D6E22B4-1C18-40C7-A6EA-4495A935C956}"/>
    <dgm:cxn modelId="{8318F554-5501-4ED8-B717-4BE71ED6AB83}" srcId="{BCCB605C-25D3-48C3-9C2B-B0DEF0A3BBC5}" destId="{FF07CB79-485E-42A8-B345-F5DD8DD7A68E}" srcOrd="1" destOrd="0" parTransId="{AD7A044C-DF25-41D8-957B-F639F4E43E45}" sibTransId="{D10FC792-393E-41C4-8B77-6E79FFF34A2E}"/>
    <dgm:cxn modelId="{E44E3057-1AC0-4A33-9002-C3944AF92A55}" type="presOf" srcId="{D9340316-33C0-4E76-9196-85F65959FA20}" destId="{257D3217-22AA-4978-B5BC-E162C1E53B6E}" srcOrd="0" destOrd="1" presId="urn:microsoft.com/office/officeart/2005/8/layout/hList1"/>
    <dgm:cxn modelId="{6D179480-2673-4CA3-97EE-1539493CB7EE}" srcId="{48E84333-C6C6-4A02-97AF-A373EC7A5884}" destId="{32EF31BF-E9B9-42E3-A51D-CBB324373B14}" srcOrd="0" destOrd="0" parTransId="{CF24BC20-0A07-40F1-9CC1-CA0B684DB7F2}" sibTransId="{5A803B5E-4461-4FB6-B61C-530DC5326CEE}"/>
    <dgm:cxn modelId="{882C2584-EE15-4F97-9D5F-A839404529C8}" srcId="{BCCB605C-25D3-48C3-9C2B-B0DEF0A3BBC5}" destId="{3930BDE0-4DCD-4CF4-8230-5C69501092A1}" srcOrd="2" destOrd="0" parTransId="{2691D040-3CEB-4B53-8045-CBDA26D18BAF}" sibTransId="{A9EEE7A2-4C2C-4B08-91B3-8E40866BC43F}"/>
    <dgm:cxn modelId="{17C8FB85-1296-4BD7-BF68-A4A3D7D61CDD}" type="presOf" srcId="{1E0C33D7-504C-4DEB-9D12-394BC15510E2}" destId="{257D3217-22AA-4978-B5BC-E162C1E53B6E}" srcOrd="0" destOrd="5" presId="urn:microsoft.com/office/officeart/2005/8/layout/hList1"/>
    <dgm:cxn modelId="{C50E6A8D-2F71-4081-9C3F-62DDA27C25EB}" type="presOf" srcId="{7957FE6D-F958-4A83-9C1D-FA3BBB58AE2B}" destId="{257D3217-22AA-4978-B5BC-E162C1E53B6E}" srcOrd="0" destOrd="6" presId="urn:microsoft.com/office/officeart/2005/8/layout/hList1"/>
    <dgm:cxn modelId="{245CF896-4D61-4D75-826B-3742922541BF}" type="presOf" srcId="{80FF94EB-8D31-4F56-A43E-E3ACC79D4966}" destId="{020EBEBE-5A0D-4365-A5E4-F2F77A96531B}" srcOrd="0" destOrd="0" presId="urn:microsoft.com/office/officeart/2005/8/layout/hList1"/>
    <dgm:cxn modelId="{010EFA96-E2DB-40AB-844A-0A1A554FCD38}" type="presOf" srcId="{BCCB605C-25D3-48C3-9C2B-B0DEF0A3BBC5}" destId="{2D37F524-7033-403E-A496-9608FFF14C56}" srcOrd="0" destOrd="0" presId="urn:microsoft.com/office/officeart/2005/8/layout/hList1"/>
    <dgm:cxn modelId="{AB93299D-228B-442C-8369-559A037DDC7D}" type="presOf" srcId="{8FCEC3A3-9411-48FB-B00C-55A18FD9250B}" destId="{020EBEBE-5A0D-4365-A5E4-F2F77A96531B}" srcOrd="0" destOrd="3" presId="urn:microsoft.com/office/officeart/2005/8/layout/hList1"/>
    <dgm:cxn modelId="{81F2349D-3F72-49D8-ABBE-422BB1FD939B}" srcId="{97A29683-4088-409A-AAEA-FCBEC4D2C6B4}" destId="{214A9529-F0EF-43B9-99EF-938DD01A40FA}" srcOrd="1" destOrd="0" parTransId="{436B374D-83CB-4175-B96A-C9971D9A3633}" sibTransId="{99B736DE-7814-4170-9E2B-90B12C5BC0F3}"/>
    <dgm:cxn modelId="{937324AD-2322-4DF7-A86A-CAAD630C77AA}" type="presOf" srcId="{5EB44C4F-ECC8-4E21-829B-3DC35F880897}" destId="{4B99666E-ED61-4949-A6C2-154F24C043EA}" srcOrd="0" destOrd="2" presId="urn:microsoft.com/office/officeart/2005/8/layout/hList1"/>
    <dgm:cxn modelId="{0D14F1B1-6D92-4BC6-B255-462C0D2735D0}" type="presOf" srcId="{7AE79565-4A06-4B7B-8559-357979367FC3}" destId="{257D3217-22AA-4978-B5BC-E162C1E53B6E}" srcOrd="0" destOrd="3" presId="urn:microsoft.com/office/officeart/2005/8/layout/hList1"/>
    <dgm:cxn modelId="{B998D1B2-D4F5-4CA1-9AAC-CB7A2273DCC1}" srcId="{48E84333-C6C6-4A02-97AF-A373EC7A5884}" destId="{EC4D9E4F-DF29-4153-928D-FD9B59EA1073}" srcOrd="2" destOrd="0" parTransId="{367602F7-B83F-45FE-880B-FD6ED30E2949}" sibTransId="{569ECF27-B6B1-4D58-AD29-E2A20D07724E}"/>
    <dgm:cxn modelId="{B48953B8-4822-4547-9D9E-379AD4673B96}" srcId="{BCCB605C-25D3-48C3-9C2B-B0DEF0A3BBC5}" destId="{3F742691-FCA4-4269-B38A-5D4DB371A13D}" srcOrd="3" destOrd="0" parTransId="{4CCDA2DA-DAF3-4C7F-819E-77B1ADB0797E}" sibTransId="{90832013-2FC4-4F77-BB33-05B0F571E237}"/>
    <dgm:cxn modelId="{C9760BCB-BE33-403C-AB2C-91937D36C5BC}" type="presOf" srcId="{1F8877D5-32F6-4A4E-8835-208AF1AD73E6}" destId="{257D3217-22AA-4978-B5BC-E162C1E53B6E}" srcOrd="0" destOrd="7" presId="urn:microsoft.com/office/officeart/2005/8/layout/hList1"/>
    <dgm:cxn modelId="{ED5F50CB-2864-4FAD-A160-D0503DA00149}" type="presOf" srcId="{32EF31BF-E9B9-42E3-A51D-CBB324373B14}" destId="{257D3217-22AA-4978-B5BC-E162C1E53B6E}" srcOrd="0" destOrd="0" presId="urn:microsoft.com/office/officeart/2005/8/layout/hList1"/>
    <dgm:cxn modelId="{62F715D0-E3E0-4152-8D30-44CCBA4D301F}" type="presOf" srcId="{8828C887-AC2D-4618-AADF-373E0430677D}" destId="{020EBEBE-5A0D-4365-A5E4-F2F77A96531B}" srcOrd="0" destOrd="1" presId="urn:microsoft.com/office/officeart/2005/8/layout/hList1"/>
    <dgm:cxn modelId="{8B85C4D0-C012-4958-B932-874BED8047BD}" srcId="{E3524404-AF9E-4621-8357-1D946966B653}" destId="{B4D45672-1EA8-4263-977F-1DB4661411F5}" srcOrd="2" destOrd="0" parTransId="{9432C134-AFB5-4F55-A20B-6004749B839C}" sibTransId="{218B608A-CD8A-4486-928E-3E2DF7741B5F}"/>
    <dgm:cxn modelId="{529E25DA-8BA5-4C41-A296-A5633B1DE011}" srcId="{E3524404-AF9E-4621-8357-1D946966B653}" destId="{8828C887-AC2D-4618-AADF-373E0430677D}" srcOrd="1" destOrd="0" parTransId="{79C9FAF4-ED18-4301-8C74-D5BE8AE9BCE8}" sibTransId="{11AD9920-2BFA-4AA4-B1E1-F2B935DF34D6}"/>
    <dgm:cxn modelId="{E9D5C6DC-CABF-4C58-81C1-0AD853B9F04D}" type="presOf" srcId="{229B16C3-3EDC-4F9E-887C-8E6BE6BAE733}" destId="{4B99666E-ED61-4949-A6C2-154F24C043EA}" srcOrd="0" destOrd="0" presId="urn:microsoft.com/office/officeart/2005/8/layout/hList1"/>
    <dgm:cxn modelId="{61DB8AE1-62D7-48BC-A1D7-2A70844EEF55}" srcId="{48E84333-C6C6-4A02-97AF-A373EC7A5884}" destId="{1F8877D5-32F6-4A4E-8835-208AF1AD73E6}" srcOrd="7" destOrd="0" parTransId="{180258CD-0B9B-414B-8F79-FEF4762A27E7}" sibTransId="{FF9553BF-E44F-4B60-BB67-9665EDF47D08}"/>
    <dgm:cxn modelId="{CE0F0FE8-CB2A-411D-89B1-02C2A3228C41}" srcId="{BE7CCC70-0D9B-43BE-96DE-E5C6E2B8884A}" destId="{48E84333-C6C6-4A02-97AF-A373EC7A5884}" srcOrd="0" destOrd="0" parTransId="{DBCC6491-E246-45D1-AD17-35B30A1C2DF7}" sibTransId="{C8309502-1620-47CD-AFA7-FB2DB1424D66}"/>
    <dgm:cxn modelId="{A1BE37E8-9BA6-4629-BE14-A5B308E87108}" srcId="{48E84333-C6C6-4A02-97AF-A373EC7A5884}" destId="{1FD010F8-04DF-45D5-A1F8-BB3D46399824}" srcOrd="4" destOrd="0" parTransId="{06DE2458-A59F-4365-AD62-01B3C2292CD7}" sibTransId="{9A032CC1-64DC-4184-8280-6F556C8588AB}"/>
    <dgm:cxn modelId="{FB9C7AE8-9934-42F0-B363-BD2587AC2E96}" srcId="{E3524404-AF9E-4621-8357-1D946966B653}" destId="{8FCEC3A3-9411-48FB-B00C-55A18FD9250B}" srcOrd="3" destOrd="0" parTransId="{179B1B7F-E8A1-419B-8464-B06F3D0173A6}" sibTransId="{2FE8ED64-67D4-4AC4-97E9-313E64454E9B}"/>
    <dgm:cxn modelId="{5A4834EA-2F80-4552-A0D2-E542003BD107}" srcId="{48E84333-C6C6-4A02-97AF-A373EC7A5884}" destId="{D9340316-33C0-4E76-9196-85F65959FA20}" srcOrd="1" destOrd="0" parTransId="{33770911-03C3-4246-8AD6-CF2CA5AFDCB3}" sibTransId="{76548D20-79AF-47AD-9702-44ED92F89B71}"/>
    <dgm:cxn modelId="{3369ECED-AF85-4AFD-8D08-F6B47D30DB8F}" type="presOf" srcId="{BE7CCC70-0D9B-43BE-96DE-E5C6E2B8884A}" destId="{1505C841-2583-43C7-B476-362E278B0601}" srcOrd="0" destOrd="0" presId="urn:microsoft.com/office/officeart/2005/8/layout/hList1"/>
    <dgm:cxn modelId="{FF4532F1-3601-4335-A093-AFEF995E7A41}" srcId="{48E84333-C6C6-4A02-97AF-A373EC7A5884}" destId="{7957FE6D-F958-4A83-9C1D-FA3BBB58AE2B}" srcOrd="6" destOrd="0" parTransId="{F92AE030-7187-4C43-AE0C-429B6D09CC3C}" sibTransId="{EC0FF98B-C0C9-4A6D-BDBA-FD95957DE14C}"/>
    <dgm:cxn modelId="{60ABC2FB-4277-4650-BEDD-52E72C4FB89D}" type="presOf" srcId="{FF07CB79-485E-42A8-B345-F5DD8DD7A68E}" destId="{3AB7838E-7052-41EC-A93B-CB11F7ADC489}" srcOrd="0" destOrd="1" presId="urn:microsoft.com/office/officeart/2005/8/layout/hList1"/>
    <dgm:cxn modelId="{8AE02D62-EDEB-4FFF-865E-E7D101309832}" type="presParOf" srcId="{1505C841-2583-43C7-B476-362E278B0601}" destId="{9AF61F49-EF51-4198-B120-6D27A2394BD1}" srcOrd="0" destOrd="0" presId="urn:microsoft.com/office/officeart/2005/8/layout/hList1"/>
    <dgm:cxn modelId="{2D2DBFB8-DAA9-4537-A7D0-385F25D04F6C}" type="presParOf" srcId="{9AF61F49-EF51-4198-B120-6D27A2394BD1}" destId="{5AB8F325-B076-4CA1-93B7-EC76BA1AE2F5}" srcOrd="0" destOrd="0" presId="urn:microsoft.com/office/officeart/2005/8/layout/hList1"/>
    <dgm:cxn modelId="{253B6F38-C49C-404F-90E3-C9322B6CDAC7}" type="presParOf" srcId="{9AF61F49-EF51-4198-B120-6D27A2394BD1}" destId="{257D3217-22AA-4978-B5BC-E162C1E53B6E}" srcOrd="1" destOrd="0" presId="urn:microsoft.com/office/officeart/2005/8/layout/hList1"/>
    <dgm:cxn modelId="{96D357F6-7632-4B01-818F-972CCBFB89D0}" type="presParOf" srcId="{1505C841-2583-43C7-B476-362E278B0601}" destId="{24698588-9397-41A2-B17C-50712846CAD4}" srcOrd="1" destOrd="0" presId="urn:microsoft.com/office/officeart/2005/8/layout/hList1"/>
    <dgm:cxn modelId="{940EAC19-59BD-4A59-BAF3-1C99669162B1}" type="presParOf" srcId="{1505C841-2583-43C7-B476-362E278B0601}" destId="{4B8512B5-AEF7-49BB-A057-A2CA993EADD2}" srcOrd="2" destOrd="0" presId="urn:microsoft.com/office/officeart/2005/8/layout/hList1"/>
    <dgm:cxn modelId="{6D09D9BC-CC1C-4593-AA9B-A90049BC85BE}" type="presParOf" srcId="{4B8512B5-AEF7-49BB-A057-A2CA993EADD2}" destId="{2D37F524-7033-403E-A496-9608FFF14C56}" srcOrd="0" destOrd="0" presId="urn:microsoft.com/office/officeart/2005/8/layout/hList1"/>
    <dgm:cxn modelId="{BCAC9B60-1C81-4CE8-8F7A-BD8BC9D29796}" type="presParOf" srcId="{4B8512B5-AEF7-49BB-A057-A2CA993EADD2}" destId="{3AB7838E-7052-41EC-A93B-CB11F7ADC489}" srcOrd="1" destOrd="0" presId="urn:microsoft.com/office/officeart/2005/8/layout/hList1"/>
    <dgm:cxn modelId="{ADFABCFF-2F38-441B-AB6D-DF2D63A36B2A}" type="presParOf" srcId="{1505C841-2583-43C7-B476-362E278B0601}" destId="{2240037B-26BD-4609-B129-E20A2211987B}" srcOrd="3" destOrd="0" presId="urn:microsoft.com/office/officeart/2005/8/layout/hList1"/>
    <dgm:cxn modelId="{38043FF4-7D9B-462B-B90D-FC8ACA0BAC95}" type="presParOf" srcId="{1505C841-2583-43C7-B476-362E278B0601}" destId="{E9541F30-71ED-4072-BFC4-86C462DF47FB}" srcOrd="4" destOrd="0" presId="urn:microsoft.com/office/officeart/2005/8/layout/hList1"/>
    <dgm:cxn modelId="{9E1A1D4D-D2C5-4143-8851-881EFDA31985}" type="presParOf" srcId="{E9541F30-71ED-4072-BFC4-86C462DF47FB}" destId="{48BB31F4-BD41-4898-A87F-7D8897E8D5C2}" srcOrd="0" destOrd="0" presId="urn:microsoft.com/office/officeart/2005/8/layout/hList1"/>
    <dgm:cxn modelId="{E00C8FFA-FB49-4F17-BA4C-308A4D7A1672}" type="presParOf" srcId="{E9541F30-71ED-4072-BFC4-86C462DF47FB}" destId="{4B99666E-ED61-4949-A6C2-154F24C043EA}" srcOrd="1" destOrd="0" presId="urn:microsoft.com/office/officeart/2005/8/layout/hList1"/>
    <dgm:cxn modelId="{71DA1CBD-3F2C-403C-934B-8D373C38E6CB}" type="presParOf" srcId="{1505C841-2583-43C7-B476-362E278B0601}" destId="{EC8A977D-89EB-454D-881F-48DA39A9164D}" srcOrd="5" destOrd="0" presId="urn:microsoft.com/office/officeart/2005/8/layout/hList1"/>
    <dgm:cxn modelId="{DDEADC18-8CC5-4E9D-9A02-CBCF4F2B878E}" type="presParOf" srcId="{1505C841-2583-43C7-B476-362E278B0601}" destId="{8E2A54CA-2780-49E5-8D75-CFC4BF6B4EDF}" srcOrd="6" destOrd="0" presId="urn:microsoft.com/office/officeart/2005/8/layout/hList1"/>
    <dgm:cxn modelId="{A3481E6F-8B65-4F74-9B89-2192258F9D86}" type="presParOf" srcId="{8E2A54CA-2780-49E5-8D75-CFC4BF6B4EDF}" destId="{E286B833-4448-420D-AA3F-2A5DDAE2AE2C}" srcOrd="0" destOrd="0" presId="urn:microsoft.com/office/officeart/2005/8/layout/hList1"/>
    <dgm:cxn modelId="{20CAC0A7-3418-47FC-AEDB-9BBEE2D1B2B3}" type="presParOf" srcId="{8E2A54CA-2780-49E5-8D75-CFC4BF6B4EDF}" destId="{020EBEBE-5A0D-4365-A5E4-F2F77A9653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8F325-B076-4CA1-93B7-EC76BA1AE2F5}">
      <dsp:nvSpPr>
        <dsp:cNvPr id="0" name=""/>
        <dsp:cNvSpPr/>
      </dsp:nvSpPr>
      <dsp:spPr>
        <a:xfrm>
          <a:off x="4240" y="464572"/>
          <a:ext cx="2549574" cy="101982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marL="0" lvl="0" indent="0" algn="ctr" defTabSz="2133600">
            <a:lnSpc>
              <a:spcPct val="90000"/>
            </a:lnSpc>
            <a:spcBef>
              <a:spcPct val="0"/>
            </a:spcBef>
            <a:spcAft>
              <a:spcPct val="35000"/>
            </a:spcAft>
            <a:buNone/>
          </a:pPr>
          <a:r>
            <a:rPr lang="en-US" sz="4800" kern="1200" dirty="0"/>
            <a:t>Day 5</a:t>
          </a:r>
        </a:p>
      </dsp:txBody>
      <dsp:txXfrm>
        <a:off x="4240" y="464572"/>
        <a:ext cx="2549574" cy="1019829"/>
      </dsp:txXfrm>
    </dsp:sp>
    <dsp:sp modelId="{257D3217-22AA-4978-B5BC-E162C1E53B6E}">
      <dsp:nvSpPr>
        <dsp:cNvPr id="0" name=""/>
        <dsp:cNvSpPr/>
      </dsp:nvSpPr>
      <dsp:spPr>
        <a:xfrm>
          <a:off x="7" y="1560825"/>
          <a:ext cx="2549574" cy="2766960"/>
        </a:xfrm>
        <a:prstGeom prst="rect">
          <a:avLst/>
        </a:prstGeom>
        <a:solidFill>
          <a:schemeClr val="accent1">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US" sz="1600" kern="1200" dirty="0"/>
            <a:t>Introduction Case Study-User Requirement</a:t>
          </a:r>
          <a:endParaRPr lang="en-IN" sz="1600" kern="1200" dirty="0"/>
        </a:p>
        <a:p>
          <a:pPr marL="171450" lvl="1" indent="-171450" algn="l" defTabSz="711200">
            <a:lnSpc>
              <a:spcPct val="90000"/>
            </a:lnSpc>
            <a:spcBef>
              <a:spcPct val="0"/>
            </a:spcBef>
            <a:spcAft>
              <a:spcPct val="15000"/>
            </a:spcAft>
            <a:buChar char="•"/>
          </a:pPr>
          <a:r>
            <a:rPr lang="en-US" sz="1600" kern="1200" dirty="0"/>
            <a:t>Basic Concept of ER Model</a:t>
          </a:r>
          <a:endParaRPr lang="en-IN" sz="1600" kern="1200" dirty="0"/>
        </a:p>
        <a:p>
          <a:pPr marL="171450" lvl="1" indent="-171450" algn="l" defTabSz="711200">
            <a:lnSpc>
              <a:spcPct val="90000"/>
            </a:lnSpc>
            <a:spcBef>
              <a:spcPct val="0"/>
            </a:spcBef>
            <a:spcAft>
              <a:spcPct val="15000"/>
            </a:spcAft>
            <a:buChar char="•"/>
          </a:pPr>
          <a:r>
            <a:rPr lang="en-US" sz="1600" kern="1200" dirty="0"/>
            <a:t>ER Modelling</a:t>
          </a:r>
        </a:p>
        <a:p>
          <a:pPr marL="171450" lvl="1" indent="-171450" algn="l" defTabSz="711200">
            <a:lnSpc>
              <a:spcPct val="90000"/>
            </a:lnSpc>
            <a:spcBef>
              <a:spcPct val="0"/>
            </a:spcBef>
            <a:spcAft>
              <a:spcPct val="15000"/>
            </a:spcAft>
            <a:buChar char="•"/>
          </a:pPr>
          <a:r>
            <a:rPr lang="en-US" sz="1600" kern="1200" dirty="0"/>
            <a:t>Entities </a:t>
          </a:r>
        </a:p>
        <a:p>
          <a:pPr marL="171450" lvl="1" indent="-171450" algn="l" defTabSz="711200">
            <a:lnSpc>
              <a:spcPct val="90000"/>
            </a:lnSpc>
            <a:spcBef>
              <a:spcPct val="0"/>
            </a:spcBef>
            <a:spcAft>
              <a:spcPct val="15000"/>
            </a:spcAft>
            <a:buChar char="•"/>
          </a:pPr>
          <a:r>
            <a:rPr lang="en-US" sz="1600" kern="1200" dirty="0"/>
            <a:t>Attributes </a:t>
          </a:r>
        </a:p>
        <a:p>
          <a:pPr marL="171450" lvl="1" indent="-171450" algn="l" defTabSz="711200">
            <a:lnSpc>
              <a:spcPct val="90000"/>
            </a:lnSpc>
            <a:spcBef>
              <a:spcPct val="0"/>
            </a:spcBef>
            <a:spcAft>
              <a:spcPct val="15000"/>
            </a:spcAft>
            <a:buChar char="•"/>
          </a:pPr>
          <a:r>
            <a:rPr lang="en-US" sz="1600" kern="1200" dirty="0"/>
            <a:t>Relationship</a:t>
          </a:r>
        </a:p>
        <a:p>
          <a:pPr marL="228600" lvl="1" indent="-228600" algn="l" defTabSz="933450">
            <a:lnSpc>
              <a:spcPct val="90000"/>
            </a:lnSpc>
            <a:spcBef>
              <a:spcPct val="0"/>
            </a:spcBef>
            <a:spcAft>
              <a:spcPct val="15000"/>
            </a:spcAft>
            <a:buChar char="•"/>
          </a:pPr>
          <a:endParaRPr lang="en-IN" sz="2100" kern="1200" dirty="0"/>
        </a:p>
      </dsp:txBody>
      <dsp:txXfrm>
        <a:off x="7" y="1560825"/>
        <a:ext cx="2549574" cy="2766960"/>
      </dsp:txXfrm>
    </dsp:sp>
    <dsp:sp modelId="{2D37F524-7033-403E-A496-9608FFF14C56}">
      <dsp:nvSpPr>
        <dsp:cNvPr id="0" name=""/>
        <dsp:cNvSpPr/>
      </dsp:nvSpPr>
      <dsp:spPr>
        <a:xfrm>
          <a:off x="2910754" y="464572"/>
          <a:ext cx="2549574" cy="101982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marL="0" lvl="0" indent="0" algn="ctr" defTabSz="2133600">
            <a:lnSpc>
              <a:spcPct val="90000"/>
            </a:lnSpc>
            <a:spcBef>
              <a:spcPct val="0"/>
            </a:spcBef>
            <a:spcAft>
              <a:spcPct val="35000"/>
            </a:spcAft>
            <a:buNone/>
          </a:pPr>
          <a:r>
            <a:rPr lang="en-US" sz="4800" kern="1200" dirty="0"/>
            <a:t>Day 6</a:t>
          </a:r>
        </a:p>
      </dsp:txBody>
      <dsp:txXfrm>
        <a:off x="2910754" y="464572"/>
        <a:ext cx="2549574" cy="1019829"/>
      </dsp:txXfrm>
    </dsp:sp>
    <dsp:sp modelId="{3AB7838E-7052-41EC-A93B-CB11F7ADC489}">
      <dsp:nvSpPr>
        <dsp:cNvPr id="0" name=""/>
        <dsp:cNvSpPr/>
      </dsp:nvSpPr>
      <dsp:spPr>
        <a:xfrm>
          <a:off x="2910754" y="1484401"/>
          <a:ext cx="2549574" cy="276696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Constraints on Binary Relationship Types </a:t>
          </a:r>
        </a:p>
        <a:p>
          <a:pPr marL="171450" lvl="1" indent="-171450" algn="l" defTabSz="711200">
            <a:lnSpc>
              <a:spcPct val="90000"/>
            </a:lnSpc>
            <a:spcBef>
              <a:spcPct val="0"/>
            </a:spcBef>
            <a:spcAft>
              <a:spcPct val="15000"/>
            </a:spcAft>
            <a:buChar char="•"/>
          </a:pPr>
          <a:r>
            <a:rPr lang="en-US" sz="1600" kern="1200" dirty="0"/>
            <a:t>Keys  </a:t>
          </a:r>
        </a:p>
        <a:p>
          <a:pPr marL="171450" lvl="1" indent="-171450" algn="l" defTabSz="711200">
            <a:lnSpc>
              <a:spcPct val="90000"/>
            </a:lnSpc>
            <a:spcBef>
              <a:spcPct val="0"/>
            </a:spcBef>
            <a:spcAft>
              <a:spcPct val="15000"/>
            </a:spcAft>
            <a:buChar char="•"/>
          </a:pPr>
          <a:r>
            <a:rPr lang="en-US" sz="1600" kern="1200" dirty="0"/>
            <a:t>Extended ER Concept </a:t>
          </a:r>
        </a:p>
      </dsp:txBody>
      <dsp:txXfrm>
        <a:off x="2910754" y="1484401"/>
        <a:ext cx="2549574" cy="2766960"/>
      </dsp:txXfrm>
    </dsp:sp>
    <dsp:sp modelId="{48BB31F4-BD41-4898-A87F-7D8897E8D5C2}">
      <dsp:nvSpPr>
        <dsp:cNvPr id="0" name=""/>
        <dsp:cNvSpPr/>
      </dsp:nvSpPr>
      <dsp:spPr>
        <a:xfrm>
          <a:off x="5817269" y="464572"/>
          <a:ext cx="2549574" cy="101982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marL="0" lvl="0" indent="0" algn="ctr" defTabSz="2133600">
            <a:lnSpc>
              <a:spcPct val="90000"/>
            </a:lnSpc>
            <a:spcBef>
              <a:spcPct val="0"/>
            </a:spcBef>
            <a:spcAft>
              <a:spcPct val="35000"/>
            </a:spcAft>
            <a:buNone/>
          </a:pPr>
          <a:r>
            <a:rPr lang="en-US" sz="4800" kern="1200" dirty="0"/>
            <a:t>Day 7</a:t>
          </a:r>
        </a:p>
      </dsp:txBody>
      <dsp:txXfrm>
        <a:off x="5817269" y="464572"/>
        <a:ext cx="2549574" cy="1019829"/>
      </dsp:txXfrm>
    </dsp:sp>
    <dsp:sp modelId="{4B99666E-ED61-4949-A6C2-154F24C043EA}">
      <dsp:nvSpPr>
        <dsp:cNvPr id="0" name=""/>
        <dsp:cNvSpPr/>
      </dsp:nvSpPr>
      <dsp:spPr>
        <a:xfrm>
          <a:off x="5826754" y="1486864"/>
          <a:ext cx="2549574" cy="276696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228600" lvl="1" indent="-228600" algn="l" defTabSz="1022350">
            <a:lnSpc>
              <a:spcPct val="90000"/>
            </a:lnSpc>
            <a:spcBef>
              <a:spcPct val="0"/>
            </a:spcBef>
            <a:spcAft>
              <a:spcPct val="15000"/>
            </a:spcAft>
            <a:buChar char="•"/>
          </a:pPr>
          <a:endParaRPr lang="en-US" sz="2300" kern="1200" dirty="0"/>
        </a:p>
        <a:p>
          <a:pPr marL="171450" lvl="1" indent="-171450" algn="l" defTabSz="711200">
            <a:lnSpc>
              <a:spcPct val="90000"/>
            </a:lnSpc>
            <a:spcBef>
              <a:spcPct val="0"/>
            </a:spcBef>
            <a:spcAft>
              <a:spcPct val="15000"/>
            </a:spcAft>
            <a:buChar char="•"/>
          </a:pPr>
          <a:r>
            <a:rPr lang="en-US" sz="1600" kern="1200" dirty="0">
              <a:latin typeface="+mn-lt"/>
            </a:rPr>
            <a:t>Completion of E R Diagram</a:t>
          </a:r>
        </a:p>
        <a:p>
          <a:pPr marL="171450" lvl="1" indent="-171450" algn="l" defTabSz="711200">
            <a:lnSpc>
              <a:spcPct val="90000"/>
            </a:lnSpc>
            <a:spcBef>
              <a:spcPct val="0"/>
            </a:spcBef>
            <a:spcAft>
              <a:spcPct val="15000"/>
            </a:spcAft>
            <a:buChar char="•"/>
          </a:pPr>
          <a:r>
            <a:rPr lang="en-US" sz="1600" kern="1200" dirty="0">
              <a:latin typeface="+mn-lt"/>
            </a:rPr>
            <a:t>Reduction of an E R Model to Relational tables</a:t>
          </a:r>
        </a:p>
      </dsp:txBody>
      <dsp:txXfrm>
        <a:off x="5826754" y="1486864"/>
        <a:ext cx="2549574" cy="2766960"/>
      </dsp:txXfrm>
    </dsp:sp>
    <dsp:sp modelId="{E286B833-4448-420D-AA3F-2A5DDAE2AE2C}">
      <dsp:nvSpPr>
        <dsp:cNvPr id="0" name=""/>
        <dsp:cNvSpPr/>
      </dsp:nvSpPr>
      <dsp:spPr>
        <a:xfrm>
          <a:off x="8723784" y="464572"/>
          <a:ext cx="2549574" cy="1019829"/>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195072" rIns="341376" bIns="195072" numCol="1" spcCol="1270" anchor="ctr" anchorCtr="0">
          <a:noAutofit/>
        </a:bodyPr>
        <a:lstStyle/>
        <a:p>
          <a:pPr marL="0" lvl="0" indent="0" algn="ctr" defTabSz="2133600">
            <a:lnSpc>
              <a:spcPct val="90000"/>
            </a:lnSpc>
            <a:spcBef>
              <a:spcPct val="0"/>
            </a:spcBef>
            <a:spcAft>
              <a:spcPct val="35000"/>
            </a:spcAft>
            <a:buNone/>
          </a:pPr>
          <a:r>
            <a:rPr lang="en-US" sz="4800" kern="1200" dirty="0"/>
            <a:t>Day 8</a:t>
          </a:r>
        </a:p>
      </dsp:txBody>
      <dsp:txXfrm>
        <a:off x="8723784" y="464572"/>
        <a:ext cx="2549574" cy="1019829"/>
      </dsp:txXfrm>
    </dsp:sp>
    <dsp:sp modelId="{020EBEBE-5A0D-4365-A5E4-F2F77A96531B}">
      <dsp:nvSpPr>
        <dsp:cNvPr id="0" name=""/>
        <dsp:cNvSpPr/>
      </dsp:nvSpPr>
      <dsp:spPr>
        <a:xfrm>
          <a:off x="8728024" y="1560825"/>
          <a:ext cx="2549574" cy="276696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228600" lvl="1" indent="-228600" algn="l" defTabSz="1155700">
            <a:lnSpc>
              <a:spcPct val="90000"/>
            </a:lnSpc>
            <a:spcBef>
              <a:spcPct val="0"/>
            </a:spcBef>
            <a:spcAft>
              <a:spcPct val="15000"/>
            </a:spcAft>
            <a:buChar char="•"/>
          </a:pPr>
          <a:endParaRPr lang="en-US" sz="2600" kern="1200" dirty="0"/>
        </a:p>
        <a:p>
          <a:pPr marL="171450" lvl="1" indent="-171450" algn="l" defTabSz="711200">
            <a:lnSpc>
              <a:spcPct val="90000"/>
            </a:lnSpc>
            <a:spcBef>
              <a:spcPct val="0"/>
            </a:spcBef>
            <a:spcAft>
              <a:spcPct val="15000"/>
            </a:spcAft>
            <a:buChar char="•"/>
          </a:pPr>
          <a:r>
            <a:rPr lang="en-US" sz="1600" kern="1200" dirty="0">
              <a:latin typeface="+mj-lt"/>
            </a:rPr>
            <a:t>Reduction of an E R Model to Relational tables (Cont.)</a:t>
          </a:r>
          <a:endParaRPr lang="en-US" sz="1600" kern="1200" dirty="0"/>
        </a:p>
        <a:p>
          <a:pPr marL="171450" lvl="1" indent="-171450" algn="l" defTabSz="711200">
            <a:lnSpc>
              <a:spcPct val="90000"/>
            </a:lnSpc>
            <a:spcBef>
              <a:spcPct val="0"/>
            </a:spcBef>
            <a:spcAft>
              <a:spcPct val="15000"/>
            </a:spcAft>
            <a:buChar char="•"/>
          </a:pPr>
          <a:r>
            <a:rPr lang="en-US" sz="1600" kern="1200" dirty="0"/>
            <a:t>Complete Relational Model of Case Study</a:t>
          </a:r>
        </a:p>
        <a:p>
          <a:pPr marL="228600" lvl="1" indent="-228600" algn="l" defTabSz="1155700">
            <a:lnSpc>
              <a:spcPct val="90000"/>
            </a:lnSpc>
            <a:spcBef>
              <a:spcPct val="0"/>
            </a:spcBef>
            <a:spcAft>
              <a:spcPct val="15000"/>
            </a:spcAft>
            <a:buChar char="•"/>
          </a:pPr>
          <a:endParaRPr lang="en-US" sz="2600" kern="1200" dirty="0"/>
        </a:p>
      </dsp:txBody>
      <dsp:txXfrm>
        <a:off x="8728024" y="1560825"/>
        <a:ext cx="2549574" cy="27669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23</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029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25</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6211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40</a:t>
            </a:fld>
            <a:endParaRPr lang="en-US" altLang="en-US"/>
          </a:p>
        </p:txBody>
      </p:sp>
    </p:spTree>
    <p:extLst>
      <p:ext uri="{BB962C8B-B14F-4D97-AF65-F5344CB8AC3E}">
        <p14:creationId xmlns:p14="http://schemas.microsoft.com/office/powerpoint/2010/main" val="140077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42</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383632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43</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191861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C8703-6DE3-42B6-91F2-098C87A1B476}" type="slidenum">
              <a:rPr lang="en-US" altLang="en-US"/>
              <a:pPr>
                <a:spcBef>
                  <a:spcPct val="0"/>
                </a:spcBef>
              </a:pPr>
              <a:t>4</a:t>
            </a:fld>
            <a:endParaRPr lang="en-US" altLang="en-US"/>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a:p>
        </p:txBody>
      </p:sp>
    </p:spTree>
    <p:extLst>
      <p:ext uri="{BB962C8B-B14F-4D97-AF65-F5344CB8AC3E}">
        <p14:creationId xmlns:p14="http://schemas.microsoft.com/office/powerpoint/2010/main" val="150706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5</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6</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7</a:t>
            </a:fld>
            <a:endParaRPr lang="en-US" altLang="en-US"/>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68719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20</a:t>
            </a:fld>
            <a:endParaRPr lang="en-US" altLang="en-US"/>
          </a:p>
        </p:txBody>
      </p:sp>
    </p:spTree>
    <p:extLst>
      <p:ext uri="{BB962C8B-B14F-4D97-AF65-F5344CB8AC3E}">
        <p14:creationId xmlns:p14="http://schemas.microsoft.com/office/powerpoint/2010/main" val="140595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21</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32265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22</a:t>
            </a:fld>
            <a:endParaRPr lang="en-US" altLang="en-US"/>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7314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4384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E R MODEL</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5125" name="Rectangle 12"/>
          <p:cNvSpPr>
            <a:spLocks noChangeArrowheads="1"/>
          </p:cNvSpPr>
          <p:nvPr/>
        </p:nvSpPr>
        <p:spPr bwMode="auto">
          <a:xfrm>
            <a:off x="1658352" y="2784976"/>
            <a:ext cx="6817895"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r>
              <a:rPr lang="en-US" altLang="en-US" sz="2800" b="1" dirty="0">
                <a:solidFill>
                  <a:srgbClr val="CC3300"/>
                </a:solidFill>
              </a:rPr>
              <a:t>Unit 2 Day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Schema at different levels</a:t>
            </a:r>
            <a:endParaRPr lang="en-IN" altLang="en-US"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r>
              <a:rPr lang="en-US" dirty="0"/>
              <a:t>The schemas defined at various level of Data Abstraction are: </a:t>
            </a:r>
          </a:p>
          <a:p>
            <a:pPr marL="0" indent="0">
              <a:buNone/>
            </a:pPr>
            <a:r>
              <a:rPr lang="en-US" dirty="0"/>
              <a:t> </a:t>
            </a:r>
          </a:p>
          <a:p>
            <a:r>
              <a:rPr lang="en-US" sz="2000" dirty="0"/>
              <a:t>Conceptual schema </a:t>
            </a:r>
          </a:p>
          <a:p>
            <a:r>
              <a:rPr lang="en-US" sz="2000" dirty="0"/>
              <a:t>Logical schema </a:t>
            </a:r>
          </a:p>
          <a:p>
            <a:r>
              <a:rPr lang="en-US" sz="2000" dirty="0"/>
              <a:t>Physical schema </a:t>
            </a:r>
          </a:p>
          <a:p>
            <a:r>
              <a:rPr lang="en-US" sz="2000" dirty="0"/>
              <a:t>External level schema/View level schema/Subschema</a:t>
            </a:r>
            <a:r>
              <a:rPr lang="en-US" dirty="0"/>
              <a:t> </a:t>
            </a:r>
          </a:p>
          <a:p>
            <a:pPr marL="0" indent="0" algn="just">
              <a:buNone/>
            </a:pPr>
            <a:endParaRPr 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pic>
        <p:nvPicPr>
          <p:cNvPr id="5" name="Content Placeholder 5">
            <a:extLst>
              <a:ext uri="{FF2B5EF4-FFF2-40B4-BE49-F238E27FC236}">
                <a16:creationId xmlns:a16="http://schemas.microsoft.com/office/drawing/2014/main" id="{E05E3EEA-BD6B-41F3-A61E-DE8968DD64C1}"/>
              </a:ext>
            </a:extLst>
          </p:cNvPr>
          <p:cNvPicPr>
            <a:picLocks noChangeAspect="1"/>
          </p:cNvPicPr>
          <p:nvPr/>
        </p:nvPicPr>
        <p:blipFill>
          <a:blip r:embed="rId2"/>
          <a:stretch>
            <a:fillRect/>
          </a:stretch>
        </p:blipFill>
        <p:spPr bwMode="auto">
          <a:xfrm>
            <a:off x="7045527" y="2209800"/>
            <a:ext cx="514647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70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Conceptual Schema </a:t>
            </a:r>
            <a:endParaRPr lang="en-IN" altLang="en-US" dirty="0">
              <a:solidFill>
                <a:schemeClr val="accent2"/>
              </a:solidFill>
            </a:endParaRPr>
          </a:p>
        </p:txBody>
      </p:sp>
      <p:sp>
        <p:nvSpPr>
          <p:cNvPr id="3" name="Content Placeholder 2"/>
          <p:cNvSpPr>
            <a:spLocks noGrp="1"/>
          </p:cNvSpPr>
          <p:nvPr>
            <p:ph idx="1"/>
          </p:nvPr>
        </p:nvSpPr>
        <p:spPr>
          <a:xfrm>
            <a:off x="433137" y="1143000"/>
            <a:ext cx="10972800" cy="5181600"/>
          </a:xfrm>
        </p:spPr>
        <p:txBody>
          <a:bodyPr/>
          <a:lstStyle/>
          <a:p>
            <a:pPr marL="0" indent="0" algn="just">
              <a:buNone/>
            </a:pPr>
            <a:r>
              <a:rPr lang="en-IN" sz="2000" dirty="0"/>
              <a:t>The </a:t>
            </a:r>
            <a:r>
              <a:rPr lang="en-IN" sz="2000" b="1" dirty="0">
                <a:solidFill>
                  <a:schemeClr val="accent6">
                    <a:lumMod val="60000"/>
                    <a:lumOff val="40000"/>
                  </a:schemeClr>
                </a:solidFill>
              </a:rPr>
              <a:t>conceptual schema design</a:t>
            </a:r>
            <a:r>
              <a:rPr lang="en-IN" sz="2000" b="1" dirty="0"/>
              <a:t> </a:t>
            </a:r>
            <a:r>
              <a:rPr lang="en-IN" sz="2000" dirty="0"/>
              <a:t>provides:</a:t>
            </a:r>
          </a:p>
          <a:p>
            <a:pPr marL="0" indent="0" algn="just">
              <a:buNone/>
            </a:pPr>
            <a:endParaRPr lang="en-IN" sz="1800" dirty="0"/>
          </a:p>
          <a:p>
            <a:pPr algn="just"/>
            <a:r>
              <a:rPr lang="en-IN" sz="1800" dirty="0"/>
              <a:t>high-level data model.</a:t>
            </a:r>
          </a:p>
          <a:p>
            <a:pPr algn="just"/>
            <a:r>
              <a:rPr lang="en-IN" sz="1800" dirty="0"/>
              <a:t>a conceptual framework to specify the data requirements of the database users </a:t>
            </a:r>
          </a:p>
          <a:p>
            <a:pPr algn="just"/>
            <a:r>
              <a:rPr lang="en-IN" sz="1800" dirty="0"/>
              <a:t>how the database will be structured to fulfil these requirements. </a:t>
            </a:r>
          </a:p>
          <a:p>
            <a:pPr algn="just"/>
            <a:endParaRPr lang="en-US" sz="1800" dirty="0"/>
          </a:p>
          <a:p>
            <a:pPr marL="0" indent="0" algn="just">
              <a:buNone/>
            </a:pPr>
            <a:r>
              <a:rPr lang="en-US" sz="1800" b="1" dirty="0">
                <a:solidFill>
                  <a:schemeClr val="accent6">
                    <a:lumMod val="60000"/>
                    <a:lumOff val="40000"/>
                  </a:schemeClr>
                </a:solidFill>
              </a:rPr>
              <a:t>Conceptual schema</a:t>
            </a:r>
            <a:r>
              <a:rPr lang="en-US" sz="1800" dirty="0">
                <a:solidFill>
                  <a:schemeClr val="accent6">
                    <a:lumMod val="60000"/>
                    <a:lumOff val="40000"/>
                  </a:schemeClr>
                </a:solidFill>
              </a:rPr>
              <a:t> or </a:t>
            </a:r>
            <a:r>
              <a:rPr lang="en-US" sz="1800" b="1" dirty="0">
                <a:solidFill>
                  <a:schemeClr val="accent6">
                    <a:lumMod val="60000"/>
                    <a:lumOff val="40000"/>
                  </a:schemeClr>
                </a:solidFill>
              </a:rPr>
              <a:t>conceptual data model:</a:t>
            </a:r>
            <a:r>
              <a:rPr lang="en-US" sz="1800" dirty="0"/>
              <a:t> </a:t>
            </a:r>
          </a:p>
          <a:p>
            <a:pPr marL="0" indent="0" algn="just">
              <a:buNone/>
            </a:pPr>
            <a:r>
              <a:rPr lang="en-US" sz="1800" dirty="0"/>
              <a:t>The schema/model developed at the conceptual design phase provides a detailed overview of the enterprise. </a:t>
            </a:r>
          </a:p>
          <a:p>
            <a:pPr marL="0" indent="0" algn="just">
              <a:buNone/>
            </a:pPr>
            <a:endParaRPr lang="en-US" sz="1800" dirty="0"/>
          </a:p>
          <a:p>
            <a:pPr marL="0" indent="0" algn="just">
              <a:buNone/>
            </a:pPr>
            <a:r>
              <a:rPr lang="en-US" sz="1800" dirty="0"/>
              <a:t>It describes:</a:t>
            </a:r>
          </a:p>
          <a:p>
            <a:pPr algn="just">
              <a:buFont typeface="+mj-lt"/>
              <a:buAutoNum type="arabicPeriod"/>
            </a:pPr>
            <a:r>
              <a:rPr lang="en-US" sz="1800" dirty="0"/>
              <a:t>the things of significance to an organization (</a:t>
            </a:r>
            <a:r>
              <a:rPr lang="en-US" sz="1800" i="1" dirty="0">
                <a:solidFill>
                  <a:schemeClr val="accent6">
                    <a:lumMod val="60000"/>
                    <a:lumOff val="40000"/>
                  </a:schemeClr>
                </a:solidFill>
              </a:rPr>
              <a:t>entity types</a:t>
            </a:r>
            <a:r>
              <a:rPr lang="en-US" sz="1800" dirty="0"/>
              <a:t>), </a:t>
            </a:r>
          </a:p>
          <a:p>
            <a:pPr algn="just">
              <a:buFont typeface="+mj-lt"/>
              <a:buAutoNum type="arabicPeriod"/>
            </a:pPr>
            <a:r>
              <a:rPr lang="en-US" sz="1800" dirty="0"/>
              <a:t>its characteristics (</a:t>
            </a:r>
            <a:r>
              <a:rPr lang="en-US" sz="1800" i="1" dirty="0">
                <a:solidFill>
                  <a:schemeClr val="accent6">
                    <a:lumMod val="60000"/>
                    <a:lumOff val="40000"/>
                  </a:schemeClr>
                </a:solidFill>
              </a:rPr>
              <a:t>attributes</a:t>
            </a:r>
            <a:r>
              <a:rPr lang="en-US" sz="1800" dirty="0"/>
              <a:t>), </a:t>
            </a:r>
          </a:p>
          <a:p>
            <a:pPr algn="just">
              <a:buFont typeface="+mj-lt"/>
              <a:buAutoNum type="arabicPeriod"/>
            </a:pPr>
            <a:r>
              <a:rPr lang="en-US" sz="1800" dirty="0"/>
              <a:t>the associations between pairs of those things of significance (</a:t>
            </a:r>
            <a:r>
              <a:rPr lang="en-US" sz="1800" i="1" dirty="0">
                <a:solidFill>
                  <a:schemeClr val="accent6">
                    <a:lumMod val="60000"/>
                    <a:lumOff val="40000"/>
                  </a:schemeClr>
                </a:solidFill>
              </a:rPr>
              <a:t>relationships</a:t>
            </a:r>
            <a:r>
              <a:rPr lang="en-US" sz="1800" dirty="0"/>
              <a:t>). </a:t>
            </a:r>
          </a:p>
          <a:p>
            <a:pPr marL="0" indent="0" algn="just">
              <a:buNone/>
            </a:pPr>
            <a:r>
              <a:rPr lang="en-US" sz="2000" b="1" dirty="0"/>
              <a:t>Ex: ER Model</a:t>
            </a:r>
          </a:p>
          <a:p>
            <a:pPr marL="0" indent="0" algn="just">
              <a:buNone/>
            </a:pPr>
            <a:endParaRPr lang="en-US" sz="18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154024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5F51-275A-47AA-9C85-E12E056107C3}"/>
              </a:ext>
            </a:extLst>
          </p:cNvPr>
          <p:cNvSpPr>
            <a:spLocks noGrp="1"/>
          </p:cNvSpPr>
          <p:nvPr>
            <p:ph type="title"/>
          </p:nvPr>
        </p:nvSpPr>
        <p:spPr>
          <a:effectLst/>
        </p:spPr>
        <p:txBody>
          <a:bodyPr/>
          <a:lstStyle/>
          <a:p>
            <a:r>
              <a:rPr lang="en-US" dirty="0">
                <a:solidFill>
                  <a:schemeClr val="accent6">
                    <a:lumMod val="75000"/>
                  </a:schemeClr>
                </a:solidFill>
              </a:rPr>
              <a:t>Logical Schema </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EAF56213-94EE-47E5-B140-DBEF3E60C4BC}"/>
              </a:ext>
            </a:extLst>
          </p:cNvPr>
          <p:cNvSpPr>
            <a:spLocks noGrp="1"/>
          </p:cNvSpPr>
          <p:nvPr>
            <p:ph idx="1"/>
          </p:nvPr>
        </p:nvSpPr>
        <p:spPr>
          <a:xfrm>
            <a:off x="214312" y="985838"/>
            <a:ext cx="11480800" cy="5262562"/>
          </a:xfrm>
        </p:spPr>
        <p:txBody>
          <a:bodyPr/>
          <a:lstStyle/>
          <a:p>
            <a:pPr marL="0" indent="0" algn="just">
              <a:buNone/>
            </a:pPr>
            <a:r>
              <a:rPr lang="en-US" b="1" dirty="0">
                <a:solidFill>
                  <a:schemeClr val="tx1"/>
                </a:solidFill>
              </a:rPr>
              <a:t>      It is a database design at conceptual level of the data abstraction</a:t>
            </a:r>
          </a:p>
          <a:p>
            <a:pPr marL="0" indent="0" algn="just">
              <a:buNone/>
            </a:pPr>
            <a:endParaRPr lang="en-US" sz="2000" dirty="0">
              <a:solidFill>
                <a:schemeClr val="accent6">
                  <a:lumMod val="60000"/>
                  <a:lumOff val="40000"/>
                </a:schemeClr>
              </a:solidFill>
            </a:endParaRPr>
          </a:p>
          <a:p>
            <a:pPr marL="0" indent="0" algn="just">
              <a:buNone/>
            </a:pPr>
            <a:r>
              <a:rPr lang="en-US" sz="2000" dirty="0"/>
              <a:t>In Logical Schema Design:</a:t>
            </a:r>
          </a:p>
          <a:p>
            <a:pPr algn="just"/>
            <a:r>
              <a:rPr lang="en-US" sz="2000" dirty="0"/>
              <a:t>The conceptual schema is transformed from the high-level data model into the implementation data model. </a:t>
            </a:r>
          </a:p>
          <a:p>
            <a:pPr algn="just"/>
            <a:r>
              <a:rPr lang="en-US" sz="2000" dirty="0"/>
              <a:t>It defines how the database should be implemented using a specific DBMS.</a:t>
            </a:r>
          </a:p>
          <a:p>
            <a:pPr algn="just"/>
            <a:r>
              <a:rPr lang="en-US" sz="2000" dirty="0"/>
              <a:t>This schema defines all the logical constraints that need to be applied to the data stored in the database. </a:t>
            </a:r>
          </a:p>
          <a:p>
            <a:pPr marL="0" indent="0" algn="just">
              <a:buNone/>
            </a:pPr>
            <a:endParaRPr lang="en-US" sz="2000" dirty="0"/>
          </a:p>
          <a:p>
            <a:pPr marL="0" indent="0" algn="just">
              <a:buNone/>
            </a:pPr>
            <a:r>
              <a:rPr lang="en-US" sz="2000" dirty="0"/>
              <a:t>Steps:</a:t>
            </a:r>
          </a:p>
          <a:p>
            <a:pPr marL="457200" indent="-457200" algn="just">
              <a:buAutoNum type="arabicPeriod"/>
            </a:pPr>
            <a:r>
              <a:rPr lang="en-US" sz="2000" dirty="0"/>
              <a:t>Select Data Model ; ex: Relational , Object , Network , Hierarchical etc.</a:t>
            </a:r>
          </a:p>
          <a:p>
            <a:pPr marL="457200" indent="-457200" algn="just">
              <a:buAutoNum type="arabicPeriod"/>
            </a:pPr>
            <a:r>
              <a:rPr lang="en-US" sz="2000" dirty="0"/>
              <a:t>Transform Conceptual Model into selected Data Model ex</a:t>
            </a:r>
            <a:r>
              <a:rPr lang="en-US" sz="2000" b="1" dirty="0"/>
              <a:t>: ER to Relational</a:t>
            </a:r>
          </a:p>
          <a:p>
            <a:pPr marL="457200" indent="-457200" algn="just">
              <a:buAutoNum type="arabicPeriod"/>
            </a:pPr>
            <a:r>
              <a:rPr lang="en-US" sz="2000" dirty="0"/>
              <a:t>Implement all constraints as per selected data model.</a:t>
            </a:r>
            <a:endParaRPr lang="en-IN" dirty="0"/>
          </a:p>
        </p:txBody>
      </p:sp>
      <p:sp>
        <p:nvSpPr>
          <p:cNvPr id="4" name="Slide Number Placeholder 3">
            <a:extLst>
              <a:ext uri="{FF2B5EF4-FFF2-40B4-BE49-F238E27FC236}">
                <a16:creationId xmlns:a16="http://schemas.microsoft.com/office/drawing/2014/main" id="{F8400014-A3BE-42B5-9DE3-86B1313C6A57}"/>
              </a:ext>
            </a:extLst>
          </p:cNvPr>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305578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5F51-275A-47AA-9C85-E12E056107C3}"/>
              </a:ext>
            </a:extLst>
          </p:cNvPr>
          <p:cNvSpPr>
            <a:spLocks noGrp="1"/>
          </p:cNvSpPr>
          <p:nvPr>
            <p:ph type="title"/>
          </p:nvPr>
        </p:nvSpPr>
        <p:spPr>
          <a:effectLst/>
        </p:spPr>
        <p:txBody>
          <a:bodyPr/>
          <a:lstStyle/>
          <a:p>
            <a:r>
              <a:rPr lang="en-US" dirty="0">
                <a:solidFill>
                  <a:schemeClr val="accent6">
                    <a:lumMod val="75000"/>
                  </a:schemeClr>
                </a:solidFill>
              </a:rPr>
              <a:t>Physical Schema </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EAF56213-94EE-47E5-B140-DBEF3E60C4BC}"/>
              </a:ext>
            </a:extLst>
          </p:cNvPr>
          <p:cNvSpPr>
            <a:spLocks noGrp="1"/>
          </p:cNvSpPr>
          <p:nvPr>
            <p:ph idx="1"/>
          </p:nvPr>
        </p:nvSpPr>
        <p:spPr>
          <a:xfrm>
            <a:off x="152400" y="985838"/>
            <a:ext cx="12039600" cy="5262562"/>
          </a:xfrm>
        </p:spPr>
        <p:txBody>
          <a:bodyPr/>
          <a:lstStyle/>
          <a:p>
            <a:pPr marL="0" indent="0" algn="just">
              <a:buNone/>
            </a:pPr>
            <a:endParaRPr lang="en-IN" sz="2000" b="1" dirty="0"/>
          </a:p>
          <a:p>
            <a:pPr marL="0" indent="0" algn="just">
              <a:buNone/>
            </a:pPr>
            <a:r>
              <a:rPr lang="en-IN" b="1" dirty="0">
                <a:solidFill>
                  <a:schemeClr val="tx1"/>
                </a:solidFill>
              </a:rPr>
              <a:t>Physical Schema is the database design at the physical level of data abstraction.</a:t>
            </a:r>
            <a:endParaRPr lang="en-US" b="1" dirty="0">
              <a:solidFill>
                <a:schemeClr val="tx1"/>
              </a:solidFill>
            </a:endParaRPr>
          </a:p>
          <a:p>
            <a:pPr marL="0" indent="0" algn="just">
              <a:buNone/>
            </a:pPr>
            <a:endParaRPr lang="en-US" sz="2000" dirty="0"/>
          </a:p>
          <a:p>
            <a:pPr marL="0" indent="0" algn="just">
              <a:buNone/>
            </a:pPr>
            <a:r>
              <a:rPr lang="en-US" sz="2000" dirty="0"/>
              <a:t>It describes how the data is organized in files, internal storage structure, and access paths.  </a:t>
            </a:r>
          </a:p>
          <a:p>
            <a:pPr marL="0" indent="0" algn="just">
              <a:buNone/>
            </a:pPr>
            <a:endParaRPr lang="en-US" sz="2000" dirty="0"/>
          </a:p>
          <a:p>
            <a:pPr marL="0" indent="0" algn="just">
              <a:buNone/>
            </a:pPr>
            <a:r>
              <a:rPr lang="en-IN" sz="2000" dirty="0"/>
              <a:t>The logical schema is mapped to the physical schema using DBMS tools selected as per selection of data models in logical schema phase.</a:t>
            </a:r>
          </a:p>
          <a:p>
            <a:pPr marL="0" indent="0" algn="just">
              <a:buNone/>
            </a:pPr>
            <a:endParaRPr lang="en-IN" sz="2000" dirty="0"/>
          </a:p>
          <a:p>
            <a:pPr marL="0" indent="0" algn="just">
              <a:buNone/>
            </a:pPr>
            <a:r>
              <a:rPr lang="en-IN" sz="2000" dirty="0"/>
              <a:t>For Example : For RDMBS tools like Microsoft SQL Server, Oracle SQL, or IBM's DB2 etc.</a:t>
            </a:r>
            <a:endParaRPr lang="en-US" sz="2000" dirty="0"/>
          </a:p>
        </p:txBody>
      </p:sp>
      <p:sp>
        <p:nvSpPr>
          <p:cNvPr id="4" name="Slide Number Placeholder 3">
            <a:extLst>
              <a:ext uri="{FF2B5EF4-FFF2-40B4-BE49-F238E27FC236}">
                <a16:creationId xmlns:a16="http://schemas.microsoft.com/office/drawing/2014/main" id="{F8400014-A3BE-42B5-9DE3-86B1313C6A57}"/>
              </a:ext>
            </a:extLst>
          </p:cNvPr>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Tree>
    <p:extLst>
      <p:ext uri="{BB962C8B-B14F-4D97-AF65-F5344CB8AC3E}">
        <p14:creationId xmlns:p14="http://schemas.microsoft.com/office/powerpoint/2010/main" val="130242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5F51-275A-47AA-9C85-E12E056107C3}"/>
              </a:ext>
            </a:extLst>
          </p:cNvPr>
          <p:cNvSpPr>
            <a:spLocks noGrp="1"/>
          </p:cNvSpPr>
          <p:nvPr>
            <p:ph type="title"/>
          </p:nvPr>
        </p:nvSpPr>
        <p:spPr>
          <a:effectLst/>
        </p:spPr>
        <p:txBody>
          <a:bodyPr/>
          <a:lstStyle/>
          <a:p>
            <a:r>
              <a:rPr lang="en-US" dirty="0">
                <a:solidFill>
                  <a:schemeClr val="accent6">
                    <a:lumMod val="75000"/>
                  </a:schemeClr>
                </a:solidFill>
              </a:rPr>
              <a:t>View Schema or External Schema</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EAF56213-94EE-47E5-B140-DBEF3E60C4BC}"/>
              </a:ext>
            </a:extLst>
          </p:cNvPr>
          <p:cNvSpPr>
            <a:spLocks noGrp="1"/>
          </p:cNvSpPr>
          <p:nvPr>
            <p:ph idx="1"/>
          </p:nvPr>
        </p:nvSpPr>
        <p:spPr>
          <a:xfrm>
            <a:off x="214312" y="965785"/>
            <a:ext cx="11480800" cy="5262562"/>
          </a:xfrm>
        </p:spPr>
        <p:txBody>
          <a:bodyPr/>
          <a:lstStyle/>
          <a:p>
            <a:pPr marL="0" indent="0" algn="just">
              <a:buNone/>
            </a:pPr>
            <a:endParaRPr lang="en-IN" sz="2000" b="1" dirty="0"/>
          </a:p>
          <a:p>
            <a:pPr marL="0" indent="0" algn="just">
              <a:buNone/>
            </a:pPr>
            <a:r>
              <a:rPr lang="en-IN" b="1" dirty="0">
                <a:solidFill>
                  <a:schemeClr val="tx1"/>
                </a:solidFill>
              </a:rPr>
              <a:t>It defines the design of the database at the view level of the data abstraction. </a:t>
            </a:r>
          </a:p>
          <a:p>
            <a:pPr marL="0" indent="0" algn="just">
              <a:buNone/>
            </a:pPr>
            <a:endParaRPr lang="en-US" b="1" dirty="0"/>
          </a:p>
          <a:p>
            <a:pPr algn="just"/>
            <a:r>
              <a:rPr lang="en-US" sz="2000" dirty="0"/>
              <a:t>It defines how an end-user will interact with the database system. </a:t>
            </a:r>
          </a:p>
          <a:p>
            <a:pPr algn="just"/>
            <a:r>
              <a:rPr lang="en-US" sz="2000" dirty="0"/>
              <a:t>There are many view schema for a database system. Each view schema defines the view of data for a particular group of people.</a:t>
            </a:r>
          </a:p>
          <a:p>
            <a:pPr algn="just"/>
            <a:r>
              <a:rPr lang="en-US" sz="2000" dirty="0"/>
              <a:t>It shows only those data to a view group in which they are interested and hides the remaining details. </a:t>
            </a:r>
          </a:p>
          <a:p>
            <a:pPr algn="just"/>
            <a:endParaRPr lang="en-US" sz="2000" dirty="0"/>
          </a:p>
          <a:p>
            <a:pPr marL="0" indent="0" algn="just">
              <a:buNone/>
            </a:pPr>
            <a:r>
              <a:rPr lang="en-US" sz="2000" b="1" dirty="0"/>
              <a:t>Example:  </a:t>
            </a:r>
            <a:r>
              <a:rPr lang="en-US" sz="2000" dirty="0"/>
              <a:t>For Car seller , only selling details are available at view level </a:t>
            </a:r>
          </a:p>
          <a:p>
            <a:pPr marL="0" indent="0" algn="just">
              <a:buNone/>
            </a:pPr>
            <a:r>
              <a:rPr lang="en-US" sz="2000" dirty="0">
                <a:ea typeface="+mn-ea"/>
                <a:cs typeface="+mn-cs"/>
              </a:rPr>
              <a:t>                  For	HR , only employee information is available at view level</a:t>
            </a:r>
          </a:p>
          <a:p>
            <a:pPr algn="just"/>
            <a:endParaRPr lang="en-US" sz="2000" dirty="0"/>
          </a:p>
          <a:p>
            <a:pPr algn="just"/>
            <a:endParaRPr lang="en-US" sz="2000" b="1" dirty="0"/>
          </a:p>
        </p:txBody>
      </p:sp>
      <p:sp>
        <p:nvSpPr>
          <p:cNvPr id="4" name="Slide Number Placeholder 3">
            <a:extLst>
              <a:ext uri="{FF2B5EF4-FFF2-40B4-BE49-F238E27FC236}">
                <a16:creationId xmlns:a16="http://schemas.microsoft.com/office/drawing/2014/main" id="{F8400014-A3BE-42B5-9DE3-86B1313C6A57}"/>
              </a:ext>
            </a:extLst>
          </p:cNvPr>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Tree>
    <p:extLst>
      <p:ext uri="{BB962C8B-B14F-4D97-AF65-F5344CB8AC3E}">
        <p14:creationId xmlns:p14="http://schemas.microsoft.com/office/powerpoint/2010/main" val="185796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Data Modelling Process</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b="1" dirty="0">
                <a:solidFill>
                  <a:schemeClr val="tx1"/>
                </a:solidFill>
              </a:rPr>
              <a:t>Data</a:t>
            </a:r>
            <a:r>
              <a:rPr lang="en-US" dirty="0">
                <a:solidFill>
                  <a:schemeClr val="tx1"/>
                </a:solidFill>
              </a:rPr>
              <a:t> </a:t>
            </a:r>
            <a:r>
              <a:rPr lang="en-US" b="1" dirty="0">
                <a:solidFill>
                  <a:schemeClr val="tx1"/>
                </a:solidFill>
              </a:rPr>
              <a:t>modeling is a technique to define and organize the data requirements of an enterprise</a:t>
            </a:r>
            <a:r>
              <a:rPr lang="en-US" dirty="0">
                <a:solidFill>
                  <a:schemeClr val="tx1"/>
                </a:solidFill>
              </a:rPr>
              <a:t>. </a:t>
            </a:r>
          </a:p>
          <a:p>
            <a:pPr marL="0" indent="0">
              <a:buNone/>
            </a:pPr>
            <a:r>
              <a:rPr lang="en-US" dirty="0"/>
              <a:t>The process of data modelling is represented in the diagram:</a:t>
            </a:r>
          </a:p>
          <a:p>
            <a:pPr marL="0" indent="0">
              <a:buNone/>
            </a:pPr>
            <a:endParaRPr lang="en-US" dirty="0"/>
          </a:p>
          <a:p>
            <a:pPr marL="0" indent="0">
              <a:buNone/>
            </a:pPr>
            <a:endParaRPr lang="en-US" dirty="0"/>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67000"/>
            <a:ext cx="10478293" cy="3661855"/>
          </a:xfrm>
          <a:prstGeom prst="rect">
            <a:avLst/>
          </a:prstGeom>
        </p:spPr>
      </p:pic>
    </p:spTree>
    <p:extLst>
      <p:ext uri="{BB962C8B-B14F-4D97-AF65-F5344CB8AC3E}">
        <p14:creationId xmlns:p14="http://schemas.microsoft.com/office/powerpoint/2010/main" val="60446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____________ means to hide certain details of how data is stored and maintain.</a:t>
            </a:r>
          </a:p>
          <a:p>
            <a:pPr marL="0" indent="0">
              <a:buNone/>
            </a:pPr>
            <a:endParaRPr lang="en-US" dirty="0"/>
          </a:p>
          <a:p>
            <a:pPr marL="457200" indent="-457200">
              <a:buFont typeface="+mj-lt"/>
              <a:buAutoNum type="alphaUcPeriod"/>
            </a:pPr>
            <a:r>
              <a:rPr lang="en-US" dirty="0"/>
              <a:t>Data Isolation</a:t>
            </a:r>
          </a:p>
          <a:p>
            <a:pPr marL="457200" indent="-457200">
              <a:buFont typeface="+mj-lt"/>
              <a:buAutoNum type="alphaUcPeriod"/>
            </a:pPr>
            <a:endParaRPr lang="en-US" dirty="0"/>
          </a:p>
          <a:p>
            <a:pPr marL="457200" indent="-457200">
              <a:buFont typeface="+mj-lt"/>
              <a:buAutoNum type="alphaUcPeriod"/>
            </a:pPr>
            <a:r>
              <a:rPr lang="en-US" dirty="0"/>
              <a:t>Data Integrity</a:t>
            </a:r>
          </a:p>
          <a:p>
            <a:pPr marL="457200" indent="-457200">
              <a:buFont typeface="+mj-lt"/>
              <a:buAutoNum type="alphaUcPeriod"/>
            </a:pPr>
            <a:endParaRPr lang="en-US" dirty="0"/>
          </a:p>
          <a:p>
            <a:pPr marL="457200" indent="-457200">
              <a:buFont typeface="+mj-lt"/>
              <a:buAutoNum type="alphaUcPeriod"/>
            </a:pPr>
            <a:r>
              <a:rPr lang="en-US" dirty="0"/>
              <a:t>Data Abstraction </a:t>
            </a:r>
          </a:p>
          <a:p>
            <a:pPr marL="457200" indent="-457200">
              <a:buFont typeface="+mj-lt"/>
              <a:buAutoNum type="alphaUcPeriod"/>
            </a:pPr>
            <a:endParaRPr lang="en-US" dirty="0"/>
          </a:p>
          <a:p>
            <a:pPr marL="457200" indent="-457200">
              <a:buFont typeface="+mj-lt"/>
              <a:buAutoNum type="alphaUcPeriod"/>
            </a:pPr>
            <a:r>
              <a:rPr lang="en-US" dirty="0"/>
              <a:t>None of these</a:t>
            </a:r>
          </a:p>
          <a:p>
            <a:pPr marL="0" indent="0">
              <a:buNone/>
            </a:pPr>
            <a:endParaRPr lang="en-US" dirty="0"/>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8044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6" end="6"/>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In data abstraction which is lowest level of abstraction ?</a:t>
            </a:r>
          </a:p>
          <a:p>
            <a:pPr marL="0" indent="0">
              <a:buNone/>
            </a:pPr>
            <a:r>
              <a:rPr lang="en-US" dirty="0"/>
              <a:t>  </a:t>
            </a:r>
          </a:p>
          <a:p>
            <a:pPr marL="457200" indent="-457200">
              <a:buFont typeface="+mj-lt"/>
              <a:buAutoNum type="alphaUcPeriod"/>
            </a:pPr>
            <a:r>
              <a:rPr lang="en-US" dirty="0"/>
              <a:t>Physical Level</a:t>
            </a:r>
          </a:p>
          <a:p>
            <a:pPr marL="457200" indent="-457200">
              <a:buFont typeface="+mj-lt"/>
              <a:buAutoNum type="alphaUcPeriod"/>
            </a:pPr>
            <a:endParaRPr lang="en-US" dirty="0"/>
          </a:p>
          <a:p>
            <a:pPr marL="457200" indent="-457200">
              <a:buFont typeface="+mj-lt"/>
              <a:buAutoNum type="alphaUcPeriod"/>
            </a:pPr>
            <a:r>
              <a:rPr lang="en-US" dirty="0"/>
              <a:t>Conceptual Level</a:t>
            </a:r>
          </a:p>
          <a:p>
            <a:pPr marL="457200" indent="-457200">
              <a:buFont typeface="+mj-lt"/>
              <a:buAutoNum type="alphaUcPeriod"/>
            </a:pPr>
            <a:endParaRPr lang="en-US" dirty="0"/>
          </a:p>
          <a:p>
            <a:pPr marL="457200" indent="-457200">
              <a:buFont typeface="+mj-lt"/>
              <a:buAutoNum type="alphaUcPeriod"/>
            </a:pPr>
            <a:r>
              <a:rPr lang="en-US" dirty="0"/>
              <a:t>View Level</a:t>
            </a:r>
          </a:p>
          <a:p>
            <a:pPr marL="457200" indent="-457200">
              <a:buFont typeface="+mj-lt"/>
              <a:buAutoNum type="alphaUcPeriod"/>
            </a:pPr>
            <a:endParaRPr lang="en-US" dirty="0"/>
          </a:p>
          <a:p>
            <a:pPr marL="457200" indent="-457200">
              <a:buFont typeface="+mj-lt"/>
              <a:buAutoNum type="alphaUcPeriod"/>
            </a:pPr>
            <a:r>
              <a:rPr lang="en-US" dirty="0"/>
              <a:t>None of these</a:t>
            </a:r>
          </a:p>
          <a:p>
            <a:pPr marL="457200" indent="-457200">
              <a:buFont typeface="+mj-lt"/>
              <a:buAutoNum type="alphaUcPeriod"/>
            </a:pPr>
            <a:endParaRPr lang="en-US" dirty="0"/>
          </a:p>
          <a:p>
            <a:pPr marL="457200" indent="-457200">
              <a:buFont typeface="+mj-lt"/>
              <a:buAutoNum type="alphaUcPeriod"/>
            </a:pPr>
            <a:endParaRPr lang="en-US" dirty="0"/>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976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00000" y="150000"/>
                                    </p:animScale>
                                  </p:childTnLst>
                                </p:cTn>
                              </p:par>
                            </p:childTnLst>
                          </p:cTn>
                        </p:par>
                      </p:childTnLst>
                    </p:cTn>
                  </p:par>
                  <p:par>
                    <p:cTn id="7" fill="hold">
                      <p:stCondLst>
                        <p:cond delay="indefinite"/>
                      </p:stCondLst>
                      <p:childTnLst>
                        <p:par>
                          <p:cTn id="8" fill="hold">
                            <p:stCondLst>
                              <p:cond delay="0"/>
                            </p:stCondLst>
                            <p:childTnLst>
                              <p:par>
                                <p:cTn id="9" presetID="24" presetClass="emph" presetSubtype="0" fill="hold" nodeType="clickEffect">
                                  <p:stCondLst>
                                    <p:cond delay="0"/>
                                  </p:stCondLst>
                                  <p:childTnLst>
                                    <p:animClr clrSpc="hsl" dir="cw">
                                      <p:cBhvr override="childStyle">
                                        <p:cTn id="10" dur="500" fill="hold"/>
                                        <p:tgtEl>
                                          <p:spTgt spid="3">
                                            <p:txEl>
                                              <p:pRg st="2" end="2"/>
                                            </p:txEl>
                                          </p:spTgt>
                                        </p:tgtEl>
                                        <p:attrNameLst>
                                          <p:attrName>style.color</p:attrName>
                                        </p:attrNameLst>
                                      </p:cBhvr>
                                      <p:by>
                                        <p:hsl h="0" s="-12549" l="-25098"/>
                                      </p:by>
                                    </p:animClr>
                                    <p:animClr clrSpc="hsl" dir="cw">
                                      <p:cBhvr>
                                        <p:cTn id="11" dur="500" fill="hold"/>
                                        <p:tgtEl>
                                          <p:spTgt spid="3">
                                            <p:txEl>
                                              <p:pRg st="2" end="2"/>
                                            </p:txEl>
                                          </p:spTgt>
                                        </p:tgtEl>
                                        <p:attrNameLst>
                                          <p:attrName>fillcolor</p:attrName>
                                        </p:attrNameLst>
                                      </p:cBhvr>
                                      <p:by>
                                        <p:hsl h="0" s="-12549" l="-25098"/>
                                      </p:by>
                                    </p:animClr>
                                    <p:animClr clrSpc="hsl" dir="cw">
                                      <p:cBhvr>
                                        <p:cTn id="12" dur="500" fill="hold"/>
                                        <p:tgtEl>
                                          <p:spTgt spid="3">
                                            <p:txEl>
                                              <p:pRg st="2" end="2"/>
                                            </p:txEl>
                                          </p:spTgt>
                                        </p:tgtEl>
                                        <p:attrNameLst>
                                          <p:attrName>stroke.color</p:attrName>
                                        </p:attrNameLst>
                                      </p:cBhvr>
                                      <p:by>
                                        <p:hsl h="0" s="-12549" l="-25098"/>
                                      </p:by>
                                    </p:animClr>
                                    <p:set>
                                      <p:cBhvr>
                                        <p:cTn id="13"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______ of abstraction explains how data is actually stored and describes the Data Structure and Access methods used by database.</a:t>
            </a:r>
          </a:p>
          <a:p>
            <a:pPr marL="0" indent="0">
              <a:buNone/>
            </a:pPr>
            <a:endParaRPr lang="en-US" dirty="0"/>
          </a:p>
          <a:p>
            <a:pPr marL="457200" indent="-457200">
              <a:buFont typeface="+mj-lt"/>
              <a:buAutoNum type="alphaUcPeriod"/>
            </a:pPr>
            <a:r>
              <a:rPr lang="en-US" dirty="0"/>
              <a:t>Conceptual Level</a:t>
            </a:r>
          </a:p>
          <a:p>
            <a:pPr marL="457200" indent="-457200">
              <a:buFont typeface="+mj-lt"/>
              <a:buAutoNum type="alphaUcPeriod"/>
            </a:pPr>
            <a:endParaRPr lang="en-US" dirty="0"/>
          </a:p>
          <a:p>
            <a:pPr marL="457200" indent="-457200">
              <a:buFont typeface="+mj-lt"/>
              <a:buAutoNum type="alphaUcPeriod"/>
            </a:pPr>
            <a:r>
              <a:rPr lang="en-US" dirty="0"/>
              <a:t>Physical Level</a:t>
            </a:r>
          </a:p>
          <a:p>
            <a:pPr marL="457200" indent="-457200">
              <a:buFont typeface="+mj-lt"/>
              <a:buAutoNum type="alphaUcPeriod"/>
            </a:pPr>
            <a:endParaRPr lang="en-US" dirty="0"/>
          </a:p>
          <a:p>
            <a:pPr marL="457200" indent="-457200">
              <a:buFont typeface="+mj-lt"/>
              <a:buAutoNum type="alphaUcPeriod"/>
            </a:pPr>
            <a:r>
              <a:rPr lang="en-US" dirty="0"/>
              <a:t>View Level</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9419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4" end="4"/>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There are _________ levels of data abstraction.</a:t>
            </a:r>
          </a:p>
          <a:p>
            <a:pPr marL="0" indent="0">
              <a:buNone/>
            </a:pPr>
            <a:endParaRPr lang="en-US" dirty="0"/>
          </a:p>
          <a:p>
            <a:pPr marL="0" indent="0">
              <a:buNone/>
            </a:pPr>
            <a:r>
              <a:rPr lang="en-US" dirty="0"/>
              <a:t>A. 2</a:t>
            </a:r>
          </a:p>
          <a:p>
            <a:pPr marL="0" indent="0">
              <a:buNone/>
            </a:pPr>
            <a:r>
              <a:rPr lang="en-US" dirty="0"/>
              <a:t>	</a:t>
            </a:r>
          </a:p>
          <a:p>
            <a:pPr marL="0" indent="0">
              <a:buNone/>
            </a:pPr>
            <a:r>
              <a:rPr lang="en-US" dirty="0"/>
              <a:t>B. 3</a:t>
            </a:r>
          </a:p>
          <a:p>
            <a:pPr marL="457200" indent="-457200">
              <a:buFont typeface="+mj-lt"/>
              <a:buAutoNum type="alphaUcPeriod"/>
            </a:pPr>
            <a:endParaRPr lang="en-US" dirty="0"/>
          </a:p>
          <a:p>
            <a:pPr marL="0" indent="0">
              <a:buNone/>
            </a:pPr>
            <a:r>
              <a:rPr lang="en-US" dirty="0"/>
              <a:t>C. 4</a:t>
            </a:r>
          </a:p>
          <a:p>
            <a:pPr marL="457200" indent="-457200">
              <a:buFont typeface="+mj-lt"/>
              <a:buAutoNum type="alphaUcPeriod"/>
            </a:pPr>
            <a:endParaRPr lang="en-US" dirty="0"/>
          </a:p>
          <a:p>
            <a:pPr marL="0" indent="0">
              <a:buNone/>
            </a:pPr>
            <a:r>
              <a:rPr lang="en-US" dirty="0"/>
              <a:t>D. 1</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5564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4" end="4"/>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xfrm>
            <a:off x="304800" y="0"/>
            <a:ext cx="9914188" cy="1017922"/>
          </a:xfrm>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
        <p:nvSpPr>
          <p:cNvPr id="3" name="Content Placeholder 2"/>
          <p:cNvSpPr>
            <a:spLocks noGrp="1"/>
          </p:cNvSpPr>
          <p:nvPr>
            <p:ph idx="1"/>
          </p:nvPr>
        </p:nvSpPr>
        <p:spPr>
          <a:xfrm>
            <a:off x="172118" y="1017922"/>
            <a:ext cx="11633200" cy="5154278"/>
          </a:xfrm>
        </p:spPr>
        <p:txBody>
          <a:bodyPr/>
          <a:lstStyle/>
          <a:p>
            <a:pPr marL="0" indent="0">
              <a:buNone/>
            </a:pPr>
            <a:r>
              <a:rPr lang="en-US" dirty="0"/>
              <a:t>Q. Which one is correct statement?</a:t>
            </a:r>
          </a:p>
          <a:p>
            <a:pPr marL="0" indent="0">
              <a:buNone/>
            </a:pPr>
            <a:endParaRPr lang="en-US" sz="2000" dirty="0"/>
          </a:p>
          <a:p>
            <a:pPr marL="0" indent="0">
              <a:buNone/>
            </a:pPr>
            <a:r>
              <a:rPr lang="en-US" dirty="0"/>
              <a:t>Logical data independence provides following without changing application programs:</a:t>
            </a:r>
          </a:p>
          <a:p>
            <a:pPr marL="0" indent="0">
              <a:buNone/>
            </a:pPr>
            <a:r>
              <a:rPr lang="en-US" dirty="0"/>
              <a:t>(</a:t>
            </a:r>
            <a:r>
              <a:rPr lang="en-US" dirty="0" err="1"/>
              <a:t>i</a:t>
            </a:r>
            <a:r>
              <a:rPr lang="en-US" dirty="0"/>
              <a:t>)      Changes in access methods.</a:t>
            </a:r>
          </a:p>
          <a:p>
            <a:pPr marL="0" indent="0">
              <a:buNone/>
            </a:pPr>
            <a:r>
              <a:rPr lang="en-US" dirty="0"/>
              <a:t>(ii)     Adding new entities in database</a:t>
            </a:r>
          </a:p>
          <a:p>
            <a:pPr marL="0" indent="0">
              <a:buNone/>
            </a:pPr>
            <a:r>
              <a:rPr lang="en-US" dirty="0"/>
              <a:t>(iii)    Splitting an existing record into two or more records</a:t>
            </a:r>
          </a:p>
          <a:p>
            <a:pPr marL="0" indent="0">
              <a:buNone/>
            </a:pPr>
            <a:r>
              <a:rPr lang="en-US" dirty="0"/>
              <a:t>(iv)    Changing storage medium</a:t>
            </a:r>
          </a:p>
          <a:p>
            <a:pPr marL="0" indent="0">
              <a:buNone/>
            </a:pPr>
            <a:endParaRPr lang="en-US" dirty="0"/>
          </a:p>
          <a:p>
            <a:pPr marL="0" indent="0">
              <a:buNone/>
            </a:pPr>
            <a:r>
              <a:rPr lang="en-US" dirty="0"/>
              <a:t>	(A) (</a:t>
            </a:r>
            <a:r>
              <a:rPr lang="en-US" dirty="0" err="1"/>
              <a:t>i</a:t>
            </a:r>
            <a:r>
              <a:rPr lang="en-US" dirty="0"/>
              <a:t>) and (ii)			(B) (iv) only</a:t>
            </a:r>
          </a:p>
          <a:p>
            <a:pPr marL="0" indent="0">
              <a:buNone/>
            </a:pPr>
            <a:r>
              <a:rPr lang="en-US" dirty="0"/>
              <a:t>	(C) (</a:t>
            </a:r>
            <a:r>
              <a:rPr lang="en-US" dirty="0" err="1"/>
              <a:t>i</a:t>
            </a:r>
            <a:r>
              <a:rPr lang="en-US" dirty="0"/>
              <a:t>) and (iv)		(D) (ii) and (iii)</a:t>
            </a:r>
          </a:p>
          <a:p>
            <a:pPr marL="0" indent="0">
              <a:buNone/>
            </a:pPr>
            <a:endParaRPr lang="en-US" dirty="0"/>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5-Point Star 4"/>
          <p:cNvSpPr/>
          <p:nvPr/>
        </p:nvSpPr>
        <p:spPr bwMode="auto">
          <a:xfrm>
            <a:off x="6705600" y="5181600"/>
            <a:ext cx="838200" cy="533400"/>
          </a:xfrm>
          <a:prstGeom prst="star5">
            <a:avLst/>
          </a:prstGeom>
          <a:solidFill>
            <a:srgbClr val="F4B930">
              <a:alpha val="87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90156621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21</a:t>
            </a:fld>
            <a:endParaRPr lang="en-US" altLang="en-US" sz="1200">
              <a:solidFill>
                <a:schemeClr val="bg1"/>
              </a:solidFill>
            </a:endParaRPr>
          </a:p>
        </p:txBody>
      </p:sp>
      <p:sp>
        <p:nvSpPr>
          <p:cNvPr id="6" name="Title 1"/>
          <p:cNvSpPr>
            <a:spLocks noGrp="1"/>
          </p:cNvSpPr>
          <p:nvPr>
            <p:ph type="title"/>
          </p:nvPr>
        </p:nvSpPr>
        <p:spPr>
          <a:xfrm>
            <a:off x="406400" y="12700"/>
            <a:ext cx="9940925" cy="973138"/>
          </a:xfrm>
          <a:effectLst/>
        </p:spPr>
        <p:txBody>
          <a:bodyPr/>
          <a:lstStyle/>
          <a:p>
            <a:r>
              <a:rPr lang="en-IN" altLang="en-US" dirty="0">
                <a:solidFill>
                  <a:schemeClr val="accent6">
                    <a:lumMod val="75000"/>
                  </a:schemeClr>
                </a:solidFill>
              </a:rPr>
              <a:t>ER Modelling Introduction</a:t>
            </a:r>
            <a:endParaRPr lang="en-US" alt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id="{CAC92F5F-AA8F-4D73-B766-447EC2FF2AB6}"/>
              </a:ext>
            </a:extLst>
          </p:cNvPr>
          <p:cNvSpPr>
            <a:spLocks noGrp="1"/>
          </p:cNvSpPr>
          <p:nvPr>
            <p:ph idx="1"/>
          </p:nvPr>
        </p:nvSpPr>
        <p:spPr>
          <a:xfrm>
            <a:off x="406400" y="1282701"/>
            <a:ext cx="11404600" cy="4813300"/>
          </a:xfrm>
        </p:spPr>
        <p:txBody>
          <a:bodyPr/>
          <a:lstStyle/>
          <a:p>
            <a:pPr algn="just" eaLnBrk="1" hangingPunct="1">
              <a:spcBef>
                <a:spcPts val="100"/>
              </a:spcBef>
            </a:pPr>
            <a:r>
              <a:rPr lang="en-US" sz="2200" dirty="0"/>
              <a:t>The entity-relationship (ER) data model is based on a perception of a real-world that consists of a collection of basic objects, called </a:t>
            </a:r>
            <a:r>
              <a:rPr lang="en-US" sz="2200" b="1" dirty="0"/>
              <a:t>entities</a:t>
            </a:r>
            <a:r>
              <a:rPr lang="en-US" sz="2200" dirty="0"/>
              <a:t>, and of </a:t>
            </a:r>
            <a:r>
              <a:rPr lang="en-US" sz="2200" b="1" dirty="0"/>
              <a:t>relationships </a:t>
            </a:r>
            <a:r>
              <a:rPr lang="en-US" sz="2200" dirty="0"/>
              <a:t>among these objects.</a:t>
            </a:r>
          </a:p>
          <a:p>
            <a:pPr algn="just" eaLnBrk="1" hangingPunct="1">
              <a:spcBef>
                <a:spcPts val="100"/>
              </a:spcBef>
            </a:pPr>
            <a:endParaRPr lang="en-US" sz="2200" dirty="0"/>
          </a:p>
          <a:p>
            <a:pPr algn="just" eaLnBrk="1" hangingPunct="1">
              <a:spcBef>
                <a:spcPts val="100"/>
              </a:spcBef>
            </a:pPr>
            <a:r>
              <a:rPr lang="en-IN" sz="2000" dirty="0"/>
              <a:t>Entities are described by a set of </a:t>
            </a:r>
            <a:r>
              <a:rPr lang="en-IN" sz="2000" b="1" dirty="0"/>
              <a:t>attributes</a:t>
            </a:r>
            <a:r>
              <a:rPr lang="en-IN" sz="2000" dirty="0"/>
              <a:t>.</a:t>
            </a:r>
          </a:p>
          <a:p>
            <a:pPr algn="just" eaLnBrk="1" hangingPunct="1">
              <a:spcBef>
                <a:spcPts val="100"/>
              </a:spcBef>
            </a:pPr>
            <a:endParaRPr lang="en-US" sz="2200" dirty="0"/>
          </a:p>
          <a:p>
            <a:pPr algn="just" eaLnBrk="1" hangingPunct="1">
              <a:spcBef>
                <a:spcPts val="100"/>
              </a:spcBef>
            </a:pPr>
            <a:r>
              <a:rPr lang="en-US" sz="2200" dirty="0"/>
              <a:t>The entity-relationship (ER) data model describes data as entities, attributes and relationships</a:t>
            </a:r>
          </a:p>
          <a:p>
            <a:pPr marL="0" indent="0" eaLnBrk="1" hangingPunct="1">
              <a:spcBef>
                <a:spcPts val="100"/>
              </a:spcBef>
              <a:buNone/>
            </a:pPr>
            <a:endParaRPr lang="en-US" altLang="en-US" dirty="0"/>
          </a:p>
          <a:p>
            <a:pPr marL="0" indent="0" eaLnBrk="1" hangingPunct="1">
              <a:spcBef>
                <a:spcPts val="100"/>
              </a:spcBef>
              <a:buNone/>
            </a:pPr>
            <a:endParaRPr lang="en-US" altLang="en-US" dirty="0"/>
          </a:p>
          <a:p>
            <a:pPr marL="0" indent="0">
              <a:buNone/>
            </a:pPr>
            <a:r>
              <a:rPr lang="en-US" dirty="0"/>
              <a:t>The database design created using these graphical symbols is referred to as Entity-Relationship Diagram or E-R Diagram or simply ERD.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06400" y="12700"/>
            <a:ext cx="9940925" cy="973138"/>
          </a:xfrm>
          <a:effectLst/>
        </p:spPr>
        <p:txBody>
          <a:bodyPr/>
          <a:lstStyle/>
          <a:p>
            <a:r>
              <a:rPr lang="en-IN" sz="3200" dirty="0">
                <a:solidFill>
                  <a:schemeClr val="accent6">
                    <a:lumMod val="75000"/>
                  </a:schemeClr>
                </a:solidFill>
              </a:rPr>
              <a:t>ER Modelling Introduction</a:t>
            </a:r>
            <a:endParaRPr lang="en-US" dirty="0">
              <a:solidFill>
                <a:schemeClr val="accent6">
                  <a:lumMod val="75000"/>
                </a:schemeClr>
              </a:solidFill>
            </a:endParaRPr>
          </a:p>
        </p:txBody>
      </p:sp>
      <p:pic>
        <p:nvPicPr>
          <p:cNvPr id="3" name="Content Placeholder 2"/>
          <p:cNvPicPr>
            <a:picLocks noGrp="1" noChangeAspect="1"/>
          </p:cNvPicPr>
          <p:nvPr>
            <p:ph idx="1"/>
          </p:nvPr>
        </p:nvPicPr>
        <p:blipFill>
          <a:blip r:embed="rId4"/>
          <a:stretch>
            <a:fillRect/>
          </a:stretch>
        </p:blipFill>
        <p:spPr>
          <a:xfrm>
            <a:off x="3051175" y="1617662"/>
            <a:ext cx="6115050" cy="4143375"/>
          </a:xfrm>
          <a:prstGeom prst="rect">
            <a:avLst/>
          </a:prstGeom>
        </p:spPr>
      </p:pic>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22</a:t>
            </a:fld>
            <a:endParaRPr lang="en-US" altLang="en-US" sz="1200">
              <a:solidFill>
                <a:schemeClr val="bg1"/>
              </a:solidFill>
            </a:endParaRPr>
          </a:p>
        </p:txBody>
      </p:sp>
      <p:sp>
        <p:nvSpPr>
          <p:cNvPr id="4" name="TextBox 3"/>
          <p:cNvSpPr txBox="1"/>
          <p:nvPr/>
        </p:nvSpPr>
        <p:spPr>
          <a:xfrm>
            <a:off x="850900" y="1096485"/>
            <a:ext cx="10515600" cy="400110"/>
          </a:xfrm>
          <a:prstGeom prst="rect">
            <a:avLst/>
          </a:prstGeom>
          <a:noFill/>
        </p:spPr>
        <p:txBody>
          <a:bodyPr wrap="square" rtlCol="0">
            <a:spAutoFit/>
          </a:bodyPr>
          <a:lstStyle/>
          <a:p>
            <a:r>
              <a:rPr lang="en-US" sz="2000" b="1" dirty="0"/>
              <a:t>Example of a ER Diagram showing Entity , Attribute and Relationship</a:t>
            </a:r>
            <a:endParaRPr lang="en-IN" sz="2000" b="1" dirty="0"/>
          </a:p>
        </p:txBody>
      </p:sp>
    </p:spTree>
    <p:extLst>
      <p:ext uri="{BB962C8B-B14F-4D97-AF65-F5344CB8AC3E}">
        <p14:creationId xmlns:p14="http://schemas.microsoft.com/office/powerpoint/2010/main" val="415102618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23</a:t>
            </a:fld>
            <a:endParaRPr lang="en-US" altLang="en-US" sz="1200">
              <a:solidFill>
                <a:schemeClr val="bg1"/>
              </a:solidFill>
            </a:endParaRPr>
          </a:p>
        </p:txBody>
      </p:sp>
      <p:sp>
        <p:nvSpPr>
          <p:cNvPr id="18436" name="Content Placeholder 2"/>
          <p:cNvSpPr>
            <a:spLocks noGrp="1"/>
          </p:cNvSpPr>
          <p:nvPr>
            <p:ph idx="1"/>
          </p:nvPr>
        </p:nvSpPr>
        <p:spPr>
          <a:xfrm>
            <a:off x="152400" y="1083268"/>
            <a:ext cx="11811000" cy="5241332"/>
          </a:xfrm>
        </p:spPr>
        <p:txBody>
          <a:bodyPr/>
          <a:lstStyle/>
          <a:p>
            <a:pPr marL="0" indent="0" eaLnBrk="1" hangingPunct="1">
              <a:spcBef>
                <a:spcPts val="100"/>
              </a:spcBef>
              <a:buNone/>
            </a:pPr>
            <a:endParaRPr lang="en-IN" sz="1200" b="0" i="0" dirty="0">
              <a:solidFill>
                <a:srgbClr val="343434"/>
              </a:solidFill>
              <a:effectLst/>
              <a:latin typeface="gibson"/>
            </a:endParaRPr>
          </a:p>
          <a:p>
            <a:pPr marL="0" indent="0" algn="just" eaLnBrk="1" hangingPunct="1">
              <a:spcBef>
                <a:spcPts val="100"/>
              </a:spcBef>
              <a:buNone/>
            </a:pPr>
            <a:r>
              <a:rPr lang="en-US" sz="2000" b="1" dirty="0">
                <a:solidFill>
                  <a:schemeClr val="accent6">
                    <a:lumMod val="60000"/>
                    <a:lumOff val="40000"/>
                  </a:schemeClr>
                </a:solidFill>
              </a:rPr>
              <a:t>An entity is a real-world object which can be a person, place, or thing that can be uniquely identified and distinguished from other objects. </a:t>
            </a:r>
          </a:p>
          <a:p>
            <a:pPr algn="just" eaLnBrk="1" hangingPunct="1">
              <a:spcBef>
                <a:spcPts val="100"/>
              </a:spcBef>
            </a:pPr>
            <a:endParaRPr lang="en-US" sz="2000" b="0" i="0" dirty="0">
              <a:solidFill>
                <a:srgbClr val="343434"/>
              </a:solidFill>
              <a:effectLst/>
            </a:endParaRPr>
          </a:p>
          <a:p>
            <a:pPr marL="0" indent="0" algn="just" eaLnBrk="1" hangingPunct="1">
              <a:spcBef>
                <a:spcPts val="100"/>
              </a:spcBef>
              <a:buNone/>
            </a:pPr>
            <a:r>
              <a:rPr lang="en-US" sz="2000" dirty="0"/>
              <a:t>Example : Student , Department , Country , Car , Course etc.</a:t>
            </a:r>
          </a:p>
          <a:p>
            <a:pPr marL="0" indent="0" algn="just" eaLnBrk="1" hangingPunct="1">
              <a:spcBef>
                <a:spcPts val="100"/>
              </a:spcBef>
              <a:buNone/>
            </a:pPr>
            <a:endParaRPr lang="en-US" sz="2000" dirty="0"/>
          </a:p>
          <a:p>
            <a:pPr marL="0" indent="0" algn="just" eaLnBrk="1" hangingPunct="1">
              <a:spcBef>
                <a:spcPts val="100"/>
              </a:spcBef>
              <a:buNone/>
            </a:pPr>
            <a:r>
              <a:rPr lang="en-US" sz="1800" dirty="0"/>
              <a:t>Entities are of two type:</a:t>
            </a:r>
          </a:p>
          <a:p>
            <a:pPr marL="457200" indent="-457200" algn="just" eaLnBrk="1" hangingPunct="1">
              <a:spcBef>
                <a:spcPts val="100"/>
              </a:spcBef>
              <a:buAutoNum type="arabicParenR"/>
            </a:pPr>
            <a:r>
              <a:rPr lang="en-US" sz="1800" b="1" dirty="0"/>
              <a:t>Tangible:</a:t>
            </a:r>
            <a:r>
              <a:rPr lang="en-US" sz="1800" dirty="0"/>
              <a:t> That exist in the real world physically, e.g., STUDENT, CAR, etc. </a:t>
            </a:r>
          </a:p>
          <a:p>
            <a:pPr marL="457200" indent="-457200" algn="just" eaLnBrk="1" hangingPunct="1">
              <a:spcBef>
                <a:spcPts val="100"/>
              </a:spcBef>
              <a:buAutoNum type="arabicParenR"/>
            </a:pPr>
            <a:r>
              <a:rPr lang="en-US" sz="1800" b="1" dirty="0"/>
              <a:t>Intangible:</a:t>
            </a:r>
            <a:r>
              <a:rPr lang="en-US" sz="1800" dirty="0"/>
              <a:t> That exist only logically and have no physical existence, e.g., COURSE, DEPARTMENT, etc.</a:t>
            </a:r>
          </a:p>
          <a:p>
            <a:pPr algn="just" eaLnBrk="1" hangingPunct="1">
              <a:spcBef>
                <a:spcPts val="100"/>
              </a:spcBef>
            </a:pPr>
            <a:endParaRPr lang="en-US" sz="2000" dirty="0"/>
          </a:p>
          <a:p>
            <a:pPr marL="0" indent="0" algn="just" eaLnBrk="1" hangingPunct="1">
              <a:spcBef>
                <a:spcPts val="100"/>
              </a:spcBef>
              <a:buNone/>
            </a:pPr>
            <a:r>
              <a:rPr lang="en-US" sz="1800" b="0" i="0" dirty="0">
                <a:solidFill>
                  <a:srgbClr val="343434"/>
                </a:solidFill>
                <a:effectLst/>
              </a:rPr>
              <a:t>In ER Diagram entities represented in </a:t>
            </a:r>
            <a:r>
              <a:rPr lang="en-US" sz="1800" b="0" i="0" dirty="0">
                <a:solidFill>
                  <a:schemeClr val="accent6">
                    <a:lumMod val="60000"/>
                    <a:lumOff val="40000"/>
                  </a:schemeClr>
                </a:solidFill>
                <a:effectLst/>
              </a:rPr>
              <a:t>RECTANGLULAR BOX </a:t>
            </a:r>
            <a:endParaRPr lang="en-IN" sz="1800" b="0" i="0" dirty="0">
              <a:solidFill>
                <a:schemeClr val="accent6">
                  <a:lumMod val="60000"/>
                  <a:lumOff val="40000"/>
                </a:schemeClr>
              </a:solidFill>
              <a:effectLst/>
            </a:endParaRPr>
          </a:p>
          <a:p>
            <a:pPr marL="0" indent="0" eaLnBrk="1" hangingPunct="1">
              <a:spcBef>
                <a:spcPts val="100"/>
              </a:spcBef>
              <a:buNone/>
            </a:pPr>
            <a:endParaRPr lang="en-IN" sz="2000" b="0" i="0" dirty="0">
              <a:solidFill>
                <a:srgbClr val="343434"/>
              </a:solidFill>
              <a:effectLst/>
              <a:latin typeface="gibson"/>
            </a:endParaRPr>
          </a:p>
          <a:p>
            <a:pPr marL="0" indent="0" eaLnBrk="1" hangingPunct="1">
              <a:spcBef>
                <a:spcPts val="100"/>
              </a:spcBef>
              <a:buNone/>
            </a:pPr>
            <a:r>
              <a:rPr lang="en-US" altLang="en-US" sz="1600" b="1" dirty="0"/>
              <a:t>Example : Student Entity                                              Car Entity</a:t>
            </a:r>
          </a:p>
        </p:txBody>
      </p:sp>
      <p:sp>
        <p:nvSpPr>
          <p:cNvPr id="2" name="Title 1"/>
          <p:cNvSpPr>
            <a:spLocks noGrp="1"/>
          </p:cNvSpPr>
          <p:nvPr>
            <p:ph type="title"/>
          </p:nvPr>
        </p:nvSpPr>
        <p:spPr>
          <a:xfrm>
            <a:off x="152400" y="304800"/>
            <a:ext cx="9914188" cy="517810"/>
          </a:xfrm>
          <a:effectLst/>
        </p:spPr>
        <p:txBody>
          <a:bodyPr/>
          <a:lstStyle/>
          <a:p>
            <a:r>
              <a:rPr lang="en-US" sz="3600" dirty="0">
                <a:solidFill>
                  <a:schemeClr val="accent6">
                    <a:lumMod val="75000"/>
                  </a:schemeClr>
                </a:solidFill>
              </a:rPr>
              <a:t>Entities</a:t>
            </a:r>
            <a:r>
              <a:rPr lang="en-US" sz="3600" b="0" dirty="0">
                <a:solidFill>
                  <a:schemeClr val="accent2"/>
                </a:solidFill>
              </a:rPr>
              <a:t> </a:t>
            </a:r>
            <a:r>
              <a:rPr lang="en-US" sz="3600" b="0" dirty="0">
                <a:solidFill>
                  <a:schemeClr val="accent2"/>
                </a:solidFill>
                <a:effectLst>
                  <a:outerShdw blurRad="38100" dist="38100" dir="2700000" algn="tl">
                    <a:srgbClr val="000000">
                      <a:alpha val="43137"/>
                    </a:srgbClr>
                  </a:outerShdw>
                </a:effectLst>
              </a:rPr>
              <a:t> </a:t>
            </a:r>
            <a:endParaRPr lang="en-US" sz="3600" dirty="0">
              <a:solidFill>
                <a:schemeClr val="accent6">
                  <a:lumMod val="75000"/>
                </a:schemeClr>
              </a:solidFill>
              <a:effectLst>
                <a:outerShdw blurRad="38100" dist="38100" dir="2700000" algn="tl">
                  <a:srgbClr val="000000">
                    <a:alpha val="43137"/>
                  </a:srgbClr>
                </a:outerShdw>
              </a:effectLst>
            </a:endParaRPr>
          </a:p>
        </p:txBody>
      </p:sp>
      <p:sp>
        <p:nvSpPr>
          <p:cNvPr id="3" name="Rectangle 2"/>
          <p:cNvSpPr/>
          <p:nvPr/>
        </p:nvSpPr>
        <p:spPr bwMode="auto">
          <a:xfrm>
            <a:off x="2895600" y="4994658"/>
            <a:ext cx="1981200" cy="675774"/>
          </a:xfrm>
          <a:prstGeom prst="rect">
            <a:avLst/>
          </a:prstGeom>
          <a:noFill/>
          <a:ln w="28575" cap="flat" cmpd="sng" algn="ctr">
            <a:solidFill>
              <a:schemeClr val="accent6">
                <a:lumMod val="60000"/>
                <a:lumOff val="40000"/>
              </a:schemeClr>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6" name="TextBox 5"/>
          <p:cNvSpPr txBox="1"/>
          <p:nvPr/>
        </p:nvSpPr>
        <p:spPr>
          <a:xfrm>
            <a:off x="3235163" y="5114471"/>
            <a:ext cx="1641637" cy="461665"/>
          </a:xfrm>
          <a:prstGeom prst="rect">
            <a:avLst/>
          </a:prstGeom>
          <a:noFill/>
        </p:spPr>
        <p:txBody>
          <a:bodyPr wrap="square" rtlCol="0">
            <a:spAutoFit/>
          </a:bodyPr>
          <a:lstStyle/>
          <a:p>
            <a:r>
              <a:rPr lang="en-US" sz="2400" dirty="0"/>
              <a:t>Student</a:t>
            </a:r>
            <a:endParaRPr lang="en-IN" sz="2400" dirty="0"/>
          </a:p>
        </p:txBody>
      </p:sp>
      <p:sp>
        <p:nvSpPr>
          <p:cNvPr id="9" name="Rectangle 8"/>
          <p:cNvSpPr/>
          <p:nvPr/>
        </p:nvSpPr>
        <p:spPr bwMode="auto">
          <a:xfrm>
            <a:off x="6615363" y="4994658"/>
            <a:ext cx="1219200" cy="675774"/>
          </a:xfrm>
          <a:prstGeom prst="rect">
            <a:avLst/>
          </a:prstGeom>
          <a:noFill/>
          <a:ln w="28575" cap="flat" cmpd="sng" algn="ctr">
            <a:solidFill>
              <a:schemeClr val="accent6">
                <a:lumMod val="60000"/>
                <a:lumOff val="40000"/>
              </a:schemeClr>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0" name="TextBox 9"/>
          <p:cNvSpPr txBox="1"/>
          <p:nvPr/>
        </p:nvSpPr>
        <p:spPr>
          <a:xfrm>
            <a:off x="6882298" y="5114470"/>
            <a:ext cx="737702" cy="461665"/>
          </a:xfrm>
          <a:prstGeom prst="rect">
            <a:avLst/>
          </a:prstGeom>
          <a:noFill/>
        </p:spPr>
        <p:txBody>
          <a:bodyPr wrap="none" rtlCol="0">
            <a:spAutoFit/>
          </a:bodyPr>
          <a:lstStyle/>
          <a:p>
            <a:r>
              <a:rPr lang="en-US" sz="2400" dirty="0"/>
              <a:t>Car</a:t>
            </a:r>
            <a:endParaRPr lang="en-IN" sz="2400" dirty="0"/>
          </a:p>
        </p:txBody>
      </p:sp>
    </p:spTree>
    <p:extLst>
      <p:ext uri="{BB962C8B-B14F-4D97-AF65-F5344CB8AC3E}">
        <p14:creationId xmlns:p14="http://schemas.microsoft.com/office/powerpoint/2010/main" val="3211665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CCF3-38F0-4CD4-AFE2-143C23C3AD23}"/>
              </a:ext>
            </a:extLst>
          </p:cNvPr>
          <p:cNvSpPr>
            <a:spLocks noGrp="1"/>
          </p:cNvSpPr>
          <p:nvPr>
            <p:ph type="title"/>
          </p:nvPr>
        </p:nvSpPr>
        <p:spPr>
          <a:effectLst/>
        </p:spPr>
        <p:txBody>
          <a:bodyPr/>
          <a:lstStyle/>
          <a:p>
            <a:r>
              <a:rPr lang="en-US" sz="3200" dirty="0">
                <a:solidFill>
                  <a:schemeClr val="accent6">
                    <a:lumMod val="75000"/>
                  </a:schemeClr>
                </a:solidFill>
                <a:latin typeface="+mj-lt"/>
              </a:rPr>
              <a:t>Entity Type</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7443CE00-5741-4EFB-BE4E-BFD6CF9AE856}"/>
              </a:ext>
            </a:extLst>
          </p:cNvPr>
          <p:cNvSpPr>
            <a:spLocks noGrp="1"/>
          </p:cNvSpPr>
          <p:nvPr>
            <p:ph idx="1"/>
          </p:nvPr>
        </p:nvSpPr>
        <p:spPr>
          <a:xfrm>
            <a:off x="176212" y="985838"/>
            <a:ext cx="11557000" cy="4881563"/>
          </a:xfrm>
        </p:spPr>
        <p:txBody>
          <a:bodyPr/>
          <a:lstStyle/>
          <a:p>
            <a:pPr marL="0" indent="0">
              <a:buNone/>
            </a:pPr>
            <a:endParaRPr lang="en-IN" dirty="0"/>
          </a:p>
          <a:p>
            <a:pPr algn="just"/>
            <a:r>
              <a:rPr lang="en-US" sz="2000" dirty="0"/>
              <a:t>An </a:t>
            </a:r>
            <a:r>
              <a:rPr lang="en-US" sz="2000" b="1" dirty="0"/>
              <a:t>entity type </a:t>
            </a:r>
            <a:r>
              <a:rPr lang="en-US" sz="2000" dirty="0"/>
              <a:t>defines the set of entities having a common set of attributes.</a:t>
            </a:r>
          </a:p>
          <a:p>
            <a:pPr algn="just"/>
            <a:endParaRPr lang="en-US" sz="2000" dirty="0"/>
          </a:p>
          <a:p>
            <a:pPr algn="just"/>
            <a:r>
              <a:rPr lang="en-US" sz="2000" dirty="0"/>
              <a:t>Each entity type is defined by its name and attributes.</a:t>
            </a:r>
          </a:p>
          <a:p>
            <a:pPr algn="just"/>
            <a:endParaRPr lang="en-US" sz="2000" dirty="0"/>
          </a:p>
          <a:p>
            <a:pPr marL="0" indent="0" algn="just">
              <a:buNone/>
            </a:pPr>
            <a:r>
              <a:rPr lang="en-US" sz="2000" dirty="0"/>
              <a:t>Example: All the students in a college or university will have the same set of attributes, then STUDENT becomes entity type.</a:t>
            </a:r>
            <a:endParaRPr lang="en-IN" sz="2000" dirty="0"/>
          </a:p>
        </p:txBody>
      </p:sp>
      <p:sp>
        <p:nvSpPr>
          <p:cNvPr id="4" name="Slide Number Placeholder 3">
            <a:extLst>
              <a:ext uri="{FF2B5EF4-FFF2-40B4-BE49-F238E27FC236}">
                <a16:creationId xmlns:a16="http://schemas.microsoft.com/office/drawing/2014/main" id="{1CDF3E6E-05D9-4D4B-94E3-E6D9D00C15C1}"/>
              </a:ext>
            </a:extLst>
          </p:cNvPr>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399702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25</a:t>
            </a:fld>
            <a:endParaRPr lang="en-US" altLang="en-US" sz="1200">
              <a:solidFill>
                <a:schemeClr val="bg1"/>
              </a:solidFill>
            </a:endParaRPr>
          </a:p>
        </p:txBody>
      </p:sp>
      <p:sp>
        <p:nvSpPr>
          <p:cNvPr id="22532" name="Content Placeholder 2"/>
          <p:cNvSpPr>
            <a:spLocks noGrp="1"/>
          </p:cNvSpPr>
          <p:nvPr>
            <p:ph idx="1"/>
          </p:nvPr>
        </p:nvSpPr>
        <p:spPr>
          <a:xfrm>
            <a:off x="250371" y="1295400"/>
            <a:ext cx="11430000" cy="4881563"/>
          </a:xfrm>
        </p:spPr>
        <p:txBody>
          <a:bodyPr/>
          <a:lstStyle/>
          <a:p>
            <a:pPr marL="0" indent="0" eaLnBrk="1" hangingPunct="1">
              <a:spcBef>
                <a:spcPts val="100"/>
              </a:spcBef>
              <a:buNone/>
            </a:pPr>
            <a:endParaRPr lang="en-US" altLang="en-US" b="1" dirty="0">
              <a:solidFill>
                <a:schemeClr val="accent4">
                  <a:lumMod val="85000"/>
                  <a:lumOff val="15000"/>
                </a:schemeClr>
              </a:solidFill>
            </a:endParaRPr>
          </a:p>
          <a:p>
            <a:pPr eaLnBrk="1" hangingPunct="1">
              <a:spcBef>
                <a:spcPts val="100"/>
              </a:spcBef>
            </a:pPr>
            <a:r>
              <a:rPr lang="en-US" sz="2000" dirty="0"/>
              <a:t>The collection of entities of a particular entity type in the database is called an entity set at any point in time.</a:t>
            </a:r>
          </a:p>
          <a:p>
            <a:pPr eaLnBrk="1" hangingPunct="1">
              <a:spcBef>
                <a:spcPts val="100"/>
              </a:spcBef>
            </a:pPr>
            <a:endParaRPr lang="en-US" altLang="en-US" sz="2000" b="1" dirty="0">
              <a:solidFill>
                <a:schemeClr val="accent4">
                  <a:lumMod val="85000"/>
                  <a:lumOff val="15000"/>
                </a:schemeClr>
              </a:solidFill>
            </a:endParaRPr>
          </a:p>
          <a:p>
            <a:pPr eaLnBrk="1" hangingPunct="1">
              <a:spcBef>
                <a:spcPts val="100"/>
              </a:spcBef>
            </a:pPr>
            <a:r>
              <a:rPr lang="en-US" sz="2000" dirty="0"/>
              <a:t>It is also called the extension of the entity type.</a:t>
            </a:r>
          </a:p>
          <a:p>
            <a:pPr eaLnBrk="1" hangingPunct="1">
              <a:spcBef>
                <a:spcPts val="100"/>
              </a:spcBef>
            </a:pPr>
            <a:endParaRPr lang="en-US" altLang="en-US" sz="2000" b="1" dirty="0">
              <a:solidFill>
                <a:schemeClr val="accent4">
                  <a:lumMod val="85000"/>
                  <a:lumOff val="15000"/>
                </a:schemeClr>
              </a:solidFill>
            </a:endParaRPr>
          </a:p>
          <a:p>
            <a:pPr eaLnBrk="1" hangingPunct="1">
              <a:spcBef>
                <a:spcPts val="100"/>
              </a:spcBef>
            </a:pPr>
            <a:r>
              <a:rPr lang="en-US" altLang="en-US" sz="2000" b="1" dirty="0">
                <a:solidFill>
                  <a:schemeClr val="accent4">
                    <a:lumMod val="85000"/>
                    <a:lumOff val="15000"/>
                  </a:schemeClr>
                </a:solidFill>
              </a:rPr>
              <a:t>Example: </a:t>
            </a:r>
          </a:p>
          <a:p>
            <a:pPr marL="0" indent="0" eaLnBrk="1" hangingPunct="1">
              <a:spcBef>
                <a:spcPts val="100"/>
              </a:spcBef>
              <a:buNone/>
            </a:pPr>
            <a:r>
              <a:rPr lang="en-US" sz="1600" dirty="0"/>
              <a:t>	</a:t>
            </a:r>
            <a:r>
              <a:rPr lang="en-US" sz="2000" dirty="0"/>
              <a:t>Entity Type: STUDENT </a:t>
            </a:r>
          </a:p>
          <a:p>
            <a:pPr marL="0" indent="0" eaLnBrk="1" hangingPunct="1">
              <a:spcBef>
                <a:spcPts val="100"/>
              </a:spcBef>
              <a:buNone/>
            </a:pPr>
            <a:r>
              <a:rPr lang="en-US" sz="2000" dirty="0"/>
              <a:t>	Entity Set:</a:t>
            </a:r>
            <a:endParaRPr lang="en-US" altLang="en-US" sz="2000" b="1" dirty="0">
              <a:solidFill>
                <a:schemeClr val="accent4">
                  <a:lumMod val="85000"/>
                  <a:lumOff val="15000"/>
                </a:schemeClr>
              </a:solidFill>
            </a:endParaRPr>
          </a:p>
        </p:txBody>
      </p:sp>
      <p:sp>
        <p:nvSpPr>
          <p:cNvPr id="6" name="Title 1"/>
          <p:cNvSpPr>
            <a:spLocks noGrp="1"/>
          </p:cNvSpPr>
          <p:nvPr>
            <p:ph type="title"/>
          </p:nvPr>
        </p:nvSpPr>
        <p:spPr>
          <a:xfrm>
            <a:off x="228600" y="12700"/>
            <a:ext cx="10820400" cy="973138"/>
          </a:xfrm>
          <a:effectLst/>
        </p:spPr>
        <p:txBody>
          <a:bodyPr/>
          <a:lstStyle/>
          <a:p>
            <a:r>
              <a:rPr lang="en-US" sz="3200" dirty="0">
                <a:solidFill>
                  <a:schemeClr val="accent6">
                    <a:lumMod val="75000"/>
                  </a:schemeClr>
                </a:solidFill>
                <a:latin typeface="+mj-lt"/>
              </a:rPr>
              <a:t>Entity Set</a:t>
            </a:r>
            <a:endParaRPr lang="en-US" dirty="0">
              <a:solidFill>
                <a:schemeClr val="accent6">
                  <a:lumMod val="75000"/>
                </a:schemeClr>
              </a:solidFill>
              <a:latin typeface="+mj-lt"/>
            </a:endParaRPr>
          </a:p>
        </p:txBody>
      </p:sp>
      <p:pic>
        <p:nvPicPr>
          <p:cNvPr id="3" name="Picture 2">
            <a:extLst>
              <a:ext uri="{FF2B5EF4-FFF2-40B4-BE49-F238E27FC236}">
                <a16:creationId xmlns:a16="http://schemas.microsoft.com/office/drawing/2014/main" id="{03E8C4C0-BB72-4045-9285-DE3E5FE4AE17}"/>
              </a:ext>
            </a:extLst>
          </p:cNvPr>
          <p:cNvPicPr>
            <a:picLocks noChangeAspect="1"/>
          </p:cNvPicPr>
          <p:nvPr/>
        </p:nvPicPr>
        <p:blipFill>
          <a:blip r:embed="rId3"/>
          <a:stretch>
            <a:fillRect/>
          </a:stretch>
        </p:blipFill>
        <p:spPr>
          <a:xfrm>
            <a:off x="4419600" y="3886200"/>
            <a:ext cx="7362568" cy="1524000"/>
          </a:xfrm>
          <a:prstGeom prst="rect">
            <a:avLst/>
          </a:prstGeom>
        </p:spPr>
      </p:pic>
    </p:spTree>
    <p:extLst>
      <p:ext uri="{BB962C8B-B14F-4D97-AF65-F5344CB8AC3E}">
        <p14:creationId xmlns:p14="http://schemas.microsoft.com/office/powerpoint/2010/main" val="15010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DFA5-4A1B-4614-8EAC-562C727DECE1}"/>
              </a:ext>
            </a:extLst>
          </p:cNvPr>
          <p:cNvSpPr>
            <a:spLocks noGrp="1"/>
          </p:cNvSpPr>
          <p:nvPr>
            <p:ph type="title"/>
          </p:nvPr>
        </p:nvSpPr>
        <p:spPr>
          <a:effectLst/>
        </p:spPr>
        <p:txBody>
          <a:bodyPr/>
          <a:lstStyle/>
          <a:p>
            <a:r>
              <a:rPr lang="en-US" sz="3200" dirty="0">
                <a:solidFill>
                  <a:schemeClr val="accent6">
                    <a:lumMod val="75000"/>
                  </a:schemeClr>
                </a:solidFill>
                <a:latin typeface="+mj-lt"/>
              </a:rPr>
              <a:t>Entity Instance</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9FEDBC86-DE9C-46C1-A243-B8B29F5B4851}"/>
              </a:ext>
            </a:extLst>
          </p:cNvPr>
          <p:cNvSpPr>
            <a:spLocks noGrp="1"/>
          </p:cNvSpPr>
          <p:nvPr>
            <p:ph idx="1"/>
          </p:nvPr>
        </p:nvSpPr>
        <p:spPr/>
        <p:txBody>
          <a:bodyPr/>
          <a:lstStyle/>
          <a:p>
            <a:pPr marL="0" indent="0">
              <a:buNone/>
            </a:pPr>
            <a:endParaRPr lang="en-IN" b="1" dirty="0"/>
          </a:p>
          <a:p>
            <a:r>
              <a:rPr lang="en-US" sz="2000" dirty="0"/>
              <a:t>A single occurrence of an entity is called an entity instance.</a:t>
            </a:r>
          </a:p>
          <a:p>
            <a:endParaRPr lang="en-US" sz="2000" b="1" dirty="0"/>
          </a:p>
          <a:p>
            <a:endParaRPr lang="en-IN" sz="2000" b="1" dirty="0"/>
          </a:p>
        </p:txBody>
      </p:sp>
      <p:sp>
        <p:nvSpPr>
          <p:cNvPr id="4" name="Slide Number Placeholder 3">
            <a:extLst>
              <a:ext uri="{FF2B5EF4-FFF2-40B4-BE49-F238E27FC236}">
                <a16:creationId xmlns:a16="http://schemas.microsoft.com/office/drawing/2014/main" id="{2B2FED4F-8C30-464E-A481-085774DE41C9}"/>
              </a:ext>
            </a:extLst>
          </p:cNvPr>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069CA5CB-377C-40ED-9C21-0EC3996BF04D}"/>
              </a:ext>
            </a:extLst>
          </p:cNvPr>
          <p:cNvPicPr>
            <a:picLocks noChangeAspect="1"/>
          </p:cNvPicPr>
          <p:nvPr/>
        </p:nvPicPr>
        <p:blipFill>
          <a:blip r:embed="rId2"/>
          <a:stretch>
            <a:fillRect/>
          </a:stretch>
        </p:blipFill>
        <p:spPr>
          <a:xfrm>
            <a:off x="812800" y="3124200"/>
            <a:ext cx="10972800" cy="1676400"/>
          </a:xfrm>
          <a:prstGeom prst="rect">
            <a:avLst/>
          </a:prstGeom>
        </p:spPr>
      </p:pic>
    </p:spTree>
    <p:extLst>
      <p:ext uri="{BB962C8B-B14F-4D97-AF65-F5344CB8AC3E}">
        <p14:creationId xmlns:p14="http://schemas.microsoft.com/office/powerpoint/2010/main" val="1417223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2B98-6B8A-40D5-AB65-DDC7D394A06E}"/>
              </a:ext>
            </a:extLst>
          </p:cNvPr>
          <p:cNvSpPr>
            <a:spLocks noGrp="1"/>
          </p:cNvSpPr>
          <p:nvPr>
            <p:ph type="title"/>
          </p:nvPr>
        </p:nvSpPr>
        <p:spPr>
          <a:effectLst/>
        </p:spPr>
        <p:txBody>
          <a:bodyPr/>
          <a:lstStyle/>
          <a:p>
            <a:r>
              <a:rPr lang="en-US" sz="3600" dirty="0">
                <a:solidFill>
                  <a:schemeClr val="accent6">
                    <a:lumMod val="75000"/>
                  </a:schemeClr>
                </a:solidFill>
                <a:latin typeface="+mj-lt"/>
              </a:rPr>
              <a:t>Attributes</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FB5FB5EC-3E03-45CA-92C4-3D4121A34EDA}"/>
              </a:ext>
            </a:extLst>
          </p:cNvPr>
          <p:cNvSpPr>
            <a:spLocks noGrp="1"/>
          </p:cNvSpPr>
          <p:nvPr>
            <p:ph idx="1"/>
          </p:nvPr>
        </p:nvSpPr>
        <p:spPr>
          <a:xfrm>
            <a:off x="406400" y="1282700"/>
            <a:ext cx="6820807" cy="4881563"/>
          </a:xfrm>
        </p:spPr>
        <p:txBody>
          <a:bodyPr/>
          <a:lstStyle/>
          <a:p>
            <a:pPr marL="0" indent="0">
              <a:buNone/>
            </a:pPr>
            <a:endParaRPr lang="en-US" b="1" dirty="0"/>
          </a:p>
          <a:p>
            <a:pPr algn="just"/>
            <a:r>
              <a:rPr lang="en-US" sz="2000" dirty="0"/>
              <a:t>Every entity has a set of properties that describes the entity.</a:t>
            </a:r>
          </a:p>
          <a:p>
            <a:pPr algn="just"/>
            <a:endParaRPr lang="en-US" sz="2000" dirty="0"/>
          </a:p>
          <a:p>
            <a:pPr algn="just"/>
            <a:r>
              <a:rPr lang="en-US" sz="2000" dirty="0"/>
              <a:t>For example, a student can have attributes like roll number, first name, middle name, last name, date of birth, gender.</a:t>
            </a:r>
          </a:p>
          <a:p>
            <a:pPr marL="0" indent="0" algn="just">
              <a:buNone/>
            </a:pPr>
            <a:endParaRPr lang="en-US" sz="2000" dirty="0"/>
          </a:p>
          <a:p>
            <a:pPr algn="just"/>
            <a:r>
              <a:rPr lang="en-US" sz="2000" dirty="0"/>
              <a:t>Attributes are represented in </a:t>
            </a:r>
            <a:r>
              <a:rPr lang="en-US" sz="2000" b="1" dirty="0"/>
              <a:t>oval shape </a:t>
            </a:r>
            <a:r>
              <a:rPr lang="en-US" sz="2000" dirty="0"/>
              <a:t>attached to the entity.</a:t>
            </a:r>
            <a:endParaRPr lang="en-IN" sz="2000" dirty="0"/>
          </a:p>
        </p:txBody>
      </p:sp>
      <p:sp>
        <p:nvSpPr>
          <p:cNvPr id="4" name="Slide Number Placeholder 3">
            <a:extLst>
              <a:ext uri="{FF2B5EF4-FFF2-40B4-BE49-F238E27FC236}">
                <a16:creationId xmlns:a16="http://schemas.microsoft.com/office/drawing/2014/main" id="{BE916ACA-AC1B-4C36-84DD-A5AE583FA704}"/>
              </a:ext>
            </a:extLst>
          </p:cNvPr>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pic>
        <p:nvPicPr>
          <p:cNvPr id="6" name="Picture 5">
            <a:extLst>
              <a:ext uri="{FF2B5EF4-FFF2-40B4-BE49-F238E27FC236}">
                <a16:creationId xmlns:a16="http://schemas.microsoft.com/office/drawing/2014/main" id="{AD93EFC7-B842-4A81-856A-3A84E2BC71BA}"/>
              </a:ext>
            </a:extLst>
          </p:cNvPr>
          <p:cNvPicPr>
            <a:picLocks noChangeAspect="1"/>
          </p:cNvPicPr>
          <p:nvPr/>
        </p:nvPicPr>
        <p:blipFill>
          <a:blip r:embed="rId2"/>
          <a:stretch>
            <a:fillRect/>
          </a:stretch>
        </p:blipFill>
        <p:spPr>
          <a:xfrm>
            <a:off x="7600950" y="1413668"/>
            <a:ext cx="4591050" cy="4619625"/>
          </a:xfrm>
          <a:prstGeom prst="rect">
            <a:avLst/>
          </a:prstGeom>
        </p:spPr>
      </p:pic>
    </p:spTree>
    <p:extLst>
      <p:ext uri="{BB962C8B-B14F-4D97-AF65-F5344CB8AC3E}">
        <p14:creationId xmlns:p14="http://schemas.microsoft.com/office/powerpoint/2010/main" val="1687409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7264-548A-4890-91A2-E28BF04485C9}"/>
              </a:ext>
            </a:extLst>
          </p:cNvPr>
          <p:cNvSpPr>
            <a:spLocks noGrp="1"/>
          </p:cNvSpPr>
          <p:nvPr>
            <p:ph type="title"/>
          </p:nvPr>
        </p:nvSpPr>
        <p:spPr>
          <a:effectLst/>
        </p:spPr>
        <p:txBody>
          <a:bodyPr/>
          <a:lstStyle/>
          <a:p>
            <a:r>
              <a:rPr lang="en-US" sz="3600" dirty="0">
                <a:solidFill>
                  <a:schemeClr val="accent6">
                    <a:lumMod val="75000"/>
                  </a:schemeClr>
                </a:solidFill>
                <a:latin typeface="+mj-lt"/>
              </a:rPr>
              <a:t>Types of Attributes</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FDAD5C9E-A5AF-462A-9F7A-6D2FCD9B93EC}"/>
              </a:ext>
            </a:extLst>
          </p:cNvPr>
          <p:cNvSpPr>
            <a:spLocks noGrp="1"/>
          </p:cNvSpPr>
          <p:nvPr>
            <p:ph idx="1"/>
          </p:nvPr>
        </p:nvSpPr>
        <p:spPr/>
        <p:txBody>
          <a:bodyPr/>
          <a:lstStyle/>
          <a:p>
            <a:pPr marL="0" indent="0">
              <a:buNone/>
            </a:pPr>
            <a:r>
              <a:rPr lang="en-US" sz="2200" dirty="0"/>
              <a:t>The attributes of an entity can be different types:</a:t>
            </a:r>
          </a:p>
          <a:p>
            <a:pPr marL="0" indent="0">
              <a:buNone/>
            </a:pPr>
            <a:endParaRPr lang="en-US" sz="2200" dirty="0"/>
          </a:p>
          <a:p>
            <a:r>
              <a:rPr lang="en-US" sz="2000" dirty="0"/>
              <a:t>General Attribute or Attribute </a:t>
            </a:r>
          </a:p>
          <a:p>
            <a:r>
              <a:rPr lang="en-US" sz="2000" dirty="0"/>
              <a:t>Key Attribute </a:t>
            </a:r>
          </a:p>
          <a:p>
            <a:r>
              <a:rPr lang="en-US" sz="2000" dirty="0"/>
              <a:t>Multivalued attribute</a:t>
            </a:r>
          </a:p>
          <a:p>
            <a:r>
              <a:rPr lang="en-US" sz="2000" dirty="0"/>
              <a:t>Composite Attribute </a:t>
            </a:r>
          </a:p>
          <a:p>
            <a:r>
              <a:rPr lang="en-US" sz="2000" dirty="0"/>
              <a:t>Derived Attribute</a:t>
            </a:r>
            <a:endParaRPr lang="en-IN" sz="2000" dirty="0"/>
          </a:p>
        </p:txBody>
      </p:sp>
      <p:sp>
        <p:nvSpPr>
          <p:cNvPr id="4" name="Slide Number Placeholder 3">
            <a:extLst>
              <a:ext uri="{FF2B5EF4-FFF2-40B4-BE49-F238E27FC236}">
                <a16:creationId xmlns:a16="http://schemas.microsoft.com/office/drawing/2014/main" id="{7EC37448-76FB-4C6F-973A-DA719903CF06}"/>
              </a:ext>
            </a:extLst>
          </p:cNvPr>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spTree>
    <p:extLst>
      <p:ext uri="{BB962C8B-B14F-4D97-AF65-F5344CB8AC3E}">
        <p14:creationId xmlns:p14="http://schemas.microsoft.com/office/powerpoint/2010/main" val="29311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9D4D-531F-416D-803B-ABDE1A5876C3}"/>
              </a:ext>
            </a:extLst>
          </p:cNvPr>
          <p:cNvSpPr>
            <a:spLocks noGrp="1"/>
          </p:cNvSpPr>
          <p:nvPr>
            <p:ph type="title"/>
          </p:nvPr>
        </p:nvSpPr>
        <p:spPr>
          <a:effectLst/>
        </p:spPr>
        <p:txBody>
          <a:bodyPr/>
          <a:lstStyle/>
          <a:p>
            <a:r>
              <a:rPr lang="en-US" sz="3200" dirty="0">
                <a:solidFill>
                  <a:schemeClr val="accent6">
                    <a:lumMod val="75000"/>
                  </a:schemeClr>
                </a:solidFill>
                <a:latin typeface="+mj-lt"/>
              </a:rPr>
              <a:t>Types of Attributes (Cont.)</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C7B1E96D-BD79-4689-8623-E1CA3C990721}"/>
              </a:ext>
            </a:extLst>
          </p:cNvPr>
          <p:cNvSpPr>
            <a:spLocks noGrp="1"/>
          </p:cNvSpPr>
          <p:nvPr>
            <p:ph idx="1"/>
          </p:nvPr>
        </p:nvSpPr>
        <p:spPr>
          <a:xfrm>
            <a:off x="433137" y="1139994"/>
            <a:ext cx="6958263" cy="5024269"/>
          </a:xfrm>
        </p:spPr>
        <p:txBody>
          <a:bodyPr/>
          <a:lstStyle/>
          <a:p>
            <a:pPr marL="0" indent="0">
              <a:buNone/>
            </a:pPr>
            <a:r>
              <a:rPr lang="en-IN" b="1" dirty="0"/>
              <a:t>Key Attributes - </a:t>
            </a:r>
          </a:p>
          <a:p>
            <a:pPr marL="0" indent="0">
              <a:buNone/>
            </a:pPr>
            <a:endParaRPr lang="en-IN" dirty="0"/>
          </a:p>
          <a:p>
            <a:pPr algn="just"/>
            <a:r>
              <a:rPr lang="en-US" sz="2000" dirty="0"/>
              <a:t>The attributes which help in the unique identification of entities are called key attributes.</a:t>
            </a:r>
          </a:p>
          <a:p>
            <a:pPr algn="just"/>
            <a:endParaRPr lang="en-US" sz="2000" dirty="0"/>
          </a:p>
          <a:p>
            <a:pPr algn="just"/>
            <a:r>
              <a:rPr lang="en-US" sz="2000" dirty="0"/>
              <a:t>Such attributes have unique values, e.g., </a:t>
            </a:r>
            <a:r>
              <a:rPr lang="en-US" sz="2000" dirty="0" err="1"/>
              <a:t>roll_no</a:t>
            </a:r>
            <a:r>
              <a:rPr lang="en-US" sz="2000" dirty="0"/>
              <a:t> of a STUDENT, </a:t>
            </a:r>
            <a:r>
              <a:rPr lang="en-US" sz="2000" dirty="0" err="1"/>
              <a:t>course_id</a:t>
            </a:r>
            <a:r>
              <a:rPr lang="en-US" sz="2000" dirty="0"/>
              <a:t> of a COURSE, and </a:t>
            </a:r>
            <a:r>
              <a:rPr lang="en-US" sz="2000" dirty="0" err="1"/>
              <a:t>dept_id</a:t>
            </a:r>
            <a:r>
              <a:rPr lang="en-US" sz="2000" dirty="0"/>
              <a:t> of a DEPARTMENT are the key attributes.</a:t>
            </a:r>
          </a:p>
          <a:p>
            <a:pPr algn="just"/>
            <a:endParaRPr lang="en-US" sz="2000" dirty="0"/>
          </a:p>
          <a:p>
            <a:pPr algn="just"/>
            <a:r>
              <a:rPr lang="en-US" sz="2000" dirty="0"/>
              <a:t>While representing such attributes, we need to underline them.</a:t>
            </a:r>
            <a:endParaRPr lang="en-IN" sz="2000" dirty="0"/>
          </a:p>
        </p:txBody>
      </p:sp>
      <p:sp>
        <p:nvSpPr>
          <p:cNvPr id="4" name="Slide Number Placeholder 3">
            <a:extLst>
              <a:ext uri="{FF2B5EF4-FFF2-40B4-BE49-F238E27FC236}">
                <a16:creationId xmlns:a16="http://schemas.microsoft.com/office/drawing/2014/main" id="{69E4C38B-51FF-46C1-9868-F15D8F925D08}"/>
              </a:ext>
            </a:extLst>
          </p:cNvPr>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pic>
        <p:nvPicPr>
          <p:cNvPr id="6" name="Picture 5">
            <a:extLst>
              <a:ext uri="{FF2B5EF4-FFF2-40B4-BE49-F238E27FC236}">
                <a16:creationId xmlns:a16="http://schemas.microsoft.com/office/drawing/2014/main" id="{C55056BC-4B99-4011-9EA8-AAFD736E3B8B}"/>
              </a:ext>
            </a:extLst>
          </p:cNvPr>
          <p:cNvPicPr>
            <a:picLocks noChangeAspect="1"/>
          </p:cNvPicPr>
          <p:nvPr/>
        </p:nvPicPr>
        <p:blipFill>
          <a:blip r:embed="rId2"/>
          <a:stretch>
            <a:fillRect/>
          </a:stretch>
        </p:blipFill>
        <p:spPr>
          <a:xfrm>
            <a:off x="7391400" y="1981200"/>
            <a:ext cx="4519864" cy="3581400"/>
          </a:xfrm>
          <a:prstGeom prst="rect">
            <a:avLst/>
          </a:prstGeom>
        </p:spPr>
      </p:pic>
    </p:spTree>
    <p:extLst>
      <p:ext uri="{BB962C8B-B14F-4D97-AF65-F5344CB8AC3E}">
        <p14:creationId xmlns:p14="http://schemas.microsoft.com/office/powerpoint/2010/main" val="387021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4A027AEE-9833-4A29-9E2C-3ECD49AA1A43}"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2292"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2293"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graphicFrame>
        <p:nvGraphicFramePr>
          <p:cNvPr id="3" name="Diagram 2"/>
          <p:cNvGraphicFramePr/>
          <p:nvPr>
            <p:extLst>
              <p:ext uri="{D42A27DB-BD31-4B8C-83A1-F6EECF244321}">
                <p14:modId xmlns:p14="http://schemas.microsoft.com/office/powerpoint/2010/main" val="1235949893"/>
              </p:ext>
            </p:extLst>
          </p:nvPr>
        </p:nvGraphicFramePr>
        <p:xfrm>
          <a:off x="457199" y="1227666"/>
          <a:ext cx="11277599" cy="4715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31555"/>
            <a:ext cx="9914188" cy="1017922"/>
          </a:xfrm>
          <a:effectLst/>
        </p:spPr>
        <p:txBody>
          <a:bodyPr/>
          <a:lstStyle/>
          <a:p>
            <a:r>
              <a:rPr lang="en-US" sz="3600" dirty="0">
                <a:solidFill>
                  <a:schemeClr val="accent6">
                    <a:lumMod val="75000"/>
                  </a:schemeClr>
                </a:solidFill>
              </a:rPr>
              <a:t>Topics Covered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A942-1318-48D4-8311-8A78ACE77A0B}"/>
              </a:ext>
            </a:extLst>
          </p:cNvPr>
          <p:cNvSpPr>
            <a:spLocks noGrp="1"/>
          </p:cNvSpPr>
          <p:nvPr>
            <p:ph type="title"/>
          </p:nvPr>
        </p:nvSpPr>
        <p:spPr>
          <a:effectLst/>
        </p:spPr>
        <p:txBody>
          <a:bodyPr/>
          <a:lstStyle/>
          <a:p>
            <a:r>
              <a:rPr lang="en-US" sz="3200" dirty="0">
                <a:solidFill>
                  <a:schemeClr val="accent6">
                    <a:lumMod val="75000"/>
                  </a:schemeClr>
                </a:solidFill>
                <a:latin typeface="+mj-lt"/>
              </a:rPr>
              <a:t>Types of Attributes (Cont.)</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BCD4647A-83DA-4614-AF66-E00094CE1B2D}"/>
              </a:ext>
            </a:extLst>
          </p:cNvPr>
          <p:cNvSpPr>
            <a:spLocks noGrp="1"/>
          </p:cNvSpPr>
          <p:nvPr>
            <p:ph idx="1"/>
          </p:nvPr>
        </p:nvSpPr>
        <p:spPr>
          <a:xfrm>
            <a:off x="406400" y="1290637"/>
            <a:ext cx="6375400" cy="4881563"/>
          </a:xfrm>
        </p:spPr>
        <p:txBody>
          <a:bodyPr/>
          <a:lstStyle/>
          <a:p>
            <a:pPr marL="0" indent="0">
              <a:buNone/>
            </a:pPr>
            <a:r>
              <a:rPr lang="en-IN" b="1" dirty="0"/>
              <a:t>Multivalued attribute – </a:t>
            </a:r>
          </a:p>
          <a:p>
            <a:pPr marL="0" indent="0">
              <a:buNone/>
            </a:pPr>
            <a:endParaRPr lang="en-IN" dirty="0"/>
          </a:p>
          <a:p>
            <a:pPr algn="just"/>
            <a:r>
              <a:rPr lang="en-US" sz="2000" dirty="0"/>
              <a:t>The attribute which can have multiple values for an entity type is called a multivalued attribute</a:t>
            </a:r>
            <a:r>
              <a:rPr lang="en-IN" sz="2000" dirty="0"/>
              <a:t>.</a:t>
            </a:r>
          </a:p>
          <a:p>
            <a:pPr algn="just"/>
            <a:endParaRPr lang="en-IN" sz="2000" dirty="0"/>
          </a:p>
          <a:p>
            <a:pPr algn="just"/>
            <a:r>
              <a:rPr lang="en-US" sz="2000" b="1" dirty="0"/>
              <a:t>Example: </a:t>
            </a:r>
            <a:r>
              <a:rPr lang="en-US" sz="2000" dirty="0"/>
              <a:t>A STUDENT can have multiple phone numbers using attribute phone no. </a:t>
            </a:r>
          </a:p>
          <a:p>
            <a:pPr algn="just"/>
            <a:endParaRPr lang="en-US" sz="2000" dirty="0"/>
          </a:p>
          <a:p>
            <a:pPr algn="just"/>
            <a:r>
              <a:rPr lang="en-US" sz="2000" dirty="0"/>
              <a:t>Use </a:t>
            </a:r>
            <a:r>
              <a:rPr lang="en-US" sz="2000" b="1" dirty="0"/>
              <a:t>double line oval</a:t>
            </a:r>
            <a:r>
              <a:rPr lang="en-US" sz="2000" dirty="0"/>
              <a:t> to represent the multi-values attribute.</a:t>
            </a:r>
            <a:endParaRPr lang="en-IN" sz="2000" dirty="0"/>
          </a:p>
        </p:txBody>
      </p:sp>
      <p:sp>
        <p:nvSpPr>
          <p:cNvPr id="4" name="Slide Number Placeholder 3">
            <a:extLst>
              <a:ext uri="{FF2B5EF4-FFF2-40B4-BE49-F238E27FC236}">
                <a16:creationId xmlns:a16="http://schemas.microsoft.com/office/drawing/2014/main" id="{67E1CD2A-6B3D-4301-9389-FA43B26050A8}"/>
              </a:ext>
            </a:extLst>
          </p:cNvPr>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pic>
        <p:nvPicPr>
          <p:cNvPr id="6" name="Picture 5">
            <a:extLst>
              <a:ext uri="{FF2B5EF4-FFF2-40B4-BE49-F238E27FC236}">
                <a16:creationId xmlns:a16="http://schemas.microsoft.com/office/drawing/2014/main" id="{B17FD64E-04AA-4211-8082-E8F09C469B77}"/>
              </a:ext>
            </a:extLst>
          </p:cNvPr>
          <p:cNvPicPr>
            <a:picLocks noChangeAspect="1"/>
          </p:cNvPicPr>
          <p:nvPr/>
        </p:nvPicPr>
        <p:blipFill>
          <a:blip r:embed="rId2"/>
          <a:stretch>
            <a:fillRect/>
          </a:stretch>
        </p:blipFill>
        <p:spPr>
          <a:xfrm>
            <a:off x="6928868" y="1676400"/>
            <a:ext cx="5284903" cy="3505200"/>
          </a:xfrm>
          <a:prstGeom prst="rect">
            <a:avLst/>
          </a:prstGeom>
        </p:spPr>
      </p:pic>
    </p:spTree>
    <p:extLst>
      <p:ext uri="{BB962C8B-B14F-4D97-AF65-F5344CB8AC3E}">
        <p14:creationId xmlns:p14="http://schemas.microsoft.com/office/powerpoint/2010/main" val="3139387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1D45-1D72-4A25-8ECE-1A0DD3FD78A8}"/>
              </a:ext>
            </a:extLst>
          </p:cNvPr>
          <p:cNvSpPr>
            <a:spLocks noGrp="1"/>
          </p:cNvSpPr>
          <p:nvPr>
            <p:ph type="title"/>
          </p:nvPr>
        </p:nvSpPr>
        <p:spPr>
          <a:effectLst/>
        </p:spPr>
        <p:txBody>
          <a:bodyPr/>
          <a:lstStyle/>
          <a:p>
            <a:r>
              <a:rPr lang="en-US" sz="3200" dirty="0">
                <a:solidFill>
                  <a:schemeClr val="accent6">
                    <a:lumMod val="75000"/>
                  </a:schemeClr>
                </a:solidFill>
                <a:latin typeface="+mj-lt"/>
              </a:rPr>
              <a:t>Types of Attributes (Cont.)</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B9D1955C-412E-4551-896C-D48095CA41C6}"/>
              </a:ext>
            </a:extLst>
          </p:cNvPr>
          <p:cNvSpPr>
            <a:spLocks noGrp="1"/>
          </p:cNvSpPr>
          <p:nvPr>
            <p:ph idx="1"/>
          </p:nvPr>
        </p:nvSpPr>
        <p:spPr>
          <a:xfrm>
            <a:off x="317500" y="1143000"/>
            <a:ext cx="11557000" cy="2514600"/>
          </a:xfrm>
        </p:spPr>
        <p:txBody>
          <a:bodyPr/>
          <a:lstStyle/>
          <a:p>
            <a:pPr marL="0" indent="0">
              <a:buNone/>
            </a:pPr>
            <a:r>
              <a:rPr lang="en-IN" b="1" dirty="0"/>
              <a:t>Composite Attribute – </a:t>
            </a:r>
          </a:p>
          <a:p>
            <a:pPr marL="0" indent="0">
              <a:buNone/>
            </a:pPr>
            <a:endParaRPr lang="en-IN" dirty="0"/>
          </a:p>
          <a:p>
            <a:pPr algn="just"/>
            <a:r>
              <a:rPr lang="en-US" sz="2000" dirty="0"/>
              <a:t>An attribute composed of multiple sub-attributes is called a composite attribute. Example: The address attribute can be divided into five sub-attributes </a:t>
            </a:r>
            <a:r>
              <a:rPr lang="en-US" sz="2000" dirty="0" err="1"/>
              <a:t>house_no</a:t>
            </a:r>
            <a:r>
              <a:rPr lang="en-US" sz="2000" dirty="0"/>
              <a:t>, </a:t>
            </a:r>
            <a:r>
              <a:rPr lang="en-US" sz="2000" dirty="0" err="1"/>
              <a:t>street_name</a:t>
            </a:r>
            <a:r>
              <a:rPr lang="en-US" sz="2000" dirty="0"/>
              <a:t>.</a:t>
            </a:r>
          </a:p>
          <a:p>
            <a:pPr marL="0" indent="0" algn="just">
              <a:buNone/>
            </a:pPr>
            <a:endParaRPr lang="en-US" sz="2000" dirty="0"/>
          </a:p>
          <a:p>
            <a:pPr algn="just"/>
            <a:r>
              <a:rPr lang="en-US" sz="2000" dirty="0"/>
              <a:t>Use </a:t>
            </a:r>
            <a:r>
              <a:rPr lang="en-US" sz="2000" b="1" dirty="0"/>
              <a:t>rounded brackets</a:t>
            </a:r>
            <a:r>
              <a:rPr lang="en-US" sz="2000" dirty="0"/>
              <a:t> to represent such attributes inside the oval shape.</a:t>
            </a:r>
            <a:endParaRPr lang="en-IN" sz="2800" dirty="0"/>
          </a:p>
          <a:p>
            <a:pPr marL="0" indent="0">
              <a:buNone/>
            </a:pPr>
            <a:endParaRPr lang="en-US" sz="2000" dirty="0"/>
          </a:p>
        </p:txBody>
      </p:sp>
      <p:sp>
        <p:nvSpPr>
          <p:cNvPr id="4" name="Slide Number Placeholder 3">
            <a:extLst>
              <a:ext uri="{FF2B5EF4-FFF2-40B4-BE49-F238E27FC236}">
                <a16:creationId xmlns:a16="http://schemas.microsoft.com/office/drawing/2014/main" id="{1775B438-B110-4266-A179-99FFD8FB8261}"/>
              </a:ext>
            </a:extLst>
          </p:cNvPr>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pic>
        <p:nvPicPr>
          <p:cNvPr id="6" name="Picture 5">
            <a:extLst>
              <a:ext uri="{FF2B5EF4-FFF2-40B4-BE49-F238E27FC236}">
                <a16:creationId xmlns:a16="http://schemas.microsoft.com/office/drawing/2014/main" id="{2167DAF1-D159-44E5-A758-A5727010AFDD}"/>
              </a:ext>
            </a:extLst>
          </p:cNvPr>
          <p:cNvPicPr>
            <a:picLocks noChangeAspect="1"/>
          </p:cNvPicPr>
          <p:nvPr/>
        </p:nvPicPr>
        <p:blipFill>
          <a:blip r:embed="rId2"/>
          <a:stretch>
            <a:fillRect/>
          </a:stretch>
        </p:blipFill>
        <p:spPr>
          <a:xfrm>
            <a:off x="4084637" y="3657600"/>
            <a:ext cx="4772025" cy="2733939"/>
          </a:xfrm>
          <a:prstGeom prst="rect">
            <a:avLst/>
          </a:prstGeom>
        </p:spPr>
      </p:pic>
    </p:spTree>
    <p:extLst>
      <p:ext uri="{BB962C8B-B14F-4D97-AF65-F5344CB8AC3E}">
        <p14:creationId xmlns:p14="http://schemas.microsoft.com/office/powerpoint/2010/main" val="2798003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9659-94F2-471B-A54A-B0759730EB64}"/>
              </a:ext>
            </a:extLst>
          </p:cNvPr>
          <p:cNvSpPr>
            <a:spLocks noGrp="1"/>
          </p:cNvSpPr>
          <p:nvPr>
            <p:ph type="title"/>
          </p:nvPr>
        </p:nvSpPr>
        <p:spPr>
          <a:effectLst/>
        </p:spPr>
        <p:txBody>
          <a:bodyPr/>
          <a:lstStyle/>
          <a:p>
            <a:r>
              <a:rPr lang="en-US" sz="3200" dirty="0">
                <a:solidFill>
                  <a:schemeClr val="accent6">
                    <a:lumMod val="75000"/>
                  </a:schemeClr>
                </a:solidFill>
                <a:latin typeface="+mj-lt"/>
              </a:rPr>
              <a:t>Types of Attributes (Cont.)</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C4131A4C-8BDA-42C2-A5ED-955392E7B8BB}"/>
              </a:ext>
            </a:extLst>
          </p:cNvPr>
          <p:cNvSpPr>
            <a:spLocks noGrp="1"/>
          </p:cNvSpPr>
          <p:nvPr>
            <p:ph idx="1"/>
          </p:nvPr>
        </p:nvSpPr>
        <p:spPr>
          <a:xfrm>
            <a:off x="406400" y="1282700"/>
            <a:ext cx="4699000" cy="4881563"/>
          </a:xfrm>
        </p:spPr>
        <p:txBody>
          <a:bodyPr/>
          <a:lstStyle/>
          <a:p>
            <a:pPr marL="0" indent="0">
              <a:buNone/>
            </a:pPr>
            <a:r>
              <a:rPr lang="en-IN" b="1" dirty="0"/>
              <a:t>Derived Attribute – </a:t>
            </a:r>
          </a:p>
          <a:p>
            <a:pPr marL="0" indent="0">
              <a:buNone/>
            </a:pPr>
            <a:endParaRPr lang="en-IN" dirty="0"/>
          </a:p>
          <a:p>
            <a:pPr algn="just"/>
            <a:r>
              <a:rPr lang="en-US" sz="2000" dirty="0"/>
              <a:t>An attribute whose value is calculated from another attribute(s) is called a derived attribute, </a:t>
            </a:r>
          </a:p>
          <a:p>
            <a:pPr marL="0" indent="0" algn="just">
              <a:buNone/>
            </a:pPr>
            <a:endParaRPr lang="en-US" sz="2000" dirty="0"/>
          </a:p>
          <a:p>
            <a:pPr marL="0" indent="0" algn="just">
              <a:buNone/>
            </a:pPr>
            <a:r>
              <a:rPr lang="en-US" sz="1800" b="1" dirty="0"/>
              <a:t>Example: </a:t>
            </a:r>
            <a:r>
              <a:rPr lang="en-US" sz="1800" dirty="0"/>
              <a:t>age attribute can also be derived from another attribute, dob (date of birth).</a:t>
            </a:r>
          </a:p>
          <a:p>
            <a:pPr marL="0" indent="0" algn="just">
              <a:buNone/>
            </a:pPr>
            <a:endParaRPr lang="en-US" sz="2000" dirty="0"/>
          </a:p>
          <a:p>
            <a:pPr algn="just"/>
            <a:r>
              <a:rPr lang="en-US" sz="2000" dirty="0"/>
              <a:t>Use </a:t>
            </a:r>
            <a:r>
              <a:rPr lang="en-US" sz="2000" b="1" dirty="0"/>
              <a:t>dotted line oval shape </a:t>
            </a:r>
            <a:r>
              <a:rPr lang="en-US" sz="2000" dirty="0"/>
              <a:t>to represent a derived attribute.</a:t>
            </a:r>
          </a:p>
          <a:p>
            <a:endParaRPr lang="en-US" dirty="0"/>
          </a:p>
          <a:p>
            <a:endParaRPr lang="en-IN" dirty="0"/>
          </a:p>
        </p:txBody>
      </p:sp>
      <p:sp>
        <p:nvSpPr>
          <p:cNvPr id="4" name="Slide Number Placeholder 3">
            <a:extLst>
              <a:ext uri="{FF2B5EF4-FFF2-40B4-BE49-F238E27FC236}">
                <a16:creationId xmlns:a16="http://schemas.microsoft.com/office/drawing/2014/main" id="{44FB8669-B97D-4F48-88C7-537519352882}"/>
              </a:ext>
            </a:extLst>
          </p:cNvPr>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pic>
        <p:nvPicPr>
          <p:cNvPr id="6" name="Picture 5">
            <a:extLst>
              <a:ext uri="{FF2B5EF4-FFF2-40B4-BE49-F238E27FC236}">
                <a16:creationId xmlns:a16="http://schemas.microsoft.com/office/drawing/2014/main" id="{7A28B41A-F8B3-47C8-B993-E1E37EFC3809}"/>
              </a:ext>
            </a:extLst>
          </p:cNvPr>
          <p:cNvPicPr>
            <a:picLocks noChangeAspect="1"/>
          </p:cNvPicPr>
          <p:nvPr/>
        </p:nvPicPr>
        <p:blipFill>
          <a:blip r:embed="rId2"/>
          <a:stretch>
            <a:fillRect/>
          </a:stretch>
        </p:blipFill>
        <p:spPr>
          <a:xfrm>
            <a:off x="5379345" y="1742281"/>
            <a:ext cx="6515100" cy="3962400"/>
          </a:xfrm>
          <a:prstGeom prst="rect">
            <a:avLst/>
          </a:prstGeom>
        </p:spPr>
      </p:pic>
    </p:spTree>
    <p:extLst>
      <p:ext uri="{BB962C8B-B14F-4D97-AF65-F5344CB8AC3E}">
        <p14:creationId xmlns:p14="http://schemas.microsoft.com/office/powerpoint/2010/main" val="396594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ER modeling is primarily used for  _________.</a:t>
            </a:r>
          </a:p>
          <a:p>
            <a:pPr marL="0" indent="0">
              <a:buNone/>
            </a:pPr>
            <a:endParaRPr lang="en-US" dirty="0"/>
          </a:p>
          <a:p>
            <a:pPr marL="457200" indent="-457200">
              <a:buFont typeface="+mj-lt"/>
              <a:buAutoNum type="alphaUcPeriod"/>
            </a:pPr>
            <a:r>
              <a:rPr lang="en-US" dirty="0"/>
              <a:t>Database Programming</a:t>
            </a:r>
          </a:p>
          <a:p>
            <a:pPr marL="457200" indent="-457200">
              <a:buFont typeface="+mj-lt"/>
              <a:buAutoNum type="alphaUcPeriod"/>
            </a:pPr>
            <a:r>
              <a:rPr lang="en-US" dirty="0"/>
              <a:t>Organizing Databases</a:t>
            </a:r>
          </a:p>
          <a:p>
            <a:pPr marL="457200" indent="-457200">
              <a:buFont typeface="+mj-lt"/>
              <a:buAutoNum type="alphaUcPeriod"/>
            </a:pPr>
            <a:r>
              <a:rPr lang="en-US" dirty="0"/>
              <a:t>Designing Databases</a:t>
            </a:r>
          </a:p>
          <a:p>
            <a:pPr marL="457200" indent="-457200">
              <a:buFont typeface="+mj-lt"/>
              <a:buAutoNum type="alphaUcPeriod"/>
            </a:pPr>
            <a:r>
              <a:rPr lang="en-US" dirty="0"/>
              <a:t>None of the above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92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4" end="4"/>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Entity is a _________</a:t>
            </a:r>
          </a:p>
          <a:p>
            <a:pPr marL="0" indent="0">
              <a:buNone/>
            </a:pPr>
            <a:endParaRPr lang="en-US" dirty="0"/>
          </a:p>
          <a:p>
            <a:pPr marL="457200" indent="-457200">
              <a:buFont typeface="+mj-lt"/>
              <a:buAutoNum type="alphaUcPeriod"/>
            </a:pPr>
            <a:r>
              <a:rPr lang="en-US" dirty="0"/>
              <a:t>Object of relation</a:t>
            </a:r>
          </a:p>
          <a:p>
            <a:pPr marL="457200" indent="-457200">
              <a:buFont typeface="+mj-lt"/>
              <a:buAutoNum type="alphaUcPeriod"/>
            </a:pPr>
            <a:r>
              <a:rPr lang="en-US" dirty="0"/>
              <a:t>Present working model</a:t>
            </a:r>
          </a:p>
          <a:p>
            <a:pPr marL="457200" indent="-457200">
              <a:buFont typeface="+mj-lt"/>
              <a:buAutoNum type="alphaUcPeriod"/>
            </a:pPr>
            <a:r>
              <a:rPr lang="en-US" dirty="0"/>
              <a:t>Thing in real world</a:t>
            </a:r>
          </a:p>
          <a:p>
            <a:pPr marL="457200" indent="-457200">
              <a:buFont typeface="+mj-lt"/>
              <a:buAutoNum type="alphaUcPeriod"/>
            </a:pPr>
            <a:r>
              <a:rPr lang="en-US" dirty="0"/>
              <a:t>Model of relation</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2112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4" end="4"/>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35</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An Entity Set is</a:t>
            </a:r>
          </a:p>
          <a:p>
            <a:pPr marL="0" indent="0">
              <a:buNone/>
            </a:pPr>
            <a:endParaRPr lang="en-US" dirty="0"/>
          </a:p>
          <a:p>
            <a:pPr marL="457200" indent="-457200">
              <a:buFont typeface="+mj-lt"/>
              <a:buAutoNum type="alphaUcPeriod"/>
            </a:pPr>
            <a:r>
              <a:rPr lang="en-US" dirty="0"/>
              <a:t>a set of entities of the same type that share the same properties</a:t>
            </a:r>
          </a:p>
          <a:p>
            <a:pPr marL="457200" indent="-457200">
              <a:buFont typeface="+mj-lt"/>
              <a:buAutoNum type="alphaUcPeriod"/>
            </a:pPr>
            <a:r>
              <a:rPr lang="en-US" dirty="0"/>
              <a:t>a set of entities of different type that share the same properties</a:t>
            </a:r>
          </a:p>
          <a:p>
            <a:pPr marL="457200" indent="-457200">
              <a:buFont typeface="+mj-lt"/>
              <a:buAutoNum type="alphaUcPeriod"/>
            </a:pPr>
            <a:r>
              <a:rPr lang="en-US" dirty="0"/>
              <a:t>a set of entities of different type that share the different properties</a:t>
            </a:r>
          </a:p>
          <a:p>
            <a:pPr marL="457200" indent="-457200">
              <a:buFont typeface="+mj-lt"/>
              <a:buAutoNum type="alphaUcPeriod"/>
            </a:pPr>
            <a:r>
              <a:rPr lang="en-US" dirty="0"/>
              <a:t>None of the above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847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36</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An attribute which can have many values for a single entity is called as</a:t>
            </a:r>
          </a:p>
          <a:p>
            <a:pPr marL="0" indent="0">
              <a:buNone/>
            </a:pPr>
            <a:endParaRPr lang="en-US" dirty="0"/>
          </a:p>
          <a:p>
            <a:pPr marL="457200" indent="-457200">
              <a:buFont typeface="+mj-lt"/>
              <a:buAutoNum type="alphaUcPeriod"/>
            </a:pPr>
            <a:r>
              <a:rPr lang="en-US" dirty="0"/>
              <a:t>Composite Attribute</a:t>
            </a:r>
          </a:p>
          <a:p>
            <a:pPr marL="457200" indent="-457200">
              <a:buFont typeface="+mj-lt"/>
              <a:buAutoNum type="alphaUcPeriod"/>
            </a:pPr>
            <a:r>
              <a:rPr lang="en-US" dirty="0"/>
              <a:t>Descriptive Attribute</a:t>
            </a:r>
          </a:p>
          <a:p>
            <a:pPr marL="457200" indent="-457200">
              <a:buFont typeface="+mj-lt"/>
              <a:buAutoNum type="alphaUcPeriod"/>
            </a:pPr>
            <a:r>
              <a:rPr lang="en-US" dirty="0"/>
              <a:t>Derived Attribute</a:t>
            </a:r>
          </a:p>
          <a:p>
            <a:pPr marL="457200" indent="-457200">
              <a:buFont typeface="+mj-lt"/>
              <a:buAutoNum type="alphaUcPeriod"/>
            </a:pPr>
            <a:r>
              <a:rPr lang="en-US" dirty="0"/>
              <a:t>Multivalued Attribute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0644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37</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Which of the following can be a multivalued attribute?</a:t>
            </a:r>
          </a:p>
          <a:p>
            <a:pPr marL="0" indent="0">
              <a:buNone/>
            </a:pPr>
            <a:endParaRPr lang="en-US" dirty="0"/>
          </a:p>
          <a:p>
            <a:pPr marL="457200" indent="-457200">
              <a:buFont typeface="+mj-lt"/>
              <a:buAutoNum type="alphaUcPeriod"/>
            </a:pPr>
            <a:r>
              <a:rPr lang="en-US" dirty="0" err="1"/>
              <a:t>Phone_number</a:t>
            </a:r>
            <a:endParaRPr lang="en-US" dirty="0"/>
          </a:p>
          <a:p>
            <a:pPr marL="457200" indent="-457200">
              <a:buFont typeface="+mj-lt"/>
              <a:buAutoNum type="alphaUcPeriod"/>
            </a:pPr>
            <a:r>
              <a:rPr lang="en-US" dirty="0"/>
              <a:t>Name</a:t>
            </a:r>
          </a:p>
          <a:p>
            <a:pPr marL="457200" indent="-457200">
              <a:buFont typeface="+mj-lt"/>
              <a:buAutoNum type="alphaUcPeriod"/>
            </a:pPr>
            <a:r>
              <a:rPr lang="en-US" dirty="0" err="1"/>
              <a:t>Date_of_birth</a:t>
            </a:r>
            <a:endParaRPr lang="en-US" dirty="0"/>
          </a:p>
          <a:p>
            <a:pPr marL="457200" indent="-457200">
              <a:buFont typeface="+mj-lt"/>
              <a:buAutoNum type="alphaUcPeriod"/>
            </a:pPr>
            <a:r>
              <a:rPr lang="en-US" dirty="0"/>
              <a:t>All of the mentioned</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0555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38</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The attribute </a:t>
            </a:r>
            <a:r>
              <a:rPr lang="en-US" i="1" dirty="0"/>
              <a:t>name</a:t>
            </a:r>
            <a:r>
              <a:rPr lang="en-US" dirty="0"/>
              <a:t> could be structured as an attribute consisting of first name, middle initial, and last name. This type of attribute is called</a:t>
            </a:r>
          </a:p>
          <a:p>
            <a:pPr marL="0" indent="0">
              <a:buNone/>
            </a:pPr>
            <a:endParaRPr lang="en-US" dirty="0"/>
          </a:p>
          <a:p>
            <a:pPr marL="457200" indent="-457200">
              <a:buFont typeface="+mj-lt"/>
              <a:buAutoNum type="alphaUcPeriod"/>
            </a:pPr>
            <a:r>
              <a:rPr lang="en-US" dirty="0"/>
              <a:t>Simple attribute</a:t>
            </a:r>
          </a:p>
          <a:p>
            <a:pPr marL="457200" indent="-457200">
              <a:buFont typeface="+mj-lt"/>
              <a:buAutoNum type="alphaUcPeriod"/>
            </a:pPr>
            <a:r>
              <a:rPr lang="en-US" dirty="0"/>
              <a:t>Composite attribute</a:t>
            </a:r>
          </a:p>
          <a:p>
            <a:pPr marL="457200" indent="-457200">
              <a:buFont typeface="+mj-lt"/>
              <a:buAutoNum type="alphaUcPeriod"/>
            </a:pPr>
            <a:r>
              <a:rPr lang="en-US" dirty="0"/>
              <a:t>Multivalued attribute</a:t>
            </a:r>
          </a:p>
          <a:p>
            <a:pPr marL="457200" indent="-457200">
              <a:buFont typeface="+mj-lt"/>
              <a:buAutoNum type="alphaUcPeriod"/>
            </a:pPr>
            <a:r>
              <a:rPr lang="en-US" dirty="0"/>
              <a:t>Derived attribute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6688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3" end="3"/>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39</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The first step in database design is</a:t>
            </a:r>
          </a:p>
          <a:p>
            <a:pPr marL="0" indent="0">
              <a:buNone/>
            </a:pPr>
            <a:endParaRPr lang="en-US" dirty="0"/>
          </a:p>
          <a:p>
            <a:pPr marL="457200" indent="-457200">
              <a:buFont typeface="+mj-lt"/>
              <a:buAutoNum type="alphaUcPeriod"/>
            </a:pPr>
            <a:r>
              <a:rPr lang="en-US" dirty="0"/>
              <a:t>Physical Database Design</a:t>
            </a:r>
          </a:p>
          <a:p>
            <a:pPr marL="457200" indent="-457200">
              <a:buFont typeface="+mj-lt"/>
              <a:buAutoNum type="alphaUcPeriod"/>
            </a:pPr>
            <a:r>
              <a:rPr lang="en-US" dirty="0"/>
              <a:t>Logical Database Design</a:t>
            </a:r>
          </a:p>
          <a:p>
            <a:pPr marL="457200" indent="-457200">
              <a:buFont typeface="+mj-lt"/>
              <a:buAutoNum type="alphaUcPeriod"/>
            </a:pPr>
            <a:r>
              <a:rPr lang="en-US" dirty="0"/>
              <a:t>Conceptual Database Design</a:t>
            </a:r>
          </a:p>
          <a:p>
            <a:pPr marL="457200" indent="-457200">
              <a:buFont typeface="+mj-lt"/>
              <a:buAutoNum type="alphaUcPeriod"/>
            </a:pPr>
            <a:r>
              <a:rPr lang="en-US" dirty="0"/>
              <a:t>Requirements Gathering and Analysis</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2842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6388" name="Content Placeholder 2"/>
          <p:cNvSpPr>
            <a:spLocks noGrp="1"/>
          </p:cNvSpPr>
          <p:nvPr>
            <p:ph idx="1"/>
          </p:nvPr>
        </p:nvSpPr>
        <p:spPr>
          <a:xfrm>
            <a:off x="914400" y="1066800"/>
            <a:ext cx="9432925" cy="5029200"/>
          </a:xfrm>
        </p:spPr>
        <p:txBody>
          <a:bodyPr/>
          <a:lstStyle/>
          <a:p>
            <a:pPr eaLnBrk="1" hangingPunct="1">
              <a:spcBef>
                <a:spcPts val="100"/>
              </a:spcBef>
            </a:pPr>
            <a:endParaRPr lang="en-IN" dirty="0"/>
          </a:p>
          <a:p>
            <a:pPr eaLnBrk="1" hangingPunct="1">
              <a:spcBef>
                <a:spcPts val="100"/>
              </a:spcBef>
            </a:pPr>
            <a:r>
              <a:rPr lang="en-IN" dirty="0"/>
              <a:t>Database Schema</a:t>
            </a:r>
          </a:p>
          <a:p>
            <a:pPr marL="0" indent="0" eaLnBrk="1" hangingPunct="1">
              <a:spcBef>
                <a:spcPts val="100"/>
              </a:spcBef>
              <a:buNone/>
            </a:pPr>
            <a:endParaRPr lang="en-IN" dirty="0"/>
          </a:p>
          <a:p>
            <a:pPr lvl="1" eaLnBrk="1" hangingPunct="1">
              <a:spcBef>
                <a:spcPts val="100"/>
              </a:spcBef>
              <a:buFont typeface="Wingdings" panose="05000000000000000000" pitchFamily="2" charset="2"/>
              <a:buChar char="ü"/>
            </a:pPr>
            <a:r>
              <a:rPr lang="en-IN" dirty="0">
                <a:solidFill>
                  <a:schemeClr val="accent4"/>
                </a:solidFill>
              </a:rPr>
              <a:t>Conceptual schema </a:t>
            </a:r>
          </a:p>
          <a:p>
            <a:pPr lvl="1" eaLnBrk="1" hangingPunct="1">
              <a:spcBef>
                <a:spcPts val="100"/>
              </a:spcBef>
              <a:buFont typeface="Wingdings" panose="05000000000000000000" pitchFamily="2" charset="2"/>
              <a:buChar char="ü"/>
            </a:pPr>
            <a:r>
              <a:rPr lang="en-IN" dirty="0">
                <a:solidFill>
                  <a:schemeClr val="accent4"/>
                </a:solidFill>
              </a:rPr>
              <a:t>Logical schema</a:t>
            </a:r>
          </a:p>
          <a:p>
            <a:pPr lvl="1" eaLnBrk="1" hangingPunct="1">
              <a:spcBef>
                <a:spcPts val="100"/>
              </a:spcBef>
              <a:buFont typeface="Wingdings" panose="05000000000000000000" pitchFamily="2" charset="2"/>
              <a:buChar char="ü"/>
            </a:pPr>
            <a:r>
              <a:rPr lang="en-IN" dirty="0">
                <a:solidFill>
                  <a:schemeClr val="accent4"/>
                </a:solidFill>
              </a:rPr>
              <a:t>Physical schema </a:t>
            </a:r>
          </a:p>
          <a:p>
            <a:pPr lvl="1" eaLnBrk="1" hangingPunct="1">
              <a:spcBef>
                <a:spcPts val="100"/>
              </a:spcBef>
              <a:buFont typeface="Wingdings" panose="05000000000000000000" pitchFamily="2" charset="2"/>
              <a:buChar char="ü"/>
            </a:pPr>
            <a:r>
              <a:rPr lang="en-IN" dirty="0">
                <a:solidFill>
                  <a:schemeClr val="accent4"/>
                </a:solidFill>
              </a:rPr>
              <a:t>External level schema/View level schema/Subschema </a:t>
            </a:r>
          </a:p>
          <a:p>
            <a:pPr marL="0" indent="0" eaLnBrk="1" hangingPunct="1">
              <a:spcBef>
                <a:spcPts val="100"/>
              </a:spcBef>
              <a:buNone/>
            </a:pPr>
            <a:endParaRPr lang="en-IN" altLang="en-US" sz="2200" b="1" dirty="0">
              <a:solidFill>
                <a:schemeClr val="accent4"/>
              </a:solidFill>
            </a:endParaRPr>
          </a:p>
          <a:p>
            <a:pPr eaLnBrk="1" hangingPunct="1">
              <a:spcBef>
                <a:spcPts val="100"/>
              </a:spcBef>
            </a:pPr>
            <a:r>
              <a:rPr lang="en-IN" sz="2200" dirty="0">
                <a:solidFill>
                  <a:schemeClr val="accent4"/>
                </a:solidFill>
              </a:rPr>
              <a:t>ER Modelling</a:t>
            </a:r>
          </a:p>
          <a:p>
            <a:pPr marL="0" indent="0" eaLnBrk="1" hangingPunct="1">
              <a:spcBef>
                <a:spcPts val="100"/>
              </a:spcBef>
              <a:buNone/>
            </a:pPr>
            <a:endParaRPr lang="en-IN" sz="2200" dirty="0">
              <a:solidFill>
                <a:schemeClr val="accent4"/>
              </a:solidFill>
            </a:endParaRPr>
          </a:p>
          <a:p>
            <a:pPr lvl="1" eaLnBrk="1" hangingPunct="1">
              <a:spcBef>
                <a:spcPts val="100"/>
              </a:spcBef>
              <a:buFont typeface="Wingdings" panose="05000000000000000000" pitchFamily="2" charset="2"/>
              <a:buChar char="ü"/>
            </a:pPr>
            <a:r>
              <a:rPr lang="en-US" altLang="en-US" sz="2000" dirty="0">
                <a:solidFill>
                  <a:schemeClr val="accent4"/>
                </a:solidFill>
              </a:rPr>
              <a:t>Entities</a:t>
            </a:r>
          </a:p>
          <a:p>
            <a:pPr lvl="1" eaLnBrk="1" hangingPunct="1">
              <a:spcBef>
                <a:spcPts val="100"/>
              </a:spcBef>
              <a:buFont typeface="Wingdings" panose="05000000000000000000" pitchFamily="2" charset="2"/>
              <a:buChar char="ü"/>
            </a:pPr>
            <a:r>
              <a:rPr lang="en-US" altLang="en-US" sz="2000" dirty="0">
                <a:solidFill>
                  <a:schemeClr val="accent4"/>
                </a:solidFill>
              </a:rPr>
              <a:t>Relationship</a:t>
            </a:r>
          </a:p>
          <a:p>
            <a:pPr lvl="1" eaLnBrk="1" hangingPunct="1">
              <a:spcBef>
                <a:spcPts val="100"/>
              </a:spcBef>
              <a:buFont typeface="Wingdings" panose="05000000000000000000" pitchFamily="2" charset="2"/>
              <a:buChar char="ü"/>
            </a:pPr>
            <a:r>
              <a:rPr lang="en-US" altLang="en-US" sz="2000" dirty="0">
                <a:solidFill>
                  <a:schemeClr val="accent4"/>
                </a:solidFill>
              </a:rPr>
              <a:t>Attributes</a:t>
            </a:r>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5</a:t>
            </a:r>
            <a:endParaRPr lang="en-US" sz="3600" dirty="0">
              <a:solidFill>
                <a:schemeClr val="accent6">
                  <a:lumMod val="75000"/>
                </a:schemeClr>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EB31-8AF6-40ED-9781-3338205C1360}"/>
              </a:ext>
            </a:extLst>
          </p:cNvPr>
          <p:cNvSpPr>
            <a:spLocks noGrp="1"/>
          </p:cNvSpPr>
          <p:nvPr>
            <p:ph type="title"/>
          </p:nvPr>
        </p:nvSpPr>
        <p:spPr>
          <a:effectLst/>
        </p:spPr>
        <p:txBody>
          <a:bodyPr/>
          <a:lstStyle/>
          <a:p>
            <a:r>
              <a:rPr lang="en-US" sz="3200" dirty="0">
                <a:solidFill>
                  <a:schemeClr val="accent6">
                    <a:lumMod val="75000"/>
                  </a:schemeClr>
                </a:solidFill>
                <a:latin typeface="+mj-lt"/>
              </a:rPr>
              <a:t>Type of Entity Types</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0D7868EC-FFE3-4EF0-9E48-B7594C17C003}"/>
              </a:ext>
            </a:extLst>
          </p:cNvPr>
          <p:cNvSpPr>
            <a:spLocks noGrp="1"/>
          </p:cNvSpPr>
          <p:nvPr>
            <p:ph idx="1"/>
          </p:nvPr>
        </p:nvSpPr>
        <p:spPr>
          <a:xfrm>
            <a:off x="406400" y="1282700"/>
            <a:ext cx="11633200" cy="4965700"/>
          </a:xfrm>
        </p:spPr>
        <p:txBody>
          <a:bodyPr/>
          <a:lstStyle/>
          <a:p>
            <a:pPr marL="0" indent="0">
              <a:buNone/>
            </a:pPr>
            <a:endParaRPr lang="en-US" sz="2000" b="1" dirty="0"/>
          </a:p>
          <a:p>
            <a:pPr marL="0" indent="0">
              <a:buNone/>
            </a:pPr>
            <a:r>
              <a:rPr lang="en-US" sz="2000" b="1" dirty="0"/>
              <a:t>Entity Type can be of two types:</a:t>
            </a:r>
          </a:p>
          <a:p>
            <a:pPr marL="0" indent="0">
              <a:buNone/>
            </a:pPr>
            <a:r>
              <a:rPr lang="en-US" sz="2000" b="1" dirty="0"/>
              <a:t> </a:t>
            </a:r>
            <a:endParaRPr lang="en-US" sz="2000" dirty="0"/>
          </a:p>
          <a:p>
            <a:r>
              <a:rPr lang="en-US" sz="2000" dirty="0"/>
              <a:t>Regular (Strong) Entity Type </a:t>
            </a:r>
          </a:p>
          <a:p>
            <a:endParaRPr lang="en-US" sz="2000" dirty="0"/>
          </a:p>
          <a:p>
            <a:r>
              <a:rPr lang="en-US" sz="2000" dirty="0"/>
              <a:t>Weak Entity Type</a:t>
            </a:r>
          </a:p>
          <a:p>
            <a:endParaRPr lang="en-US" sz="2000" dirty="0"/>
          </a:p>
        </p:txBody>
      </p:sp>
      <p:sp>
        <p:nvSpPr>
          <p:cNvPr id="4" name="Slide Number Placeholder 3">
            <a:extLst>
              <a:ext uri="{FF2B5EF4-FFF2-40B4-BE49-F238E27FC236}">
                <a16:creationId xmlns:a16="http://schemas.microsoft.com/office/drawing/2014/main" id="{B4E3F995-8D45-48BF-B0BE-CC2BFC40401E}"/>
              </a:ext>
            </a:extLst>
          </p:cNvPr>
          <p:cNvSpPr>
            <a:spLocks noGrp="1"/>
          </p:cNvSpPr>
          <p:nvPr>
            <p:ph type="sldNum" sz="quarter" idx="10"/>
          </p:nvPr>
        </p:nvSpPr>
        <p:spPr/>
        <p:txBody>
          <a:bodyPr/>
          <a:lstStyle/>
          <a:p>
            <a:pPr>
              <a:defRPr/>
            </a:pPr>
            <a:fld id="{ABFF5F4A-8FC7-419E-B94C-CDDC8DE310AE}" type="slidenum">
              <a:rPr lang="en-US" altLang="en-US" smtClean="0"/>
              <a:pPr>
                <a:defRPr/>
              </a:pPr>
              <a:t>40</a:t>
            </a:fld>
            <a:endParaRPr lang="en-US" altLang="en-US"/>
          </a:p>
        </p:txBody>
      </p:sp>
    </p:spTree>
    <p:extLst>
      <p:ext uri="{BB962C8B-B14F-4D97-AF65-F5344CB8AC3E}">
        <p14:creationId xmlns:p14="http://schemas.microsoft.com/office/powerpoint/2010/main" val="194325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1799-2058-4132-B4A5-A4A88EADF32E}"/>
              </a:ext>
            </a:extLst>
          </p:cNvPr>
          <p:cNvSpPr>
            <a:spLocks noGrp="1"/>
          </p:cNvSpPr>
          <p:nvPr>
            <p:ph type="title"/>
          </p:nvPr>
        </p:nvSpPr>
        <p:spPr>
          <a:effectLst/>
        </p:spPr>
        <p:txBody>
          <a:bodyPr/>
          <a:lstStyle/>
          <a:p>
            <a:r>
              <a:rPr lang="en-US" dirty="0">
                <a:solidFill>
                  <a:schemeClr val="accent6">
                    <a:lumMod val="75000"/>
                  </a:schemeClr>
                </a:solidFill>
              </a:rPr>
              <a:t>Strong Entity Type</a:t>
            </a:r>
            <a:endParaRPr lang="en-IN" dirty="0">
              <a:solidFill>
                <a:schemeClr val="accent6">
                  <a:lumMod val="75000"/>
                </a:schemeClr>
              </a:solidFill>
            </a:endParaRPr>
          </a:p>
        </p:txBody>
      </p:sp>
      <p:pic>
        <p:nvPicPr>
          <p:cNvPr id="6" name="Content Placeholder 5">
            <a:extLst>
              <a:ext uri="{FF2B5EF4-FFF2-40B4-BE49-F238E27FC236}">
                <a16:creationId xmlns:a16="http://schemas.microsoft.com/office/drawing/2014/main" id="{6CB209C4-D9EE-44E2-9109-99BF8D781CEB}"/>
              </a:ext>
            </a:extLst>
          </p:cNvPr>
          <p:cNvPicPr>
            <a:picLocks noGrp="1" noChangeAspect="1"/>
          </p:cNvPicPr>
          <p:nvPr>
            <p:ph idx="1"/>
          </p:nvPr>
        </p:nvPicPr>
        <p:blipFill>
          <a:blip r:embed="rId2"/>
          <a:stretch>
            <a:fillRect/>
          </a:stretch>
        </p:blipFill>
        <p:spPr>
          <a:xfrm>
            <a:off x="5412778" y="1170553"/>
            <a:ext cx="6318392" cy="4696847"/>
          </a:xfrm>
        </p:spPr>
      </p:pic>
      <p:sp>
        <p:nvSpPr>
          <p:cNvPr id="4" name="Slide Number Placeholder 3">
            <a:extLst>
              <a:ext uri="{FF2B5EF4-FFF2-40B4-BE49-F238E27FC236}">
                <a16:creationId xmlns:a16="http://schemas.microsoft.com/office/drawing/2014/main" id="{4CACE179-0604-466A-BCB0-53DA66E3BBF8}"/>
              </a:ext>
            </a:extLst>
          </p:cNvPr>
          <p:cNvSpPr>
            <a:spLocks noGrp="1"/>
          </p:cNvSpPr>
          <p:nvPr>
            <p:ph type="sldNum" sz="quarter" idx="10"/>
          </p:nvPr>
        </p:nvSpPr>
        <p:spPr/>
        <p:txBody>
          <a:bodyPr/>
          <a:lstStyle/>
          <a:p>
            <a:pPr>
              <a:defRPr/>
            </a:pPr>
            <a:fld id="{ABFF5F4A-8FC7-419E-B94C-CDDC8DE310AE}" type="slidenum">
              <a:rPr lang="en-US" altLang="en-US" smtClean="0"/>
              <a:pPr>
                <a:defRPr/>
              </a:pPr>
              <a:t>41</a:t>
            </a:fld>
            <a:endParaRPr lang="en-US" altLang="en-US"/>
          </a:p>
        </p:txBody>
      </p:sp>
      <p:sp>
        <p:nvSpPr>
          <p:cNvPr id="8" name="TextBox 7">
            <a:extLst>
              <a:ext uri="{FF2B5EF4-FFF2-40B4-BE49-F238E27FC236}">
                <a16:creationId xmlns:a16="http://schemas.microsoft.com/office/drawing/2014/main" id="{BC99FAF0-C2C2-4ED6-930A-4BDDBCBACDF2}"/>
              </a:ext>
            </a:extLst>
          </p:cNvPr>
          <p:cNvSpPr txBox="1"/>
          <p:nvPr/>
        </p:nvSpPr>
        <p:spPr>
          <a:xfrm>
            <a:off x="5817508" y="5861618"/>
            <a:ext cx="6016171" cy="369332"/>
          </a:xfrm>
          <a:prstGeom prst="rect">
            <a:avLst/>
          </a:prstGeom>
          <a:noFill/>
        </p:spPr>
        <p:txBody>
          <a:bodyPr wrap="square">
            <a:spAutoFit/>
          </a:bodyPr>
          <a:lstStyle/>
          <a:p>
            <a:pPr algn="ctr"/>
            <a:r>
              <a:rPr lang="en-US" b="1" dirty="0">
                <a:latin typeface="+mn-lt"/>
                <a:ea typeface="Cambria Math" panose="02040503050406030204" pitchFamily="18" charset="0"/>
              </a:rPr>
              <a:t>Representation of Strong Entity (STUDENT)</a:t>
            </a:r>
            <a:endParaRPr lang="en-IN" b="1" dirty="0">
              <a:latin typeface="+mn-lt"/>
              <a:ea typeface="Cambria Math" panose="02040503050406030204" pitchFamily="18" charset="0"/>
            </a:endParaRPr>
          </a:p>
        </p:txBody>
      </p:sp>
      <p:sp>
        <p:nvSpPr>
          <p:cNvPr id="7" name="TextBox 6">
            <a:extLst>
              <a:ext uri="{FF2B5EF4-FFF2-40B4-BE49-F238E27FC236}">
                <a16:creationId xmlns:a16="http://schemas.microsoft.com/office/drawing/2014/main" id="{649B06FC-0510-44C8-9F53-49B82BFA588F}"/>
              </a:ext>
            </a:extLst>
          </p:cNvPr>
          <p:cNvSpPr txBox="1"/>
          <p:nvPr/>
        </p:nvSpPr>
        <p:spPr>
          <a:xfrm>
            <a:off x="460830" y="1467654"/>
            <a:ext cx="5378449" cy="1938992"/>
          </a:xfrm>
          <a:prstGeom prst="rect">
            <a:avLst/>
          </a:prstGeom>
          <a:noFill/>
        </p:spPr>
        <p:txBody>
          <a:bodyPr wrap="square">
            <a:spAutoFit/>
          </a:bodyPr>
          <a:lstStyle/>
          <a:p>
            <a:pPr marL="342900" indent="-342900" algn="just">
              <a:buFont typeface="Wingdings" panose="05000000000000000000" pitchFamily="2" charset="2"/>
              <a:buChar char="Ø"/>
            </a:pPr>
            <a:endParaRPr lang="en-US" sz="2000" b="1" dirty="0">
              <a:latin typeface="+mj-lt"/>
            </a:endParaRPr>
          </a:p>
          <a:p>
            <a:pPr marL="342900" indent="-342900" algn="just">
              <a:buFont typeface="Wingdings" panose="05000000000000000000" pitchFamily="2" charset="2"/>
              <a:buChar char="Ø"/>
            </a:pPr>
            <a:r>
              <a:rPr lang="en-US" sz="2000" b="1" dirty="0">
                <a:latin typeface="+mj-lt"/>
              </a:rPr>
              <a:t>Strong Entity Type </a:t>
            </a:r>
            <a:r>
              <a:rPr lang="en-US" sz="2000" dirty="0">
                <a:latin typeface="+mj-lt"/>
              </a:rPr>
              <a:t>are those entity types that have a key attribute(s). </a:t>
            </a:r>
          </a:p>
          <a:p>
            <a:pPr marL="342900" indent="-342900" algn="just">
              <a:buFont typeface="Wingdings" panose="05000000000000000000" pitchFamily="2" charset="2"/>
              <a:buChar char="Ø"/>
            </a:pPr>
            <a:endParaRPr lang="en-US" sz="2000" dirty="0">
              <a:latin typeface="+mj-lt"/>
            </a:endParaRPr>
          </a:p>
          <a:p>
            <a:pPr marL="342900" indent="-342900" algn="just">
              <a:buFont typeface="Wingdings" panose="05000000000000000000" pitchFamily="2" charset="2"/>
              <a:buChar char="Ø"/>
            </a:pPr>
            <a:r>
              <a:rPr lang="en-US" sz="2000" dirty="0">
                <a:latin typeface="+mj-lt"/>
              </a:rPr>
              <a:t>A </a:t>
            </a:r>
            <a:r>
              <a:rPr lang="en-US" sz="2000" b="1" dirty="0">
                <a:latin typeface="+mj-lt"/>
              </a:rPr>
              <a:t>rectangle</a:t>
            </a:r>
            <a:r>
              <a:rPr lang="en-US" sz="2000" dirty="0">
                <a:latin typeface="+mj-lt"/>
              </a:rPr>
              <a:t> in the ER diagram represents a strong entity type.</a:t>
            </a:r>
          </a:p>
        </p:txBody>
      </p:sp>
    </p:spTree>
    <p:extLst>
      <p:ext uri="{BB962C8B-B14F-4D97-AF65-F5344CB8AC3E}">
        <p14:creationId xmlns:p14="http://schemas.microsoft.com/office/powerpoint/2010/main" val="3575312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42</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dirty="0">
                <a:solidFill>
                  <a:schemeClr val="accent6">
                    <a:lumMod val="75000"/>
                  </a:schemeClr>
                </a:solidFill>
                <a:latin typeface="+mj-lt"/>
              </a:rPr>
              <a:t>Weak Entity Type</a:t>
            </a:r>
            <a:endParaRPr lang="en-US" sz="3600" dirty="0">
              <a:solidFill>
                <a:schemeClr val="accent6">
                  <a:lumMod val="75000"/>
                </a:schemeClr>
              </a:solidFill>
            </a:endParaRPr>
          </a:p>
        </p:txBody>
      </p:sp>
      <p:sp>
        <p:nvSpPr>
          <p:cNvPr id="7" name="TextBox 6">
            <a:extLst>
              <a:ext uri="{FF2B5EF4-FFF2-40B4-BE49-F238E27FC236}">
                <a16:creationId xmlns:a16="http://schemas.microsoft.com/office/drawing/2014/main" id="{955D56CC-9333-4D07-BCDE-259CE554AEFF}"/>
              </a:ext>
            </a:extLst>
          </p:cNvPr>
          <p:cNvSpPr txBox="1"/>
          <p:nvPr/>
        </p:nvSpPr>
        <p:spPr>
          <a:xfrm>
            <a:off x="228600" y="1021933"/>
            <a:ext cx="11327517" cy="5078313"/>
          </a:xfrm>
          <a:prstGeom prst="rect">
            <a:avLst/>
          </a:prstGeom>
          <a:noFill/>
        </p:spPr>
        <p:txBody>
          <a:bodyPr wrap="square">
            <a:spAutoFit/>
          </a:bodyPr>
          <a:lstStyle/>
          <a:p>
            <a:pPr algn="just"/>
            <a:r>
              <a:rPr lang="en-US" sz="2400" b="1" dirty="0">
                <a:latin typeface="+mn-lt"/>
              </a:rPr>
              <a:t>An entity type may not have a key attribute(s) to uniquely identify each entity instance. Such an entity type is termed as a weak entity type.</a:t>
            </a:r>
          </a:p>
          <a:p>
            <a:pPr algn="just"/>
            <a:endParaRPr lang="en-US" sz="2400" b="1" dirty="0">
              <a:latin typeface="+mn-lt"/>
            </a:endParaRPr>
          </a:p>
          <a:p>
            <a:pPr algn="just"/>
            <a:r>
              <a:rPr lang="en-US" sz="2000" dirty="0">
                <a:latin typeface="+mn-lt"/>
              </a:rPr>
              <a:t>Example : Section (As section does not have its own key attribute) , so section is a weak entity set.</a:t>
            </a:r>
          </a:p>
          <a:p>
            <a:pPr marL="342900" indent="-342900" algn="just">
              <a:buFont typeface="Wingdings" panose="05000000000000000000" pitchFamily="2" charset="2"/>
              <a:buChar char="Ø"/>
            </a:pPr>
            <a:endParaRPr lang="en-US" sz="2000" b="1" dirty="0">
              <a:latin typeface="+mj-lt"/>
            </a:endParaRPr>
          </a:p>
          <a:p>
            <a:pPr marL="342900" indent="-342900" algn="just">
              <a:buFont typeface="Wingdings" panose="05000000000000000000" pitchFamily="2" charset="2"/>
              <a:buChar char="Ø"/>
            </a:pPr>
            <a:endParaRPr lang="en-US" sz="2000" b="1" dirty="0">
              <a:latin typeface="+mj-lt"/>
            </a:endParaRPr>
          </a:p>
          <a:p>
            <a:pPr marL="342900" indent="-342900" algn="just">
              <a:buFont typeface="Wingdings" panose="05000000000000000000" pitchFamily="2" charset="2"/>
              <a:buChar char="Ø"/>
            </a:pPr>
            <a:r>
              <a:rPr lang="en-US" sz="2000" dirty="0">
                <a:latin typeface="+mn-lt"/>
              </a:rPr>
              <a:t>Weak Entity must be associated with another entity type, called the identifying or owner entity type. </a:t>
            </a:r>
          </a:p>
          <a:p>
            <a:pPr algn="just"/>
            <a:endParaRPr lang="en-US" dirty="0">
              <a:latin typeface="+mn-lt"/>
            </a:endParaRPr>
          </a:p>
          <a:p>
            <a:pPr algn="just"/>
            <a:r>
              <a:rPr lang="en-US" b="1" dirty="0">
                <a:latin typeface="+mn-lt"/>
              </a:rPr>
              <a:t>Example:</a:t>
            </a:r>
            <a:r>
              <a:rPr lang="en-US" dirty="0">
                <a:latin typeface="+mn-lt"/>
              </a:rPr>
              <a:t> Department is the owner/identifying entity type of Section</a:t>
            </a:r>
          </a:p>
          <a:p>
            <a:pPr algn="just"/>
            <a:endParaRPr lang="en-US" sz="2000" dirty="0">
              <a:latin typeface="+mn-lt"/>
            </a:endParaRPr>
          </a:p>
          <a:p>
            <a:pPr marL="342900" indent="-342900" algn="just">
              <a:buFont typeface="Wingdings" panose="05000000000000000000" pitchFamily="2" charset="2"/>
              <a:buChar char="Ø"/>
            </a:pPr>
            <a:r>
              <a:rPr lang="en-US" sz="2000" dirty="0">
                <a:latin typeface="+mn-lt"/>
              </a:rPr>
              <a:t>A weak entity type has a partial key, which is the attribute that can uniquely identify weak entities that are related to the same owner entity.</a:t>
            </a:r>
          </a:p>
          <a:p>
            <a:pPr algn="just"/>
            <a:endParaRPr lang="en-US" dirty="0">
              <a:latin typeface="+mn-lt"/>
            </a:endParaRPr>
          </a:p>
          <a:p>
            <a:pPr algn="just"/>
            <a:r>
              <a:rPr lang="en-US" b="1" dirty="0">
                <a:latin typeface="+mn-lt"/>
              </a:rPr>
              <a:t>Example:</a:t>
            </a:r>
            <a:r>
              <a:rPr lang="en-US" dirty="0">
                <a:latin typeface="+mn-lt"/>
              </a:rPr>
              <a:t> </a:t>
            </a:r>
            <a:r>
              <a:rPr lang="en-US" dirty="0" err="1">
                <a:latin typeface="+mn-lt"/>
              </a:rPr>
              <a:t>Section_name</a:t>
            </a:r>
            <a:r>
              <a:rPr lang="en-US" dirty="0">
                <a:latin typeface="+mn-lt"/>
              </a:rPr>
              <a:t> is the partial key of the Section weak entity as a section name uniquely identifies one single section for that department</a:t>
            </a:r>
            <a:r>
              <a:rPr lang="en-US" sz="2000" dirty="0">
                <a:latin typeface="+mn-lt"/>
              </a:rPr>
              <a:t>.</a:t>
            </a:r>
            <a:endParaRPr lang="en-US" sz="2000" b="1" dirty="0">
              <a:latin typeface="+mn-lt"/>
            </a:endParaRPr>
          </a:p>
        </p:txBody>
      </p:sp>
    </p:spTree>
    <p:extLst>
      <p:ext uri="{BB962C8B-B14F-4D97-AF65-F5344CB8AC3E}">
        <p14:creationId xmlns:p14="http://schemas.microsoft.com/office/powerpoint/2010/main" val="3543950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43</a:t>
            </a:fld>
            <a:endParaRPr lang="en-US" altLang="en-US" sz="1200">
              <a:solidFill>
                <a:schemeClr val="bg1"/>
              </a:solidFill>
            </a:endParaRPr>
          </a:p>
        </p:txBody>
      </p:sp>
      <p:sp>
        <p:nvSpPr>
          <p:cNvPr id="2" name="Title 1"/>
          <p:cNvSpPr>
            <a:spLocks noGrp="1"/>
          </p:cNvSpPr>
          <p:nvPr>
            <p:ph type="title"/>
          </p:nvPr>
        </p:nvSpPr>
        <p:spPr>
          <a:effectLst/>
        </p:spPr>
        <p:txBody>
          <a:bodyPr/>
          <a:lstStyle/>
          <a:p>
            <a:r>
              <a:rPr lang="en-US" sz="3600" dirty="0">
                <a:solidFill>
                  <a:schemeClr val="accent6">
                    <a:lumMod val="75000"/>
                  </a:schemeClr>
                </a:solidFill>
                <a:latin typeface="+mj-lt"/>
              </a:rPr>
              <a:t>Weak Entity Type (Cont.)</a:t>
            </a:r>
            <a:endParaRPr lang="en-US" sz="3600" dirty="0">
              <a:solidFill>
                <a:schemeClr val="accent6">
                  <a:lumMod val="75000"/>
                </a:schemeClr>
              </a:solidFill>
            </a:endParaRPr>
          </a:p>
        </p:txBody>
      </p:sp>
      <p:pic>
        <p:nvPicPr>
          <p:cNvPr id="4" name="Picture 3">
            <a:extLst>
              <a:ext uri="{FF2B5EF4-FFF2-40B4-BE49-F238E27FC236}">
                <a16:creationId xmlns:a16="http://schemas.microsoft.com/office/drawing/2014/main" id="{45EB315B-CD22-4F47-9758-6D585EFAE9D7}"/>
              </a:ext>
            </a:extLst>
          </p:cNvPr>
          <p:cNvPicPr>
            <a:picLocks noChangeAspect="1"/>
          </p:cNvPicPr>
          <p:nvPr/>
        </p:nvPicPr>
        <p:blipFill>
          <a:blip r:embed="rId3"/>
          <a:stretch>
            <a:fillRect/>
          </a:stretch>
        </p:blipFill>
        <p:spPr>
          <a:xfrm>
            <a:off x="5460546" y="1209274"/>
            <a:ext cx="6378974" cy="4114800"/>
          </a:xfrm>
          <a:prstGeom prst="rect">
            <a:avLst/>
          </a:prstGeom>
        </p:spPr>
      </p:pic>
      <p:sp>
        <p:nvSpPr>
          <p:cNvPr id="8" name="TextBox 7">
            <a:extLst>
              <a:ext uri="{FF2B5EF4-FFF2-40B4-BE49-F238E27FC236}">
                <a16:creationId xmlns:a16="http://schemas.microsoft.com/office/drawing/2014/main" id="{182C8238-9894-437D-9C85-458D5F21163F}"/>
              </a:ext>
            </a:extLst>
          </p:cNvPr>
          <p:cNvSpPr txBox="1"/>
          <p:nvPr/>
        </p:nvSpPr>
        <p:spPr>
          <a:xfrm>
            <a:off x="5965598" y="5444281"/>
            <a:ext cx="6101442" cy="369332"/>
          </a:xfrm>
          <a:prstGeom prst="rect">
            <a:avLst/>
          </a:prstGeom>
          <a:noFill/>
        </p:spPr>
        <p:txBody>
          <a:bodyPr wrap="square">
            <a:spAutoFit/>
          </a:bodyPr>
          <a:lstStyle/>
          <a:p>
            <a:pPr algn="ctr"/>
            <a:r>
              <a:rPr lang="en-US" b="1" dirty="0">
                <a:latin typeface="+mj-lt"/>
              </a:rPr>
              <a:t>Representation of Weak Entity (SECTION)</a:t>
            </a:r>
            <a:endParaRPr lang="en-IN" b="1" dirty="0">
              <a:latin typeface="+mj-lt"/>
            </a:endParaRPr>
          </a:p>
        </p:txBody>
      </p:sp>
      <p:sp>
        <p:nvSpPr>
          <p:cNvPr id="7" name="TextBox 6">
            <a:extLst>
              <a:ext uri="{FF2B5EF4-FFF2-40B4-BE49-F238E27FC236}">
                <a16:creationId xmlns:a16="http://schemas.microsoft.com/office/drawing/2014/main" id="{955D56CC-9333-4D07-BCDE-259CE554AEFF}"/>
              </a:ext>
            </a:extLst>
          </p:cNvPr>
          <p:cNvSpPr txBox="1"/>
          <p:nvPr/>
        </p:nvSpPr>
        <p:spPr>
          <a:xfrm>
            <a:off x="254883" y="1426130"/>
            <a:ext cx="5205663" cy="3477875"/>
          </a:xfrm>
          <a:prstGeom prst="rect">
            <a:avLst/>
          </a:prstGeom>
          <a:noFill/>
        </p:spPr>
        <p:txBody>
          <a:bodyPr wrap="square">
            <a:spAutoFit/>
          </a:bodyPr>
          <a:lstStyle/>
          <a:p>
            <a:pPr algn="just"/>
            <a:r>
              <a:rPr lang="en-US" sz="2000" b="1" dirty="0">
                <a:latin typeface="+mj-lt"/>
              </a:rPr>
              <a:t>Representation of Weak Entity in ERD:</a:t>
            </a:r>
          </a:p>
          <a:p>
            <a:pPr algn="just"/>
            <a:endParaRPr lang="en-US" sz="2000" b="1" dirty="0">
              <a:latin typeface="+mj-lt"/>
            </a:endParaRPr>
          </a:p>
          <a:p>
            <a:pPr marL="342900" indent="-342900" algn="just">
              <a:buFont typeface="Wingdings" panose="05000000000000000000" pitchFamily="2" charset="2"/>
              <a:buChar char="Ø"/>
            </a:pPr>
            <a:r>
              <a:rPr lang="en-US" sz="2000" dirty="0">
                <a:latin typeface="+mj-lt"/>
              </a:rPr>
              <a:t>A </a:t>
            </a:r>
            <a:r>
              <a:rPr lang="en-US" sz="2000" b="1" dirty="0">
                <a:latin typeface="+mj-lt"/>
              </a:rPr>
              <a:t>double outlined rectangle </a:t>
            </a:r>
            <a:r>
              <a:rPr lang="en-US" sz="2000" dirty="0">
                <a:latin typeface="+mj-lt"/>
              </a:rPr>
              <a:t>represents a weak entity type. </a:t>
            </a:r>
          </a:p>
          <a:p>
            <a:pPr marL="342900" indent="-342900" algn="just">
              <a:buFont typeface="Wingdings" panose="05000000000000000000" pitchFamily="2" charset="2"/>
              <a:buChar char="Ø"/>
            </a:pPr>
            <a:endParaRPr lang="en-US" sz="2000" dirty="0">
              <a:latin typeface="+mj-lt"/>
            </a:endParaRPr>
          </a:p>
          <a:p>
            <a:pPr marL="342900" indent="-342900" algn="just">
              <a:buFont typeface="Wingdings" panose="05000000000000000000" pitchFamily="2" charset="2"/>
              <a:buChar char="Ø"/>
            </a:pPr>
            <a:r>
              <a:rPr lang="en-US" sz="2000" dirty="0">
                <a:latin typeface="+mj-lt"/>
              </a:rPr>
              <a:t>The partial key is represented by a </a:t>
            </a:r>
            <a:r>
              <a:rPr lang="en-US" sz="2000" b="1" dirty="0">
                <a:latin typeface="+mj-lt"/>
              </a:rPr>
              <a:t>dotted underline</a:t>
            </a:r>
          </a:p>
          <a:p>
            <a:pPr marL="342900" indent="-342900" algn="just">
              <a:buFont typeface="Wingdings" panose="05000000000000000000" pitchFamily="2" charset="2"/>
              <a:buChar char="Ø"/>
            </a:pPr>
            <a:endParaRPr lang="en-US" sz="2000" b="1" dirty="0">
              <a:latin typeface="+mj-lt"/>
            </a:endParaRPr>
          </a:p>
          <a:p>
            <a:pPr marL="342900" indent="-342900" algn="just">
              <a:buFont typeface="Wingdings" panose="05000000000000000000" pitchFamily="2" charset="2"/>
              <a:buChar char="Ø"/>
            </a:pPr>
            <a:endParaRPr lang="en-US" sz="2000" b="1" dirty="0">
              <a:latin typeface="+mj-lt"/>
            </a:endParaRPr>
          </a:p>
          <a:p>
            <a:pPr algn="just"/>
            <a:r>
              <a:rPr lang="en-US" sz="2000" b="1" dirty="0">
                <a:latin typeface="+mj-lt"/>
              </a:rPr>
              <a:t>Example: Section and </a:t>
            </a:r>
            <a:r>
              <a:rPr lang="en-US" sz="2000" b="1" dirty="0" err="1">
                <a:latin typeface="+mj-lt"/>
              </a:rPr>
              <a:t>section_name</a:t>
            </a:r>
            <a:r>
              <a:rPr lang="en-US" sz="2000" b="1" dirty="0">
                <a:latin typeface="+mj-lt"/>
              </a:rPr>
              <a:t> in the diagram</a:t>
            </a:r>
            <a:endParaRPr lang="en-IN" sz="2000" dirty="0">
              <a:latin typeface="+mj-lt"/>
            </a:endParaRPr>
          </a:p>
        </p:txBody>
      </p:sp>
    </p:spTree>
    <p:extLst>
      <p:ext uri="{BB962C8B-B14F-4D97-AF65-F5344CB8AC3E}">
        <p14:creationId xmlns:p14="http://schemas.microsoft.com/office/powerpoint/2010/main" val="45899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1753-5915-4FA4-973A-59B0F1E306E1}"/>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b="0" dirty="0">
              <a:solidFill>
                <a:schemeClr val="accent6">
                  <a:lumMod val="75000"/>
                </a:schemeClr>
              </a:solidFill>
            </a:endParaRPr>
          </a:p>
        </p:txBody>
      </p:sp>
      <p:sp>
        <p:nvSpPr>
          <p:cNvPr id="4" name="Slide Number Placeholder 3">
            <a:extLst>
              <a:ext uri="{FF2B5EF4-FFF2-40B4-BE49-F238E27FC236}">
                <a16:creationId xmlns:a16="http://schemas.microsoft.com/office/drawing/2014/main" id="{31581D36-4AE3-4D76-9AE9-BC1A3078F310}"/>
              </a:ext>
            </a:extLst>
          </p:cNvPr>
          <p:cNvSpPr>
            <a:spLocks noGrp="1"/>
          </p:cNvSpPr>
          <p:nvPr>
            <p:ph type="sldNum" sz="quarter" idx="10"/>
          </p:nvPr>
        </p:nvSpPr>
        <p:spPr/>
        <p:txBody>
          <a:bodyPr/>
          <a:lstStyle/>
          <a:p>
            <a:pPr>
              <a:defRPr/>
            </a:pPr>
            <a:fld id="{ABFF5F4A-8FC7-419E-B94C-CDDC8DE310AE}" type="slidenum">
              <a:rPr lang="en-US" altLang="en-US" smtClean="0"/>
              <a:pPr>
                <a:defRPr/>
              </a:pPr>
              <a:t>44</a:t>
            </a:fld>
            <a:endParaRPr lang="en-US" altLang="en-US"/>
          </a:p>
        </p:txBody>
      </p:sp>
      <p:sp>
        <p:nvSpPr>
          <p:cNvPr id="3" name="Content Placeholder 2"/>
          <p:cNvSpPr>
            <a:spLocks noGrp="1"/>
          </p:cNvSpPr>
          <p:nvPr>
            <p:ph idx="1"/>
          </p:nvPr>
        </p:nvSpPr>
        <p:spPr/>
        <p:txBody>
          <a:bodyPr/>
          <a:lstStyle/>
          <a:p>
            <a:pPr marL="0" indent="0">
              <a:buNone/>
            </a:pPr>
            <a:r>
              <a:rPr lang="en-US" dirty="0"/>
              <a:t>Q. An entity type whose existence depends on other entity type ________.</a:t>
            </a:r>
          </a:p>
          <a:p>
            <a:pPr marL="0" indent="0">
              <a:buNone/>
            </a:pPr>
            <a:endParaRPr lang="en-US" dirty="0"/>
          </a:p>
          <a:p>
            <a:pPr marL="457200" indent="-457200">
              <a:buFont typeface="+mj-lt"/>
              <a:buAutoNum type="alphaUcPeriod"/>
            </a:pPr>
            <a:r>
              <a:rPr lang="en-US" dirty="0"/>
              <a:t>Strong</a:t>
            </a:r>
          </a:p>
          <a:p>
            <a:pPr marL="457200" indent="-457200">
              <a:buFont typeface="+mj-lt"/>
              <a:buAutoNum type="alphaUcPeriod"/>
            </a:pPr>
            <a:r>
              <a:rPr lang="en-US" dirty="0"/>
              <a:t>Weak</a:t>
            </a:r>
          </a:p>
          <a:p>
            <a:pPr marL="457200" indent="-457200">
              <a:buFont typeface="+mj-lt"/>
              <a:buAutoNum type="alphaUcPeriod"/>
            </a:pPr>
            <a:r>
              <a:rPr lang="en-US" dirty="0"/>
              <a:t>Dependent</a:t>
            </a:r>
          </a:p>
          <a:p>
            <a:pPr marL="457200" indent="-457200">
              <a:buFont typeface="+mj-lt"/>
              <a:buAutoNum type="alphaUcPeriod"/>
            </a:pPr>
            <a:r>
              <a:rPr lang="en-US" dirty="0"/>
              <a:t>Variant</a:t>
            </a:r>
            <a:endParaRPr lang="en-IN" dirty="0"/>
          </a:p>
        </p:txBody>
      </p:sp>
    </p:spTree>
    <p:extLst>
      <p:ext uri="{BB962C8B-B14F-4D97-AF65-F5344CB8AC3E}">
        <p14:creationId xmlns:p14="http://schemas.microsoft.com/office/powerpoint/2010/main" val="161540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3" end="3"/>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EDB1-1078-4FDE-853E-2CBD9D807D2A}"/>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59EC5BB7-9EE4-4F28-AC2E-1299B92973C5}"/>
              </a:ext>
            </a:extLst>
          </p:cNvPr>
          <p:cNvSpPr>
            <a:spLocks noGrp="1"/>
          </p:cNvSpPr>
          <p:nvPr>
            <p:ph type="sldNum" sz="quarter" idx="10"/>
          </p:nvPr>
        </p:nvSpPr>
        <p:spPr/>
        <p:txBody>
          <a:bodyPr/>
          <a:lstStyle/>
          <a:p>
            <a:pPr>
              <a:defRPr/>
            </a:pPr>
            <a:fld id="{ABFF5F4A-8FC7-419E-B94C-CDDC8DE310AE}" type="slidenum">
              <a:rPr lang="en-US" altLang="en-US" smtClean="0"/>
              <a:pPr>
                <a:defRPr/>
              </a:pPr>
              <a:t>45</a:t>
            </a:fld>
            <a:endParaRPr lang="en-US" altLang="en-US"/>
          </a:p>
        </p:txBody>
      </p:sp>
      <p:sp>
        <p:nvSpPr>
          <p:cNvPr id="3" name="Content Placeholder 2"/>
          <p:cNvSpPr>
            <a:spLocks noGrp="1"/>
          </p:cNvSpPr>
          <p:nvPr>
            <p:ph idx="1"/>
          </p:nvPr>
        </p:nvSpPr>
        <p:spPr/>
        <p:txBody>
          <a:bodyPr/>
          <a:lstStyle/>
          <a:p>
            <a:pPr marL="0" indent="0">
              <a:buNone/>
            </a:pPr>
            <a:r>
              <a:rPr lang="en-US" dirty="0"/>
              <a:t>Q.  Weak entity set is represented as</a:t>
            </a:r>
          </a:p>
          <a:p>
            <a:pPr marL="0" indent="0">
              <a:buNone/>
            </a:pPr>
            <a:endParaRPr lang="en-US" dirty="0"/>
          </a:p>
          <a:p>
            <a:pPr marL="457200" indent="-457200">
              <a:buFont typeface="+mj-lt"/>
              <a:buAutoNum type="alphaUcPeriod"/>
            </a:pPr>
            <a:r>
              <a:rPr lang="en-US" dirty="0"/>
              <a:t>Underline</a:t>
            </a:r>
          </a:p>
          <a:p>
            <a:pPr marL="457200" indent="-457200">
              <a:buFont typeface="+mj-lt"/>
              <a:buAutoNum type="alphaUcPeriod"/>
            </a:pPr>
            <a:r>
              <a:rPr lang="en-US" dirty="0"/>
              <a:t>Double line</a:t>
            </a:r>
          </a:p>
          <a:p>
            <a:pPr marL="457200" indent="-457200">
              <a:buFont typeface="+mj-lt"/>
              <a:buAutoNum type="alphaUcPeriod"/>
            </a:pPr>
            <a:r>
              <a:rPr lang="en-US" dirty="0"/>
              <a:t>Double diamond</a:t>
            </a:r>
          </a:p>
          <a:p>
            <a:pPr marL="457200" indent="-457200">
              <a:buFont typeface="+mj-lt"/>
              <a:buAutoNum type="alphaUcPeriod"/>
            </a:pPr>
            <a:r>
              <a:rPr lang="en-US" dirty="0"/>
              <a:t>Double rectangle</a:t>
            </a:r>
            <a:endParaRPr lang="en-IN" dirty="0"/>
          </a:p>
        </p:txBody>
      </p:sp>
    </p:spTree>
    <p:extLst>
      <p:ext uri="{BB962C8B-B14F-4D97-AF65-F5344CB8AC3E}">
        <p14:creationId xmlns:p14="http://schemas.microsoft.com/office/powerpoint/2010/main" val="12484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EDB1-1078-4FDE-853E-2CBD9D807D2A}"/>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59EC5BB7-9EE4-4F28-AC2E-1299B92973C5}"/>
              </a:ext>
            </a:extLst>
          </p:cNvPr>
          <p:cNvSpPr>
            <a:spLocks noGrp="1"/>
          </p:cNvSpPr>
          <p:nvPr>
            <p:ph type="sldNum" sz="quarter" idx="10"/>
          </p:nvPr>
        </p:nvSpPr>
        <p:spPr/>
        <p:txBody>
          <a:bodyPr/>
          <a:lstStyle/>
          <a:p>
            <a:pPr>
              <a:defRPr/>
            </a:pPr>
            <a:fld id="{ABFF5F4A-8FC7-419E-B94C-CDDC8DE310AE}" type="slidenum">
              <a:rPr lang="en-US" altLang="en-US" smtClean="0"/>
              <a:pPr>
                <a:defRPr/>
              </a:pPr>
              <a:t>46</a:t>
            </a:fld>
            <a:endParaRPr lang="en-US" altLang="en-US"/>
          </a:p>
        </p:txBody>
      </p:sp>
      <p:sp>
        <p:nvSpPr>
          <p:cNvPr id="3" name="Content Placeholder 2"/>
          <p:cNvSpPr>
            <a:spLocks noGrp="1"/>
          </p:cNvSpPr>
          <p:nvPr>
            <p:ph idx="1"/>
          </p:nvPr>
        </p:nvSpPr>
        <p:spPr/>
        <p:txBody>
          <a:bodyPr/>
          <a:lstStyle/>
          <a:p>
            <a:pPr marL="0" indent="0">
              <a:buNone/>
            </a:pPr>
            <a:r>
              <a:rPr lang="en-US" dirty="0"/>
              <a:t>Q.   For a weak entity set to be meaningful, it must be associated with another entity set, called the</a:t>
            </a:r>
          </a:p>
          <a:p>
            <a:pPr marL="0" indent="0">
              <a:buNone/>
            </a:pPr>
            <a:endParaRPr lang="en-US" dirty="0"/>
          </a:p>
          <a:p>
            <a:pPr marL="457200" indent="-457200">
              <a:buFont typeface="+mj-lt"/>
              <a:buAutoNum type="alphaUcPeriod"/>
            </a:pPr>
            <a:r>
              <a:rPr lang="en-US" dirty="0"/>
              <a:t>Identifying set</a:t>
            </a:r>
          </a:p>
          <a:p>
            <a:pPr marL="457200" indent="-457200">
              <a:buFont typeface="+mj-lt"/>
              <a:buAutoNum type="alphaUcPeriod"/>
            </a:pPr>
            <a:r>
              <a:rPr lang="en-US" dirty="0"/>
              <a:t>Owner set</a:t>
            </a:r>
          </a:p>
          <a:p>
            <a:pPr marL="457200" indent="-457200">
              <a:buFont typeface="+mj-lt"/>
              <a:buAutoNum type="alphaUcPeriod"/>
            </a:pPr>
            <a:r>
              <a:rPr lang="en-US" dirty="0" err="1"/>
              <a:t>Neighbour</a:t>
            </a:r>
            <a:r>
              <a:rPr lang="en-US" dirty="0"/>
              <a:t> set</a:t>
            </a:r>
          </a:p>
          <a:p>
            <a:pPr marL="457200" indent="-457200">
              <a:buFont typeface="+mj-lt"/>
              <a:buAutoNum type="alphaUcPeriod"/>
            </a:pPr>
            <a:r>
              <a:rPr lang="en-US" dirty="0"/>
              <a:t>Strong entity set</a:t>
            </a:r>
          </a:p>
        </p:txBody>
      </p:sp>
    </p:spTree>
    <p:extLst>
      <p:ext uri="{BB962C8B-B14F-4D97-AF65-F5344CB8AC3E}">
        <p14:creationId xmlns:p14="http://schemas.microsoft.com/office/powerpoint/2010/main" val="314138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00000" y="150000"/>
                                    </p:animScale>
                                  </p:childTnLst>
                                </p:cTn>
                              </p:par>
                              <p:par>
                                <p:cTn id="7" presetID="6" presetClass="emph" presetSubtype="0" fill="hold" nodeType="withEffect">
                                  <p:stCondLst>
                                    <p:cond delay="0"/>
                                  </p:stCondLst>
                                  <p:childTnLst>
                                    <p:animScale>
                                      <p:cBhvr>
                                        <p:cTn id="8" dur="2000" fill="hold"/>
                                        <p:tgtEl>
                                          <p:spTgt spid="3">
                                            <p:txEl>
                                              <p:pRg st="3" end="3"/>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1A95-5025-4956-ACA2-8266082EE832}"/>
              </a:ext>
            </a:extLst>
          </p:cNvPr>
          <p:cNvSpPr>
            <a:spLocks noGrp="1"/>
          </p:cNvSpPr>
          <p:nvPr>
            <p:ph type="title"/>
          </p:nvPr>
        </p:nvSpPr>
        <p:spPr>
          <a:effectLst/>
        </p:spPr>
        <p:txBody>
          <a:bodyPr/>
          <a:lstStyle/>
          <a:p>
            <a:r>
              <a:rPr lang="en-US" sz="3600" dirty="0">
                <a:solidFill>
                  <a:schemeClr val="accent6">
                    <a:lumMod val="75000"/>
                  </a:schemeClr>
                </a:solidFill>
              </a:rPr>
              <a:t>Relationship</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5804A566-CE23-4DF0-B56D-F316694D6BBB}"/>
              </a:ext>
            </a:extLst>
          </p:cNvPr>
          <p:cNvSpPr>
            <a:spLocks noGrp="1"/>
          </p:cNvSpPr>
          <p:nvPr>
            <p:ph idx="1"/>
          </p:nvPr>
        </p:nvSpPr>
        <p:spPr>
          <a:xfrm>
            <a:off x="406400" y="1282700"/>
            <a:ext cx="11557000" cy="4881563"/>
          </a:xfrm>
        </p:spPr>
        <p:txBody>
          <a:bodyPr/>
          <a:lstStyle/>
          <a:p>
            <a:pPr algn="just"/>
            <a:r>
              <a:rPr lang="en-US" sz="2000" dirty="0"/>
              <a:t>When two or more entity types are linked together to manage the related information, such linkage is called </a:t>
            </a:r>
            <a:r>
              <a:rPr lang="en-US" sz="2000" b="1" dirty="0"/>
              <a:t>relationship</a:t>
            </a:r>
            <a:r>
              <a:rPr lang="en-US" sz="2000" dirty="0"/>
              <a:t>.</a:t>
            </a:r>
          </a:p>
          <a:p>
            <a:pPr algn="just"/>
            <a:endParaRPr lang="en-US" sz="2000" dirty="0"/>
          </a:p>
          <a:p>
            <a:pPr algn="just"/>
            <a:r>
              <a:rPr lang="en-US" sz="2000" b="1" dirty="0"/>
              <a:t>Example: </a:t>
            </a:r>
            <a:r>
              <a:rPr lang="en-US" sz="2000" dirty="0"/>
              <a:t>Every STUDENT belongs to a DEPARTMENT. These two entities have a relationship.</a:t>
            </a:r>
          </a:p>
          <a:p>
            <a:pPr algn="just"/>
            <a:endParaRPr lang="en-US" sz="2000" dirty="0"/>
          </a:p>
          <a:p>
            <a:pPr algn="just"/>
            <a:r>
              <a:rPr lang="en-US" sz="2000" dirty="0"/>
              <a:t>Use a </a:t>
            </a:r>
            <a:r>
              <a:rPr lang="en-US" sz="2000" b="1" dirty="0"/>
              <a:t>diamond</a:t>
            </a:r>
            <a:r>
              <a:rPr lang="en-US" sz="2000" dirty="0"/>
              <a:t> symbol to create the relationship between the entity types.</a:t>
            </a:r>
            <a:endParaRPr lang="en-IN" sz="2000" dirty="0"/>
          </a:p>
        </p:txBody>
      </p:sp>
      <p:sp>
        <p:nvSpPr>
          <p:cNvPr id="4" name="Slide Number Placeholder 3">
            <a:extLst>
              <a:ext uri="{FF2B5EF4-FFF2-40B4-BE49-F238E27FC236}">
                <a16:creationId xmlns:a16="http://schemas.microsoft.com/office/drawing/2014/main" id="{1F548E1A-240E-4208-ACCF-A16C67D41649}"/>
              </a:ext>
            </a:extLst>
          </p:cNvPr>
          <p:cNvSpPr>
            <a:spLocks noGrp="1"/>
          </p:cNvSpPr>
          <p:nvPr>
            <p:ph type="sldNum" sz="quarter" idx="10"/>
          </p:nvPr>
        </p:nvSpPr>
        <p:spPr/>
        <p:txBody>
          <a:bodyPr/>
          <a:lstStyle/>
          <a:p>
            <a:pPr>
              <a:defRPr/>
            </a:pPr>
            <a:fld id="{ABFF5F4A-8FC7-419E-B94C-CDDC8DE310AE}" type="slidenum">
              <a:rPr lang="en-US" altLang="en-US" smtClean="0"/>
              <a:pPr>
                <a:defRPr/>
              </a:pPr>
              <a:t>47</a:t>
            </a:fld>
            <a:endParaRPr lang="en-US" altLang="en-US"/>
          </a:p>
        </p:txBody>
      </p:sp>
    </p:spTree>
    <p:extLst>
      <p:ext uri="{BB962C8B-B14F-4D97-AF65-F5344CB8AC3E}">
        <p14:creationId xmlns:p14="http://schemas.microsoft.com/office/powerpoint/2010/main" val="3995423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2DA5-91ED-4382-9E12-1DAF89BD6D93}"/>
              </a:ext>
            </a:extLst>
          </p:cNvPr>
          <p:cNvSpPr>
            <a:spLocks noGrp="1"/>
          </p:cNvSpPr>
          <p:nvPr>
            <p:ph type="title"/>
          </p:nvPr>
        </p:nvSpPr>
        <p:spPr>
          <a:effectLst/>
        </p:spPr>
        <p:txBody>
          <a:bodyPr/>
          <a:lstStyle/>
          <a:p>
            <a:r>
              <a:rPr lang="en-US" sz="3600" dirty="0">
                <a:solidFill>
                  <a:schemeClr val="accent6">
                    <a:lumMod val="75000"/>
                  </a:schemeClr>
                </a:solidFill>
              </a:rPr>
              <a:t>Relationship (Cont.)</a:t>
            </a:r>
            <a:endParaRPr lang="en-IN" sz="3600" dirty="0">
              <a:solidFill>
                <a:schemeClr val="accent6">
                  <a:lumMod val="75000"/>
                </a:schemeClr>
              </a:solidFill>
            </a:endParaRPr>
          </a:p>
        </p:txBody>
      </p:sp>
      <p:sp>
        <p:nvSpPr>
          <p:cNvPr id="4" name="Slide Number Placeholder 3">
            <a:extLst>
              <a:ext uri="{FF2B5EF4-FFF2-40B4-BE49-F238E27FC236}">
                <a16:creationId xmlns:a16="http://schemas.microsoft.com/office/drawing/2014/main" id="{3683E058-1278-4731-85B3-97C4D02CB9B9}"/>
              </a:ext>
            </a:extLst>
          </p:cNvPr>
          <p:cNvSpPr>
            <a:spLocks noGrp="1"/>
          </p:cNvSpPr>
          <p:nvPr>
            <p:ph type="sldNum" sz="quarter" idx="10"/>
          </p:nvPr>
        </p:nvSpPr>
        <p:spPr/>
        <p:txBody>
          <a:bodyPr/>
          <a:lstStyle/>
          <a:p>
            <a:pPr>
              <a:defRPr/>
            </a:pPr>
            <a:fld id="{ABFF5F4A-8FC7-419E-B94C-CDDC8DE310AE}" type="slidenum">
              <a:rPr lang="en-US" altLang="en-US" smtClean="0"/>
              <a:pPr>
                <a:defRPr/>
              </a:pPr>
              <a:t>48</a:t>
            </a:fld>
            <a:endParaRPr lang="en-US" altLang="en-US"/>
          </a:p>
        </p:txBody>
      </p:sp>
      <p:pic>
        <p:nvPicPr>
          <p:cNvPr id="6" name="Picture 5">
            <a:extLst>
              <a:ext uri="{FF2B5EF4-FFF2-40B4-BE49-F238E27FC236}">
                <a16:creationId xmlns:a16="http://schemas.microsoft.com/office/drawing/2014/main" id="{173897FA-B78C-4B1E-AF68-841E19C44EAD}"/>
              </a:ext>
            </a:extLst>
          </p:cNvPr>
          <p:cNvPicPr>
            <a:picLocks noChangeAspect="1"/>
          </p:cNvPicPr>
          <p:nvPr/>
        </p:nvPicPr>
        <p:blipFill>
          <a:blip r:embed="rId2"/>
          <a:stretch>
            <a:fillRect/>
          </a:stretch>
        </p:blipFill>
        <p:spPr>
          <a:xfrm>
            <a:off x="1524000" y="1177546"/>
            <a:ext cx="7244442" cy="4721341"/>
          </a:xfrm>
          <a:prstGeom prst="rect">
            <a:avLst/>
          </a:prstGeom>
        </p:spPr>
      </p:pic>
      <p:sp>
        <p:nvSpPr>
          <p:cNvPr id="8" name="TextBox 7">
            <a:extLst>
              <a:ext uri="{FF2B5EF4-FFF2-40B4-BE49-F238E27FC236}">
                <a16:creationId xmlns:a16="http://schemas.microsoft.com/office/drawing/2014/main" id="{30CFBB48-68F7-46F0-B039-2FA115ED9DDD}"/>
              </a:ext>
            </a:extLst>
          </p:cNvPr>
          <p:cNvSpPr txBox="1"/>
          <p:nvPr/>
        </p:nvSpPr>
        <p:spPr>
          <a:xfrm>
            <a:off x="3200400" y="5898887"/>
            <a:ext cx="6101442" cy="369332"/>
          </a:xfrm>
          <a:prstGeom prst="rect">
            <a:avLst/>
          </a:prstGeom>
          <a:noFill/>
        </p:spPr>
        <p:txBody>
          <a:bodyPr wrap="square">
            <a:spAutoFit/>
          </a:bodyPr>
          <a:lstStyle/>
          <a:p>
            <a:pPr algn="ctr"/>
            <a:r>
              <a:rPr lang="en-US" b="1" dirty="0">
                <a:latin typeface="+mj-lt"/>
              </a:rPr>
              <a:t>       Representation of Relationship (BELONGS TO)</a:t>
            </a:r>
            <a:endParaRPr lang="en-IN" b="1" dirty="0">
              <a:latin typeface="+mj-lt"/>
            </a:endParaRPr>
          </a:p>
        </p:txBody>
      </p:sp>
    </p:spTree>
    <p:extLst>
      <p:ext uri="{BB962C8B-B14F-4D97-AF65-F5344CB8AC3E}">
        <p14:creationId xmlns:p14="http://schemas.microsoft.com/office/powerpoint/2010/main" val="3887870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1B9F-8341-4167-826A-AD2FB97ED9E2}"/>
              </a:ext>
            </a:extLst>
          </p:cNvPr>
          <p:cNvSpPr>
            <a:spLocks noGrp="1"/>
          </p:cNvSpPr>
          <p:nvPr>
            <p:ph type="title"/>
          </p:nvPr>
        </p:nvSpPr>
        <p:spPr>
          <a:effectLst/>
        </p:spPr>
        <p:txBody>
          <a:bodyPr/>
          <a:lstStyle/>
          <a:p>
            <a:r>
              <a:rPr lang="en-IN" sz="3600" dirty="0">
                <a:solidFill>
                  <a:schemeClr val="accent6">
                    <a:lumMod val="75000"/>
                  </a:schemeClr>
                </a:solidFill>
              </a:rPr>
              <a:t>Relationship Type </a:t>
            </a:r>
          </a:p>
        </p:txBody>
      </p:sp>
      <p:sp>
        <p:nvSpPr>
          <p:cNvPr id="3" name="Content Placeholder 2">
            <a:extLst>
              <a:ext uri="{FF2B5EF4-FFF2-40B4-BE49-F238E27FC236}">
                <a16:creationId xmlns:a16="http://schemas.microsoft.com/office/drawing/2014/main" id="{35EA1161-CFD6-424F-9080-D3340194462D}"/>
              </a:ext>
            </a:extLst>
          </p:cNvPr>
          <p:cNvSpPr>
            <a:spLocks noGrp="1"/>
          </p:cNvSpPr>
          <p:nvPr>
            <p:ph idx="1"/>
          </p:nvPr>
        </p:nvSpPr>
        <p:spPr>
          <a:xfrm>
            <a:off x="406400" y="1282700"/>
            <a:ext cx="11480800" cy="4881563"/>
          </a:xfrm>
        </p:spPr>
        <p:txBody>
          <a:bodyPr/>
          <a:lstStyle/>
          <a:p>
            <a:pPr algn="just"/>
            <a:r>
              <a:rPr lang="en-US" sz="2000" dirty="0"/>
              <a:t>When two or more entity types are linked together to manage the related information, then such linkage is called a </a:t>
            </a:r>
            <a:r>
              <a:rPr lang="en-US" sz="2000" b="1" dirty="0"/>
              <a:t>relationship type</a:t>
            </a:r>
            <a:r>
              <a:rPr lang="en-US" sz="2000" dirty="0"/>
              <a:t>.</a:t>
            </a:r>
          </a:p>
          <a:p>
            <a:pPr algn="just"/>
            <a:endParaRPr lang="en-US" sz="2000" dirty="0"/>
          </a:p>
          <a:p>
            <a:pPr algn="just"/>
            <a:r>
              <a:rPr lang="en-US" sz="2000" b="1" dirty="0"/>
              <a:t>Example: </a:t>
            </a:r>
            <a:r>
              <a:rPr lang="en-US" sz="2000" dirty="0"/>
              <a:t>Every STUDENT belongs to a DEPARTMENT. These two entities have a relationship type – "</a:t>
            </a:r>
            <a:r>
              <a:rPr lang="en-US" sz="2000" b="1" dirty="0"/>
              <a:t>BELONGS TO</a:t>
            </a:r>
            <a:r>
              <a:rPr lang="en-US" sz="2000" dirty="0"/>
              <a:t>“</a:t>
            </a:r>
          </a:p>
          <a:p>
            <a:pPr algn="just"/>
            <a:endParaRPr lang="en-US" sz="2000" dirty="0"/>
          </a:p>
          <a:p>
            <a:pPr algn="just"/>
            <a:r>
              <a:rPr lang="en-US" sz="2000" dirty="0"/>
              <a:t>Use the </a:t>
            </a:r>
            <a:r>
              <a:rPr lang="en-US" sz="2000" b="1" dirty="0"/>
              <a:t>diamond symbol </a:t>
            </a:r>
            <a:r>
              <a:rPr lang="en-US" sz="2000" dirty="0"/>
              <a:t>to create the relationship type between the entity types.</a:t>
            </a:r>
          </a:p>
          <a:p>
            <a:pPr algn="just"/>
            <a:endParaRPr lang="en-US" sz="2000" dirty="0"/>
          </a:p>
          <a:p>
            <a:pPr algn="just"/>
            <a:endParaRPr lang="en-IN" sz="2000" dirty="0"/>
          </a:p>
        </p:txBody>
      </p:sp>
      <p:sp>
        <p:nvSpPr>
          <p:cNvPr id="4" name="Slide Number Placeholder 3">
            <a:extLst>
              <a:ext uri="{FF2B5EF4-FFF2-40B4-BE49-F238E27FC236}">
                <a16:creationId xmlns:a16="http://schemas.microsoft.com/office/drawing/2014/main" id="{F24CA963-AAC6-4EB3-A029-B9515FB40BEA}"/>
              </a:ext>
            </a:extLst>
          </p:cNvPr>
          <p:cNvSpPr>
            <a:spLocks noGrp="1"/>
          </p:cNvSpPr>
          <p:nvPr>
            <p:ph type="sldNum" sz="quarter" idx="10"/>
          </p:nvPr>
        </p:nvSpPr>
        <p:spPr/>
        <p:txBody>
          <a:bodyPr/>
          <a:lstStyle/>
          <a:p>
            <a:pPr>
              <a:defRPr/>
            </a:pPr>
            <a:fld id="{ABFF5F4A-8FC7-419E-B94C-CDDC8DE310AE}" type="slidenum">
              <a:rPr lang="en-US" altLang="en-US" smtClean="0"/>
              <a:pPr>
                <a:defRPr/>
              </a:pPr>
              <a:t>49</a:t>
            </a:fld>
            <a:endParaRPr lang="en-US" altLang="en-US"/>
          </a:p>
        </p:txBody>
      </p:sp>
      <p:pic>
        <p:nvPicPr>
          <p:cNvPr id="6" name="Picture 5">
            <a:extLst>
              <a:ext uri="{FF2B5EF4-FFF2-40B4-BE49-F238E27FC236}">
                <a16:creationId xmlns:a16="http://schemas.microsoft.com/office/drawing/2014/main" id="{90726165-6900-45CA-9E53-1FABD4EFADF4}"/>
              </a:ext>
            </a:extLst>
          </p:cNvPr>
          <p:cNvPicPr>
            <a:picLocks noChangeAspect="1"/>
          </p:cNvPicPr>
          <p:nvPr/>
        </p:nvPicPr>
        <p:blipFill>
          <a:blip r:embed="rId2"/>
          <a:stretch>
            <a:fillRect/>
          </a:stretch>
        </p:blipFill>
        <p:spPr>
          <a:xfrm>
            <a:off x="3132137" y="4343400"/>
            <a:ext cx="6029325" cy="962025"/>
          </a:xfrm>
          <a:prstGeom prst="rect">
            <a:avLst/>
          </a:prstGeom>
        </p:spPr>
      </p:pic>
    </p:spTree>
    <p:extLst>
      <p:ext uri="{BB962C8B-B14F-4D97-AF65-F5344CB8AC3E}">
        <p14:creationId xmlns:p14="http://schemas.microsoft.com/office/powerpoint/2010/main" val="244274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75874" y="1608407"/>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2000" b="1" dirty="0">
                <a:latin typeface="Calibri" panose="020F0502020204030204" pitchFamily="34" charset="0"/>
                <a:cs typeface="Calibri" panose="020F0502020204030204" pitchFamily="34" charset="0"/>
              </a:rPr>
              <a:t>Describe use and apply data analysis and Modelling Techniques i.e. data modelling </a:t>
            </a:r>
            <a:endParaRPr lang="en-US" sz="2000" b="1"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438400"/>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2000" b="1" dirty="0">
                <a:latin typeface="Callbri"/>
              </a:rPr>
              <a:t>To apply Binary Relationship Constraints</a:t>
            </a:r>
            <a:endParaRPr lang="en-US" sz="2000" b="1" dirty="0">
              <a:solidFill>
                <a:srgbClr val="000000"/>
              </a:solidFill>
              <a:latin typeface="Callbri"/>
            </a:endParaRPr>
          </a:p>
        </p:txBody>
      </p:sp>
      <p:sp>
        <p:nvSpPr>
          <p:cNvPr id="23" name="TextBox 22"/>
          <p:cNvSpPr txBox="1"/>
          <p:nvPr/>
        </p:nvSpPr>
        <p:spPr>
          <a:xfrm>
            <a:off x="1475874" y="3190050"/>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2000" b="1" dirty="0">
                <a:latin typeface="Callbri"/>
              </a:rPr>
              <a:t>Describe the fundamental Elements of ER Model </a:t>
            </a:r>
            <a:endParaRPr lang="en-US" sz="2000" b="1" dirty="0">
              <a:solidFill>
                <a:srgbClr val="000000"/>
              </a:solidFill>
              <a:latin typeface="Callbri"/>
            </a:endParaRPr>
          </a:p>
        </p:txBody>
      </p:sp>
      <p:sp>
        <p:nvSpPr>
          <p:cNvPr id="25" name="TextBox 24"/>
          <p:cNvSpPr txBox="1"/>
          <p:nvPr/>
        </p:nvSpPr>
        <p:spPr>
          <a:xfrm>
            <a:off x="1459832" y="4038600"/>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2000" b="1" dirty="0">
                <a:latin typeface="Calibri" panose="020F0502020204030204" pitchFamily="34" charset="0"/>
                <a:cs typeface="Calibri" panose="020F0502020204030204" pitchFamily="34" charset="0"/>
              </a:rPr>
              <a:t>To understand the concept of Keys </a:t>
            </a:r>
            <a:endParaRPr lang="en-US" sz="2000" b="1" dirty="0">
              <a:solidFill>
                <a:srgbClr val="000000"/>
              </a:solidFill>
              <a:latin typeface="Calibri" panose="020F0502020204030204" pitchFamily="34" charset="0"/>
              <a:cs typeface="Calibri" panose="020F0502020204030204" pitchFamily="34" charset="0"/>
            </a:endParaRPr>
          </a:p>
        </p:txBody>
      </p:sp>
      <p:sp>
        <p:nvSpPr>
          <p:cNvPr id="26" name="TextBox 25"/>
          <p:cNvSpPr txBox="1"/>
          <p:nvPr/>
        </p:nvSpPr>
        <p:spPr>
          <a:xfrm>
            <a:off x="1425039" y="4897092"/>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2000" b="1" dirty="0">
                <a:latin typeface="Callbri"/>
              </a:rPr>
              <a:t>To Explain the Extended E- R concepts </a:t>
            </a:r>
            <a:endParaRPr lang="en-US" sz="2000" b="1" dirty="0">
              <a:solidFill>
                <a:srgbClr val="000000"/>
              </a:solidFill>
              <a:latin typeface="Callbri"/>
            </a:endParaRPr>
          </a:p>
        </p:txBody>
      </p:sp>
      <p:sp>
        <p:nvSpPr>
          <p:cNvPr id="27" name="TextBox 26"/>
          <p:cNvSpPr txBox="1"/>
          <p:nvPr/>
        </p:nvSpPr>
        <p:spPr>
          <a:xfrm>
            <a:off x="1414153" y="5714306"/>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2000" b="1" dirty="0">
                <a:latin typeface="Callbri"/>
              </a:rPr>
              <a:t>Convert the ER model to relational table in populated relation database </a:t>
            </a:r>
            <a:endParaRPr lang="en-US" sz="2000" b="1" dirty="0">
              <a:solidFill>
                <a:srgbClr val="000000"/>
              </a:solidFill>
              <a:latin typeface="Call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E814-1D31-4AB6-83B7-8851C2B3E473}"/>
              </a:ext>
            </a:extLst>
          </p:cNvPr>
          <p:cNvSpPr>
            <a:spLocks noGrp="1"/>
          </p:cNvSpPr>
          <p:nvPr>
            <p:ph type="title"/>
          </p:nvPr>
        </p:nvSpPr>
        <p:spPr>
          <a:xfrm>
            <a:off x="406400" y="0"/>
            <a:ext cx="10505406" cy="1017922"/>
          </a:xfrm>
          <a:effectLst/>
        </p:spPr>
        <p:txBody>
          <a:bodyPr/>
          <a:lstStyle/>
          <a:p>
            <a:r>
              <a:rPr lang="en-US" sz="3600" dirty="0">
                <a:solidFill>
                  <a:schemeClr val="accent6">
                    <a:lumMod val="75000"/>
                  </a:schemeClr>
                </a:solidFill>
              </a:rPr>
              <a:t>Relationship instance and a Relationship Set</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C8CCD134-B137-4EFD-92F1-71DF15CFBF4E}"/>
              </a:ext>
            </a:extLst>
          </p:cNvPr>
          <p:cNvSpPr>
            <a:spLocks noGrp="1"/>
          </p:cNvSpPr>
          <p:nvPr>
            <p:ph idx="1"/>
          </p:nvPr>
        </p:nvSpPr>
        <p:spPr>
          <a:xfrm>
            <a:off x="406400" y="1282700"/>
            <a:ext cx="11557000" cy="4881563"/>
          </a:xfrm>
        </p:spPr>
        <p:txBody>
          <a:bodyPr/>
          <a:lstStyle/>
          <a:p>
            <a:pPr algn="just"/>
            <a:r>
              <a:rPr lang="en-US" sz="2000" dirty="0"/>
              <a:t>A </a:t>
            </a:r>
            <a:r>
              <a:rPr lang="en-US" sz="2000" b="1" dirty="0"/>
              <a:t>relationship instance </a:t>
            </a:r>
            <a:r>
              <a:rPr lang="en-US" sz="2000" dirty="0"/>
              <a:t>is an instance that associates an entity instance from an entity type to another entity instance of another entity type to establish a relationship among various participating entity types.</a:t>
            </a:r>
          </a:p>
          <a:p>
            <a:pPr algn="just"/>
            <a:endParaRPr lang="en-US" sz="2000" dirty="0"/>
          </a:p>
          <a:p>
            <a:pPr algn="just"/>
            <a:r>
              <a:rPr lang="en-US" sz="2000" dirty="0"/>
              <a:t>A </a:t>
            </a:r>
            <a:r>
              <a:rPr lang="en-US" sz="2000" b="1" dirty="0"/>
              <a:t>relationship set </a:t>
            </a:r>
            <a:r>
              <a:rPr lang="en-US" sz="2000" dirty="0"/>
              <a:t>is the set of all relationship instances that participates in any relationship type to define a relationship between various participating entity types.</a:t>
            </a:r>
          </a:p>
          <a:p>
            <a:pPr algn="just"/>
            <a:endParaRPr lang="en-US" sz="2000" dirty="0"/>
          </a:p>
          <a:p>
            <a:pPr algn="just"/>
            <a:endParaRPr lang="en-IN" sz="2000" dirty="0"/>
          </a:p>
        </p:txBody>
      </p:sp>
      <p:sp>
        <p:nvSpPr>
          <p:cNvPr id="4" name="Slide Number Placeholder 3">
            <a:extLst>
              <a:ext uri="{FF2B5EF4-FFF2-40B4-BE49-F238E27FC236}">
                <a16:creationId xmlns:a16="http://schemas.microsoft.com/office/drawing/2014/main" id="{784A28C8-66DD-4C2C-9276-12764A8D498B}"/>
              </a:ext>
            </a:extLst>
          </p:cNvPr>
          <p:cNvSpPr>
            <a:spLocks noGrp="1"/>
          </p:cNvSpPr>
          <p:nvPr>
            <p:ph type="sldNum" sz="quarter" idx="10"/>
          </p:nvPr>
        </p:nvSpPr>
        <p:spPr/>
        <p:txBody>
          <a:bodyPr/>
          <a:lstStyle/>
          <a:p>
            <a:pPr>
              <a:defRPr/>
            </a:pPr>
            <a:fld id="{ABFF5F4A-8FC7-419E-B94C-CDDC8DE310AE}" type="slidenum">
              <a:rPr lang="en-US" altLang="en-US" smtClean="0"/>
              <a:pPr>
                <a:defRPr/>
              </a:pPr>
              <a:t>50</a:t>
            </a:fld>
            <a:endParaRPr lang="en-US" altLang="en-US"/>
          </a:p>
        </p:txBody>
      </p:sp>
      <p:pic>
        <p:nvPicPr>
          <p:cNvPr id="6" name="Picture 5">
            <a:extLst>
              <a:ext uri="{FF2B5EF4-FFF2-40B4-BE49-F238E27FC236}">
                <a16:creationId xmlns:a16="http://schemas.microsoft.com/office/drawing/2014/main" id="{ECB10A81-0810-49EE-8B47-895D049F38A1}"/>
              </a:ext>
            </a:extLst>
          </p:cNvPr>
          <p:cNvPicPr>
            <a:picLocks noChangeAspect="1"/>
          </p:cNvPicPr>
          <p:nvPr/>
        </p:nvPicPr>
        <p:blipFill>
          <a:blip r:embed="rId2"/>
          <a:stretch>
            <a:fillRect/>
          </a:stretch>
        </p:blipFill>
        <p:spPr>
          <a:xfrm>
            <a:off x="1358795" y="3505200"/>
            <a:ext cx="9474409" cy="2659063"/>
          </a:xfrm>
          <a:prstGeom prst="rect">
            <a:avLst/>
          </a:prstGeom>
        </p:spPr>
      </p:pic>
    </p:spTree>
    <p:extLst>
      <p:ext uri="{BB962C8B-B14F-4D97-AF65-F5344CB8AC3E}">
        <p14:creationId xmlns:p14="http://schemas.microsoft.com/office/powerpoint/2010/main" val="2110737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9DFB-E68A-415F-896B-1F4C5BF45177}"/>
              </a:ext>
            </a:extLst>
          </p:cNvPr>
          <p:cNvSpPr>
            <a:spLocks noGrp="1"/>
          </p:cNvSpPr>
          <p:nvPr>
            <p:ph type="title"/>
          </p:nvPr>
        </p:nvSpPr>
        <p:spPr>
          <a:effectLst/>
        </p:spPr>
        <p:txBody>
          <a:bodyPr/>
          <a:lstStyle/>
          <a:p>
            <a:r>
              <a:rPr lang="en-IN" sz="3600" dirty="0">
                <a:solidFill>
                  <a:schemeClr val="accent6">
                    <a:lumMod val="75000"/>
                  </a:schemeClr>
                </a:solidFill>
              </a:rPr>
              <a:t>Relationship Degree</a:t>
            </a:r>
          </a:p>
        </p:txBody>
      </p:sp>
      <p:sp>
        <p:nvSpPr>
          <p:cNvPr id="3" name="Content Placeholder 2">
            <a:extLst>
              <a:ext uri="{FF2B5EF4-FFF2-40B4-BE49-F238E27FC236}">
                <a16:creationId xmlns:a16="http://schemas.microsoft.com/office/drawing/2014/main" id="{A5D62A36-E168-4192-A22C-68936FF8364E}"/>
              </a:ext>
            </a:extLst>
          </p:cNvPr>
          <p:cNvSpPr>
            <a:spLocks noGrp="1"/>
          </p:cNvSpPr>
          <p:nvPr>
            <p:ph idx="1"/>
          </p:nvPr>
        </p:nvSpPr>
        <p:spPr>
          <a:xfrm>
            <a:off x="228600" y="1282700"/>
            <a:ext cx="11658600" cy="4881563"/>
          </a:xfrm>
        </p:spPr>
        <p:txBody>
          <a:bodyPr/>
          <a:lstStyle/>
          <a:p>
            <a:pPr lvl="1" algn="just">
              <a:buFont typeface="Wingdings" panose="05000000000000000000" pitchFamily="2" charset="2"/>
              <a:buChar char="Ø"/>
            </a:pPr>
            <a:r>
              <a:rPr lang="en-US" sz="2000" dirty="0"/>
              <a:t>The degree of a </a:t>
            </a:r>
            <a:r>
              <a:rPr lang="en-US" sz="2000" b="1" dirty="0"/>
              <a:t>relationship type</a:t>
            </a:r>
            <a:r>
              <a:rPr lang="en-US" sz="2000" dirty="0"/>
              <a:t> is the number of participating entity types. Hence, the BELONGS TO relationship is of degree two has only two participating entity types, i.e., STUDENT and DEPARTMENT.</a:t>
            </a:r>
          </a:p>
          <a:p>
            <a:pPr lvl="1">
              <a:buFont typeface="Wingdings" panose="05000000000000000000" pitchFamily="2" charset="2"/>
              <a:buChar char="Ø"/>
            </a:pPr>
            <a:endParaRPr lang="en-US" sz="2000" dirty="0"/>
          </a:p>
          <a:p>
            <a:pPr lvl="1">
              <a:buFont typeface="Wingdings" panose="05000000000000000000" pitchFamily="2" charset="2"/>
              <a:buChar char="Ø"/>
            </a:pPr>
            <a:r>
              <a:rPr lang="en-US" sz="2000" dirty="0"/>
              <a:t>A relationship of degree two is called </a:t>
            </a:r>
            <a:r>
              <a:rPr lang="en-US" sz="2000" b="1" dirty="0"/>
              <a:t>binary</a:t>
            </a:r>
            <a:r>
              <a:rPr lang="en-US" sz="2000" dirty="0"/>
              <a:t>. A relationship type with degree three is called a </a:t>
            </a:r>
            <a:r>
              <a:rPr lang="en-US" sz="2000" b="1" dirty="0"/>
              <a:t>ternary</a:t>
            </a:r>
            <a:r>
              <a:rPr lang="en-US" sz="2000" dirty="0"/>
              <a:t> relationship.</a:t>
            </a:r>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endParaRPr lang="en-IN" sz="1400" dirty="0"/>
          </a:p>
        </p:txBody>
      </p:sp>
      <p:sp>
        <p:nvSpPr>
          <p:cNvPr id="4" name="Slide Number Placeholder 3">
            <a:extLst>
              <a:ext uri="{FF2B5EF4-FFF2-40B4-BE49-F238E27FC236}">
                <a16:creationId xmlns:a16="http://schemas.microsoft.com/office/drawing/2014/main" id="{BD63AB16-ABD5-4470-A202-C32739590CB0}"/>
              </a:ext>
            </a:extLst>
          </p:cNvPr>
          <p:cNvSpPr>
            <a:spLocks noGrp="1"/>
          </p:cNvSpPr>
          <p:nvPr>
            <p:ph type="sldNum" sz="quarter" idx="10"/>
          </p:nvPr>
        </p:nvSpPr>
        <p:spPr/>
        <p:txBody>
          <a:bodyPr/>
          <a:lstStyle/>
          <a:p>
            <a:pPr>
              <a:defRPr/>
            </a:pPr>
            <a:fld id="{ABFF5F4A-8FC7-419E-B94C-CDDC8DE310AE}" type="slidenum">
              <a:rPr lang="en-US" altLang="en-US" smtClean="0"/>
              <a:pPr>
                <a:defRPr/>
              </a:pPr>
              <a:t>51</a:t>
            </a:fld>
            <a:endParaRPr lang="en-US" altLang="en-US"/>
          </a:p>
        </p:txBody>
      </p:sp>
      <p:pic>
        <p:nvPicPr>
          <p:cNvPr id="6" name="Picture 5">
            <a:extLst>
              <a:ext uri="{FF2B5EF4-FFF2-40B4-BE49-F238E27FC236}">
                <a16:creationId xmlns:a16="http://schemas.microsoft.com/office/drawing/2014/main" id="{7F952858-C004-4F57-B8F6-1CA7533E4239}"/>
              </a:ext>
            </a:extLst>
          </p:cNvPr>
          <p:cNvPicPr>
            <a:picLocks noChangeAspect="1"/>
          </p:cNvPicPr>
          <p:nvPr/>
        </p:nvPicPr>
        <p:blipFill>
          <a:blip r:embed="rId2"/>
          <a:stretch>
            <a:fillRect/>
          </a:stretch>
        </p:blipFill>
        <p:spPr>
          <a:xfrm>
            <a:off x="3670300" y="3308628"/>
            <a:ext cx="5600700" cy="1933575"/>
          </a:xfrm>
          <a:prstGeom prst="rect">
            <a:avLst/>
          </a:prstGeom>
        </p:spPr>
      </p:pic>
      <p:sp>
        <p:nvSpPr>
          <p:cNvPr id="8" name="TextBox 7">
            <a:extLst>
              <a:ext uri="{FF2B5EF4-FFF2-40B4-BE49-F238E27FC236}">
                <a16:creationId xmlns:a16="http://schemas.microsoft.com/office/drawing/2014/main" id="{3F7942E3-2502-4F0B-9C24-6FBAE4666E97}"/>
              </a:ext>
            </a:extLst>
          </p:cNvPr>
          <p:cNvSpPr txBox="1"/>
          <p:nvPr/>
        </p:nvSpPr>
        <p:spPr>
          <a:xfrm>
            <a:off x="2051050" y="5390634"/>
            <a:ext cx="8839200" cy="369332"/>
          </a:xfrm>
          <a:prstGeom prst="rect">
            <a:avLst/>
          </a:prstGeom>
          <a:noFill/>
        </p:spPr>
        <p:txBody>
          <a:bodyPr wrap="square">
            <a:spAutoFit/>
          </a:bodyPr>
          <a:lstStyle/>
          <a:p>
            <a:pPr algn="ctr"/>
            <a:r>
              <a:rPr lang="en-US" b="1" dirty="0">
                <a:latin typeface="+mj-lt"/>
              </a:rPr>
              <a:t>ER diagram with a ternary relationship (COURSE ALLOCATION)</a:t>
            </a:r>
            <a:endParaRPr lang="en-IN" b="1" dirty="0">
              <a:latin typeface="+mj-lt"/>
            </a:endParaRPr>
          </a:p>
        </p:txBody>
      </p:sp>
    </p:spTree>
    <p:extLst>
      <p:ext uri="{BB962C8B-B14F-4D97-AF65-F5344CB8AC3E}">
        <p14:creationId xmlns:p14="http://schemas.microsoft.com/office/powerpoint/2010/main" val="190838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78C2-309A-46BE-A501-A0B5FFAAC864}"/>
              </a:ext>
            </a:extLst>
          </p:cNvPr>
          <p:cNvSpPr>
            <a:spLocks noGrp="1"/>
          </p:cNvSpPr>
          <p:nvPr>
            <p:ph type="title"/>
          </p:nvPr>
        </p:nvSpPr>
        <p:spPr>
          <a:effectLst/>
        </p:spPr>
        <p:txBody>
          <a:bodyPr/>
          <a:lstStyle/>
          <a:p>
            <a:r>
              <a:rPr lang="en-US" sz="3600" dirty="0">
                <a:solidFill>
                  <a:schemeClr val="accent6">
                    <a:lumMod val="75000"/>
                  </a:schemeClr>
                </a:solidFill>
              </a:rPr>
              <a:t>Role Names and Recursive Relationships</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C174E612-8F0D-479B-888E-D7D0BDE0F9BD}"/>
              </a:ext>
            </a:extLst>
          </p:cNvPr>
          <p:cNvSpPr>
            <a:spLocks noGrp="1"/>
          </p:cNvSpPr>
          <p:nvPr>
            <p:ph idx="1"/>
          </p:nvPr>
        </p:nvSpPr>
        <p:spPr>
          <a:xfrm>
            <a:off x="307975" y="1404437"/>
            <a:ext cx="11557000" cy="5310688"/>
          </a:xfrm>
        </p:spPr>
        <p:txBody>
          <a:bodyPr/>
          <a:lstStyle/>
          <a:p>
            <a:pPr marL="0" indent="0" algn="just">
              <a:buNone/>
            </a:pPr>
            <a:r>
              <a:rPr lang="en-US" sz="2000" b="1" dirty="0"/>
              <a:t>The role name signifies the role that a participating entity from the entity type plays in each relationship instance and helps to explain what the relationship means.</a:t>
            </a:r>
          </a:p>
          <a:p>
            <a:pPr algn="just"/>
            <a:endParaRPr lang="en-US" sz="2000" dirty="0"/>
          </a:p>
          <a:p>
            <a:pPr marL="0" indent="0" algn="just">
              <a:buNone/>
            </a:pPr>
            <a:r>
              <a:rPr lang="en-US" sz="2000" dirty="0"/>
              <a:t>Example- In the BELONGS TO relationship type, STUDENT plays the role of a student, and DEPARTMENT plays the role of an academic department. </a:t>
            </a:r>
          </a:p>
          <a:p>
            <a:pPr marL="0" indent="0" algn="just">
              <a:buNone/>
            </a:pPr>
            <a:endParaRPr lang="en-US" sz="2000" dirty="0"/>
          </a:p>
          <a:p>
            <a:pPr marL="0" indent="0" algn="just">
              <a:buNone/>
            </a:pPr>
            <a:endParaRPr lang="en-US" sz="2000" dirty="0"/>
          </a:p>
          <a:p>
            <a:pPr marL="0" indent="0" algn="just">
              <a:buNone/>
            </a:pPr>
            <a:endParaRPr lang="en-US" sz="2000" dirty="0"/>
          </a:p>
          <a:p>
            <a:pPr algn="just"/>
            <a:r>
              <a:rPr lang="en-US" sz="1800" dirty="0"/>
              <a:t>The role name becomes essential when the </a:t>
            </a:r>
            <a:r>
              <a:rPr lang="en-US" sz="1800" b="1" u="sng" dirty="0"/>
              <a:t>same entity type</a:t>
            </a:r>
            <a:r>
              <a:rPr lang="en-US" sz="1800" dirty="0"/>
              <a:t> participates more than once in a relationship type in different roles. </a:t>
            </a:r>
          </a:p>
          <a:p>
            <a:pPr algn="just"/>
            <a:r>
              <a:rPr lang="en-US" sz="1800" dirty="0"/>
              <a:t> Such relationship types are called </a:t>
            </a:r>
            <a:r>
              <a:rPr lang="en-US" sz="1800" b="1" dirty="0"/>
              <a:t>recursive relationships</a:t>
            </a:r>
            <a:r>
              <a:rPr lang="en-US" sz="1800" dirty="0"/>
              <a:t>. </a:t>
            </a:r>
          </a:p>
          <a:p>
            <a:pPr algn="just"/>
            <a:endParaRPr lang="en-US" sz="1800" dirty="0"/>
          </a:p>
        </p:txBody>
      </p:sp>
      <p:sp>
        <p:nvSpPr>
          <p:cNvPr id="4" name="Slide Number Placeholder 3">
            <a:extLst>
              <a:ext uri="{FF2B5EF4-FFF2-40B4-BE49-F238E27FC236}">
                <a16:creationId xmlns:a16="http://schemas.microsoft.com/office/drawing/2014/main" id="{1D7621B9-8F4D-45DA-B19A-004DA40E38C3}"/>
              </a:ext>
            </a:extLst>
          </p:cNvPr>
          <p:cNvSpPr>
            <a:spLocks noGrp="1"/>
          </p:cNvSpPr>
          <p:nvPr>
            <p:ph type="sldNum" sz="quarter" idx="10"/>
          </p:nvPr>
        </p:nvSpPr>
        <p:spPr/>
        <p:txBody>
          <a:bodyPr/>
          <a:lstStyle/>
          <a:p>
            <a:pPr>
              <a:defRPr/>
            </a:pPr>
            <a:fld id="{ABFF5F4A-8FC7-419E-B94C-CDDC8DE310AE}" type="slidenum">
              <a:rPr lang="en-US" altLang="en-US" smtClean="0"/>
              <a:pPr>
                <a:defRPr/>
              </a:pPr>
              <a:t>52</a:t>
            </a:fld>
            <a:endParaRPr lang="en-US" altLang="en-US"/>
          </a:p>
        </p:txBody>
      </p:sp>
      <p:sp>
        <p:nvSpPr>
          <p:cNvPr id="5" name="AutoShape 2" descr="data:image/png;base64,iVBORw0KGgoAAAANSUhEUgAAAfgAAAEDCAIAAABWH4HyAAAAAXNSR0IArs4c6QAAAARnQU1BAACxjwv8YQUAAAAJcEhZcwAAFiUAABYmAWJ/dzMAACMPSURBVHhe7d0LfE1nugbwJCJxS1zj0rh33AZx62k4gqq0zDiqjLoW7QwnyvRGtDNunYOhLVOdXjRUp8etVKstYxxxn8E0ShFUhFLEXUKEkEgk58l+V1ZX1t7Z2ZKsZO8vz//nl/nWt9Zee+290+d717dW9nhnZ2d7ERGRuny0/yUiIkUx6ImIFMegJyJSHIOeiEhxDHoiIsUx6ImIFMegJyJSHIOeiEhxDHoiIsUx6ImIFMegJyJSHIOeiEhxDHoiIsUx6Kn0paamrl69esiQIY0bN/a26dKly/Tp0+Pi4ory7aqzZs2SvaGhdZWSu3fvjhs3Tg5m5cqV0rlnzx7p6dOnT1JSknRaB2/y4sWLf/zxR22ZyhIGPZWykydPDhw4cNiwYWvWrDl79qx0xsTEzJ49OzQ0dP78+ZmZmdJJhZOVlbV169aePXsuXLjw/v37Wi+VJQx6Kk03btyYOnXq5s2bteW8bt26hWL8yy+/1JapUDCURkZG7tu3T1umsodBT6Xp2LFjmzZtQqNRo0ZffPHF7du3s7OzUXUeP368b9++6EfWr1279ubNm7bNldK1a1e8WMA7ULNmTa2XyAIMeipNZ86cQZSj8cQTT/z617+uXLky2j4+Pi1atJgxY0a9evWwiIL08uXLOVvnP69d4Hz39evX33zzzZYtW2Kbxx57bOnSpXfv3tXW5ULmnj59evr06R07dsRmjRs3HjJkyI4dO7KysrQtbFauXGl7qpyp/5iYmO7du6MdHh6+ZcsW2SA1NfWjjz7q3Lkz+vETbfTIKiOHx2zcuewHR4tFHDlOfS5evCib6fAGTpo0SV4X4Mhx/OiUtXJtAGtjY2OxiJ+ypX6dAC8ZnWPGjJGrI6aHkzpsJQVR6dAnbQICAhDEly5dQqpq6xzZvXu3bN+7d+/ExEStN5/+mTNnSufQoUPl/MBo7NixiFfZEjIyMt5//30chrbaYPz48cYtV6xYIf0I6NDQUGnjgVu3bsVajEn9+/eXTt2TTz7Zs2dPaePhsh+Hx6zvHDvBo6Stw9OdOHFCtoSdO3fiTEhbZ4DNcKqEDe7cuRMREaH1Gsgx4CUvWbLE/iVjnziLcv5BkGdh0FNpunLlylNPPaUFjE2HDh3++Mc/RkdHowbXNjIoXNDn5+23387MzJSNV61a5TDlxe9//3uEpmypZ7HRc889hwNOS0tDfa115cPFoM/PO++8I1vi6Z555hn0tGvXDicWyOWzZ8/qYwxOCNDjPOi3bdsm50z2kPX79u2TJyIFcOqGSlPt2rX/8Ic/IKq0ZS+vgwcPzp07F9mHrBk9enRsbCx+TbV1RRAZGXnx4kVk36lTp4YNGyad33zzzfnz59HAmcQnn3wik0hYi22w5c2bN+fNmyfpv3Tp0n//+985j8kLpwVXr17FEX766afVq1f/8ccfN27cKKvkGbEKP7GZdD4QOZL79+8fOXJEPyGIj4+XSSf98sagQYMeffRRb2/vhg0bDhw40LaVF14XRp2KFStGRUUdP35c3mH8RBuHNGLEiNTU1OXLl+OFo/+NN97AizUeKsaM9evX8xYdZTDoqZR16dJly5Ytf/7zn02zEIjdZcuWdevWDbV2EbN+wIABU6ZMQfWKNGzatCmeS6ZckN1yQ+fRo0e3bt2KBvIU4Y5tsGVgYOArr7zy4osvoh8H849//OPevXto67DDMWPGBAUFacu2/cTFxaGB05TJkydLvYyfOEfRJ3lchO1xnDgSHx+fNm3aDBkyRFuRq2vXrikpKXhnpk2bhqNFD9oYn2RtgRISEr7//ns0wsPDJ0yYgBeLNg514sSJbdu2RfvAgQPYf86m5PkY9FT6kJUI4hMnTqBKRQX69NNP67MoSFiskkgqtJCQkGrVqmkLXl516tSRLAPkHX7u379fFjt37ly3bl1pg6+v72OPPSZtHJ7pmmrr1q2bNGmiLdhgG2l06NDBOABgn+3bt9cWXNOgQYMaNWpoC15eVapU0Vp5yYzN119//dprr3Xq1On555/XVhQkKSkJJwpoYITDeRWGCtGqVSvpxzkBTlZs25LHY9CTu/Dz80PKREREILauXLmyfv16mXBAkOk3tBROuXLlEGHagpcX2ujRFmz0v8mqWLGiaVWlSpWkgW1M9TK2RLmtLeRlekbsNjg4WFtwTc2aNfGGaAuO4GD+/ve/Y2Rq3LjxwIEDcSJy8OBBbR1RXgx6KjUXL17s2bMnAjEwMHDPnj1arw2SsV+/fi+88IIsIuvt74Y0cj6bjMcaN8i23aqvLdjo9bJpS7hz5440UN2bYh0Jqw8DAttIw7SftLQ0/Q7R4oJKfMSIEfJnUC1atJAr2B988IGsdd2gQYOSk5PxnpgcOnQIu9U2Ig/HoKdSU716dYmSW7duoYpPT0+XfoGgvH79urSRp6ZCOzEx8caNG9JGKulzLw7FxMQYcxanCzI7ERAQ8PDDD6MhP8G0Jar4nTt3Srt58+Zym78TTZs2lQby1zjvcenSpSLOPplg5Fi3bp1cPZ45c2ZsbOycOXOefPJJ4wyVc3jtzZo1Q+OHH36QCxWkMAY9lRqU7fqt4osXL37jjTcSEhKybLdvJyUlLViwYO7cubK2devWMo9Rs2ZNmV5Hbq5ZswaFM7J4w4YN7733nm1Dx3bs2DF58uTTp09jz+fPn8cT7d27F/2hoaFyBbh9+/Y9evQwbZmSkvLuu+++//776Ecs9u3b1/lcCrRp06ZVq1ZooNyePXs28h37wd6mTp0qz1hcsFv9jKFz587+/v7S+dNPP0mnQzg7AbxjGCfwwmVmLC4ubsqUKSdPnpSX/Kc//QnnWPDyyy+bhl7yYPh0iUrLzZs3R40apf0u5qN///6osmX7a9eu9enTR1vhyAPdR4/RRcYV/Fy5cqV+BdjepEmTEI6yW/1W94iICOSmdIqMjIwCvynTxfvoTTs39SOCX331VemRWzzx1J9//rl+59LIkSPlnhxAiHfq1En6Bd4Z9H/zzTf5vWTsh/fRq4QVPZWmwMDAOXPmyB/+OISSf968eXXq1JFFVPSIMPt4eumll7p166Yt2BkyZIj9dDMq1uHDh6N0RRs/Bw8ejCNxGHwvvvgiTgKkanbO19cXQYwj1JZz4dRh4sSJ2kJxwLnFiBEj5EV9/PHHtWvXLl++PF4mRiy5VwfnRjKxA/Xq1dPvMjLCOcr06dPtXzL28Oabb5rGBvJoDHoqZcHBwcuXL9+8efNzzz2nxzEaWIyOjkbVKVPJAok8dOjQdevWyS2YiCQMEtu3b582bZrpuqhRv379Nm3ahKiV/ffq1evLL7986623jHPuyOgJEyYcOnQIu+rQoQN6UNWOHj16586d7777bn6Vr72goKBFixZ99NFHcuM8nhE7/OKLLzp27CgbFBcEMXb7/PPPS7LjRS1ZsiQ2NhbHjEUcdkxMjG1DL7xMlPA4A5B6v0ePHk2aNMGQgJccGRm5a9euMWPGyDuDDX73u9/h/cSYIUMgqcEbVb3WJCIiFbGiJyJSHIOeiEhxDHoiIsUx6ImIFMegJyJSHIOeiEhxDHoiIsUx6ImIFMc/mFIB/4iRVMWAKhas6ImIFMegJyJSHIOeiEhxnKNXgXGOnh8oeTr+Phc7VvRERIpj0BMRKY5BT0SkOAY9EZHiGPRERIpj0BMRKY5BT0SkOAY9EZHiGPRERIpj0BMRKY5BT0SkOAY9EZHiGPRERIpj0BMRKY5BT0SkOAY9EZHiGPRERIpj0BMRKY5BT0SkOAY9EZHiGPRERIpj0BMRKY5BT0SkOAY9EZHiGPRERIpj0BMRKY5BT0SkOAY9EZHiGPRERIpj0BMRKY5BT0SkOAY9EZHiGPRERIpj0BMRKY5BT0SkOAY9EZHiGPRERIpj0BMRKY5BT0SkOAY9EZHiGPRERIpj0BMRKY5BT0SkOAY9EZHiGPRERIpj0BMRKY5BT0SkOAY9EZHiGPRERIpj0BMRKY5BT0SkOAY9EZHiGPRERIpj0BMRKY5BT0SkOO/s7Gzvl7/RlshDvTdAa8BLX2sNd5L916e1FpFThw8fbteunbbg5RUbGxsSEqItUGGxoicit7B8+fLw8HBjygMW0YlV2jIVCit6Kgms6Ck/KOGXLl26bNmyxMRErcuRWrVqjRo1avTo0SzwC4FBTyWBQU/2UKcj4rdt26Ytu6ZXr16I+5EjR2rL5AJz0Ad36qS1iIrmwvffay0GPRkUWMJLlKPhZBhggf9AGPRkFQY9mTgv4ZHdCG5o27at1uXldeTIETwEnI8KLPCdY9CTVRj0JFws4Z2HdYGDBAt8Jxj0ZBUGPRWihHeOBX7hMOjJKgz6MqtYSnjnWOA/EAY9WYVBXwYVewnvHAt8FzHoySoM+rKjBEp451jgO8egJ6sw6MuCEi7hnWOBnx8GPVmFQa+wUi/hnWOBb8KgJ6sw6JXkViW8cyzwdQx6sgqDXiVuXsI7xwKfQU9WYdCrwYNKeOfKcoHPoCerMOg9mkeX8M6VwQKfQU9WYdB7KGVKeOfKVIHPoCerMOg9i8IlvHNlocBn0JNVGPSeooyU8M5hnMMgp2qBz6AnqzDo3VyZLeGdU7LAZ9CTVRj0boslfIEUK/AZ9GQVBr27YQlfCGoU+Ax6sgqD3n2whC8iTy/wGfRkFQZ9qWMJX+w8tMBn0JNVGPSliCW8pTyuwGfQk1UY9CWPJXwJ85QCn0FPVmHQlySW8KXI/Qt8Bj1ZhUFfAljCuxW3LfAZ9GQVBr2lWMK7LTcs8Bn0ZBUGvRVYwnsQ9ynwGfRkFQZ98WIJ76HcocBn0JNVGPTFgiW8MkqxwGfQk1UY9EXEEl5JpVLg+2j/605WPxF0flQDJ/+OD6v/m6aVta1t5naufm7kzxv833/V0VbkD3v45le144YGJ9gegp9oo2d4szx77lrXf/+gh2S3ODCt10A/WmyGjaUzsn3Vn56tj078RFs67W1/qq481vm/I0OCZW/4Z3wWXf/GlY4OCZYN8CpGtaiirSAPhCCYNGlSUFAQ6juHKY8gQFJcu3Zt/vz5TlI+KSmpT58+3t7e48aNu3v3rtbr5bVy5Up0Qvv27ePj47VeLy+00YP+WbNmaV02e/bske112IO2Lpf+WIewB207G+wfnaZnB+MTGR9iOgD7B9rTX6NDpuPBm4O3SFtng/cN7562OpcctkOmd9g5FOz44PDx4UPER6n1GuBDx0ePXwD8GuCXQestGncM+gdVpbz3o7X9fby1RWhYxffpJpW0BTvNq5Zf9UTQX/6zxiNB/gF+2uPwE230vNWlxvpf1cE2tm63kJR2/1DiPWnXqVRuzC8DpK0b1qxyNf+cjzLby2vnxbRl8belnzwLSvjw8PB27dq988479uUeSnj5L3/r1q2ulHuVKlVq3LgxGjExMefOnZNOOH36tDRiY2ONz7J//370oNG0aVPpkaEiLCxMFnXPPvusK2mrwx5Mg4c9hK/+RCtWrOjatau08UDTAeAgW7ZsaT/YFA72gzdq0aJF2rJNdHQ03u0Cj1mHh3fp0sX1N0TgQ8RHiZeDjxVPp/XmwkeDXwP8MuBXAr8YWm9hqRD0qM3rV/HVFmwC/XzC61fUFvJCgn/QvWZYvQq++bx0JH6HIL//ebQaxg+tq7RlZXv97/HbyelZaOOYQmv7G087JrQJfKS2VuMn3M78OO6WtMlTFFcJb1KxYsXg4GA0jIGO7DbWs9u3b9dauQMAkuWRRx5BAyXq1KlTEXm2lWbY58svv2xf9uZn7dq1TnIQqyZMmCBtpPyIESOkjUOdMWOGtE3mzZv3oMFqD/vHoKUt2MFTuz6c4A1Zs2aNtvAgSqbAd+ugv3zn/pDNV+svSzD9a7nq/NrTqdpGXl7/Udu/km9OKKfcy8JD0MBC25p+TQPzpL94oU1Ay2pahN+6l/XFqdS+G69gnyO3Xdt07m76fdTEOQ/HKcJzLc2Fc7F7fP1l4+s6kZwh/WgY+7HZujN3NiXctR1dzjD2zMOVZRzCaxzQpFKFcjnttPvZK0+kHrim1f7k/oq3hLf3+OOPS+PMmTPSOH78uDG7kXQS1oj1CxcuoFG3bl2pLr/66iu9zkX4ZufCHnDA6MR+Fi5cKBvoZs6cqW1nc+fOnYiICPQbBxsTHADGDGyAtjHlQR+HjAeAp0CPi8G6e/du7WEGcrqA59Vr9t69e+PwtNW5TwH2wwleO94BbTsbPIWswhvo+gSOPUsLfI+v6JF07Wv5SXCfvZ0ZcyXdFoZewZXL9W5gLup7Bld4LLiCTNZgVJhz4Oare67H2mZFdlxIG7MzcWn87Zv3spCV8w/dXHvq57HEHSw8mhKfOxLgJY9rHYjGs82rPFw1ZzzDq957Jf3Doym29eTWLCrh7SEvJJT16RpJfHROnjwZjcuXL0v+IpFlFUKwZs2aCKxdu3ZhERBkxvBt0aIFjhnJiLbzOh1wVqEPUfpgY4S0xc5l7EG8Gp9Ih+fq06ePtuDlNXjwYHlRRQxWfczDUPT111/jVUs/TJ8+HUMLGq4MJx07dpTBDC8Qb6N0FppFBb7HBz3SvG6lcmhkZXt9f+3e1vN3keBYRJHbuY75omVYvQrV/XI2ht2X0pefMM9lz9yf3Hr1haf+78pHP9y6ZDs5cB+nUzJXnLiNsxC0y/t4929cCeNWn4YV0UbP1Tv3l3DSxu25UsIjXApdwptgh6jQ0ZDKXY/vzp07Dx8+HIeB59q/fz969NSTCfpz587FxMSggQhDkKFhhEyUw8PD86vTBZ5RLz/lgoER1uqzQ0h5xKv06+RgsAEGADnzAIw0hw4dQikdFRWFgUQ6C0E/XcBrsd8PhhYZzAocTg4cOCCnPniBlSrle2nwQRVvge/xQY80l4kL5HvM5XQEfcLtTFkVUssPUSht0STAV6bm793PjrvheVMcy+Jv77yYJqcsjQJ8Zz1avX7lnHI+Iyv7i1OpOCmxrSG3g8orMjLSxRK+GG+jRiLLNIVU7nrZ3q1btwYNGsgYIMW+Xm6b4hhbOgxTfTNTnT5jxgztThQb/TonQrNly5ayjUCEdejQQZ8dcnhyoKctsh5hJ/t8oMuwYWFh8iid8RIF2B+Y0C9lm+p0HDa21/Zlo18rzu+9KoriKvDdOuhRqn/+ZG25a1D/Z7y3smOQX4vq2u0xCamZG87euZ2Rvf/aPVT3UM3Pp0veor5Kee31oiw+d9u9CnYXLYhNOZOSM5Khjm8c4CvTUIcS733ASRu3pJfwf/nLX0qghLcnRbGU3nrZjgjTxwAp9iXu9dTDxngIGsUCL/+vf/2rcW7EHp7OfpIED8ED8XBt2ebZZ59FvD7QHY328Fi5JlFc8pt3Ki5FLPA9u6L/z7oVgir8PG8jnf+8kHY9PSfEy/t4d3soT0Vfq4LHn8GcuJmx+sfUNLksa5OcnvW/x29jhNOWiQyMpbdMVuhpLmMAiv2EhARJPWxsmnzQJ/cLB8+FDDp06FCLFi20rrwiIiLw7FK242zAVG6DTNToF3V1OBV49dVXi5L1Qr9KUWhyodh+3smteHbwhdX19zfM20jnlvN3T9lqXjDdUJ+SkTPB/UD2XE6XSX/38eHRlP1XtReLwN+UcHfdmaJeAiKL6IXYxIkTHRZiqPRdn2ktBGS6xOiGDRuOHTuGhp7mjzzyCJ4ax/bZZ5/JjHxwcLBMPuBQpY7Ob4Zan+DWBxKBwtZ2K4p244ppet0E2b1gwYL69evrZzOzZs1yuDGOKioqSvas3/Zj+vsAh+zvupHzGOzQ/t5TI/0qhWnww1PLXTf6YeAMo7hu6neiiKeGbh30Dm+v1O+t7BlcQZ+3qebvE9Wjpj69E5p7X3mgn09YvZ+L+tTcstfPB2OAdlXWdVVtf5TkDhJy553uZmZ/mzvCkdsKCQnBf5+uzLRGRka6fiuFK/S55tU2aOhTyUgHmaafN28eMgIN/XbMhg0bdu7cGQ0UzgcOHJBOXXx8/Nq1a9FA7tiPXgIvRGpwZP3UqVPtRws8FiW5HMnAgQP1jTdt2mRbn+9f6qLGl1uG8stoF+kvFhlqf3hr1qyR90Qf/ExwGB9++KG0kfX25yLForiu7nhwRd+ljn81BLZTqPb/o7a/fkP98eSMTFt17lfOu30tP1vfA8jz17e59PS/nZEVm8R72MmZAmdai73A10tXnV6D69P0wpjaeBTGA2mHhYUZK1YkGs4SJAR/85vf5Dcngz0gx7FPtDFafPXVV9LvEDbW61D91nV9HDL94RLWYhttoQj0cx0c3oABA/QzCYT+uHHj8KRo4/gHDx4s/fbw7smJC+R3LlJoBZbwOEfEp+Di1R0PDvpH6/jLnYXOGW+o330p7cY9rRbGADCyufk7YV7vUPXY0ODN/er+sWNV/VsQEtO0qZt6lcqZvkama11/uUgAGEI4UU6ucP1WimIp8PXSFfQJemFchRIehby2YKiyQa5/Cv0mE+xq/Pjx0nZIL72hwD9k1e9GR3jJVVmMQ3qEGQ9AH2ZMr+VBYf/6xLrxrh6cA+n3AuH48xvJBN4BGS2wB/s/HyuEI0eOuFjCYwBw/QYtTw36/2pU6ReBWhAfvX6v5arzphmehUdTMmw33xhvqN9xIS3msvYXVYF+PlM6Vp0TWl0CvWdwhSWP1frvXwag/5fVy6MxNPdrBk5pe8r5MpzI9lUntgtE4mNxeLPKfw6tXsfWhhM3tb9mInJRyRT42LNU1oAi1Hj3i3GVaY4C7QULFuhZb4JHFXgjDeijhR7f+TEW9fpVWeNgY+LiATiHd0P/u1Z7rtxIYxwtCvzzMeekhJdZvqKX8CaeGvRd6/kjkdFAAh+9nmFfSn97JT059yJq6xp++jc+LohNibuhbY3gRoW+vX/OV0gu7xXUp2FFubQLJ2/m/HWStDecuSPfrAA1/H0mtqu6z/Z9lm93qfGLqtq3KSSnZ0Wfc3DNCuccr4QE6hcPjP8cfg8llUFWF/jICJkDAf0Ly4Q+Fw+mVYDwjYqK0q866lasWOHkRhoj7EGfwHF4U42RcSZE5s3lAOyzGJu5eAAFwpNmG77zQKBIR9S6eCONfthIYQyNDq9dO2FRCW/ijt9Hv/qJILmCinh9eXfSHruLjVXKe3/Zu3abGjmT7Lcyst74LnmNo68r0PeDgvzjY7fmHLgp/Sjh53SuHlrH3+G8D8aAQ4n33th3w/ilMUN/UfkPHavWyp2lMcEws/hYyjuxP9/JjsJ/QpsA5zNL9q9u+1N1m1fLOb04kZzx+PrL0unQvC41htlOOPDUU/feMH7zj/vg99EXDv7LX2pjX9YJ/Jdf7N9XTiUPgxk+ZYfhDhieEf34oAsd7kYeWdH/umGlRgHa9dWLqfc3nnN8c+H+a/dkzsV0Q/2JmxmDoq++/u31/dfSMU5IdY+ft2zfcoOI77fxiumrwVb/mPrbHYnrzty5lnZfLufC/WyvG+lZ/7yYFvHPRGPKExVF27ZtS3IGn0pYyZTwJvx/mCKrsKIvFizwlVGSJbwJg56swqAvXgXGBDICSWFFTFBRuMNQzaAnqzDorcAC34OUYglvwqAnqzDoLcUC32254WDMoCerMOhLAAt8t+I+JbwJg56swqAvSSzwS5H7D7cMerIKg77kscAvYW5bwpsw6MkqDPpSxALfUh43oDLoySoM+lLHAr/YeUoJb8KgJ6sw6N0HC/wi8vQhk0FPVmHQuxsW+IXgoSW8CYOerMKgd1ss8Auk2KDIoCerMOjdHAt8h5QcBRn0ZBUGvadggQ9qD3sMerIKg96zlNkCvyyMcwx6sgqD3kO5EnzQtm1brcszlamBjUFPVmHQezSFc7AMTlUx6MkqDHo1IBaXLVu2detWbTkvDyrwy/LFZwY9WYVBrxKPTklebWbQk1UY9EryoAK/LJfwJgx6sgqDXmFunqEs4U0Y9GQVBn1Z4FYFPkv4/DDoySoM+rKj1BOWJbxzDHqyCoO+DCrhAp8lvIsY9GQVBn2ZVQL5yxL+gTDoySoMeir2Ap8lfOEw6MkqDHoSxZLOLOGLgkFPVmHQk0khCvwCB4nw8HDkO0t45xj0ZBUGPTnkYoGPBrZhCV8szEFPZAUGPdlzXuDnhyV8ITDoqSQw6Ck/BRb4giV8UTDolfDeAK0BL32tNdwJg54KlF+BzxK+6Hy0/yUiKlWI8i1bthw+fFhbtsEiOpnyRZRT0WtN8lje3t5aC7UzP1DycPx9Lnas6ImIFMegJyJSHIOeiEhxDHoiIsUx6ImIFMegJyJSHIOeiEhxDHoiIsUx6ImIFMegJyJSHIOeiEhxDHoiIsUx6ImIFMegJyJSHIOeiEhxDHoiIsUx6ImIFMegJyJSHIOeiEhxDHoiIsUx6ImIFMegJyJSHIOeiEhxDHoiIsUx6ImIFMegJyJSHIOeiEhxDHoiIsUx6ImIFMegJyJSHIOeiEhxDHpSWVJSUp8+fbxt9uzZo/Xmcr4WsMHixYv79+/fuHFjbBMYGBgeHv7222+fOXMmOztb2ygX9iC7MsGjunfvPn369NOnT9s/iqgEMOiJHMjMzPzss886deoUERGxfv36s2fPovPWrVvbtm17/fXXQ0JCpk2bhkXZ2DlstmvXrtmzZ7dv3/7DDz/EnrUVRCWFQU9khiyOiooaN26c5Ls9ZPecOXMmTJhw7do1rcsFeNSUKVPWrFnDup5KGIOeyGzv3r3z58+Xgr1du3aff/55cnIy0jkjI+Pw4cOjRo2SzZYvX/63v/3NvkLv3bt3YmIitoesrKzr16/jnAD7wSrsE6X9sWPHZEuiksGgJ8ojNTV1yZIlUsuHhoauWrVq8ODBVatWxaKvr2/btm0XLlw4fvx427ZeS5cujY+Pl7ZD3t7e1atX79evH/bZqFEj9MTFxUVHR2MMkA2ISgCDniiPU6dO6Rdmx44d26pVK2nrKleuHBkZiTEAbaT27t27pd+5kJCQgQMHSvvbb79NSUmRNlEJYNAT5XHmzJmTJ0+igeK9a9eu0mlSr169Tp06Sfvw4cNpaWnSdsLPz09/yE8//fRAk/tERcSgp7IiLCxM7nfU1apVKzo6WludKzk5WRoPPfRQUFCQtE0qVKhQt25daV+9ejU9PV3azjVo0EAamZmZ9+/flzZRCWDQE+WR3502+bl165aLd0yWK1dOaxGVLAY9UR61a9fWWq4JCAjw9fXVFpxiFU+lhUFPZcXu3bvllkddYmJi7969tdW5qlWrJo2LFy/mN5N+9+7dCxcuSBsDg7+/v7SdS0hIkAYGBlb3VJIY9ER5tGrVqlmzZmgcOXJk165dGA+k3+j06dP/+te/pB0SElKhQgVpO4Fy/ocffpB2kyZN8pv9J7ICg54oj4cffli/2eaTTz7R01mXmpq6cOHCuLg4tDEqhIWFSb9zJ06c2Lhxo7S7dOkSGBgobaISwKAnyqNy5cojR46sV68e2nv37h00aNCnn35648YNLN67d++7774bOnQogt62rdfw4cNbtGgh7fzgUSj/X3nlldjYWCy2a9eub9++3t7espaoBDDoicy6d+8+ZcqUgIAAtOPj43/729/WqFED0ezv7x8aGrphwwbZ7Jlnnhk7dqz9ldjo6OhatWrZbuDMgUf16NFj8+bNWIV9vvbaa82bN5ctiUoGg57IDNk9bty4RYsW5VetI69ff/31qKioOnXqaF0uwGjx1ltvDR48GOmvdRGVCAY9kQPI+mHDhn333XfyXTfyNTXI9169eiGs9+3bN3fuXAS3bOyc/qiDBw++8MILLt6LSVSMvB3eVECexVgh8gMlT8ff52LHip6ISHEMeiIixTHoiYgUx6AnIlIcg56ISHEMeiIixTHoiYgUx6AnIlIcg56ISHEMeiIixfErEFTAL8kiVTGgigUreiIixTHoiYgUx6AnIlIc5+iJiBTHip6ISHEMeiIixTHoiYgUx6AnIlIcg56ISHEMeiIixTHoiYgUx6AnIlIcg56ISHEMeiIipXl5/T/azlLSpvVvQ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79228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A619-7525-4F54-AE84-C737ED3A5868}"/>
              </a:ext>
            </a:extLst>
          </p:cNvPr>
          <p:cNvSpPr>
            <a:spLocks noGrp="1"/>
          </p:cNvSpPr>
          <p:nvPr>
            <p:ph type="title"/>
          </p:nvPr>
        </p:nvSpPr>
        <p:spPr>
          <a:effectLst/>
        </p:spPr>
        <p:txBody>
          <a:bodyPr/>
          <a:lstStyle/>
          <a:p>
            <a:r>
              <a:rPr lang="en-US" sz="3200" dirty="0">
                <a:solidFill>
                  <a:schemeClr val="accent6">
                    <a:lumMod val="75000"/>
                  </a:schemeClr>
                </a:solidFill>
              </a:rPr>
              <a:t>Role Names and Recursive Relationships (Cont.)</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BABB7E64-7164-4F92-A232-C682FD4A37C9}"/>
              </a:ext>
            </a:extLst>
          </p:cNvPr>
          <p:cNvSpPr>
            <a:spLocks noGrp="1"/>
          </p:cNvSpPr>
          <p:nvPr>
            <p:ph idx="1"/>
          </p:nvPr>
        </p:nvSpPr>
        <p:spPr>
          <a:xfrm>
            <a:off x="370305" y="998224"/>
            <a:ext cx="11480800" cy="5326376"/>
          </a:xfrm>
        </p:spPr>
        <p:txBody>
          <a:bodyPr/>
          <a:lstStyle/>
          <a:p>
            <a:pPr marL="0" indent="0" algn="just">
              <a:buNone/>
            </a:pPr>
            <a:r>
              <a:rPr lang="en-US" sz="2000" dirty="0"/>
              <a:t>Example: </a:t>
            </a:r>
          </a:p>
          <a:p>
            <a:pPr algn="just">
              <a:buFont typeface="Wingdings" panose="05000000000000000000" pitchFamily="2" charset="2"/>
              <a:buChar char="§"/>
            </a:pPr>
            <a:r>
              <a:rPr lang="en-US" sz="1800" dirty="0"/>
              <a:t>The WORKS FOR relationship type is a recursive relationship type.</a:t>
            </a:r>
          </a:p>
          <a:p>
            <a:pPr algn="just">
              <a:buFont typeface="Wingdings" panose="05000000000000000000" pitchFamily="2" charset="2"/>
              <a:buChar char="§"/>
            </a:pPr>
            <a:r>
              <a:rPr lang="en-US" sz="1800" dirty="0"/>
              <a:t>It relates HOD and faculty entity type.</a:t>
            </a:r>
          </a:p>
          <a:p>
            <a:pPr algn="just">
              <a:buFont typeface="Wingdings" panose="05000000000000000000" pitchFamily="2" charset="2"/>
              <a:buChar char="§"/>
            </a:pPr>
            <a:r>
              <a:rPr lang="en-US" sz="1800" dirty="0"/>
              <a:t>HOD and faculty entities are members of the same FACULTY entity set.</a:t>
            </a:r>
          </a:p>
          <a:p>
            <a:pPr algn="just">
              <a:buFont typeface="Wingdings" panose="05000000000000000000" pitchFamily="2" charset="2"/>
              <a:buChar char="§"/>
            </a:pPr>
            <a:r>
              <a:rPr lang="en-US" sz="1800" dirty="0"/>
              <a:t>The faculty entity type participates twice in WORKS FOR, once in the role of a FACULTY and other in the role of a HOD.</a:t>
            </a:r>
            <a:r>
              <a:rPr lang="en-US" sz="2000" dirty="0"/>
              <a:t>   </a:t>
            </a:r>
            <a:endParaRPr lang="en-IN" sz="2000" dirty="0"/>
          </a:p>
          <a:p>
            <a:pPr algn="just">
              <a:buFont typeface="Wingdings" panose="05000000000000000000" pitchFamily="2" charset="2"/>
              <a:buChar char="§"/>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AC9DD129-D826-4862-A33B-BFDBE3D96CBE}"/>
              </a:ext>
            </a:extLst>
          </p:cNvPr>
          <p:cNvSpPr>
            <a:spLocks noGrp="1"/>
          </p:cNvSpPr>
          <p:nvPr>
            <p:ph type="sldNum" sz="quarter" idx="10"/>
          </p:nvPr>
        </p:nvSpPr>
        <p:spPr/>
        <p:txBody>
          <a:bodyPr/>
          <a:lstStyle/>
          <a:p>
            <a:pPr>
              <a:defRPr/>
            </a:pPr>
            <a:fld id="{ABFF5F4A-8FC7-419E-B94C-CDDC8DE310AE}" type="slidenum">
              <a:rPr lang="en-US" altLang="en-US" smtClean="0"/>
              <a:pPr>
                <a:defRPr/>
              </a:pPr>
              <a:t>53</a:t>
            </a:fld>
            <a:endParaRPr lang="en-US" altLang="en-US"/>
          </a:p>
        </p:txBody>
      </p:sp>
      <p:pic>
        <p:nvPicPr>
          <p:cNvPr id="5" name="Picture 4"/>
          <p:cNvPicPr>
            <a:picLocks noChangeAspect="1"/>
          </p:cNvPicPr>
          <p:nvPr/>
        </p:nvPicPr>
        <p:blipFill>
          <a:blip r:embed="rId2"/>
          <a:stretch>
            <a:fillRect/>
          </a:stretch>
        </p:blipFill>
        <p:spPr>
          <a:xfrm>
            <a:off x="246361" y="3332653"/>
            <a:ext cx="5414210" cy="2679387"/>
          </a:xfrm>
          <a:prstGeom prst="rect">
            <a:avLst/>
          </a:prstGeom>
        </p:spPr>
      </p:pic>
      <p:pic>
        <p:nvPicPr>
          <p:cNvPr id="6" name="Picture 5"/>
          <p:cNvPicPr>
            <a:picLocks noChangeAspect="1"/>
          </p:cNvPicPr>
          <p:nvPr/>
        </p:nvPicPr>
        <p:blipFill>
          <a:blip r:embed="rId3"/>
          <a:stretch>
            <a:fillRect/>
          </a:stretch>
        </p:blipFill>
        <p:spPr>
          <a:xfrm>
            <a:off x="5627150" y="3148346"/>
            <a:ext cx="6531429" cy="3048000"/>
          </a:xfrm>
          <a:prstGeom prst="rect">
            <a:avLst/>
          </a:prstGeom>
        </p:spPr>
      </p:pic>
    </p:spTree>
    <p:extLst>
      <p:ext uri="{BB962C8B-B14F-4D97-AF65-F5344CB8AC3E}">
        <p14:creationId xmlns:p14="http://schemas.microsoft.com/office/powerpoint/2010/main" val="361306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2E11-89F4-4071-9AF7-9F6ED133D588}"/>
              </a:ext>
            </a:extLst>
          </p:cNvPr>
          <p:cNvSpPr>
            <a:spLocks noGrp="1"/>
          </p:cNvSpPr>
          <p:nvPr>
            <p:ph type="title"/>
          </p:nvPr>
        </p:nvSpPr>
        <p:spPr>
          <a:effectLst/>
        </p:spPr>
        <p:txBody>
          <a:bodyPr/>
          <a:lstStyle/>
          <a:p>
            <a:r>
              <a:rPr lang="en-US" sz="3600" dirty="0">
                <a:solidFill>
                  <a:schemeClr val="accent6">
                    <a:lumMod val="75000"/>
                  </a:schemeClr>
                </a:solidFill>
              </a:rPr>
              <a:t>Attribute attached to a relationship type</a:t>
            </a:r>
            <a:endParaRPr lang="en-IN" sz="3600" dirty="0">
              <a:solidFill>
                <a:schemeClr val="accent6">
                  <a:lumMod val="75000"/>
                </a:schemeClr>
              </a:solidFill>
            </a:endParaRPr>
          </a:p>
        </p:txBody>
      </p:sp>
      <p:sp>
        <p:nvSpPr>
          <p:cNvPr id="3" name="Content Placeholder 2">
            <a:extLst>
              <a:ext uri="{FF2B5EF4-FFF2-40B4-BE49-F238E27FC236}">
                <a16:creationId xmlns:a16="http://schemas.microsoft.com/office/drawing/2014/main" id="{B87F240F-F1B3-4185-9DA9-2C222A8A215B}"/>
              </a:ext>
            </a:extLst>
          </p:cNvPr>
          <p:cNvSpPr>
            <a:spLocks noGrp="1"/>
          </p:cNvSpPr>
          <p:nvPr>
            <p:ph idx="1"/>
          </p:nvPr>
        </p:nvSpPr>
        <p:spPr>
          <a:xfrm>
            <a:off x="406400" y="1282700"/>
            <a:ext cx="11480800" cy="4881563"/>
          </a:xfrm>
        </p:spPr>
        <p:txBody>
          <a:bodyPr/>
          <a:lstStyle/>
          <a:p>
            <a:pPr algn="just"/>
            <a:r>
              <a:rPr lang="en-US" sz="2000" dirty="0"/>
              <a:t>A relationship type can also have attributes attached with it which are called </a:t>
            </a:r>
            <a:r>
              <a:rPr lang="en-US" sz="2000" b="1" dirty="0"/>
              <a:t>descriptive attributes</a:t>
            </a:r>
            <a:r>
              <a:rPr lang="en-US" sz="2000" dirty="0"/>
              <a:t>.</a:t>
            </a:r>
            <a:endParaRPr lang="en-IN" sz="2000" dirty="0"/>
          </a:p>
        </p:txBody>
      </p:sp>
      <p:sp>
        <p:nvSpPr>
          <p:cNvPr id="4" name="Slide Number Placeholder 3">
            <a:extLst>
              <a:ext uri="{FF2B5EF4-FFF2-40B4-BE49-F238E27FC236}">
                <a16:creationId xmlns:a16="http://schemas.microsoft.com/office/drawing/2014/main" id="{03F7D2A1-DAA4-4776-AD7B-FF5D39FD9B5E}"/>
              </a:ext>
            </a:extLst>
          </p:cNvPr>
          <p:cNvSpPr>
            <a:spLocks noGrp="1"/>
          </p:cNvSpPr>
          <p:nvPr>
            <p:ph type="sldNum" sz="quarter" idx="10"/>
          </p:nvPr>
        </p:nvSpPr>
        <p:spPr/>
        <p:txBody>
          <a:bodyPr/>
          <a:lstStyle/>
          <a:p>
            <a:pPr>
              <a:defRPr/>
            </a:pPr>
            <a:fld id="{ABFF5F4A-8FC7-419E-B94C-CDDC8DE310AE}" type="slidenum">
              <a:rPr lang="en-US" altLang="en-US" smtClean="0"/>
              <a:pPr>
                <a:defRPr/>
              </a:pPr>
              <a:t>54</a:t>
            </a:fld>
            <a:endParaRPr lang="en-US" altLang="en-US"/>
          </a:p>
        </p:txBody>
      </p:sp>
      <p:pic>
        <p:nvPicPr>
          <p:cNvPr id="6" name="Picture 5">
            <a:extLst>
              <a:ext uri="{FF2B5EF4-FFF2-40B4-BE49-F238E27FC236}">
                <a16:creationId xmlns:a16="http://schemas.microsoft.com/office/drawing/2014/main" id="{15E59E76-2DC3-40E1-9FCA-A0181BA8246F}"/>
              </a:ext>
            </a:extLst>
          </p:cNvPr>
          <p:cNvPicPr>
            <a:picLocks noChangeAspect="1"/>
          </p:cNvPicPr>
          <p:nvPr/>
        </p:nvPicPr>
        <p:blipFill>
          <a:blip r:embed="rId2"/>
          <a:stretch>
            <a:fillRect/>
          </a:stretch>
        </p:blipFill>
        <p:spPr>
          <a:xfrm>
            <a:off x="2590800" y="2133600"/>
            <a:ext cx="7409763" cy="3148013"/>
          </a:xfrm>
          <a:prstGeom prst="rect">
            <a:avLst/>
          </a:prstGeom>
        </p:spPr>
      </p:pic>
      <p:sp>
        <p:nvSpPr>
          <p:cNvPr id="8" name="TextBox 7">
            <a:extLst>
              <a:ext uri="{FF2B5EF4-FFF2-40B4-BE49-F238E27FC236}">
                <a16:creationId xmlns:a16="http://schemas.microsoft.com/office/drawing/2014/main" id="{FED27EE0-81A9-4C5A-B160-AB0007B9919C}"/>
              </a:ext>
            </a:extLst>
          </p:cNvPr>
          <p:cNvSpPr txBox="1"/>
          <p:nvPr/>
        </p:nvSpPr>
        <p:spPr>
          <a:xfrm>
            <a:off x="2209800" y="5575300"/>
            <a:ext cx="8991600" cy="369332"/>
          </a:xfrm>
          <a:prstGeom prst="rect">
            <a:avLst/>
          </a:prstGeom>
          <a:noFill/>
        </p:spPr>
        <p:txBody>
          <a:bodyPr wrap="square">
            <a:spAutoFit/>
          </a:bodyPr>
          <a:lstStyle/>
          <a:p>
            <a:pPr algn="ctr"/>
            <a:r>
              <a:rPr lang="en-US" b="1" dirty="0">
                <a:latin typeface="+mj-lt"/>
              </a:rPr>
              <a:t>ER diagram of attribute attached with to a relationship type</a:t>
            </a:r>
            <a:endParaRPr lang="en-IN" b="1" dirty="0">
              <a:latin typeface="+mj-lt"/>
            </a:endParaRPr>
          </a:p>
        </p:txBody>
      </p:sp>
    </p:spTree>
    <p:extLst>
      <p:ext uri="{BB962C8B-B14F-4D97-AF65-F5344CB8AC3E}">
        <p14:creationId xmlns:p14="http://schemas.microsoft.com/office/powerpoint/2010/main" val="1822619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55</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A relationship is an association between</a:t>
            </a:r>
          </a:p>
          <a:p>
            <a:pPr marL="0" indent="0">
              <a:buNone/>
            </a:pPr>
            <a:endParaRPr lang="en-US" dirty="0"/>
          </a:p>
          <a:p>
            <a:pPr marL="457200" indent="-457200">
              <a:buFont typeface="+mj-lt"/>
              <a:buAutoNum type="alphaUcPeriod"/>
            </a:pPr>
            <a:r>
              <a:rPr lang="en-US" dirty="0"/>
              <a:t>Two or more Entities</a:t>
            </a:r>
          </a:p>
          <a:p>
            <a:pPr marL="457200" indent="-457200">
              <a:buFont typeface="+mj-lt"/>
              <a:buAutoNum type="alphaUcPeriod"/>
            </a:pPr>
            <a:r>
              <a:rPr lang="en-US" dirty="0"/>
              <a:t>One or more Entities</a:t>
            </a:r>
          </a:p>
          <a:p>
            <a:pPr marL="457200" indent="-457200">
              <a:buFont typeface="+mj-lt"/>
              <a:buAutoNum type="alphaUcPeriod"/>
            </a:pPr>
            <a:r>
              <a:rPr lang="en-US" dirty="0"/>
              <a:t>Entities and Attributes</a:t>
            </a:r>
          </a:p>
          <a:p>
            <a:pPr marL="457200" indent="-457200">
              <a:buFont typeface="+mj-lt"/>
              <a:buAutoNum type="alphaUcPeriod"/>
            </a:pPr>
            <a:r>
              <a:rPr lang="en-US" dirty="0"/>
              <a:t>One or more Attributes</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3117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56</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The function that an entity plays in a relationship is called that entity’s _________</a:t>
            </a:r>
            <a:br>
              <a:rPr lang="en-US" dirty="0"/>
            </a:br>
            <a:endParaRPr lang="en-US" dirty="0"/>
          </a:p>
          <a:p>
            <a:pPr marL="457200" indent="-457200">
              <a:buFont typeface="+mj-lt"/>
              <a:buAutoNum type="alphaUcPeriod"/>
            </a:pPr>
            <a:r>
              <a:rPr lang="en-US" dirty="0"/>
              <a:t>Participation</a:t>
            </a:r>
          </a:p>
          <a:p>
            <a:pPr marL="457200" indent="-457200">
              <a:buFont typeface="+mj-lt"/>
              <a:buAutoNum type="alphaUcPeriod"/>
            </a:pPr>
            <a:r>
              <a:rPr lang="en-US" dirty="0"/>
              <a:t>Position</a:t>
            </a:r>
          </a:p>
          <a:p>
            <a:pPr marL="457200" indent="-457200">
              <a:buFont typeface="+mj-lt"/>
              <a:buAutoNum type="alphaUcPeriod"/>
            </a:pPr>
            <a:r>
              <a:rPr lang="en-US" dirty="0"/>
              <a:t>Role</a:t>
            </a:r>
          </a:p>
          <a:p>
            <a:pPr marL="457200" indent="-457200">
              <a:buFont typeface="+mj-lt"/>
              <a:buAutoNum type="alphaUcPeriod"/>
            </a:pPr>
            <a:r>
              <a:rPr lang="en-US" dirty="0"/>
              <a:t>Instance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75952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Can you answer ?</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57</a:t>
            </a:fld>
            <a:endParaRPr lang="en-US" altLang="en-US"/>
          </a:p>
        </p:txBody>
      </p:sp>
      <p:sp>
        <p:nvSpPr>
          <p:cNvPr id="3" name="Content Placeholder 2"/>
          <p:cNvSpPr>
            <a:spLocks noGrp="1"/>
          </p:cNvSpPr>
          <p:nvPr>
            <p:ph idx="1"/>
          </p:nvPr>
        </p:nvSpPr>
        <p:spPr>
          <a:xfrm>
            <a:off x="304800" y="1143000"/>
            <a:ext cx="11633200" cy="4881563"/>
          </a:xfrm>
        </p:spPr>
        <p:txBody>
          <a:bodyPr/>
          <a:lstStyle/>
          <a:p>
            <a:pPr marL="0" indent="0">
              <a:buNone/>
            </a:pPr>
            <a:r>
              <a:rPr lang="en-US" dirty="0"/>
              <a:t>Q. We indicate roles in E-R diagrams by labeling the lines that connect ___________ to __________</a:t>
            </a:r>
          </a:p>
          <a:p>
            <a:pPr marL="0" indent="0">
              <a:buNone/>
            </a:pPr>
            <a:endParaRPr lang="en-US" dirty="0"/>
          </a:p>
          <a:p>
            <a:pPr marL="457200" indent="-457200">
              <a:buFont typeface="+mj-lt"/>
              <a:buAutoNum type="alphaUcPeriod"/>
            </a:pPr>
            <a:r>
              <a:rPr lang="en-US" dirty="0"/>
              <a:t>Diamond , diamond</a:t>
            </a:r>
          </a:p>
          <a:p>
            <a:pPr marL="457200" indent="-457200">
              <a:buFont typeface="+mj-lt"/>
              <a:buAutoNum type="alphaUcPeriod"/>
            </a:pPr>
            <a:r>
              <a:rPr lang="en-US" dirty="0"/>
              <a:t>Rectangle, diamond</a:t>
            </a:r>
          </a:p>
          <a:p>
            <a:pPr marL="457200" indent="-457200">
              <a:buFont typeface="+mj-lt"/>
              <a:buAutoNum type="alphaUcPeriod"/>
            </a:pPr>
            <a:r>
              <a:rPr lang="en-US" dirty="0"/>
              <a:t>Rectangle, rectangle</a:t>
            </a:r>
          </a:p>
          <a:p>
            <a:pPr marL="457200" indent="-457200">
              <a:buFont typeface="+mj-lt"/>
              <a:buAutoNum type="alphaUcPeriod"/>
            </a:pPr>
            <a:r>
              <a:rPr lang="en-US" dirty="0"/>
              <a:t>Diamond, rectangle</a:t>
            </a:r>
          </a:p>
        </p:txBody>
      </p:sp>
      <p:sp>
        <p:nvSpPr>
          <p:cNvPr id="6" name="AutoShape 2" descr="data:image/png;base64,iVBORw0KGgoAAAANSUhEUgAAAM4AAAH6CAYAAABPg3PLAAAAAXNSR0IArs4c6QAAAARnQU1BAACxjwv8YQUAAAAJcEhZcwAADsMAAA7DAcdvqGQAAF24SURBVHhe7Z0HuBTV2ceDiYmJSb7vMYmx5IuoURA7inSkiCCIgPTeEZDeu3SkCoIUkSIdpUnvIEjvTelFQGkREKQK55vfy55lWPYi4N17z+59f88zz+7OzM6cmfP+z/ueMmd+oyjKnfG/3nLCW4wuuujyi8s5b0npLb9J7i17jaIov4inlYXeklWFoyi3gQpHUe4AFY6i3AEqHEW5A1Q4inIHqHAixMGDB82qVavMrFmzzJAhQ0yHDh1MjRo1TIkSJW5YSpcubRo0aGB69OhhRo8ebRYsWGDWrVtnjh07Fjia4hoqnHjgv//9r5k+fbrp1KmTKViwoHn88cfNb3/7W27uDctdd911wxJuP5Z7773XPPPMM6ZcuXLmgw8+MLNnzzYHDhwInFVJTLz8UeHcCYhl0qRJpmTJkuZ//ud/gsb+5z//2bz88sviXT755BMzefJks3jxYrN582Zz6NAh8+OPP96w/PDDD2bnzp1m2bJl5osvvhAP1a5dO1OoUCGTMmVKc8899wSPz5ImTRrTpEkT8WaHDx8OpEhJSLx8UOHcDhhqq1atzN/+9rfrDLlr165m7dq15vjx44E944+jR4+aNWvWmGHDhplKlSqZRx55JHhuRPXaa6+Z/v37m2+//TbwDyXSePdehXMrnDt3Tuogf//738Vg//Wvf5nWrVub9evXB/ZIOH7++WepA/Xp08e8+eabQY9EeEioOG7cOPGISuTw7rcK55fAkxB+effH/Pvf/5b6xqlTpwJbE5/vv/9ewjs8D2lkuf/++0XYe/fGnaUXLlyQ8JEwctGiRWbixIlm0KBBpkuXLqZx48aytGnTRn736tVLvNrgwYMl/Ny4caM0XnCMpIh3j1U4NwMvc/fdd4sxYkQnTpwIbHGTbdu2mffff988/PDDkuY//elP0mJHHWrXrl1mxowZch1vvfWWSZ48eVBod7pQkGTNmtWUL19eRIUI8YixjnftKpy4aNasmRgHFf4JEyYE1kYHeMTevXubRx999DpDt0uyZMnMs88+aypWrGhatmxpPvzwQzNmzBgzb948s2HDBrN7926zZ88eESJioI711VdfyfaRI0dK4wX1rezZs4sA/a2DiImWwKFDh8Zsvcu7ThVOOAhPvPshRrF69erA2ujj5MmTEmalS5dO+ouoFy1cuNAcOXIksMev5/LlyxK2zZw5U8I7BMm9Y6H+VblyZWkxjCW8a1PhhLJixQqpaP/xj3+MatEkJnirjz76yLz00ktBEWXKlMmMGjXKXLlyJbBX9OJdT9ISzk8//SThByEHoQQV/fbt20tJWa1aNVOqVCnz4IMPSkb37ds38C/l14CHI3SzdcX06dNL2BfNeNcRu8I5c+aMWbp0qYRdCCJ16tTmf//3fyXz4lrwNPfdd5+EF0r8Qr2JepG9140aNYpa7+OlP7aEgzehx75YsWLmn//8ZzCTCLuefPJJkytXLlOrVi0zYMAAaWFCWPSJ8L/9+/dLrI5XUiIHoTCFGPmSN2/eiHQaRxov7dEvHJo/p02bJk2s3jUEl1deecW899575ssvvxRBxEJsHSvQaFG8eHHJp7Rp08qwo2jCS3d0C4eBj7b0YsmRI4d0BtJnobgPY/3IN/qBogkvzdEpHFpt7E2nD+Gdd94xy5cvD2xVogXG4dmO2KlTpwbWuo+X3ugTDqONGSvmpddkyJDBbNq0KbBFiUZotiYvqe9EC156o0s4NGP+9a9/lRvN0Prz588HtijRCuPlGDxLZ+n27dsDa93Gs7/oEQ6tLzyf4qXTNG3aNLBWiXZotLGDaGnljAa8tEaPcFq0aCE3N1++fDLMQ4kdVDgRAm/D4EEvjdK8rMQOPBbBYxA8Kk4naTTg2WF0CIe6jZc+eZ6fx42V2IGR2eRt4cKFA2vcx0tvdAiHljQvfeapp54yZ8+eDaxVoh1GaVMYkreMro4WvPRGh3CYbolxZjyYlZidm1Rkeaoy3CQZtPDxwBhPRTKagXT+0hOStCiFHouCgev1w6PbHM9ft2Mdw4RuZ0QE5wrnse3ToAn9EBoTknh2J/1w0YSX5uhpHChTpozcZIbWJBYMHKVljyXUABllzQNijH3DqBkz90tDSRgvx+hhP5TCPCDGA2WWbt26yWw6/udaeJSZUce3Ixw6jXkQLZQdO3bIo9cJOVcBj3aTn4yWjrYowkt39AiHOcWefvppudkVKlQQI05oEELOnDllfJXfACnJGXv13HPPScsQJfiUKVPMxYsXZUIPppKiZ5xm9OHDh8t6QAjMaRAKo4iJ/eH06dMyWrtOnTqmYcOGsg4YyDpixAj5Ticw87rxNOfcuXNlHXDe8ePHm86dO8sEiRQ+nB9IMyPHWcaOHZtgwsEzcz3kY+bMmcXTRRte2qNHOMAoZqZj8tIqD0kl9DAbDCt//vymX79+pmzZssFQjEkumCIKY6Yhg0GMzECDV2LsHCO1md6JR7AZoc2jx4Ch879QmDgDIweeHapdu7b57rvv5Nwcm0Ikd+7c8og0QuG5/08//VREwj72mJzrjTfekAk2GKZEmpkFh0GvrEc0CLxq1armxRdfjOgkJISBS5YsCTY9k7Zo7Vbw0h9dwgGG/derV09uPgtTIs2ZMydB3D3CweNs3brVVKlSRaarxSAwPMId0oJxYIBMb4u34IG5okWLBo5gzOeffy4hE+AJeJw5FMZwEf9j4Hgp61moC2DoeBLEBG+//XbQiwC976+++qqklTTY/wK/ERHr/PUK/kN4GEmPQ/5wrcxOSr7R/IyXplEg2gTkpT/6hGPB2xQpUiQoIMavEQJgVBixDYfiEwyLEdhUyjFgZpBh+lvrQfLkyXODcPA4hF4WvI79HZdwAMEwjouw1E59i+gI2Tgvj1IAng0PZWHfbNmyifjwWngYC4JFOIiZ55IseDM8UEI8G4NIGNWO4G3eZcyYUaaoiha8NEevcCwrV66UUQX+xwuYmSZFihSmQIECUi9gwgrqGBjIrwHDIlTcsmWLhGkYG6EHQgWeq6eyTzjFCAdCNSrxfo/Dc/eUtEAFmYp/ODjOQw89ZOrWrRtYc/X8DGxFGLZxghCQ+gkdw9SXaDCoX7++bGPgJCGchTRRN6PTkVCJSd6pg7377rvmsccek3QnJNZz23yjkKBQch0vrdEvHD802eJ1EI53PbL84Q9/ECOhXkKc/2vAg+Bd7LRHGB7GD7RuUUH/5ptvJCxheiZa1wjnOLcFT4mYAO8YV/8FwmAeBDyYH+Z6sw0HFgoFPAjhF/ObXbp0Sdb37Nnzuuf7SRN9YoDY8VzMc83xOnbsmCgNLoDomYmH/GLOB+bFdhkvnbEjHEpb6/5/97vfSV2E0piQRXEfQjg7LRdLXCGsC3jpi37hULr7Gwtw9zqtU/RCHZCGA/ISL+giXtqiWziEFnauAeoeKpjYgPCU567oUObVJ67h2Vt0C8dON0R8nBAtQkrCQSMKecuoeNcm8/DSFb3CYZohSiSeHtQ3lcUmNLV7dikTR7qEl6boFQ51GS/Npm3btoE1SqxBRy15nJjjE8PhpSl6hUMfjZdmadJVYhOiCvKYOfJcwktT9ArHdpyFG+ulxAaMyiCPCdlcwktT9AqHTjMvzTJCQKetjU0YsEoe0+nrEl6aolc4dJgxGtlLtwyyVGIL+0g1L8fSVrV4hkGXdrRtzZo11fPEAAwXat68ueQpD+/ZIUIu4aUtuoUDjLmyz3jwgBkVSiX6YFwfA1DtYF08Dc8iuYiXvugXDuDKbdjGwmhf7dtxHwbNUldt1apV8H2lvJKF0d0ujzH00hkbwrFQYtnHq3HzPG4Q7tFkJeGgLsrQKB7V5iW8PB/Em6/pTvjHP/4RLOx4fxFvzI6GR6m99MaWcIBBn7yGkOdLvGuShceCGfLPszt3WpLxpCfPjzBql87X+HwBbbRDRyXdAzyazbNGPL1Kp2WWLFnME088cd1jHnahYGPOAfKF+RDsoxDRgJf+2BOOhYYCnnWhxc1fsjHylgGhPEnJTDSfffaZPP/BxBk8oIY4eGaGdWzj7W28sTn01eccI6m/h4dCike4/feFd31yjxEGT+UyNwQP1PEOHEIynlZlcpGEfmguPvGuM3aF44dHmRECD6ExyYV9Qe6tLr///e9lSiiexqRTjofGWM8kHDwGnBTZvHmzeAzuA69op1GGuiaC4CE8wrNfmlcuWvGuOWkIJxRacMh4Wm3GjBkj4RevPWTWGeZHYzQC4R7P9W/cuFEeNQ6FEMO7Z7LQFJ5UHpjjXvA4Oi8a5tpplInkJB8u4l130hROfEEfgy11mR+AR6Rd66yLLxAMT2jasDdVqlQyeUhSxLt+Fc6vhVYjZrJhxn3vHpq//e1vpnHjxlJXigVoUGHuA6Yf5voefvhhmX0nKXc2e/dBhRNf0MrGMBHife9eykJ9iskKo+X1FUDrIdPvdu/eXaZtstdC5/KtTOubFPDuhwonvqFZldY85nyjhcm7r7IwR3KHDh2kXuVSUzZCoXWQxzNo/KD52KYZ78lTtqEz7SR1vHujwokkzOPGI8CIyIY6LFSsKcFpnaNDkCml7DxpkQSR0BFJ+EXjBxMU0vFo08VCXY1ppmiFTIg0RSPefVLhJBQYLPOf0WtOv8YDDzxwncHyGhM6bQmPSpUqJaMeBg4cKPNB0wTO/Gz0L9HKx+tE7CtCmCuO/icmKqGxAoPHezA1Fj3xzJvG8yxMCE/9hHnm/OcltKSPhZZF5mBLrLnVognvvqlwEgtm7WcSeVqmaAqn9GeWTsQTrqf9Tpe77rpL+psYRU6dq3r16jKzKULU0Q93hndfVTguQr8IHoQBj9ST8Dw0MjBpBfWkZs2aSZiHN2nUqJF4MfqeaO3C0zDigYno6aHnJVX08CvxhwrHYeikpV7E8BXqJoo7qHAcBq+DcFiSWs+866hwHEaF4y4qHIdR4biLCsdhVDjuosJxGBWOu6hwHEaF4y4qHIdR4biLCsdhVDjuosJxGBWOu6hwHEaF4y4qHIdR4biLCsdhVDjuosJxGBWOu6hwHEaF4y4qHIdR4biLCsdhVDjuosJxGBWOu6hwHEaF4y4qHIdR4biLCsdhVDjuosJxGBWOu6hwHEaF4y4qHEdg3rPQlzDdTDjsq3OlJR4qHEdAGLxXtFu3bjKBIDB5uxWOfT8m29iHfdULJR4qHIcYO3YsGWL+/ve/y6TnzDP9l7/8RRa+s45t7MO+SuLh5YEKxyXKlSsnwrBLsmTJZPGvYx8lcfHyQYXjEryBIPQtBv6FbeyjJC5eXqhwXGPw4ME3CMYubFMSHy8vVDiuceXKFfP666/fIBrWsU1JfLz8UOG4CK+S5y0FXp7IwnfWKW7g5YkKx1V4m5qXJ7LwXXEHL0+iRzi8I4Z3xiSVhbc7p0iRQha+h9snVhfX3wcUVcKZPXu2vMPy/vvvN/fcc0/ML/7XGfI93D6xtpC35DF57TJenkSPcCZOnChGdN9995mCBQsmiaVYsWKyhNsWiwt5Sx6T1y7jpTF6hPPFF1/ITeUGK7EJeUsek9cu46Ux+oTDq8eV2IS8JY9VOPGICif2UeFEABVO7KPCiQAJKZyTJ0+atm3bmvr165tGjRrJ0qBBAzNs2DBz8eLFwF7xy8aNG+X4LkEz+Pr16wO/Io8KJwIkpHB27dplHnvsMTHkL7/8UhaaSN9++21Tu3btwF5X4bmY7777LvDrGpcvXw4OyOQ7z9TwyQNoduiM/Q3ffvutWbx4sXy3D7UdOXLEnDlzRr4D5/E/h0N/h31W5/Dhw8F9WR9uMCjn45ke/0Nw/N/2m3B8u411AwcONOXLl0+wZ39UOBEgIYWze/dukz59+uBDZZaWLVuaN954QwyfjrqOHTvKMP9KlSqZunXrmr17r95CBFCkSBFTunRp07RpU5M7d26zatUq2V6mTBnxaPDNN9/IPngxxNmkSRNZ/+6775pSpUqZKlWqmAULFph9+/aZWrVqmYoVK8pDbIwkQFwIq2TJkqZ58+ay7a233jIDBgyQ7cWLF5dt/BcWLlwoIuD/fI4ZM0bWr1mzRtKHh2U91zdt2jRz+vRpOd4TTzwhAkoIVDgRICGFQ+n/1FNPiYfBILNly2by5csnxrVnzx7Zp3PnzqZQoUKyLyVymzZtxFgp+XPkyGGmTJki+xHq4L2WLFlidu7cKYZ54sQJ2bZp0yYxWkSAsSIWyJMnj2ncuLEIFFGRjvbt28t5Dhw4YAoUKGB69uxpTp06ZVKmTGlGjx4t+w4ZMkQMff/+/XKcokWLmt69e4vAKAi4h4RfGzZsMK+88opZtmyZpOHf//63WbFihfxn/PjxJkuWLPJ98uTJEqImFCqcCJCQwkEcGNbSpUvN999/L6V+mjRpzLhx4wJ7XM3knDlzildAXJUrVxavM3fuXOmP8I9kpiSfN2+e2bFjh8mfP78YPGzbtk1+I5wZM2bIfkCn54QJE+Q7IdczzzwjnorzcD4E1qVLF0kb/+cTZs2aJWK21KtXz3zwwQciWsRRo0YNOUa1atVkvzlz5pi1a9eKmAnjAC+IpwGE07BhQ/meEKhwIkBCCodQLW3atEHvAqtXrzYPPvigCAMwQr9RUS+iHoQHypo1a7BSTZ3h1VdflVDMbrPCQSzp0qWT+gTf7dOdeAorUvbl/xixBSFwfEJJ7of1MHgta/RAeIdnQqAvv/xycD/gfAgOr8MjC4SewChse4zPPvtMhRMGL40qnHAgghdffNFs3749sOYqH3/8sYRCCIuQiToEAqJuQrpsXQCD4zdGR6hDqEa9h1Kd+gvCeO+998R7EAZSQfeHangswi8LngRj5jy09PEdIRMWYvS2HsM9wntYqlevLuEl9OnTR0I+6lzMX4AHO3r0qHhV0mCFQ+hmPdDKlSvF01JvSghUOBEgIYWDEVHyWmPyQyXftqJhXJT+06dPv6EhAe+CwdMggBDYx4KxIiS8CUbPcaj3IFggpDt+/Lh8t1A3waMR8v3000+y7vz58xJa8Qnsg3excG4EbsGDkg5bnwHS8PXXXwdDNY7NMexv6kOkNyFQ4USAhBROfJMrVy7xKMrNUeFEgGgWDiGfbUlT4kaFEwGiWTjKraHCiQAJIRyakGl67tWrl/R/2J78X8L2hwB1CH+94nagXkG9hE/qGpMmTZKOSFc4duyY9E/ZkQ3xjQonAkRaOBgs/SeMS6P1jBYyWs1oIg4Ns2zF2ULLmp0XIHPmzGbmzJny3WKHtITDfywq6WXLljU//vijCAcRhgon9Ny3S+j//f1NvwQNJrSyRSrsVOFEgEgKh+ZgOgRbt24dWHMVDJ4ORJqfAUOmo5NmY8as2eZqxIaHgrx580rLF9AaZZt+6RzdunWrrIdRo0ZJhyfHYigPrXKtWrUy//rXv2QIDV6rR48eQSNl2ls6LxmiQzM3rXbQqVMnGVXAfxnmQ8eobXXzw6gFmqIZckNzOM3UCJTxbZwPL0tTOcfwT7HL9LsUIFwvTeiMiuB/kUCFEwEiKRyahF944QVpBo4LmoIzZswoTbkMYWFyQEYOYNgtWrS4TjhfffWViIr+EcI9hsoQdrE/3+nM5DtCoi8Gw2ekAOFe4cKF5fh0TtKMzbg2ttEJyna2de3aVfpkaIbG0DknQqKDM0OGDMFxaH769+9vPv30U/kP/TekbejQoeKBnn76aREF56R5nVETjFhgHBvnpQmebRQsqVOnvm7gaXyiwokAkRQOpTs966EdnoDXIaan4zHUI9FRSJ2oXbt2QeGQPjonP/nkE/Pkk0+aOnXqyBCXmjVrymgE+kXwUOEGTtInQ6iGMWPceCOEg5cI3Z8m7nXr1pmqVauKICyc76OPPgr8ugZ9UjzL369fPxln9/zzz0tIirdFePbaCd1IA4UI4SfeyIIwuT4N1VQ4AsZCCITn8EPpTKlPyEUogwFbCIco3XmOhgGefo9DCU24Q6mOh6CewichHN8xxmbNmsn+sHz5cvESto4DdIASIhEWMWLAjpwGvAEDMfGUjD5gcKeFkCq0px/RlChRQs6LqAkLGePGfgiHAaw2jOSaqdcR2g0fPlzCTAseiGuyQ4biGxVOBIikcIBQh7CH8V0ffvihCIWwiRIcwyOkIjzCW7Ado8b48Q78h7oFYNCMZ2OMGkLj/5TsDLjk8QMExwgBBGYFh+EydoxWq0yZMonHoF7FKGgERI8/o6ipx3BuxGzPR5rwIhbqQaTdD+lnP+pbeKe+fftKeNa9e3fxpoyfowDw78tYOESOiPC2/Ic0MxpbQzUVzg3gFTASQiNCIT8YFcPu2e5vqqYUx1sA//c/wEbzLePESD+lu4VwZ8SIEVL3oHS34N3wIHgo6kq2ok8pz/g1RIVHs5AOf92M8WXhQk6MfeTIkXI+rot98CCkaf78+cHwi9CUeo4d8sNjDQw4HTRokOy/aNEibY5W4SguocKJACqc2EeFEwFUOLGPCicCRItwqFRv2bIl8OvXQU89jRK3C/USWupcGq5zK6hwIkA0CIe+F4ak0EzNszG/FlrbaBK+XWjRozmcVrpoQoUTAaJBOAx/ocmYPhd69y30t9AShzHTdE3zrm0JoxXLPttPZyajCKzB0zzOiANa6vyvMaTVjuZo+lx4JJsmb8bLMZ0VLX+0etHsTMsYrWacl+E0nJshNLczPi0hUeFEANeFQ/Mx/Rx4GgyfjkLbLE0fCfMVMO6NJl3Ewb6IhuZdOjEJy2iWpq+FkQbAoFOum6ZjhvvYsI0xbMyCQ6clHo6wDCEiDCbgQFB0cPKkKqMFGN5DcznN5oy1Y4SCi6hwIoDrwsHDMGwHQ8VLPPfcc8EhOtR76MC0k/1h0HSu2nAOo2YAKQM/GWyKYIDppuyASzyK7elnH4RC3w4dnnTGdujQQTpR6fdhtAHrGErEsenQZEQCHaP0Dfn7k1xChRMBXBYOAuBxAkYSMEkhC8N3GDiKJ6KEZxSAHVVM6MYQH4ycTlBCMgZcMoCUkdJ20g6EYwds4lXoxadzlFEIQKcmx8QjITDGzpEGPA7HZ4QC+9C5Sacn4+eYX80/RMclVDgRwGXh2CH9oWD4hF6Mas6ePXtwBk8Mmoo/HoghPIRt9NYTZjEZId6Jegjf/fNJM1CUWXbs8BjmRGPGm88//1z+z7kQHvUcQjWGETFygbQxDIj6EPcPkbqICicCuCochtUwHIVRz6HgaQiPGHdGGIYnADwUHoLfLAzvoUGBCj1DZhhaQwWffaxIwIZyfvBSPBKAp+HxAzuam/9yHtJHGIgHRFSIx1VUOBHAZY8TaajLICoeQPNP7RRrqHAiQFIWDg+/4S2o/McyKpwIYIVD7K7EJuQteazCiUescKhk83yKLrG3kLfksQonHqHlyEtjklp++9vfyhJuWywv5LXLeGmMHuHQQkWzL61DzNYS6wuz4iRLlkwWvofbJ9YW8pY8dnVkgyWqhJMUuffee2VR3EKF4zC0pP3pT3+She+KO6hwHEaF4y4qHIdR4biLCsdhVDjuosJxGBWOu6hwHEaF4y4qHIdR4biLCsdhVDjuosJxGBWOu6hwHEaF4y4qHIdR4biLCsdhVDjuosJxGBWOu6hwHEaF4y4qHIdR4biLCsdhVDjuosJxGBWOu6hwHEaF4y4qHIdR4biLCscRmBR927ZtgV9XuZlw2Ne+JVpJeFQ4jsArB3ntBxOoM88zryIE/2QdrGMb+7BvtL2mMJZQ4TgEr+Hw8kCWF198UaZJssLhO+vsdvZVEg8vD1Q4LsF7dbx8uOnCPkri4uWDCscleK9N6tSpbxCLXdjGPkri4uWFCsc1eH9NuGlvWefyu22SEl5+qHBchDdEe/lx3cI6xQ28/FDhuAivWU+ePHlQNHxnneIGXp6ocFzls88+CwqH74o7eHmiwnGZ1157TRbFLVQ4jrN3715ZFLdQ4SjKHaDCUZQ7ICaFc+DAATN37lwzefJkWebNm3dbAyJ/+umn4FixW2X37t1yzmnTpskydepUs3bt2sDW+OfChQtmzZo15uzZs4E1bkB6kkIHbUwKp1GjRiZFihSmQoUKslSqVMnkyJHDjBw5MrBH3Pz444+matWq5uTJk4E1t0b58uVN5syZZUwZC6/lK1q0qPS9RGIwJsccNWqU+eGHHwJrEp8rV66YZs2amV27dgXWxC4xKRzel8m7JP2sXr3aPPfcc2bVqlXym8zt1KmTqVWrlqldu7ZZuXKlrO/Tp4+5//77TZ06dcyZM2fMt99+a7p06WJq1qwpy+LFi2W/UBDOsGHDAr+ucurUKfN///d/ZunSpfL74MGDpl27dqZGjRqmW7du1/XLzJ8/X9LCOLTRo0ebTz/9VNb379/frFixQr7DgAED5Bp+/vlnEQ6l+9dff226d+8uS9euXWU/ro97gHD79esn1wIcm/998MEHpkqVKmbRokUyYLRx48amfv361zVEMBKbe1mvXj0zY8YMWXf+/HkzePBg8eTvvfeeHP+rr76Sbbzw9pFHHjFly5Y133//vaShZcuWsk/fvn1j6jGImBQOBtCgQYPAr2tUrlxZDJMwrFq1ambEiBHyklb6SNKmTSuGjRHxHUMm7EBAn3zyiezHK8RfeumlsC92xUvlzZtXjJdz9OjRQ9LB/wn99u/fbwoUKCCGi6EPGjTIlCpVSgx6zpw5JmvWrGKoCBPPxbGAT78g33zzTTN8+HARTL58+eQ5Hf7/j3/8w4wfP95s3LhRQkT7eALnQkzVq1cXsWHUXMOSJUvMhAkTzKOPPioeEuNv0qSJeElAoGXKlDHr16+XhYKB+3X58mUZpY0nX7ZsmVwP94tQlWvMnTu3pOPo0aMmS5Yssp37hSdCwLFCkhIOJT0ZCMeOHRNjoT6CsT/11FPycBhGbg0S+MRAMMLevXublClTXucBLJTexYoVk3CQ/R5//PHr0vDxxx+bJ554wrRv3960adPGtG7dWvbhWJTIAwcODOxppDTHaKF48eJm7Nix8h0Q27hx46TkL1mypIRqs2bNCgoNODbG3aFDBzlXw4YNTapUqcR74tV69uwZ2NOY/Pnzm+XLl8t3Co1cuXJJuErfESLCQ7IUKlRI7guFCeK1HhpIq/WqFStWFE+DSPFUpJ80cE2IKVaISeGQYc2bNw/8ugqV6QwZMpiZM2dKGIEBYhAIh3WUmtu3bxdDxAgxEEIpSmgMccqUKeKF2M9vNBZKYH+JSsiDyGy9im2ZMmWSkJFQi8/Zs2fL+RB0r169ZD+gYcEK5+233zYTJ06U74ABhxMO3szCtfObxgPOxYJXolDA8xA2AV6L41mjpyDh2qnfIRxCVNLJgodiP+pWpIljA/Ua6pC2MOF+WeHgTXfu3CkhHPcbEZEPsUBMCocSPHv27JJhLBgvJStGAxjCk08+KaEXGU4J/NBDD0mYQ2anSZNGwjdKYEpqvrPfRx99ZB544IGwI5SLFCkiJbwfvBT1JYzu8OHDkgbqUJTwhEIYHKU76cmWLZuEYBh4zpw5gyET9YiCBQuKOAiV/vnPf0p6/KEaoub/li1btkjIRIjHuWwdjRAVQfIbKBwQyMKFC+U3n+nTpxcxDB06VM5LSyHpr+yFudS7OAb3Fi8MhG5cO/sAISKFwJ49e0QoHAfhdu7cWZ5aVeE4DCU5hkL4xELsjmfxs2DBAvFMhE7UK6gwb968WbYR+/MfPA7ehdCvbdu2UpEeM2ZM2GZm1lsD9DNkyBAxHuB41H0I4WgcIHSycG7CSNYjltKlS8t6BILICLcIdygENmzYYC5duiRCwvipQ1Bh97Nv3z5p/OBcH374oYSmgLeyDRwcg/Rh5MAn52I9cD2kiVbKSZMmyXoWzkV9BhAZ126PwT2iQYHfeBvuG2mnkYNCIlaISeFEOwgiT548gV+Ki6hwHASPhngUd1HhKModoMJxGCre3333nSx8V9xBheMwNDX/7W9/k4XvijuocByGpua7775bFtshq7iBCsdhEIvOHe0mKhyHUeG4iwrHYVQ47qLCcRgVjruocBxGheMuKhyHUeG4iwrHYVQ47qLCcRgVjruocBxGheMuKhyHUeG4iwrHYVQ47qLCcRgVjruocBxGheMuKhxHYD4CJgHxP3fDowRWOP7HCtiHff0TGioJiwrHEZiUo0SJEubZZ5+VmXCYwooplv785z/LwnfWsY192Jf/KImDCschmDkG7+Llg0xDxUw31uPwnXVs47edZUZJHLx8UOG4BNPtevlw04V9lMTFywcVjkswTxmTBHp5EXZhG/soiYuXFyoc12BywnvvvfcG0bDOTpqoJC5efqhwXIQZML38uG5hneIGXn6ocFyECdKff/75oGj4zjrFDbw8UeG4CnNE21Y1vivuEFXC4cVPvCuGSb6TwsKbFnhVCAvfw+0Tiwt5TF67TFQJhzd9eWnUJQks5LXLeGmMHuHwPhsvjSZdunTyJmldYm8hb8lj8tplvDRGn3B44ZESm5C35LEKJx6xwuEdlEpsQt6SxyqceESFE/uocCKACif2UeFEABVO7KPCiQAqnNhHhRMBVDixjwonAtyucHbv3m06dOggr2wvX768vJ7dvp/fFejoO3r0aODX7bNkyRLTvHnzwK9r8LRo3rx5zRtvvCFvsM6XL59555135FX2dwpPofLa9V27dgXWxD8qnAhwO8JZvXq1yZo1qxk6dKg8LXno0CEzefJk6WDjXfyWb7/91syZM+e64fonT540hw8fNseOHZNOuW3btgW2XIXBlgsXLhSjxZgs58+fl2MvXrzYXLhwQdbx7My+ffvkHf+rVq26TrhbtmyRx6D79esn2/fu3Xvd3AII3z9JB2kkrevXrw+sMTIUJ1euXIFf1/j666/NY489JunE0FmmTZtm0qZNa4YNGxbY6+oj26SZa7l48WJg7VVWrFhh5s6dG5zbgGtZuXLldXMd8IZs/s894zovXbokoiXde/bskfTeTsGgwokAtyocMrhIkSKmY8eOgTXXOHDggLyMFj788EPz9ttvm/r168ujyQ0aNBDjwfBfeukl06xZM9mWM2dO07dvX/nPunXrpJOuTp06pnr16qZo0aJyvO3bt5syZcqYJk2aiAfAy+3cuVPSYkv8Vq1aieerVKmSCARDTp48ualataoImzQjBAtp++yzz0SQnI/9SBPnbNSokRx76tSpYTuEv/nmG7kGe60Wzpk+fXqZ8GPTpk2mXLlykt6mTZuaypUri/FTMNStW9c0btzYtGjRQjwXAoCKFSuKWBAI25n7gLRwHEZwUwB07dpVBMr9r1WrlsmePft1hdXNUOFEgFsVDqVoxowZpbSNCzKffRASYIT58+eXQYaUqqlTpw6WlPPnz5dteBGMe9CgQbIe8Eh4rWLFipl3331XSvqtW7eKIbEvILxevXrJd8D4unfvLt8LFy4sJTMgAP8YLSskDJk0YOws06dPNy+//LI5c+aMmTFjRpzC4RoQgh/Sh9fFK5BmBGnTTOGBsNn2wgsvmJEjR8r94V4hMs7NdvYnL7gnFu71M888I8JBMP40IXbOcyuocCLArQqHDC5QoMB1Bm7ZsWOHhDwcC0Pxw4NieIXly5ebUqVKBdYas3HjRvEgeAnCP377OXXqlBgpYsFDsVBSc35COTyE/z/MVIP3ANJpw0SMbcqUKfIdSpYsKR6HYxBy4uHatGkjdbUsWbKIoH5JOIjaD9NKZcqUSTxc5syZRcQ2zS1btpSwEQhPOU/x4sVFwLNmzZL7yv54106dOpmGDRvKvnD69GnxrIRxCKd169aBLVevF29+K6hwIsCtCgcwQDwK3sOCgVJSjx49WgyH7V999ZVsI6TJli2bGAjrCJNs/YUSlzCM8ATDwXjh7NmzIiiMt2bNmtIQYZk5c6asx5Phcdq3by/rMTC8zPDhw+U3cwhwfMBAe/ToId/xFKlSpZIQieOkSJFChtpjvFwbouD8hF7h7gdegfqT3+NQZ3r99dfN+++/L78RepcuXeQ7cFw8KF5mwIABgbVGhIBQuX48DvcRAZJ26oIwbtw4SS8ep127dhLGWbgmQr9bQYUTAW5HOGC9SoUKFUzZsmXl+4gRIwJbjdQPCFcwIGJ1W9oSjyMQKxy8RY0aNUQECK5atWryH46HWAjhCOvwCHgqtiG0NWvWyH+o3+B1ateuLSU4YZo9NgaWO3duqbxTGX/rrbfk/xgfLWIIB+OkXsSx8QxsI0zCmyxYsEDOFQqCeeqpp6R+wXG4Z5wbI7bnRiBcC//n/nBerhVPRroQMuelcCAU41ooIGzjxKhRo2QfjsF6QkDqY1wfabQgQr8HuhkqnAhwu8KxYCC0rFmD8UMpSmsWJaWFBgLqDxb+hzFhOBaOeeTIkcCvayAsf3jEfwlhKMltS10oeBK8B3Bum1YWDNHCelvvoh7HQvr9abXgmQgtSQv/49N/LD+cPzSkA9LKvfG3tnEfOCcejWmqqA+xTJgwQUTPdZAuez3Aef2/b4YKJwLcqXASE4yfugqeIZaguRnvhzfHO/NJF8CvRYUTAaJROIBHoJSORfC6eLT4QoUTAaJVOMqto8KJACqc2EeFEwFUOLGPCicCWOHQx6LEJuQteazCiUcYpOmlUfonGMKSFBbG07GE2xaLC3lLHpPXLuOlMfqEo0vsLyqceISh6/RaJ5WFEQz33HOPLHwPt0+sLuS1y0SVcJIaDOWxc0fb53sUN1DhOIy+ddpdVDgOo8JxFxWOw6hw3EWF4zAqHHdR4TiMCsddVDgOo8JxFxWOw6hw3EWF4zAqHHdR4TiMCsddVDgOo8JxFxWOw6hw3EWF4zAqHHdR4TiMCsddVDgOo8JxFxWOw6hw3EWF4zAqHHdR4TiMCsddVDgOo8JxFxWOw6hw3EWF4wi8hWDw4MHXvTWACSuscPyTV7AP+97OuzWV+EWF4wi81YB38Nx7773yLk5eboVY/vKXv8jCd9axjX3Yl/8oiYMKxyF4R8/jjz9OpsjCy2//8Ic/yMJ3u559/O/zURIeLx9UOC7BqxS9fLjpwj5K4uLlgwrHNXjPppcXYRe2KYmPlxcqHNfgRb4PPvjgDaJhHduUxMfLDxWOi/B6di8/rltYp7iBlx8qHFfhbdFensjCd8UdvDxR4bgKb3a+++67ZeG74g4qHMdp3ry5LIpbqHAch05O7eh0j5gUDi1PS5YsMcuXL3eyo/D8+fO/SgwMuTlx4kTg141s2bLFLFy40GzevDmw5uYcOnTIHDt2LPBLuRViSjinTp0yTZs2NVWqVDH16tUzderUMQUKFDAff/yxM6U2RtqqVavArzujWLFi5tNPPw38ugaCeuedd0y5cuVM8eLFTalSpUzRokV/sX7Ef3r37h34pdwKMSOcy5cvm0qVKskYLkp0y8aNG6XT0A6e3LZtm+nQoYNp0KCBGTFihLl06ZKsnzp1qpk5c6bp37+/iG7GjBmyHnip07Bhw+Q/HTt2NLt375b1iHHUqFGynmPa9fv37zdjxoyRF8A2atRI3m155swZ2daiRQvz6KOPyns99+3bJ03MZ8+elW2HDx82n3zyifnpp5/k99KlS03btm1N/fr1Td++fc3p06dlfVzCodBgmx/S+8EHHwR+XR2Z0KRJE6k34ZGhVq1acg0MHKWwmTRpkrly5Yps49pJI9s7d+4cvI8HDx6U/blnjRs3lus5cuSIXDfHmDhxouwHO3bsMN26dZN7wfXY+xTNxIxwtm/fbp577jkxxnBgCCtWrDCvvvqqGTJkiBhQ1apVzbvvvivbSpcubTJkyCDryfS0adOauXPnyrZq1aqJINmGESJEhvljMM2aNTMrV66Ud1YWLlxYjIQQ6R//+Id4FgwLg+b4586dM59//rnJnj27WbNmjVm3bp3Jli1b8JGBTZs2mSxZsohASCteY/78+WLgFStWFAOHkiVLmuHDh8t3P+xHszXpGjhwoKTLT58+fcxbb70lhcJnn30mb3gmvRj0Cy+8YKZNmyYFCNc+fvx4KRhq1qxp2rRpY1atWiVpL1KkiNxj7vd9990nBQb3Bc/G/aOw4F5wDMLlH374QTwfgiI9COi1116L+rF2MSMcjDBNmjTm+PHjgTU3Ur16ddOuXbvAr6t1jUyZMpmtW7eKgXz00UeBLVc9AyUt3gNDt14A8G6EP//5z39EOBhDz549TerUqU2XLl3MN998IyGiPzzMkSOHeBBKbDwjcAwMGePy/+YaLl68KCUzBouhE34VLFhQ9sMQwwkHMMiRI0dK+hE4QsKwSTPfly1bFtjzKqSR+4I3sSD4Hj16yPkfeeQR89577wWv8emnnzb9+vUze/fulXtnBTB27FgpHCwIHS8JhKfkD4UAHvD5558333//vWyLVmJGOJTSZOSUKVMCa66BEWGUhBCdOnUKrDUSpvEfPAShiD/8IaQgDMN4MHq8hQVvgDfCACiZ+b5gwQIxcM6DN8Er+MmZM6eUwJTUFSpUkHUI9s033wy+35Mw8vXXXxeRciw8Tvfu3cVrIVAbhoUTDsJo2LChWb16dWDNVWzpT2NC3rx5RYgWGhF27twp98UfzrVu3Vq8E+lLkSKF3FP/Ne7atUvuGWm1zwkR9uLBLQgdz453QlAUWHhyQt706dNLWBrNxIxwgEwlFKOeQNjy5ZdfSpiFcZLBlLaZM2eWkIPvGAylMqU7GU39xkL4wm9K5LJly4pR8h/W4RXwHIRvGDQGiCjKlCkjdSoE8Nhjj4kx4mUIZzB26jJ4I9KA+PA0iBJPx7Gpy/CefwSNkPPkySPGu3btWlOoUCEJcQgd8+fPbwYNGhRI6TUwdrwe2+bMmSNhF2knVERYXbt2lePwXA/bEDMix+OQRgvnxtBJB/+nELEtddwnrg/hvPLKK0FvyTlLlCgh34HzkA/kSapUqUTQHINj/fvf/5Y6UjQTU8IBMvX9998Xo65bt66UzP43NmOEGBKh2YABA4IVc7wNxm+hpEZ4QMUeo+SY7du3l9AD8AwIiXoSxkYoAhgjpTuteZyHMMc2HyNSWrBIA+nCmGiMwCtSP8AA8W60EGLoGDXnJtxCYPyHfRBkOFjfsmVLESp1ogkTJgQr+kChwXrqQYRPgLfg+BY8w/Tp0+U7npyKP+mgMLH3iIKD6/I3ZOBNLIiG+8e5OT4tndw7PBfXv2fPnsCe0UnMCccFKNHxDkrsosKJAJSmeAl/s7gSW6hwFOUOcEY4tlmTUtrf9BufUL+I69g0HthOyrigsnyraaOeEgmPc7Nr8ENaf+l6XIJrIs03g/qdrZPazuDEwgnhUGG0LVr0g1ChjgS08FDBDweVZtsYEBfUXWxT8i9BRZhwLb6hafhWHp+mBYwmcVrTbgYdpTRmJDYM+8EObgYjFWjwARpiaNxJLBJdOLRQ0SFomycZCmI70ujVJlNpyaHz7WY3lv4Cbiz70e8RDoaSYEw0BTMMhpYzC82ltMhZMFD2YV+athlOgnDobWcdoqD3Pa5SkhYof58RveYcj9Y728LGdTFawELHJ733thWMNHA9/r6pcePGSXN4OJhnDSGMHj1aWrJohrfCobmbDkmayO05adGj+ZtmdDsMhn4eWu84Ly2Q4SBPaJHjPtNRSp2OVkA6jGnx47uFfCFNnJs+Lj/z5s0L3mPyhWu3cGzSQAufvQZa42yhQTcBzfdx5XWkSXTh0H/g782n883eHISQPHlyublkJn0e4QYjYpT0qpNBGCZ9CP5+Ccvs2bOlJ5zz0ftNPwm94kBzMs3HGC19NvRfsA/NtjzrT+ZiaIwzo++G0o7z0JTsb+61sA+dl4DImA8Ng+Y6ODbNufS2cwz7f/bHIxLiUbLSRM1QFe4JaSJMQ/z8JxQ6MrkehsfQLIxocuXKJdu4DpqnuTd4dob1LFq0SDpj6YuhqZn0YPh0svJ/7gV9Yn7RWrjmlClTSpMzhcOLL74o6eP+k3c2/yjoyDMEgHBy584twgfygGE63A/yilEYpAlBUOhw37l2RhrQfM494fjcRwt9VYie+5LQJKpwKEkwAn9JEyocSngLvfQM5QiFTjhKTEpcOgxr164tY6pCoZ+EzLPQ90DvPDDMBEPm/xic9SR8Zs2aVfalBOa7HUVACUr6+I1HYhgKC3ULjJ7+D+pOzz77rIRulJ70q2CsCAv4P6U8mY+x0ytPSfzEE09IHxT78/nQQw+Jx0P84YTD+egbsuBN6UtClHhzFh63oJDJmDGjpA3oX+GYwD4IiOEweGCGGmG4oSASfziNB7SC4PoRJt6Te0thYVm8eLHc//Xr10snMPfMQsFHqMx5uXZEybUzeoPCkzRyH/zC4Rw0+/sjhYQiUYVDKcIN83fmhQrHDmwEBIYoQuFmM9yDUb+ECpTa9hh+MCb/esIXmxEIh9CLtISKDg9BWMV5KJGtqBAZx8PoKUEZC8bC0BSEQil74MABGd9FSEPJT6lJyY4RAdfINVOyU/LbdQxY5ZP/YEQMX+FY7BdOOHTCUrJbCKUYdEoJjlFT4CACvA4DS239gGuzBZctmLgW9qMAoZMzFDyC36MTWlN/BAoThuIgQtJpR2ADomK0Ap6INPg7phnFwT2h45WChmvm2slP7hfhIF7QLxwaCvBo/nMkFIkqHEpD3DUGa8H47Zgswgp/ZZwS2z8eysI+CJBRxpSq1JnC1QMwDIzJQglnx5QRGmCctO4R8hCuUP/inAwRIa6ntGabzXCG13C8cK1XhDMMnERkDEXBqPFMPDCGt8F7AB4Jr0O4g5CBEhSDQICci/NwX7g+SmHEGQphC0aJYBAYgqbk53oY+YwRUrdC7IjShrykH+9D2pgt1I5yIIzjNwVAKBRm/se5ufe2vshQHMaicU84FuIhjMSTkXfcF87FfWdkBALDm+BRuV6iBoTHkCCunXQQRpOvhHWEnBbyh33jGhEfSRJVOECJYltKgN+2NOPm+Us8jM0/GNFCmEZm2sGElOpkrG26tFCisd2CQdpRwZzXlrwcj4onpRv1K4bLb9iwQcaZERLZmJr9OJ4N3fxQohNmACEJw2CIxzFojNgvNs4dWiAQzuA5+Q/hFGmjoKEeENccBOzDWDI8F0LjnEAJj6HiTahvUS+hFAfCV0JEPC0lN/eQNHLdtHDa1k4/GDCFjIV6lY0a8CrkBc3FeDv2pWBjoQ5nr5tBnoSWFCqkk//g0QFxEwpy7fyPAo+wnvqdfxQ3dSCuNVwdM9IkunC4wRhNJJpE7+SG4hGI4fEulHK02lCq2fFpsUpiGN+vAa9IwWbH2yU0iS4cwL0TGlFCJTYYEJ4OMVPyEnv7m4wVN6CfKlyLX0LhhHAUJdpQ4SjKHaDCcRha3NKlSycL3xV3UOE4DB18Xp7IwnfFHbw8UeG4Cv02+vJcN1HhOIwKx11UOA6jwnEXFY7DqHDcRYXjMCocd1HhOIwKx11UOA6jwnEXFY7DqHDcRYXjMCocd1HhOIwKx11UOA6jwnEXFY7DqHDcRYXjMCocd1HhOIwKx11UOA6jwnEXFY7DqHDcRYXjMCocd1HhOIwKx11UOA6jwnEXFY4jhHtdyC8JJ9x/lIRBheMIzJnM9Lr+dwDxljIrHP9b2NiHffmPkjiocByCeZG9PJDpoJizmbmq//rXv8rCd9axjX38cygrCY+XByocV2Bicd6/4+WDLPfdd5/53e9+Jwvf7Xr2sW8pUxIHLx9UOC7BGxT++Mc/BkUSurCNfZTExcsLFY5r8HpFLy/CLvbVi0ri4uWFCsc1aAjg5U9efly3sO5WXtWuRB4vP1Q4LsJ7QJMlSxYUDd9Zp7iBlycqHFfh3f9ensjCd8UdvDxR4bgKr2Lk9fIsoa9lVBKXqBIOL5flBbG8sZgXtMb6wstv//KXv8jC93D7xNpC3pLH9kXCrhJVwuElql4aZXn44YeTxJIiRQpZwm2LxcXmL3ntMl4ao0c4vCHZS6PJly9fYI0Sa5C35DF57TJeGlU4ijuocCKAFQ7v5VdiE/KWPFbhxCMqnNhHhRMBVDixjwonAqhwYh8VTgRQ4cQ+KpwIECnhnDt3zuzYsSPeHkU+c+aM2bRp0x0fb/fu3eaHH34I/LrG4cOHzVdffWVmz54tC98516/hxx9/NOvXr3fm+R4VTgSIlHC+/vprkzlzZnPkyJHAml8HBj5ixAgR5J2QP39+M3bs2MCva7Ru3do8+eSTplSpUrKULVtWetnHjRsX2OP2OXDggBk8eLC5cOFCYE3iosKJAJESDo8lv/rqq3EK58svvzTNmzc3DRo0MJMnTw6svepZevXqZerUqWNGjRoly/bt282pU6fMZ599Zs6fPy/7rV27VuYIqFevnqy/ePGirGe0c8uWLU3t2rXNhx9+aE6fPi3rCxYsGFYMTZo0Mc2aNQv8usrSpUvlcYOVK1fKb87NsUhTly5dRMTw888/m2nTpsk1cJxFixbJ+u+//17SbT0O6eO/ffv2ld77+fPnyzb2mTlzpmnfvr2pX7++WbNmjewf36hwIkAkhcMYqXDCGTlypGybMmWKTJKBUXft2lVK6IoVK4ohYlx9+vSRx5vZ59tvvzVvvfWWhGqIjv9jkAgFT8GxGIuFx8DwMUK+Y5BQuHBh2T8URMP5Qilfvrxp166dPKvDcXr37i3hF8ZerFgxmSFn6tSpJnfu3HKuBQsWSDr27NkjIWWOHDnMlStXpBAoVKiQXMPEiRNN8uTJpcBg24svvmgqVKgg/x00aJCMK9u7N/7NRYUTARJaOJS0b7zxhhidBY/CuunTp4s4MCpLkSJFpFQ+ePCgKVOmjJTy1pv44biIaufOnVJP4bow8BIlSsh2jnM7wqlWrZoIZ/ny5TKSukOHDjKZx/vvv2/+85//iOfYunWryZs3r6levboZOnSoWb16taRjw4YNcj5mzGE7QrLgXVq1aiXXyDWvWrUqsMWYkiVLStrjGxVOBIiUcKjjUOqGG7pvRWKhESFPnjwiplDhlC5d2syYMUPqDVY4NWvWFG9kOXTokIRVn3/+uQgFUeGJGjVqJN4C4hJO06ZNbwjVOD/1M86L53v22WfNwoULxdMtWbJEhLx//34JD48fPy7epEePHiZTpkziVbieokWLSkjHdW3evDlwZCOeFeEgMDztunXrZD2/8bYINb5R4USASHocRiBToacewILBUV8g3MEbIR4MklCG0pxQrXLlylJfwEgHDhwoo3sXL158XaiGMTMrDUbK/99++205Zt26dcUYmXgDA8RoKfERAiEVaQmFUO71118PpnHChAkiMkI1zkV6EUG3bt3Ek0yaNMmUK1dOxEp4yHdCNbZxPjwP1/7aa6/JeQnx+D/hGAVDqlSpxHtB9uzZzYoVK+Q7BQLhJMKMb1Q4ESBSwqEO0LhxYzFAjIsFUdgYHo+AQDBcBACUut99950ZMGCAeAGMGK9F+EJTMi1VtlWNEIf/0ziAZwCagSnRa9WqJcfgHNQd8Ax8hqt8I+ZKlSoF02gbGzBky4kTJ0zPnj3luHgLOyMODRVjxoyR/3AdCA/wjv369ZNjkCauA89G3Q4PSAMDMKcbngu49k8//VTqSPGNCicCREo4dwKlO0aMZ8A4EUqBAgWCrVjRCPWktm3byvXQT4RXikQ95maocCKAS8IB6gdUoEObfqMVPC/N0DRo0HxOy1xCo8KJAK4JR4l/VDgRQIUT+6hwIoAKJ/ZR4UQAKxx9dDp20UenI4AVDn0kSmxC3pLHKpx4xD891OOPPx7zCx2QqVOnls9w22Nxsfmr00PFI/QpMDFfhgwZZNBhrC/2nTh8htseiwt5Sx4ndP/R7eLlS/QIJ6nBcBcvT4LDXhR38PJFheMqbdq0EeHwqbiFly8qHFexL5jSl0m5h5cvKhxXUeG4i5cvKhxXUeG4i5cvKhxXUeG4i5cvKhxXUeG4i5cvKhxXUeG4i5cvKhxXUeG4i5cvKhxXUeG4i5cvKhxXUeG4i5cvKhxXUeG4i5cvKhxXUeG4i5cvKhxXUeG4i5cvKhxXUeG4i5cvKhxXUeG4i5cvKhxXUeG4i5cvKhxXUeG4i5cvKhxXUeG4i5cvKhxXUeG4i5cvKhwXYBL3UG4mnHD7KwmHly8qHBfgnZ+8XtA/u0vHjh1FOHxaeCcNb0ML9+IpJeHw8kWF4wK8v/OFF14QofCGteHDh8s7bvjNJ++j4S1q/GYaJfZXEg8vH1Q4rsBrNe6++24RB8tdd9113SfL73//e3mjmpK4eHmhwnEJ3qLm5UOcS+vWrQN7KomJlxcqHJc4c+aMefrpp28QDAsvxtUQzQ28/FDhuMacOXNMsmTJrhMNv3ljtOIGXp6ocFyE94t6+RFcqlSpEtiiuICXJyocF/n+++/l9e9enph//etfUf9+0VjDyxcVjqsMHTpUhMOn4hZevqhwXOXChQumf//+8qm4hQpHUe4AFY6i3AFJVjiDBw+WJb748ssvzZAhQwK/bo+9e/eaFi1ahB24eeTIEdOpUydTpEgReT9mgwYNzKZNmwJbw3Ps2DHTrFkz+a8SGZKscDBAlrigFWvRokVm69atgTXXWLdunVmxYoV0RtL6dfnyZbNv3z6zZs2awB7GHD9+XP4fauSHDh2S9cuXLzc///yzrNu4caPJnj27GLyf8+fPy+vL27VrZ3bv3m127twp4kyTJo355ptvAnsZOffChQtlHzhw4IB5/fXXzddff21Wrlxp1q5dK+v9sI3/kH4Lafvxxx/Njh07zOLFi82VK1dkPccIHeZz+vRps3TpUjnGiRMnAmuTDklWOJTwLOEYNGiQKViwoKlbt64pXbq0CAwjPnfunKlTp44pU6aMadSokYxmzpkzp7l06ZIZM2aMDMYE3phcoEABU7t2bdmH/2CQAwYMMEWLFpX/0k9TvHhxERiGymvK+e6H873xxhvyWMH+/fvlPPDtt98GRda3b19TqFAhOffbb79tevbsaf773/+ajBkzmvLly5smTZqY/Pnzy7Xwf66DN7xVrVrVNG3a1FSoUEFGZgP7ZM2a1bRv317SzT14//33TcOGDUWIXbt2lf3oiOVcrOcaSaPr7+yMb1Q4IWzZskWMDmMGSl0MaOTIkbIQMlkY2p82bVrxHGzDiCiJs2XLJiU24I2mTp0qoliwYIE5evSorMf4n3/+eTFCvocTDiA4xqcVLlxYzl2uXDkzffp02YaHI602JOP/06ZNE4/zyiuvyAgEQEivvfaaeNEJEyaIx1q1apV4MAT/1FNPiedBOBzfwrUxShvwOozaPnv2rHy3npjwkvuDCJMSSVo4LVu2DPy6BkaOJ/BDqdu8eXPZ3/8iWwy2RIkS4hlGjRolnon6Sp48eW4YU0Zpj5jwDByLUv+5556TsA1vEk44CICQzoLoZs6cKcJEAIiEkj8UjoeX4f/A+LeyZcua7777TsI+BIHXQ+h4JK4L4dSrV8988MEH8h/Sy7XZAoBwD+/KtXKNCAWPw/3gcQeOm5RIssIh4zHgUKgnUIrzwBhgzJTWhF+TJ082efPmFa8ChHSU7HiVESNGmHfffVdK5Bw5cohhAwZJKT5lyhTzzDPPmFmzZpmLFy+KcSMcvBB1FMKdUOFs27bNpEqVSkTJOYDjU8J//PHHktZ06dKJlwTqXRUrVpTfCNHWefAKFAYIiYIhV65cQWGTPo5FXxHp79y5s6wnjZxn3rx58hsPxX3gWFwf4RwiQpScK1whFMskWeH06NFDRiHjHeyCMQChEHUR4n9KXfa1hvvRRx+ZYsWKmZo1a5rKlStL5R2oJ9SvX1++4yV4ShPB8EmFHrHh5fAQGCglNF4BQRGqcUxCqlDwSPwHIyaN7NelSxcxWkCgNoSjXjJ79mw5DvshSCDcI61WSL1795b/IDLqR/369ZOQFC/ENkA4eCnrcWgQIQ3UkXioDrFQT8JzUudLao87JFnhUHJTAu/atSu4+FuYKIGpA/zwww+BNVcfNKP0J+Rh32HDhknjAaLCoKwnAtZxTP//4eDBg0GDxlgxaupIlORWnOHgfxwvXJM1pT5p5ZqA45w8eTLYamfPYxsXgJYw/uNPM9/tMYBzISDgvxzTgjj5P9cN/m1JgSQrnDsBoVFy0yLGaGVarRCTkvRQ4dwBhFY27FGSJiocRbkDflE4DCWhZxt69eoV/B5paLGid/tmUA+h483G8okJrWPUf24GnorRzv56xK0wY8YMaYygKdpV6JDt06ePNFpQp+JRCBpL5s+fL3l5O3Wgbt26SThMKMxCowqjFCzUEWnWt9vfeecdaYCx9S3qg4TSn3/+ufz2Q78ULaq2VZF004lMQ0n16tWlddQ2vFCPpSU1HDcVDp1ctADRTEqF8+WXX5bEcGNsIjn4L42JYl/a/n9pP9tMyyctTjSdWqjccgz/8A5anOhD2L59e2DN1Yoy+4VrobIgOK4HwZEJVnhUhm3fhx8ynf3CVd7JJLbT/0Grlh+uxZ8OmnTpmY9riAqZSdrtveV8mzdvNhkyZJD+Ev91+uE84dLtx94XaxRgBUz6uY5wcN3h7qU9nm08oGGBwoP1tEq+9NJLYsyEtLTM+fu16IiNK700QjC3QuPGjaXFkYUxheQzwgSayFOnTi1dBPRlYSe0EtpWzdWrV5s//vGP0tHrb0zBjmnef+SRR2Q9oqF1kBERpJlz0dhDiyr3BjuheX7s2LGBI1wjTuEgDko5qzgOQvs9pR8ZyglovkT5NMnSlOtvtQGOgYJprqQEoemTwYf+zLMgAnrHaQKlhKEvhRvOMbt37y7HoGKOoLiBHJv9HnjgAemP4Zg0q5IuzsV+3JDQNAGlIE2rzChDczFNt5SKHI//kQEYL+dgCAv7kC76QjAOIBMoVFhHHwYZwP0COgttIwIlIp4aceKtGagZrvSlhOZYnIeMmzRpkqynU/LRRx+Vpl8M1Q9Nz/Z6uQb2ocUvFAyMbSzcYzvEhnTzPzoyaXa3hSQwKoHmeLtwz20BQ2siaSRPOB6ekEKREpuxeVxHihQpROy0vOERaF1EPAiCNHOdpJuWQj8IMUuWLMH+Iwv3jpEWiI4og/T6If9IJ9CfRZ6RPjvyARAgaWQbecDoEOay83cyA31tFABAgYIoQ+9rnMKh8y137tzBG+kXDnBC+jSA0gNDp3T0gzFzQYQowE2iJGLIhh+8Fr3hdjIKOvAodeiE5AIZ42VLLAyXjkRKbY6HISIOShD2s0bJzaOfJjRjgFLqiSeeCA6rwcgRP+nlPPSs01qGd6XTz44LQ3BcJzeR8WP0vFOI8D8yo0aNGvKd/xCSUVJT4jKAkzAOIwonHK47ffr0wQYH7iO/MUJKcjxZqLdG1KNHjw4O4OT68UyhI7RJHx2ejLDGeDk2/wPCGQTPNXM8xtRRsGE05PXAgQPlGriHGDPXQJoYerNnzx45BkaMcfIbe+G/3DtEAdwr1pM+hMS9xpaAtNp+IosVDqW/H/7DekI20pA8eXI5Lh3HXB/Dhux4OT4RJl7ERgFcIwUbgkTsVggUPhQetl+KMDE0IiCM8wsQ4hQOqiNh3FDwC4eSBwOwdRAyh5KVUCQURICR0VFGyYaLDRUOAuHYfshELgrYToa2bdtWSi+OYfshSIcNORAL3of9uEmImxKDTkJuJAsZwhguvlvY39/zzegASiE8Kgbnh05IMoRSlZHBFkTGkBuMn9IWo8R4yAwyD49CqIVHCxUO56C090NpSaHDtfH/cJ6E0cyEEnQ+kn4KlNAMBvKA9HBu8snWlbhH/jCE62FwKoaPYZJ2ew0UDHgqjJ0CIxSum/uGcBCzXzjkEcLnmrh3NyMu4XBcRmkgGuyHgo5zEqayMOaOMJjz4S0RB4UY5+Q318y9YjsiIT0U+LYfCzsh6iEK4Tj+0edMQRw6f3ecwuEgKNnGsAgHr8CFIxxOboeasw1DJLb0Q+mWMmVKMVSMhZKLkjRUOHgkbpb1WJROr776qgiBdCAUzsXNs785Hl6REgcoZRjCgni5GZyDqWK5qXgWBM9CGrgGDMHCzSKEAK6NAoP/Y7iElxb+S9zMJ/sjOAsiw/gp1fFKtvQDCgDSyvVx30KFM378ePFKZDRQKOA9KI2p2xGWIBI/nIfhNnhZPCL/IX9C5ycg5KSUtfk4ceJEETbj3iic/I9WMCYPURAOcWx/CINXRPgUqHhUWw9DZIgWQ+PayCMb5gGGipGTPgaREg5biFi4x35IJx7NhsQWPAEjtIkuEHhofRIhEEVQLydNFADAQFxETMhLGhGIHTZFQcB99nd8A3V5G1kBjQncGz9xCgcXzY2wXsW6SsIcjIuSlwTabVxIqMfhpqF8vAQehxuMF/AnyoLx2KH41apVM08++aQIh8zCkLlwhqlw8yl5KG0II0kTho+wKNn4PwaNdyMsDPcsCvUH3LOFzGR/4NowDDKH0p5SmVKaeg/1IvvwG6UVsTppxRsiWkI1wMNRumOUrOMekF4ylfsWKhyMhXuDQDgPMbUdwo8RU58IrbyTNs7Nf7h+7g1GQAuRH64Hj8SwHQyAOin7c057L8kbRM/12HoU+UH+kx57DTa05XiclzwhrVwvwiafEA4FqPXorKcAJq+4BhvSIlpshgLFD+klVKbgJD22PkQBZr0AEchjjz0m/2c7w424r4SCREiEc9gCIsM2qRvZUd8UehS23Fe2cy38Zjvn4ToRCf8DoinOTZjuJ07hAOOW7Ez5JAgjJtP5Tphk6x385oZz00Ihg/ASlMDsj7oRVDi4sXgnWnLYxxoYHogSD2FyPIzWDmXhPzSZkwaMidIVwXHhbLN1ND+UfjZGBzLXtvJwHAyEc1oQJecPLfXJZM6NOCn17TGA3/yHTOTmA9fPfeN/4cAw+A8is3AdpJXrDgfXSunMdZJmPGw4MFDurb87gYqy7WLgOkIbUvBKpGfZsmXBa7BQCHA8m5ekk/vGflynFSDp5pqtIXLt2ALni+uauA9cE96NJbQLhONz3XY76fA3nOBNEIhNM9tsHRFP6U8PICKuk8jAn4fAsSn4Q+/NTYWDIVKahj79p8QG1HsYwKqEh8IZ+w/Xn3hT4QClGIpUYg/qlqGtdco18Fyh9R/LLwpHSTwIDwhrWEJDBSVxUeE4DPUWL09kCVdXUxIPL09UOK5CyyZDR1jCDXtREg8VjsMglj/96U+yqHDcQoXjMCocd1HhOIwKx11UOA6jwnEXFY7DqHDcRYXjMCocd1HhOIwKx11UOA6jwnEXFY7DqHDcRYXjMCocd1HhOIwKx11UOA6jwnEXFY7DqHDcRYXjMCocd1HhOIwKx11UOA6jwnEXFY7DqHDcRYXjMCocd1HhOIwKx11UOI7ANFx2cnrLzYTDvv5JE5WERYXjCIiA6WSZ1pWZTy333nuvLBa2sQ/7qnASDxWOQzDJuZcHsvAiJV7L/uc//1kWvrPObg99p4uSsHh5oMJxCSZE9/Lhpgv7KImLlw8qHJdg4npeiOXlRdiFbeEmt1cSFi8vVDiuwQz5yZIlu0E0rGObkvh4+aHCcRFehuTlx3WLfcuZkvh4+aHCcRFmyX/44YeDouF7XDPnKwmPlycqHFfhtYN33XWXLHxX3CGqhMP7MHkRbFJaeC8/S7htsbyQ1y4TVcKZPHlyMHTRJbYX8tplvDRGn3B4sS4vOE0KCy/RZQm3LRYX8pY8VuHEI1988YXcVN6grMQm5C15TF67jJfG6BMO781XYhPyljxW4cQjKpzYR4UTAVQ4sY8KJwKocGIfFU4EUOHEPiqcCKDCiX1UOBEgPoWzfv16U6NGDRk4yVK5cmXTrVs3c/jwYdk+a9YsM2nSJPn+axkyZIj0ht8Ja9eulf+HcvToUVO/fn1JN+mvWrWq6d69u9m/f39gj9vn4sWLZtiwYebAgQOBNQmPCicCxKdwBgwYYJ544gkZA8aCSBo0aGCyZcsmwz3ee+89U7duXXP+/PnrDIlnYc6ePRv4dRXWXbhwQb6fOHHihrkDFi9ebA4ePBj4ZeT/7HPp0qXAmqtwXtafPn06sMaYTz/91OTOnTvw6xoI//777zeDBg0Kpr9Tp04mXbp0ZunSpYG9rvLdd9+J0EI5duzYden6+eefzZIlS66b34DrsYNLuRdXrlyRT+A64ltkKpwIEJ/C+fjjj+W5fT+XL182KVKkMFu3bjX9+/c3GTNmlKctS5QoYQoVKmR27NghBsv/7MNkR44ckTkA9u3bZ0aOHCklf8WKFU3x4sWDBlyvXj3z5ZdfyvfRo0ebYsWKmdKlS8txpk+fbs6dOyfernz58vLf/Pnzm08++UT2HzdunClatKh890M60qRJc53IoE+fPiZPnjzyHVEgfjwSx6Uw+Omnn0TkPXr0CKa1bNmycs2IomHDhmbbtm3y/759+0qHZJUqVUydOnUkXaSV/3JPWrduLZ9c/86dO+U/vxYVTgSIT+GMGDHCpEyZMjjUg2EtGGiFChUkZCHs4Rn/48ePy/61a9cWjwSICIOGfv36mUaNGokBp06d2owfP15EtWDBAhEFcFx+b9y4UY5pjQxPRBh26NAhM3DgwGBJPnXqVJM2bVpJx4QJE8IKZ8OGDeall14Sb+KH0C5DhgziKRBFkyZN5BrYDyNv166d2bt3rxQQnB8hcF8RNh6nZMmSUkDMnTvX5MqVK+ipSB//IY3NmjUzOXLkCE4WUqZMmXh7nFuFEwHiWziMi2rfvr0shDkYOqUusK5p06byHfAAiAcIi/AYlN54D4wYeDrTeqeaNWuadevWyXqMEe+DSBBmOJi9pkWLFmLYeIgsWbJIKHe7wkEMr776qtR1CNtIj63DlStXLmjgHBdvUrhwYRH+rl275Hzsg7DwJn4xID48GeFky5Yt5X5Z8JaIKT5Q4USA+BQOoVqBAgUCv24E4VD5tuBZCFeAUpewCoNjAeoFNhwj9u/cubOEengNSmQMGq9DHYp1sGnTJhEK9ZhXXnlFfuO5Zs6caTJnziweAA8WGlICodrLL798XX2LdCFSBI8IqBtxbAsz46xevVrqLMuWLZN1J0+elAKBffkP17V7924JKf3nJe32fAi8bdu2gS1GPHbz5s0Dv34dKpwIEJ/CIfTImTNn4NeNtGnTJigUIN7Hi1jwOvfdd59ZuXKl/MYAKdmpL1AiU3+gvoEHwyvNmDFD9qOegXET9lHaIwxE8Prrr5vGjRubjh07iiHjLSjl8QwFCxaU//qhle7vf/+7GDdegrCM89BSaEMoKvoUDpyLuku+fPlEwIRf/I804lXwgnhgG6ohYNKNQBA9n9RjCB+pBxL++b1Rhw4dZF18oMKJAPEpHIzHVoLDQb3D37RLIwANAJb58+eLUWFsflatWiUeg3qChToNdQ4LhomQ/C1StHDxP4SIRyJ0Iizif+Eq3niXFStWyHGmTZsm/+U/oXCMefPmyeJvSCDdX331lfzPXiei4BjU0fbs2SPhIwKlbjZlyhSTN29eSRstf/7WOO5VfLWuqXAiQHwK507BcCht33jjDamIxyqIFa9E2Mf14s0QT6RR4UQAF4RDCENdgXpArEOzNaHd7NmzxeMmBCqcCOCCcJTIosKJACqc2EeFEwFUOLGPCicCWOHcrP9FiW7IW/JYhROPWOGkT59eOht1ib2FvCWPVTjxyOeffy43VZfYX8hrl/HSGD3CoeON50VYhg4dGvPLW2+9JUbEZ7jtsbjY/A19NMM1vHyJHuEkNXgLm5cn8qm4hZcvKhxXYVyblyfyqbiFly8qHFdR4biLly8qHFdR4biLly8qHFdR4biLly8qHFdR4biLly8qHFdR4biLly8qHFdR4biLly8qHFdR4biLly8qHFdR4biLly8qHFdR4biLly8qHFdR4biLly8qHFdR4biLly8qHFdR4biLly8qHFdR4biLly8qHFdR4biLly8qHFdR4biLly8qHFdR4biLly8qHFdR4biLly8qHFdR4biLly8qHBfgLQe8IcBPXMJh3mr2VxIPL19UOC7Ai5sefvhhU61ateC7Q3m9opcn8gmsZ/tDDz1kFi5cKOuUxMHLFxWOK/ACKC8PZOFFU1mzZpXvvJqQl2DZbfYtcEri4eWDCscVePFTqlSpggIJt7A99E3TSsLj5YUKxyVmzZp1g1jskixZMnlXjZL4ePmhwnENXmDr5cUNC+/5VNzAyw8VjmvwCvYHH3zwOtHQIMDbohU38PJEheMizKPs5Udw8b92XUl8vDxR4bgKL+j18kQ+Fbfw8kWF4yrr1683jz/+uHwqbqHCcZx9+/YFvikuocJRlDtAhaMod4AKR1HugCQpnOXLl5uPP/448CtuDh8+bDZu3Bj4FVk41yeffGLOnDkTWHONS5cumfHjx5s6derIIM/+/fubH374IbA1PCdPnjSDBg0y//3vfwNrlPgkSQqnT58+JlOmTPIdo7TQ8Xjx4kX5zvoOHTqYChUqiBFazp49aw4dOhT4dZULFy7I56lTp8yJEyeCv8+dOyfHDAfHOHbsWOCXEYEyqPPo0aOBNVchHTVq1DBVqlQxEydOFAE1a9bMZMmS5bqGg59//lmOac+9f/9+OR6fnMd/DRZ7LVeuXAmsMeb8+fPy+dNPP4mYLcePHzc//vhj4Nc1jhw5Euc1xjJJUjiUxHnz5pXvS5YsMUWLFjVt2rQxZcqUkRfVMsQfQ8mePbtJkSKFGTFihOzLJ/sgpsqVK5tly5bJel72+uabb5patWqJN+jevbsYesuWLU3x4sVNuXLlxIBh6tSppmzZsnKMQoUKmcaNG4sBb9++Xc7Nef2wLW3atGbw4MGBNVdhzNrevVeza+bMmaZEiRKmVKlSci2IC09D+mvXrm2qV68u1/vhhx8GRTJ8+PDgtZBWey1t27aV9JF20tOwYUMzZMgQU7VqVRmxPXbsWNlv06ZNcg8qVaok5+Y/XENSIckLZ86cOdJXgiEABlqgQAH53q9fPxnqD9OmTTMZM2aU/fAqEyZMEIPmO/vxfn4bZtWtW1eMDA+EoWJUPXr0kG2EiFu2bJHvlNYvvviiCJW3LIcTDmzevFmOUbBgQRmv1q5du+BDbxgr3nPFihXye+3ateJRDx48KMfG6C9fvmy+/vpr2Y9z8iyP/1oQGukn/ENouXPnlmsh/YzG7tmzp3i06dOni6fDK1EAcE8AL00hgNiSCkleOIxGLl26tHwHDI9BloD3oMSF1q1bm2effVZKb4yXTwwZgx8wYIB59913ZT9o0qSJ+eCDDwK/jJT077//vnzH83Tu3FmMn5ALw7yZcDBsG9IRVvEwG2+hzpw5s1m0aJEYL+kIBeHky5dPPoGwEfHxu2PHjuaFF14IXgv1pmLFiknox/UiFED0eBO8MmzYsMG89tprEsbhCblunk7FW7/yyivirZIKSVI4lPp58uSR7wiHcMqGMCtXrgwKp1evXhJKAUbC0BdbB6LOMGXKFCl9e/fuLcZnQTjdunUL/DIiIo6FKNKkSWNGjRoldRkGbVLSz58/X4SDoYcKh7pP6tSpRdB+CLMICfFGGTJkCNZhEBeCZH3+/PnlMWugfkIoh3AIOQkt/dfyxRdfyLXQAGFfD0/9qnDhwpI+WLNmjXhSjlWkSBHTtGlTc+DAAXk+iGO3atVK9ksKJEnh4EkoOYHwgzDDCocWN4wA2Pb888+LoRO61KtXT+orzZs3l5IYwyGEoYT2D/knvMOrWBARjz9zDERK3aB9+/ZSWhNOTZo0STwRIZK/wcCCh+QpUOoT1EnwHO+8806w8s7xMXCeDOX4hI5sy5Url9m1a5fsY42d0A7vQzjJtbRo0UL+QwGBUPCceCTgN+KbO3eu/GaeA9KBxyHthLR4Ga6VhgjrnZMCSVI4GBUxPxAK+Su1lJ47d+4M/DJm9erVslgo+QmPbD0FKOWtgQIhjw2RgO32N8ZICU7dijoFdQ5KbUr7b775RraHA68wb948M3nyZAmZQuF6qHfYa8GbsA6RAALfsWOHGL3FXgveyYKHsmmlMNm2bVvQm3FvuG5byHBf+D/XyzZtHFAU5aaocBTlDlDhKModoMJRlDvAL5wHvOVcYIUuuuhy8+XEb37zm3T/D7bIzF0zbce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3358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58</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609600" y="1524000"/>
            <a:ext cx="8420100" cy="685800"/>
          </a:xfrm>
          <a:effectLst/>
        </p:spPr>
        <p:txBody>
          <a:bodyPr/>
          <a:lstStyle/>
          <a:p>
            <a:pPr eaLnBrk="1" hangingPunct="1">
              <a:defRPr/>
            </a:pPr>
            <a:r>
              <a:rPr lang="en-US" sz="3600" dirty="0">
                <a:solidFill>
                  <a:schemeClr val="accent6">
                    <a:lumMod val="75000"/>
                  </a:schemeClr>
                </a:solidFill>
              </a:rPr>
              <a:t>Introduction to </a:t>
            </a:r>
            <a:r>
              <a:rPr lang="en-IN" sz="3600" dirty="0">
                <a:solidFill>
                  <a:schemeClr val="accent6">
                    <a:lumMod val="75000"/>
                  </a:schemeClr>
                </a:solidFill>
              </a:rPr>
              <a:t>Database Schema</a:t>
            </a:r>
            <a:endParaRPr lang="en-US" sz="3600" dirty="0">
              <a:solidFill>
                <a:schemeClr val="accent6">
                  <a:lumMod val="75000"/>
                </a:schemeClr>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7</a:t>
            </a:fld>
            <a:endParaRPr lang="en-US" altLang="en-US" sz="1200">
              <a:solidFill>
                <a:schemeClr val="bg1"/>
              </a:solidFill>
            </a:endParaRPr>
          </a:p>
        </p:txBody>
      </p:sp>
      <p:sp>
        <p:nvSpPr>
          <p:cNvPr id="18436" name="Content Placeholder 2"/>
          <p:cNvSpPr>
            <a:spLocks noGrp="1"/>
          </p:cNvSpPr>
          <p:nvPr>
            <p:ph idx="1"/>
          </p:nvPr>
        </p:nvSpPr>
        <p:spPr>
          <a:xfrm>
            <a:off x="381000" y="1126332"/>
            <a:ext cx="11430000" cy="4969668"/>
          </a:xfrm>
        </p:spPr>
        <p:txBody>
          <a:bodyPr/>
          <a:lstStyle/>
          <a:p>
            <a:pPr marL="0" indent="0" eaLnBrk="1" hangingPunct="1">
              <a:spcBef>
                <a:spcPts val="100"/>
              </a:spcBef>
              <a:buNone/>
            </a:pPr>
            <a:endParaRPr lang="en-US" dirty="0"/>
          </a:p>
          <a:p>
            <a:pPr algn="just" eaLnBrk="1" hangingPunct="1">
              <a:spcBef>
                <a:spcPts val="100"/>
              </a:spcBef>
            </a:pPr>
            <a:r>
              <a:rPr lang="en-US" sz="2000" dirty="0"/>
              <a:t>Software applications are created to manage data and to help transform data into information.</a:t>
            </a:r>
          </a:p>
          <a:p>
            <a:pPr algn="just" eaLnBrk="1" hangingPunct="1">
              <a:spcBef>
                <a:spcPts val="100"/>
              </a:spcBef>
            </a:pPr>
            <a:endParaRPr lang="en-US" sz="2000" dirty="0"/>
          </a:p>
          <a:p>
            <a:pPr algn="just" eaLnBrk="1" hangingPunct="1">
              <a:spcBef>
                <a:spcPts val="100"/>
              </a:spcBef>
            </a:pPr>
            <a:r>
              <a:rPr lang="en-IN" sz="2000" dirty="0"/>
              <a:t>A database design is an essential component of any application development .</a:t>
            </a:r>
            <a:endParaRPr lang="en-US" sz="2000" dirty="0"/>
          </a:p>
          <a:p>
            <a:pPr algn="just" eaLnBrk="1" hangingPunct="1">
              <a:spcBef>
                <a:spcPts val="100"/>
              </a:spcBef>
            </a:pPr>
            <a:endParaRPr lang="en-US" sz="2000" dirty="0"/>
          </a:p>
          <a:p>
            <a:pPr algn="just" eaLnBrk="1" hangingPunct="1">
              <a:spcBef>
                <a:spcPts val="100"/>
              </a:spcBef>
            </a:pPr>
            <a:r>
              <a:rPr lang="en-US" sz="2000" dirty="0"/>
              <a:t>Database designing is a necessary step in the process of creating any complex software. </a:t>
            </a:r>
            <a:endParaRPr lang="en-US" altLang="en-US" sz="2200" dirty="0"/>
          </a:p>
        </p:txBody>
      </p:sp>
      <p:sp>
        <p:nvSpPr>
          <p:cNvPr id="2" name="Title 1"/>
          <p:cNvSpPr>
            <a:spLocks noGrp="1"/>
          </p:cNvSpPr>
          <p:nvPr>
            <p:ph type="title"/>
          </p:nvPr>
        </p:nvSpPr>
        <p:spPr>
          <a:xfrm>
            <a:off x="342065" y="0"/>
            <a:ext cx="9914188" cy="1017922"/>
          </a:xfrm>
          <a:effectLst/>
        </p:spPr>
        <p:txBody>
          <a:bodyPr/>
          <a:lstStyle/>
          <a:p>
            <a:r>
              <a:rPr lang="en-US" altLang="en-US" dirty="0">
                <a:solidFill>
                  <a:schemeClr val="accent6">
                    <a:lumMod val="75000"/>
                  </a:schemeClr>
                </a:solidFill>
              </a:rPr>
              <a:t>Introduction  </a:t>
            </a:r>
            <a:endParaRPr lang="en-US" dirty="0">
              <a:solidFill>
                <a:schemeClr val="accent6">
                  <a:lumMod val="75000"/>
                </a:schemeClr>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6C32-1C79-4912-93A3-7BA5D20030A5}"/>
              </a:ext>
            </a:extLst>
          </p:cNvPr>
          <p:cNvSpPr>
            <a:spLocks noGrp="1"/>
          </p:cNvSpPr>
          <p:nvPr>
            <p:ph type="title"/>
          </p:nvPr>
        </p:nvSpPr>
        <p:spPr>
          <a:effectLst/>
        </p:spPr>
        <p:txBody>
          <a:bodyPr/>
          <a:lstStyle/>
          <a:p>
            <a:r>
              <a:rPr lang="en-US" dirty="0">
                <a:solidFill>
                  <a:schemeClr val="accent6">
                    <a:lumMod val="75000"/>
                  </a:schemeClr>
                </a:solidFill>
              </a:rPr>
              <a:t>Database Schema</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FDF3F72B-4FF2-43A9-B34B-5F1943A96322}"/>
              </a:ext>
            </a:extLst>
          </p:cNvPr>
          <p:cNvSpPr>
            <a:spLocks noGrp="1"/>
          </p:cNvSpPr>
          <p:nvPr>
            <p:ph idx="1"/>
          </p:nvPr>
        </p:nvSpPr>
        <p:spPr>
          <a:xfrm>
            <a:off x="406400" y="1282700"/>
            <a:ext cx="11557000" cy="4881563"/>
          </a:xfrm>
        </p:spPr>
        <p:txBody>
          <a:bodyPr/>
          <a:lstStyle/>
          <a:p>
            <a:pPr marL="0" indent="0" algn="just">
              <a:buNone/>
            </a:pPr>
            <a:r>
              <a:rPr lang="en-IN" sz="2000" b="1" dirty="0"/>
              <a:t>The overall design of the database of an organization is called a schema.</a:t>
            </a:r>
          </a:p>
          <a:p>
            <a:pPr marL="0" indent="0" algn="just">
              <a:buNone/>
            </a:pPr>
            <a:endParaRPr lang="en-IN" sz="2000" b="0" i="0" dirty="0">
              <a:solidFill>
                <a:srgbClr val="000000"/>
              </a:solidFill>
              <a:effectLst/>
              <a:latin typeface="Arial" panose="020B0604020202020204" pitchFamily="34" charset="0"/>
            </a:endParaRPr>
          </a:p>
          <a:p>
            <a:pPr marL="0" indent="0" algn="just">
              <a:buNone/>
            </a:pPr>
            <a:r>
              <a:rPr lang="en-US" sz="2000" dirty="0">
                <a:solidFill>
                  <a:schemeClr val="tx1"/>
                </a:solidFill>
              </a:rPr>
              <a:t>Database schemas </a:t>
            </a:r>
            <a:r>
              <a:rPr lang="en-US" sz="2000" dirty="0"/>
              <a:t>are the blueprints that help developers visualize how databases should be built.</a:t>
            </a:r>
            <a:r>
              <a:rPr lang="en-US" sz="2200" b="0" i="0" dirty="0">
                <a:solidFill>
                  <a:srgbClr val="000000"/>
                </a:solidFill>
                <a:effectLst/>
                <a:latin typeface="Arial" panose="020B0604020202020204" pitchFamily="34" charset="0"/>
              </a:rPr>
              <a:t> </a:t>
            </a:r>
          </a:p>
          <a:p>
            <a:pPr marL="0" indent="0" algn="just">
              <a:buNone/>
            </a:pPr>
            <a:endParaRPr lang="en-US" sz="22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B6D952B1-178D-432A-A12B-C94927D47D5C}"/>
              </a:ext>
            </a:extLst>
          </p:cNvPr>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
        <p:nvSpPr>
          <p:cNvPr id="6" name="TextBox 5"/>
          <p:cNvSpPr txBox="1"/>
          <p:nvPr/>
        </p:nvSpPr>
        <p:spPr>
          <a:xfrm>
            <a:off x="802790" y="3366701"/>
            <a:ext cx="4038600" cy="1754326"/>
          </a:xfrm>
          <a:prstGeom prst="rect">
            <a:avLst/>
          </a:prstGeom>
          <a:noFill/>
        </p:spPr>
        <p:txBody>
          <a:bodyPr wrap="square" rtlCol="0">
            <a:spAutoFit/>
          </a:bodyPr>
          <a:lstStyle/>
          <a:p>
            <a:r>
              <a:rPr lang="en-US" b="1" dirty="0"/>
              <a:t>Example</a:t>
            </a:r>
            <a:r>
              <a:rPr lang="en-US" dirty="0"/>
              <a:t> – Vehicle Schema</a:t>
            </a:r>
          </a:p>
          <a:p>
            <a:endParaRPr lang="en-US" dirty="0"/>
          </a:p>
          <a:p>
            <a:r>
              <a:rPr lang="en-US" dirty="0"/>
              <a:t>In the given example , a schema has been represented in a diagram for vehicle sales</a:t>
            </a:r>
            <a:endParaRPr lang="en-IN" dirty="0"/>
          </a:p>
        </p:txBody>
      </p:sp>
      <p:pic>
        <p:nvPicPr>
          <p:cNvPr id="8" name="Picture 7"/>
          <p:cNvPicPr>
            <a:picLocks noChangeAspect="1"/>
          </p:cNvPicPr>
          <p:nvPr/>
        </p:nvPicPr>
        <p:blipFill>
          <a:blip r:embed="rId2"/>
          <a:stretch>
            <a:fillRect/>
          </a:stretch>
        </p:blipFill>
        <p:spPr>
          <a:xfrm>
            <a:off x="5237780" y="2795862"/>
            <a:ext cx="6954220" cy="2896004"/>
          </a:xfrm>
          <a:prstGeom prst="rect">
            <a:avLst/>
          </a:prstGeom>
        </p:spPr>
      </p:pic>
    </p:spTree>
    <p:extLst>
      <p:ext uri="{BB962C8B-B14F-4D97-AF65-F5344CB8AC3E}">
        <p14:creationId xmlns:p14="http://schemas.microsoft.com/office/powerpoint/2010/main" val="196123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6C32-1C79-4912-93A3-7BA5D20030A5}"/>
              </a:ext>
            </a:extLst>
          </p:cNvPr>
          <p:cNvSpPr>
            <a:spLocks noGrp="1"/>
          </p:cNvSpPr>
          <p:nvPr>
            <p:ph type="title"/>
          </p:nvPr>
        </p:nvSpPr>
        <p:spPr>
          <a:effectLst/>
        </p:spPr>
        <p:txBody>
          <a:bodyPr/>
          <a:lstStyle/>
          <a:p>
            <a:r>
              <a:rPr lang="en-US" dirty="0">
                <a:solidFill>
                  <a:schemeClr val="accent6">
                    <a:lumMod val="75000"/>
                  </a:schemeClr>
                </a:solidFill>
              </a:rPr>
              <a:t>Data Abstraction</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FDF3F72B-4FF2-43A9-B34B-5F1943A96322}"/>
              </a:ext>
            </a:extLst>
          </p:cNvPr>
          <p:cNvSpPr>
            <a:spLocks noGrp="1"/>
          </p:cNvSpPr>
          <p:nvPr>
            <p:ph idx="1"/>
          </p:nvPr>
        </p:nvSpPr>
        <p:spPr>
          <a:xfrm>
            <a:off x="406400" y="1282700"/>
            <a:ext cx="11557000" cy="4881563"/>
          </a:xfrm>
        </p:spPr>
        <p:txBody>
          <a:bodyPr/>
          <a:lstStyle/>
          <a:p>
            <a:pPr marL="0" indent="0" algn="just">
              <a:buNone/>
            </a:pPr>
            <a:r>
              <a:rPr lang="en-US" sz="2000" b="1" dirty="0"/>
              <a:t>Data Abstraction refers to the process of hiding irrelevant details from the user.  </a:t>
            </a:r>
          </a:p>
          <a:p>
            <a:pPr marL="0" indent="0" algn="just">
              <a:buNone/>
            </a:pPr>
            <a:endParaRPr lang="en-US" sz="2000" b="1" i="0" dirty="0">
              <a:solidFill>
                <a:srgbClr val="000000"/>
              </a:solidFill>
              <a:effectLst/>
              <a:latin typeface="Arial" panose="020B0604020202020204" pitchFamily="34" charset="0"/>
            </a:endParaRPr>
          </a:p>
          <a:p>
            <a:pPr marL="0" indent="0" algn="just">
              <a:buNone/>
            </a:pPr>
            <a:r>
              <a:rPr lang="en-US" sz="2000" b="1" dirty="0">
                <a:latin typeface="Arial" panose="020B0604020202020204" pitchFamily="34" charset="0"/>
              </a:rPr>
              <a:t>Example: </a:t>
            </a:r>
            <a:r>
              <a:rPr lang="en-US" sz="2000" dirty="0">
                <a:latin typeface="Arial" panose="020B0604020202020204" pitchFamily="34" charset="0"/>
              </a:rPr>
              <a:t>When we send mail through Gmail , we need not to know the details of the server located. This detail is irrelevant for the mail sender.</a:t>
            </a:r>
          </a:p>
          <a:p>
            <a:pPr marL="0" indent="0" algn="just">
              <a:buNone/>
            </a:pPr>
            <a:endParaRPr lang="en-US" sz="2000" i="0" dirty="0">
              <a:solidFill>
                <a:srgbClr val="000000"/>
              </a:solidFill>
              <a:effectLst/>
              <a:latin typeface="Arial" panose="020B0604020202020204" pitchFamily="34" charset="0"/>
            </a:endParaRPr>
          </a:p>
          <a:p>
            <a:pPr algn="just"/>
            <a:r>
              <a:rPr lang="en-US" sz="1800" dirty="0">
                <a:latin typeface="Arial" panose="020B0604020202020204" pitchFamily="34" charset="0"/>
                <a:cs typeface="Arial" panose="020B0604020202020204" pitchFamily="34" charset="0"/>
              </a:rPr>
              <a:t>Data Abstraction is divided into 3 levels to achieve </a:t>
            </a:r>
            <a:r>
              <a:rPr lang="en-US" sz="1800" i="1" dirty="0">
                <a:latin typeface="Arial" panose="020B0604020202020204" pitchFamily="34" charset="0"/>
                <a:cs typeface="Arial" panose="020B0604020202020204" pitchFamily="34" charset="0"/>
              </a:rPr>
              <a:t>Data Independence</a:t>
            </a:r>
            <a:r>
              <a:rPr lang="en-US" sz="1800" dirty="0">
                <a:latin typeface="Arial" panose="020B0604020202020204" pitchFamily="34" charset="0"/>
                <a:cs typeface="Arial" panose="020B0604020202020204" pitchFamily="34" charset="0"/>
              </a:rPr>
              <a:t>. </a:t>
            </a:r>
          </a:p>
          <a:p>
            <a:pPr algn="just"/>
            <a:r>
              <a:rPr lang="en-US" sz="1800" dirty="0">
                <a:latin typeface="Arial" panose="020B0604020202020204" pitchFamily="34" charset="0"/>
                <a:cs typeface="Arial" panose="020B0604020202020204" pitchFamily="34" charset="0"/>
              </a:rPr>
              <a:t>Data Independence means users and data should not directly interact with each other. </a:t>
            </a:r>
          </a:p>
          <a:p>
            <a:pPr algn="just"/>
            <a:endParaRPr lang="en-US" sz="2000" i="0" dirty="0">
              <a:solidFill>
                <a:srgbClr val="000000"/>
              </a:solidFill>
              <a:effectLst/>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rPr>
              <a:t>Three levels of Data Abstraction are: </a:t>
            </a:r>
          </a:p>
          <a:p>
            <a:pPr marL="857250" lvl="1" indent="-457200" algn="just">
              <a:buAutoNum type="arabicParenR"/>
            </a:pPr>
            <a:r>
              <a:rPr lang="en-US" i="0" dirty="0">
                <a:solidFill>
                  <a:srgbClr val="000000"/>
                </a:solidFill>
                <a:effectLst/>
                <a:latin typeface="Arial" panose="020B0604020202020204" pitchFamily="34" charset="0"/>
              </a:rPr>
              <a:t>View level</a:t>
            </a:r>
          </a:p>
          <a:p>
            <a:pPr marL="857250" lvl="1" indent="-457200" algn="just">
              <a:buAutoNum type="arabicParenR"/>
            </a:pPr>
            <a:r>
              <a:rPr lang="en-US" dirty="0">
                <a:latin typeface="Arial" panose="020B0604020202020204" pitchFamily="34" charset="0"/>
              </a:rPr>
              <a:t>Conceptual Level</a:t>
            </a:r>
          </a:p>
          <a:p>
            <a:pPr marL="857250" lvl="1" indent="-457200" algn="just">
              <a:buAutoNum type="arabicParenR"/>
            </a:pPr>
            <a:r>
              <a:rPr lang="en-US" i="0" dirty="0">
                <a:solidFill>
                  <a:srgbClr val="000000"/>
                </a:solidFill>
                <a:effectLst/>
                <a:latin typeface="Arial" panose="020B0604020202020204" pitchFamily="34" charset="0"/>
              </a:rPr>
              <a:t>Physical Level</a:t>
            </a:r>
            <a:endParaRPr lang="en-IN"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6D952B1-178D-432A-A12B-C94927D47D5C}"/>
              </a:ext>
            </a:extLst>
          </p:cNvPr>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Tree>
    <p:extLst>
      <p:ext uri="{BB962C8B-B14F-4D97-AF65-F5344CB8AC3E}">
        <p14:creationId xmlns:p14="http://schemas.microsoft.com/office/powerpoint/2010/main" val="1229840794"/>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2" ma:contentTypeDescription="Create a new document." ma:contentTypeScope="" ma:versionID="d94b2bef871fff587d84963812bbe0ca">
  <xsd:schema xmlns:xsd="http://www.w3.org/2001/XMLSchema" xmlns:xs="http://www.w3.org/2001/XMLSchema" xmlns:p="http://schemas.microsoft.com/office/2006/metadata/properties" xmlns:ns2="4ed0e2e2-ac3f-437f-850a-1b81a33a438a" targetNamespace="http://schemas.microsoft.com/office/2006/metadata/properties" ma:root="true" ma:fieldsID="2a0207fc6a97f059b0909d9842053acf" ns2:_="">
    <xsd:import namespace="4ed0e2e2-ac3f-437f-850a-1b81a33a438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61B987-7575-482E-8506-6BB65F9F96B2}"/>
</file>

<file path=customXml/itemProps2.xml><?xml version="1.0" encoding="utf-8"?>
<ds:datastoreItem xmlns:ds="http://schemas.openxmlformats.org/officeDocument/2006/customXml" ds:itemID="{C176E0FE-E446-4454-8E44-3B157241A834}"/>
</file>

<file path=customXml/itemProps3.xml><?xml version="1.0" encoding="utf-8"?>
<ds:datastoreItem xmlns:ds="http://schemas.openxmlformats.org/officeDocument/2006/customXml" ds:itemID="{241F034C-952E-4320-92D4-EAAB057AD52D}"/>
</file>

<file path=docProps/app.xml><?xml version="1.0" encoding="utf-8"?>
<Properties xmlns="http://schemas.openxmlformats.org/officeDocument/2006/extended-properties" xmlns:vt="http://schemas.openxmlformats.org/officeDocument/2006/docPropsVTypes">
  <Template/>
  <TotalTime>23178</TotalTime>
  <Words>2241</Words>
  <Application>Microsoft Office PowerPoint</Application>
  <PresentationFormat>Widescreen</PresentationFormat>
  <Paragraphs>521</Paragraphs>
  <Slides>58</Slides>
  <Notes>14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Presentation</vt:lpstr>
      <vt:lpstr>E R MODEL</vt:lpstr>
      <vt:lpstr>General Guideline</vt:lpstr>
      <vt:lpstr>Topics Covered</vt:lpstr>
      <vt:lpstr>Session Plan - Day 5</vt:lpstr>
      <vt:lpstr>Module Objective</vt:lpstr>
      <vt:lpstr>Introduction to Database Schema</vt:lpstr>
      <vt:lpstr>Introduction  </vt:lpstr>
      <vt:lpstr>Database Schema</vt:lpstr>
      <vt:lpstr>Data Abstraction</vt:lpstr>
      <vt:lpstr>Schema at different levels</vt:lpstr>
      <vt:lpstr>Conceptual Schema </vt:lpstr>
      <vt:lpstr>Logical Schema </vt:lpstr>
      <vt:lpstr>Physical Schema </vt:lpstr>
      <vt:lpstr>View Schema or External Schema</vt:lpstr>
      <vt:lpstr>Data Modelling Process</vt:lpstr>
      <vt:lpstr>Can you answer ?</vt:lpstr>
      <vt:lpstr>Can you answer ?</vt:lpstr>
      <vt:lpstr>Can you answer ?</vt:lpstr>
      <vt:lpstr>Can you answer ?</vt:lpstr>
      <vt:lpstr>Can you answer ?</vt:lpstr>
      <vt:lpstr>ER Modelling Introduction</vt:lpstr>
      <vt:lpstr>ER Modelling Introduction</vt:lpstr>
      <vt:lpstr>Entities  </vt:lpstr>
      <vt:lpstr>Entity Type</vt:lpstr>
      <vt:lpstr>Entity Set</vt:lpstr>
      <vt:lpstr>Entity Instance</vt:lpstr>
      <vt:lpstr>Attributes</vt:lpstr>
      <vt:lpstr>Types of Attributes</vt:lpstr>
      <vt:lpstr>Types of Attributes (Cont.)</vt:lpstr>
      <vt:lpstr>Types of Attributes (Cont.)</vt:lpstr>
      <vt:lpstr>Types of Attributes (Cont.)</vt:lpstr>
      <vt:lpstr>Types of Attributes (Cont.)</vt:lpstr>
      <vt:lpstr>Can you answer ?</vt:lpstr>
      <vt:lpstr>Can you answer ?</vt:lpstr>
      <vt:lpstr>Can you answer ?</vt:lpstr>
      <vt:lpstr>Can you answer ?</vt:lpstr>
      <vt:lpstr>Can you answer ?</vt:lpstr>
      <vt:lpstr>Can you answer ?</vt:lpstr>
      <vt:lpstr>Can you answer ?</vt:lpstr>
      <vt:lpstr>Type of Entity Types</vt:lpstr>
      <vt:lpstr>Strong Entity Type</vt:lpstr>
      <vt:lpstr>Weak Entity Type</vt:lpstr>
      <vt:lpstr>Weak Entity Type (Cont.)</vt:lpstr>
      <vt:lpstr>Can you answer ?</vt:lpstr>
      <vt:lpstr>Can you answer ?</vt:lpstr>
      <vt:lpstr>Can you answer ?</vt:lpstr>
      <vt:lpstr>Relationship</vt:lpstr>
      <vt:lpstr>Relationship (Cont.)</vt:lpstr>
      <vt:lpstr>Relationship Type </vt:lpstr>
      <vt:lpstr>Relationship instance and a Relationship Set</vt:lpstr>
      <vt:lpstr>Relationship Degree</vt:lpstr>
      <vt:lpstr>Role Names and Recursive Relationships</vt:lpstr>
      <vt:lpstr>Role Names and Recursive Relationships (Cont.)</vt:lpstr>
      <vt:lpstr>Attribute attached to a relationship type</vt:lpstr>
      <vt:lpstr>Can you answer ?</vt:lpstr>
      <vt:lpstr>Can you answer ?</vt:lpstr>
      <vt:lpstr>Can you answer ?</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Gourav kansal</cp:lastModifiedBy>
  <cp:revision>1253</cp:revision>
  <dcterms:created xsi:type="dcterms:W3CDTF">2004-06-12T09:53:42Z</dcterms:created>
  <dcterms:modified xsi:type="dcterms:W3CDTF">2022-04-27T03:31:04Z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