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9"/>
  </p:notesMasterIdLst>
  <p:handoutMasterIdLst>
    <p:handoutMasterId r:id="rId50"/>
  </p:handoutMasterIdLst>
  <p:sldIdLst>
    <p:sldId id="256" r:id="rId2"/>
    <p:sldId id="973" r:id="rId3"/>
    <p:sldId id="976" r:id="rId4"/>
    <p:sldId id="981" r:id="rId5"/>
    <p:sldId id="1006" r:id="rId6"/>
    <p:sldId id="1007" r:id="rId7"/>
    <p:sldId id="1008" r:id="rId8"/>
    <p:sldId id="1009" r:id="rId9"/>
    <p:sldId id="1010" r:id="rId10"/>
    <p:sldId id="1011" r:id="rId11"/>
    <p:sldId id="1012" r:id="rId12"/>
    <p:sldId id="1013" r:id="rId13"/>
    <p:sldId id="1014" r:id="rId14"/>
    <p:sldId id="1015" r:id="rId15"/>
    <p:sldId id="1017" r:id="rId16"/>
    <p:sldId id="1019" r:id="rId17"/>
    <p:sldId id="1020" r:id="rId18"/>
    <p:sldId id="1021" r:id="rId19"/>
    <p:sldId id="1022" r:id="rId20"/>
    <p:sldId id="1026" r:id="rId21"/>
    <p:sldId id="1033" r:id="rId22"/>
    <p:sldId id="1034" r:id="rId23"/>
    <p:sldId id="1036" r:id="rId24"/>
    <p:sldId id="1037" r:id="rId25"/>
    <p:sldId id="854" r:id="rId26"/>
    <p:sldId id="986" r:id="rId27"/>
    <p:sldId id="988" r:id="rId28"/>
    <p:sldId id="1029" r:id="rId29"/>
    <p:sldId id="990" r:id="rId30"/>
    <p:sldId id="999" r:id="rId31"/>
    <p:sldId id="1000" r:id="rId32"/>
    <p:sldId id="1030" r:id="rId33"/>
    <p:sldId id="1031" r:id="rId34"/>
    <p:sldId id="1032" r:id="rId35"/>
    <p:sldId id="1035" r:id="rId36"/>
    <p:sldId id="991" r:id="rId37"/>
    <p:sldId id="1038" r:id="rId38"/>
    <p:sldId id="992" r:id="rId39"/>
    <p:sldId id="989" r:id="rId40"/>
    <p:sldId id="993" r:id="rId41"/>
    <p:sldId id="998" r:id="rId42"/>
    <p:sldId id="994" r:id="rId43"/>
    <p:sldId id="1001" r:id="rId44"/>
    <p:sldId id="995" r:id="rId45"/>
    <p:sldId id="996" r:id="rId46"/>
    <p:sldId id="997" r:id="rId47"/>
    <p:sldId id="972" r:id="rId48"/>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CC3300"/>
    <a:srgbClr val="E6E8E7"/>
    <a:srgbClr val="F4B930"/>
    <a:srgbClr val="752E2E"/>
    <a:srgbClr val="0066CC"/>
    <a:srgbClr val="0080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A97959-F02F-B7E7-284C-A058B110C900}" v="13" dt="2021-09-30T15:25:23.9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18" autoAdjust="0"/>
    <p:restoredTop sz="95699" autoAdjust="0"/>
  </p:normalViewPr>
  <p:slideViewPr>
    <p:cSldViewPr>
      <p:cViewPr varScale="1">
        <p:scale>
          <a:sx n="86" d="100"/>
          <a:sy n="86" d="100"/>
        </p:scale>
        <p:origin x="576" y="3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32"/>
    </p:cViewPr>
  </p:sorterViewPr>
  <p:notesViewPr>
    <p:cSldViewPr>
      <p:cViewPr varScale="1">
        <p:scale>
          <a:sx n="59" d="100"/>
          <a:sy n="59" d="100"/>
        </p:scale>
        <p:origin x="-2424" y="-84"/>
      </p:cViewPr>
      <p:guideLst>
        <p:guide orient="horz" pos="2895"/>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bhi Tayal CS" userId="S::surbhi.tayal@abes.ac.in::61f8f7cc-3182-4b18-a024-5e90451aa835" providerId="AD" clId="Web-{27A97959-F02F-B7E7-284C-A058B110C900}"/>
    <pc:docChg chg="modSld">
      <pc:chgData name="Surbhi Tayal CS" userId="S::surbhi.tayal@abes.ac.in::61f8f7cc-3182-4b18-a024-5e90451aa835" providerId="AD" clId="Web-{27A97959-F02F-B7E7-284C-A058B110C900}" dt="2021-09-30T15:25:23.938" v="12" actId="20577"/>
      <pc:docMkLst>
        <pc:docMk/>
      </pc:docMkLst>
      <pc:sldChg chg="modSp">
        <pc:chgData name="Surbhi Tayal CS" userId="S::surbhi.tayal@abes.ac.in::61f8f7cc-3182-4b18-a024-5e90451aa835" providerId="AD" clId="Web-{27A97959-F02F-B7E7-284C-A058B110C900}" dt="2021-09-30T15:25:23.938" v="12" actId="20577"/>
        <pc:sldMkLst>
          <pc:docMk/>
          <pc:sldMk cId="214067132" sldId="1012"/>
        </pc:sldMkLst>
        <pc:spChg chg="mod">
          <ac:chgData name="Surbhi Tayal CS" userId="S::surbhi.tayal@abes.ac.in::61f8f7cc-3182-4b18-a024-5e90451aa835" providerId="AD" clId="Web-{27A97959-F02F-B7E7-284C-A058B110C900}" dt="2021-09-30T15:25:23.938" v="12" actId="20577"/>
          <ac:spMkLst>
            <pc:docMk/>
            <pc:sldMk cId="214067132" sldId="1012"/>
            <ac:spMk id="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CCC70-0D9B-43BE-96DE-E5C6E2B8884A}"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BCCB605C-25D3-48C3-9C2B-B0DEF0A3BBC5}">
      <dgm:prSet phldrT="[Text]"/>
      <dgm:spPr/>
      <dgm:t>
        <a:bodyPr/>
        <a:lstStyle/>
        <a:p>
          <a:r>
            <a:rPr lang="en-US" dirty="0"/>
            <a:t>Day 2</a:t>
          </a:r>
        </a:p>
      </dgm:t>
    </dgm:pt>
    <dgm:pt modelId="{1352AA99-BE19-4223-AB73-BDE283A3ABC9}" type="parTrans" cxnId="{DC00634B-A6EC-437D-8C3E-4033038FCBC4}">
      <dgm:prSet/>
      <dgm:spPr/>
      <dgm:t>
        <a:bodyPr/>
        <a:lstStyle/>
        <a:p>
          <a:endParaRPr lang="en-US"/>
        </a:p>
      </dgm:t>
    </dgm:pt>
    <dgm:pt modelId="{7B603CB7-58F4-4AA7-9E19-E877D2A0F280}" type="sibTrans" cxnId="{DC00634B-A6EC-437D-8C3E-4033038FCBC4}">
      <dgm:prSet/>
      <dgm:spPr/>
      <dgm:t>
        <a:bodyPr/>
        <a:lstStyle/>
        <a:p>
          <a:endParaRPr lang="en-US"/>
        </a:p>
      </dgm:t>
    </dgm:pt>
    <dgm:pt modelId="{FC883A9B-5499-45A4-A784-F466445BDCB2}">
      <dgm:prSet phldrT="[Text]"/>
      <dgm:spPr>
        <a:solidFill>
          <a:schemeClr val="accent1">
            <a:lumMod val="60000"/>
            <a:lumOff val="40000"/>
            <a:alpha val="90000"/>
          </a:schemeClr>
        </a:solidFill>
      </dgm:spPr>
      <dgm:t>
        <a:bodyPr/>
        <a:lstStyle/>
        <a:p>
          <a:r>
            <a:rPr lang="en-US" dirty="0"/>
            <a:t>Constraints on Binary Relationship Types </a:t>
          </a:r>
        </a:p>
      </dgm:t>
    </dgm:pt>
    <dgm:pt modelId="{0697DC63-8A9D-482B-BA83-85146AB5A889}" type="parTrans" cxnId="{B812966C-CAED-46FA-9A77-5A10A9FD25D2}">
      <dgm:prSet/>
      <dgm:spPr/>
      <dgm:t>
        <a:bodyPr/>
        <a:lstStyle/>
        <a:p>
          <a:endParaRPr lang="en-US"/>
        </a:p>
      </dgm:t>
    </dgm:pt>
    <dgm:pt modelId="{0D6E22B4-1C18-40C7-A6EA-4495A935C956}" type="sibTrans" cxnId="{B812966C-CAED-46FA-9A77-5A10A9FD25D2}">
      <dgm:prSet/>
      <dgm:spPr/>
      <dgm:t>
        <a:bodyPr/>
        <a:lstStyle/>
        <a:p>
          <a:endParaRPr lang="en-US"/>
        </a:p>
      </dgm:t>
    </dgm:pt>
    <dgm:pt modelId="{97A29683-4088-409A-AAEA-FCBEC4D2C6B4}">
      <dgm:prSet phldrT="[Text]"/>
      <dgm:spPr/>
      <dgm:t>
        <a:bodyPr/>
        <a:lstStyle/>
        <a:p>
          <a:r>
            <a:rPr lang="en-US" dirty="0"/>
            <a:t>Day 3</a:t>
          </a:r>
        </a:p>
      </dgm:t>
    </dgm:pt>
    <dgm:pt modelId="{B0B7A316-68AE-49A1-AC23-9EA2190D3BC2}" type="parTrans" cxnId="{FBBCEA60-B997-473B-9451-91352E357A0B}">
      <dgm:prSet/>
      <dgm:spPr/>
      <dgm:t>
        <a:bodyPr/>
        <a:lstStyle/>
        <a:p>
          <a:endParaRPr lang="en-US"/>
        </a:p>
      </dgm:t>
    </dgm:pt>
    <dgm:pt modelId="{D251A7A7-C952-499A-9BEE-AE87DEC5F414}" type="sibTrans" cxnId="{FBBCEA60-B997-473B-9451-91352E357A0B}">
      <dgm:prSet/>
      <dgm:spPr/>
      <dgm:t>
        <a:bodyPr/>
        <a:lstStyle/>
        <a:p>
          <a:endParaRPr lang="en-US"/>
        </a:p>
      </dgm:t>
    </dgm:pt>
    <dgm:pt modelId="{229B16C3-3EDC-4F9E-887C-8E6BE6BAE733}">
      <dgm:prSet phldrT="[Text]"/>
      <dgm:spPr/>
      <dgm:t>
        <a:bodyPr/>
        <a:lstStyle/>
        <a:p>
          <a:r>
            <a:rPr lang="en-US" dirty="0"/>
            <a:t>Completion of ER model</a:t>
          </a:r>
        </a:p>
      </dgm:t>
    </dgm:pt>
    <dgm:pt modelId="{147071A2-52E3-4867-BE71-F140D0063ACD}" type="parTrans" cxnId="{C0722406-9E1B-4041-ABCD-E2FE896644B4}">
      <dgm:prSet/>
      <dgm:spPr/>
      <dgm:t>
        <a:bodyPr/>
        <a:lstStyle/>
        <a:p>
          <a:endParaRPr lang="en-US"/>
        </a:p>
      </dgm:t>
    </dgm:pt>
    <dgm:pt modelId="{37B5AA9C-B98E-4524-9F5C-F68DBDEE93DF}" type="sibTrans" cxnId="{C0722406-9E1B-4041-ABCD-E2FE896644B4}">
      <dgm:prSet/>
      <dgm:spPr/>
      <dgm:t>
        <a:bodyPr/>
        <a:lstStyle/>
        <a:p>
          <a:endParaRPr lang="en-US"/>
        </a:p>
      </dgm:t>
    </dgm:pt>
    <dgm:pt modelId="{E3524404-AF9E-4621-8357-1D946966B653}">
      <dgm:prSet phldrT="[Text]"/>
      <dgm:spPr/>
      <dgm:t>
        <a:bodyPr/>
        <a:lstStyle/>
        <a:p>
          <a:r>
            <a:rPr lang="en-US" dirty="0"/>
            <a:t>Day 4</a:t>
          </a:r>
        </a:p>
      </dgm:t>
    </dgm:pt>
    <dgm:pt modelId="{269DFFEC-9EE7-4B84-BF45-1859AA19D84C}" type="parTrans" cxnId="{B5A05600-88E0-4342-B0EC-979F06CC66FC}">
      <dgm:prSet/>
      <dgm:spPr/>
      <dgm:t>
        <a:bodyPr/>
        <a:lstStyle/>
        <a:p>
          <a:endParaRPr lang="en-US"/>
        </a:p>
      </dgm:t>
    </dgm:pt>
    <dgm:pt modelId="{C3A67A81-627A-4214-AD96-5F624F27836F}" type="sibTrans" cxnId="{B5A05600-88E0-4342-B0EC-979F06CC66FC}">
      <dgm:prSet/>
      <dgm:spPr/>
      <dgm:t>
        <a:bodyPr/>
        <a:lstStyle/>
        <a:p>
          <a:endParaRPr lang="en-US"/>
        </a:p>
      </dgm:t>
    </dgm:pt>
    <dgm:pt modelId="{80FF94EB-8D31-4F56-A43E-E3ACC79D4966}">
      <dgm:prSet phldrT="[Text]"/>
      <dgm:spPr/>
      <dgm:t>
        <a:bodyPr/>
        <a:lstStyle/>
        <a:p>
          <a:r>
            <a:rPr lang="en-US" dirty="0"/>
            <a:t>Reduction of an ER Model to an Relational Table (Cont.).</a:t>
          </a:r>
        </a:p>
      </dgm:t>
    </dgm:pt>
    <dgm:pt modelId="{B0CB6763-44C1-456D-A280-6181F97D65B1}" type="parTrans" cxnId="{61A7FD5B-D396-4B2D-A26D-D2E08B7F0C03}">
      <dgm:prSet/>
      <dgm:spPr/>
      <dgm:t>
        <a:bodyPr/>
        <a:lstStyle/>
        <a:p>
          <a:endParaRPr lang="en-US"/>
        </a:p>
      </dgm:t>
    </dgm:pt>
    <dgm:pt modelId="{9C573164-861D-467A-8029-053C823A4475}" type="sibTrans" cxnId="{61A7FD5B-D396-4B2D-A26D-D2E08B7F0C03}">
      <dgm:prSet/>
      <dgm:spPr/>
      <dgm:t>
        <a:bodyPr/>
        <a:lstStyle/>
        <a:p>
          <a:endParaRPr lang="en-US"/>
        </a:p>
      </dgm:t>
    </dgm:pt>
    <dgm:pt modelId="{48E84333-C6C6-4A02-97AF-A373EC7A5884}">
      <dgm:prSet phldrT="[Text]"/>
      <dgm:spPr/>
      <dgm:t>
        <a:bodyPr/>
        <a:lstStyle/>
        <a:p>
          <a:r>
            <a:rPr lang="en-US" dirty="0"/>
            <a:t>Day 1</a:t>
          </a:r>
        </a:p>
      </dgm:t>
    </dgm:pt>
    <dgm:pt modelId="{C8309502-1620-47CD-AFA7-FB2DB1424D66}" type="sibTrans" cxnId="{CE0F0FE8-CB2A-411D-89B1-02C2A3228C41}">
      <dgm:prSet/>
      <dgm:spPr/>
      <dgm:t>
        <a:bodyPr/>
        <a:lstStyle/>
        <a:p>
          <a:endParaRPr lang="en-US"/>
        </a:p>
      </dgm:t>
    </dgm:pt>
    <dgm:pt modelId="{DBCC6491-E246-45D1-AD17-35B30A1C2DF7}" type="parTrans" cxnId="{CE0F0FE8-CB2A-411D-89B1-02C2A3228C41}">
      <dgm:prSet/>
      <dgm:spPr/>
      <dgm:t>
        <a:bodyPr/>
        <a:lstStyle/>
        <a:p>
          <a:endParaRPr lang="en-US"/>
        </a:p>
      </dgm:t>
    </dgm:pt>
    <dgm:pt modelId="{D9340316-33C0-4E76-9196-85F65959FA20}">
      <dgm:prSet/>
      <dgm:spPr>
        <a:solidFill>
          <a:srgbClr val="FFC000">
            <a:alpha val="90000"/>
          </a:srgbClr>
        </a:solidFill>
      </dgm:spPr>
      <dgm:t>
        <a:bodyPr/>
        <a:lstStyle/>
        <a:p>
          <a:r>
            <a:rPr lang="en-US" dirty="0"/>
            <a:t>Introduction Case Study-User Requirement</a:t>
          </a:r>
          <a:endParaRPr lang="en-IN" dirty="0"/>
        </a:p>
      </dgm:t>
    </dgm:pt>
    <dgm:pt modelId="{33770911-03C3-4246-8AD6-CF2CA5AFDCB3}" type="parTrans" cxnId="{5A4834EA-2F80-4552-A0D2-E542003BD107}">
      <dgm:prSet/>
      <dgm:spPr/>
      <dgm:t>
        <a:bodyPr/>
        <a:lstStyle/>
        <a:p>
          <a:endParaRPr lang="en-IN"/>
        </a:p>
      </dgm:t>
    </dgm:pt>
    <dgm:pt modelId="{76548D20-79AF-47AD-9702-44ED92F89B71}" type="sibTrans" cxnId="{5A4834EA-2F80-4552-A0D2-E542003BD107}">
      <dgm:prSet/>
      <dgm:spPr/>
      <dgm:t>
        <a:bodyPr/>
        <a:lstStyle/>
        <a:p>
          <a:endParaRPr lang="en-IN"/>
        </a:p>
      </dgm:t>
    </dgm:pt>
    <dgm:pt modelId="{7D0531B3-57DD-4099-94EE-3628BAEDFB52}">
      <dgm:prSet/>
      <dgm:spPr>
        <a:solidFill>
          <a:srgbClr val="FFC000">
            <a:alpha val="90000"/>
          </a:srgbClr>
        </a:solidFill>
      </dgm:spPr>
      <dgm:t>
        <a:bodyPr/>
        <a:lstStyle/>
        <a:p>
          <a:r>
            <a:rPr lang="en-US" dirty="0"/>
            <a:t>Basic Concept of ER Model</a:t>
          </a:r>
          <a:endParaRPr lang="en-IN" dirty="0"/>
        </a:p>
      </dgm:t>
    </dgm:pt>
    <dgm:pt modelId="{19C1C502-BE29-46D4-A2F8-E76C5127D15C}" type="parTrans" cxnId="{9D9D4BC7-3CB3-4980-A37D-E9B2E595572C}">
      <dgm:prSet/>
      <dgm:spPr/>
      <dgm:t>
        <a:bodyPr/>
        <a:lstStyle/>
        <a:p>
          <a:endParaRPr lang="en-IN"/>
        </a:p>
      </dgm:t>
    </dgm:pt>
    <dgm:pt modelId="{954FB9E3-5B94-48F0-84D3-519DEC5BE399}" type="sibTrans" cxnId="{9D9D4BC7-3CB3-4980-A37D-E9B2E595572C}">
      <dgm:prSet/>
      <dgm:spPr/>
      <dgm:t>
        <a:bodyPr/>
        <a:lstStyle/>
        <a:p>
          <a:endParaRPr lang="en-IN"/>
        </a:p>
      </dgm:t>
    </dgm:pt>
    <dgm:pt modelId="{1DD8B643-9AEC-4E22-8B76-BBABC249160E}">
      <dgm:prSet/>
      <dgm:spPr>
        <a:solidFill>
          <a:srgbClr val="FFC000">
            <a:alpha val="90000"/>
          </a:srgbClr>
        </a:solidFill>
      </dgm:spPr>
      <dgm:t>
        <a:bodyPr/>
        <a:lstStyle/>
        <a:p>
          <a:r>
            <a:rPr lang="en-US" dirty="0"/>
            <a:t>ER Modelling</a:t>
          </a:r>
        </a:p>
      </dgm:t>
    </dgm:pt>
    <dgm:pt modelId="{D3F660BE-76F2-4CE8-A038-219A227459F0}" type="parTrans" cxnId="{982420F5-5D65-42E9-8200-DB9ED370820C}">
      <dgm:prSet/>
      <dgm:spPr/>
      <dgm:t>
        <a:bodyPr/>
        <a:lstStyle/>
        <a:p>
          <a:endParaRPr lang="en-IN"/>
        </a:p>
      </dgm:t>
    </dgm:pt>
    <dgm:pt modelId="{4250B9AC-B853-4F32-BFBE-EFE893B32D98}" type="sibTrans" cxnId="{982420F5-5D65-42E9-8200-DB9ED370820C}">
      <dgm:prSet/>
      <dgm:spPr/>
      <dgm:t>
        <a:bodyPr/>
        <a:lstStyle/>
        <a:p>
          <a:endParaRPr lang="en-IN"/>
        </a:p>
      </dgm:t>
    </dgm:pt>
    <dgm:pt modelId="{4EB24E9D-3BD1-49FF-BE9B-7D36FE979FE7}">
      <dgm:prSet/>
      <dgm:spPr>
        <a:solidFill>
          <a:srgbClr val="FFC000">
            <a:alpha val="90000"/>
          </a:srgbClr>
        </a:solidFill>
      </dgm:spPr>
      <dgm:t>
        <a:bodyPr/>
        <a:lstStyle/>
        <a:p>
          <a:r>
            <a:rPr lang="en-US" dirty="0"/>
            <a:t>Entities </a:t>
          </a:r>
        </a:p>
      </dgm:t>
    </dgm:pt>
    <dgm:pt modelId="{787F8666-B1A0-4CB4-A740-51DEFF8C2BE2}" type="parTrans" cxnId="{B3076131-353F-4298-927A-E763039BDEC2}">
      <dgm:prSet/>
      <dgm:spPr/>
      <dgm:t>
        <a:bodyPr/>
        <a:lstStyle/>
        <a:p>
          <a:endParaRPr lang="en-IN"/>
        </a:p>
      </dgm:t>
    </dgm:pt>
    <dgm:pt modelId="{D6F442E2-E841-467E-AD2C-F94FD2CEC8DB}" type="sibTrans" cxnId="{B3076131-353F-4298-927A-E763039BDEC2}">
      <dgm:prSet/>
      <dgm:spPr/>
      <dgm:t>
        <a:bodyPr/>
        <a:lstStyle/>
        <a:p>
          <a:endParaRPr lang="en-IN"/>
        </a:p>
      </dgm:t>
    </dgm:pt>
    <dgm:pt modelId="{69BB48D5-B526-4733-AEB6-F44957A66C98}">
      <dgm:prSet/>
      <dgm:spPr>
        <a:solidFill>
          <a:srgbClr val="FFC000">
            <a:alpha val="90000"/>
          </a:srgbClr>
        </a:solidFill>
      </dgm:spPr>
      <dgm:t>
        <a:bodyPr/>
        <a:lstStyle/>
        <a:p>
          <a:r>
            <a:rPr lang="en-US" dirty="0"/>
            <a:t>Attributes </a:t>
          </a:r>
        </a:p>
      </dgm:t>
    </dgm:pt>
    <dgm:pt modelId="{2F16111A-97E0-4526-9775-C7CD483E7734}" type="parTrans" cxnId="{B6C6CD33-F60E-4B06-85DE-1A377CFB180C}">
      <dgm:prSet/>
      <dgm:spPr/>
      <dgm:t>
        <a:bodyPr/>
        <a:lstStyle/>
        <a:p>
          <a:endParaRPr lang="en-IN"/>
        </a:p>
      </dgm:t>
    </dgm:pt>
    <dgm:pt modelId="{197409DA-7393-41FB-94E9-25EA72841D31}" type="sibTrans" cxnId="{B6C6CD33-F60E-4B06-85DE-1A377CFB180C}">
      <dgm:prSet/>
      <dgm:spPr/>
      <dgm:t>
        <a:bodyPr/>
        <a:lstStyle/>
        <a:p>
          <a:endParaRPr lang="en-IN"/>
        </a:p>
      </dgm:t>
    </dgm:pt>
    <dgm:pt modelId="{600AF864-692C-47B6-9F88-C3D65B1E8B43}">
      <dgm:prSet/>
      <dgm:spPr>
        <a:solidFill>
          <a:srgbClr val="FFC000">
            <a:alpha val="90000"/>
          </a:srgbClr>
        </a:solidFill>
      </dgm:spPr>
      <dgm:t>
        <a:bodyPr/>
        <a:lstStyle/>
        <a:p>
          <a:r>
            <a:rPr lang="en-US" dirty="0"/>
            <a:t>Relationship</a:t>
          </a:r>
        </a:p>
      </dgm:t>
    </dgm:pt>
    <dgm:pt modelId="{29492778-A18C-4463-A3AE-D90453955326}" type="parTrans" cxnId="{2073627F-5409-4E04-B2E9-EB2B3925E0DA}">
      <dgm:prSet/>
      <dgm:spPr/>
      <dgm:t>
        <a:bodyPr/>
        <a:lstStyle/>
        <a:p>
          <a:endParaRPr lang="en-IN"/>
        </a:p>
      </dgm:t>
    </dgm:pt>
    <dgm:pt modelId="{E5E680C9-2629-4F60-B30D-180F5FAFAB74}" type="sibTrans" cxnId="{2073627F-5409-4E04-B2E9-EB2B3925E0DA}">
      <dgm:prSet/>
      <dgm:spPr/>
      <dgm:t>
        <a:bodyPr/>
        <a:lstStyle/>
        <a:p>
          <a:endParaRPr lang="en-IN"/>
        </a:p>
      </dgm:t>
    </dgm:pt>
    <dgm:pt modelId="{FFA2476B-28EE-44E9-AB77-EBAB8FE115EF}">
      <dgm:prSet/>
      <dgm:spPr>
        <a:solidFill>
          <a:schemeClr val="accent1">
            <a:lumMod val="60000"/>
            <a:lumOff val="40000"/>
            <a:alpha val="90000"/>
          </a:schemeClr>
        </a:solidFill>
      </dgm:spPr>
      <dgm:t>
        <a:bodyPr/>
        <a:lstStyle/>
        <a:p>
          <a:r>
            <a:rPr lang="en-US" dirty="0"/>
            <a:t>Keys </a:t>
          </a:r>
        </a:p>
      </dgm:t>
    </dgm:pt>
    <dgm:pt modelId="{007ADE7C-66AB-4FCE-8F92-F8204A580B1C}" type="parTrans" cxnId="{DB1691A5-2261-4B3F-B764-DCE2C4805D68}">
      <dgm:prSet/>
      <dgm:spPr/>
      <dgm:t>
        <a:bodyPr/>
        <a:lstStyle/>
        <a:p>
          <a:endParaRPr lang="en-IN"/>
        </a:p>
      </dgm:t>
    </dgm:pt>
    <dgm:pt modelId="{76374FA8-6CF0-4E78-AE6D-97B733463E56}" type="sibTrans" cxnId="{DB1691A5-2261-4B3F-B764-DCE2C4805D68}">
      <dgm:prSet/>
      <dgm:spPr/>
      <dgm:t>
        <a:bodyPr/>
        <a:lstStyle/>
        <a:p>
          <a:endParaRPr lang="en-IN"/>
        </a:p>
      </dgm:t>
    </dgm:pt>
    <dgm:pt modelId="{652CC9A0-5234-457E-8888-41BE4BB05335}">
      <dgm:prSet/>
      <dgm:spPr>
        <a:solidFill>
          <a:schemeClr val="accent1">
            <a:lumMod val="60000"/>
            <a:lumOff val="40000"/>
            <a:alpha val="90000"/>
          </a:schemeClr>
        </a:solidFill>
      </dgm:spPr>
      <dgm:t>
        <a:bodyPr/>
        <a:lstStyle/>
        <a:p>
          <a:r>
            <a:rPr lang="en-US" dirty="0"/>
            <a:t>Primary</a:t>
          </a:r>
        </a:p>
      </dgm:t>
    </dgm:pt>
    <dgm:pt modelId="{D7D3D7FD-AA47-4304-8613-BE0E99FD458B}" type="parTrans" cxnId="{6C969F78-D7DB-4412-8255-9D2CD26F004C}">
      <dgm:prSet/>
      <dgm:spPr/>
      <dgm:t>
        <a:bodyPr/>
        <a:lstStyle/>
        <a:p>
          <a:endParaRPr lang="en-IN"/>
        </a:p>
      </dgm:t>
    </dgm:pt>
    <dgm:pt modelId="{EBFAC427-A139-4B0A-A689-8A7EA3B27C96}" type="sibTrans" cxnId="{6C969F78-D7DB-4412-8255-9D2CD26F004C}">
      <dgm:prSet/>
      <dgm:spPr/>
      <dgm:t>
        <a:bodyPr/>
        <a:lstStyle/>
        <a:p>
          <a:endParaRPr lang="en-IN"/>
        </a:p>
      </dgm:t>
    </dgm:pt>
    <dgm:pt modelId="{DC766E69-3120-450E-B25B-651DE0FA9902}">
      <dgm:prSet/>
      <dgm:spPr>
        <a:solidFill>
          <a:schemeClr val="accent1">
            <a:lumMod val="60000"/>
            <a:lumOff val="40000"/>
            <a:alpha val="90000"/>
          </a:schemeClr>
        </a:solidFill>
      </dgm:spPr>
      <dgm:t>
        <a:bodyPr/>
        <a:lstStyle/>
        <a:p>
          <a:r>
            <a:rPr lang="en-US" dirty="0"/>
            <a:t>Foreign key</a:t>
          </a:r>
          <a:endParaRPr lang="en-IN" dirty="0"/>
        </a:p>
      </dgm:t>
    </dgm:pt>
    <dgm:pt modelId="{A676BDAD-2377-4FAF-840B-FC8657D0A3D3}" type="parTrans" cxnId="{8434694A-9AA1-470D-88EA-EE30C627A2C7}">
      <dgm:prSet/>
      <dgm:spPr/>
      <dgm:t>
        <a:bodyPr/>
        <a:lstStyle/>
        <a:p>
          <a:endParaRPr lang="en-IN"/>
        </a:p>
      </dgm:t>
    </dgm:pt>
    <dgm:pt modelId="{2CF09C16-3A6C-48A6-943F-A814879DD5DB}" type="sibTrans" cxnId="{8434694A-9AA1-470D-88EA-EE30C627A2C7}">
      <dgm:prSet/>
      <dgm:spPr/>
      <dgm:t>
        <a:bodyPr/>
        <a:lstStyle/>
        <a:p>
          <a:endParaRPr lang="en-IN"/>
        </a:p>
      </dgm:t>
    </dgm:pt>
    <dgm:pt modelId="{D4F87423-C42A-4881-BFC5-FB97A1F5EAEE}">
      <dgm:prSet/>
      <dgm:spPr>
        <a:solidFill>
          <a:schemeClr val="accent1">
            <a:lumMod val="60000"/>
            <a:lumOff val="40000"/>
            <a:alpha val="90000"/>
          </a:schemeClr>
        </a:solidFill>
      </dgm:spPr>
      <dgm:t>
        <a:bodyPr/>
        <a:lstStyle/>
        <a:p>
          <a:r>
            <a:rPr lang="en-US" dirty="0"/>
            <a:t>Extended ER Concept </a:t>
          </a:r>
          <a:endParaRPr lang="en-IN" dirty="0"/>
        </a:p>
      </dgm:t>
    </dgm:pt>
    <dgm:pt modelId="{9E2AA509-B4B7-458A-A6DF-F9D6DD81C1C6}" type="parTrans" cxnId="{D0638EC1-FF72-4274-98D8-72F52978ECE2}">
      <dgm:prSet/>
      <dgm:spPr/>
      <dgm:t>
        <a:bodyPr/>
        <a:lstStyle/>
        <a:p>
          <a:endParaRPr lang="en-IN"/>
        </a:p>
      </dgm:t>
    </dgm:pt>
    <dgm:pt modelId="{C1F54455-8786-4346-B083-85471BF63AF1}" type="sibTrans" cxnId="{D0638EC1-FF72-4274-98D8-72F52978ECE2}">
      <dgm:prSet/>
      <dgm:spPr/>
      <dgm:t>
        <a:bodyPr/>
        <a:lstStyle/>
        <a:p>
          <a:endParaRPr lang="en-IN"/>
        </a:p>
      </dgm:t>
    </dgm:pt>
    <dgm:pt modelId="{F2BA2603-6C4D-498B-9F9E-89AFAA87CFFE}">
      <dgm:prSet/>
      <dgm:spPr/>
      <dgm:t>
        <a:bodyPr/>
        <a:lstStyle/>
        <a:p>
          <a:r>
            <a:rPr lang="en-US"/>
            <a:t>Reduction of an ER Model to an Relational Table </a:t>
          </a:r>
          <a:endParaRPr lang="en-IN" dirty="0"/>
        </a:p>
      </dgm:t>
    </dgm:pt>
    <dgm:pt modelId="{95C95F37-769A-4FD8-9CE2-13F205031E64}" type="parTrans" cxnId="{1419590C-28DE-4705-A3A4-316A672178D8}">
      <dgm:prSet/>
      <dgm:spPr/>
      <dgm:t>
        <a:bodyPr/>
        <a:lstStyle/>
        <a:p>
          <a:endParaRPr lang="en-IN"/>
        </a:p>
      </dgm:t>
    </dgm:pt>
    <dgm:pt modelId="{A5C9A1FC-BD1B-41EA-886A-EA016CB389C0}" type="sibTrans" cxnId="{1419590C-28DE-4705-A3A4-316A672178D8}">
      <dgm:prSet/>
      <dgm:spPr/>
      <dgm:t>
        <a:bodyPr/>
        <a:lstStyle/>
        <a:p>
          <a:endParaRPr lang="en-IN"/>
        </a:p>
      </dgm:t>
    </dgm:pt>
    <dgm:pt modelId="{8ECD1935-51C0-4757-A6EE-E9087A7F5189}">
      <dgm:prSet/>
      <dgm:spPr/>
      <dgm:t>
        <a:bodyPr/>
        <a:lstStyle/>
        <a:p>
          <a:r>
            <a:rPr lang="en-US"/>
            <a:t>Complete Relational Model of Case Study</a:t>
          </a:r>
          <a:endParaRPr lang="en-US" dirty="0"/>
        </a:p>
      </dgm:t>
    </dgm:pt>
    <dgm:pt modelId="{D7A9D80E-B12A-432F-8273-3008F362082C}" type="parTrans" cxnId="{CB536D6F-CF5E-44AF-9219-55036A34CB7E}">
      <dgm:prSet/>
      <dgm:spPr/>
      <dgm:t>
        <a:bodyPr/>
        <a:lstStyle/>
        <a:p>
          <a:endParaRPr lang="en-IN"/>
        </a:p>
      </dgm:t>
    </dgm:pt>
    <dgm:pt modelId="{1D295401-F98E-40D3-92DB-9534DA864A68}" type="sibTrans" cxnId="{CB536D6F-CF5E-44AF-9219-55036A34CB7E}">
      <dgm:prSet/>
      <dgm:spPr/>
      <dgm:t>
        <a:bodyPr/>
        <a:lstStyle/>
        <a:p>
          <a:endParaRPr lang="en-IN"/>
        </a:p>
      </dgm:t>
    </dgm:pt>
    <dgm:pt modelId="{1505C841-2583-43C7-B476-362E278B0601}" type="pres">
      <dgm:prSet presAssocID="{BE7CCC70-0D9B-43BE-96DE-E5C6E2B8884A}" presName="Name0" presStyleCnt="0">
        <dgm:presLayoutVars>
          <dgm:dir/>
          <dgm:animLvl val="lvl"/>
          <dgm:resizeHandles val="exact"/>
        </dgm:presLayoutVars>
      </dgm:prSet>
      <dgm:spPr/>
    </dgm:pt>
    <dgm:pt modelId="{9AF61F49-EF51-4198-B120-6D27A2394BD1}" type="pres">
      <dgm:prSet presAssocID="{48E84333-C6C6-4A02-97AF-A373EC7A5884}" presName="composite" presStyleCnt="0"/>
      <dgm:spPr/>
    </dgm:pt>
    <dgm:pt modelId="{5AB8F325-B076-4CA1-93B7-EC76BA1AE2F5}" type="pres">
      <dgm:prSet presAssocID="{48E84333-C6C6-4A02-97AF-A373EC7A5884}" presName="parTx" presStyleLbl="alignNode1" presStyleIdx="0" presStyleCnt="4">
        <dgm:presLayoutVars>
          <dgm:chMax val="0"/>
          <dgm:chPref val="0"/>
          <dgm:bulletEnabled val="1"/>
        </dgm:presLayoutVars>
      </dgm:prSet>
      <dgm:spPr/>
    </dgm:pt>
    <dgm:pt modelId="{257D3217-22AA-4978-B5BC-E162C1E53B6E}" type="pres">
      <dgm:prSet presAssocID="{48E84333-C6C6-4A02-97AF-A373EC7A5884}" presName="desTx" presStyleLbl="alignAccFollowNode1" presStyleIdx="0" presStyleCnt="4">
        <dgm:presLayoutVars>
          <dgm:bulletEnabled val="1"/>
        </dgm:presLayoutVars>
      </dgm:prSet>
      <dgm:spPr/>
    </dgm:pt>
    <dgm:pt modelId="{24698588-9397-41A2-B17C-50712846CAD4}" type="pres">
      <dgm:prSet presAssocID="{C8309502-1620-47CD-AFA7-FB2DB1424D66}" presName="space" presStyleCnt="0"/>
      <dgm:spPr/>
    </dgm:pt>
    <dgm:pt modelId="{4B8512B5-AEF7-49BB-A057-A2CA993EADD2}" type="pres">
      <dgm:prSet presAssocID="{BCCB605C-25D3-48C3-9C2B-B0DEF0A3BBC5}" presName="composite" presStyleCnt="0"/>
      <dgm:spPr/>
    </dgm:pt>
    <dgm:pt modelId="{2D37F524-7033-403E-A496-9608FFF14C56}" type="pres">
      <dgm:prSet presAssocID="{BCCB605C-25D3-48C3-9C2B-B0DEF0A3BBC5}" presName="parTx" presStyleLbl="alignNode1" presStyleIdx="1" presStyleCnt="4">
        <dgm:presLayoutVars>
          <dgm:chMax val="0"/>
          <dgm:chPref val="0"/>
          <dgm:bulletEnabled val="1"/>
        </dgm:presLayoutVars>
      </dgm:prSet>
      <dgm:spPr/>
    </dgm:pt>
    <dgm:pt modelId="{3AB7838E-7052-41EC-A93B-CB11F7ADC489}" type="pres">
      <dgm:prSet presAssocID="{BCCB605C-25D3-48C3-9C2B-B0DEF0A3BBC5}" presName="desTx" presStyleLbl="alignAccFollowNode1" presStyleIdx="1" presStyleCnt="4">
        <dgm:presLayoutVars>
          <dgm:bulletEnabled val="1"/>
        </dgm:presLayoutVars>
      </dgm:prSet>
      <dgm:spPr/>
    </dgm:pt>
    <dgm:pt modelId="{2240037B-26BD-4609-B129-E20A2211987B}" type="pres">
      <dgm:prSet presAssocID="{7B603CB7-58F4-4AA7-9E19-E877D2A0F280}" presName="space" presStyleCnt="0"/>
      <dgm:spPr/>
    </dgm:pt>
    <dgm:pt modelId="{E9541F30-71ED-4072-BFC4-86C462DF47FB}" type="pres">
      <dgm:prSet presAssocID="{97A29683-4088-409A-AAEA-FCBEC4D2C6B4}" presName="composite" presStyleCnt="0"/>
      <dgm:spPr/>
    </dgm:pt>
    <dgm:pt modelId="{48BB31F4-BD41-4898-A87F-7D8897E8D5C2}" type="pres">
      <dgm:prSet presAssocID="{97A29683-4088-409A-AAEA-FCBEC4D2C6B4}" presName="parTx" presStyleLbl="alignNode1" presStyleIdx="2" presStyleCnt="4">
        <dgm:presLayoutVars>
          <dgm:chMax val="0"/>
          <dgm:chPref val="0"/>
          <dgm:bulletEnabled val="1"/>
        </dgm:presLayoutVars>
      </dgm:prSet>
      <dgm:spPr/>
    </dgm:pt>
    <dgm:pt modelId="{4B99666E-ED61-4949-A6C2-154F24C043EA}" type="pres">
      <dgm:prSet presAssocID="{97A29683-4088-409A-AAEA-FCBEC4D2C6B4}" presName="desTx" presStyleLbl="alignAccFollowNode1" presStyleIdx="2" presStyleCnt="4" custLinFactNeighborX="372" custLinFactNeighborY="1897">
        <dgm:presLayoutVars>
          <dgm:bulletEnabled val="1"/>
        </dgm:presLayoutVars>
      </dgm:prSet>
      <dgm:spPr/>
    </dgm:pt>
    <dgm:pt modelId="{EC8A977D-89EB-454D-881F-48DA39A9164D}" type="pres">
      <dgm:prSet presAssocID="{D251A7A7-C952-499A-9BEE-AE87DEC5F414}" presName="space" presStyleCnt="0"/>
      <dgm:spPr/>
    </dgm:pt>
    <dgm:pt modelId="{8E2A54CA-2780-49E5-8D75-CFC4BF6B4EDF}" type="pres">
      <dgm:prSet presAssocID="{E3524404-AF9E-4621-8357-1D946966B653}" presName="composite" presStyleCnt="0"/>
      <dgm:spPr/>
    </dgm:pt>
    <dgm:pt modelId="{E286B833-4448-420D-AA3F-2A5DDAE2AE2C}" type="pres">
      <dgm:prSet presAssocID="{E3524404-AF9E-4621-8357-1D946966B653}" presName="parTx" presStyleLbl="alignNode1" presStyleIdx="3" presStyleCnt="4">
        <dgm:presLayoutVars>
          <dgm:chMax val="0"/>
          <dgm:chPref val="0"/>
          <dgm:bulletEnabled val="1"/>
        </dgm:presLayoutVars>
      </dgm:prSet>
      <dgm:spPr/>
    </dgm:pt>
    <dgm:pt modelId="{020EBEBE-5A0D-4365-A5E4-F2F77A96531B}" type="pres">
      <dgm:prSet presAssocID="{E3524404-AF9E-4621-8357-1D946966B653}" presName="desTx" presStyleLbl="alignAccFollowNode1" presStyleIdx="3" presStyleCnt="4" custLinFactNeighborX="641" custLinFactNeighborY="2762">
        <dgm:presLayoutVars>
          <dgm:bulletEnabled val="1"/>
        </dgm:presLayoutVars>
      </dgm:prSet>
      <dgm:spPr/>
    </dgm:pt>
  </dgm:ptLst>
  <dgm:cxnLst>
    <dgm:cxn modelId="{B5A05600-88E0-4342-B0EC-979F06CC66FC}" srcId="{BE7CCC70-0D9B-43BE-96DE-E5C6E2B8884A}" destId="{E3524404-AF9E-4621-8357-1D946966B653}" srcOrd="3" destOrd="0" parTransId="{269DFFEC-9EE7-4B84-BF45-1859AA19D84C}" sibTransId="{C3A67A81-627A-4214-AD96-5F624F27836F}"/>
    <dgm:cxn modelId="{C0722406-9E1B-4041-ABCD-E2FE896644B4}" srcId="{97A29683-4088-409A-AAEA-FCBEC4D2C6B4}" destId="{229B16C3-3EDC-4F9E-887C-8E6BE6BAE733}" srcOrd="0" destOrd="0" parTransId="{147071A2-52E3-4867-BE71-F140D0063ACD}" sibTransId="{37B5AA9C-B98E-4524-9F5C-F68DBDEE93DF}"/>
    <dgm:cxn modelId="{1419590C-28DE-4705-A3A4-316A672178D8}" srcId="{97A29683-4088-409A-AAEA-FCBEC4D2C6B4}" destId="{F2BA2603-6C4D-498B-9F9E-89AFAA87CFFE}" srcOrd="1" destOrd="0" parTransId="{95C95F37-769A-4FD8-9CE2-13F205031E64}" sibTransId="{A5C9A1FC-BD1B-41EA-886A-EA016CB389C0}"/>
    <dgm:cxn modelId="{DC147416-397C-4679-8CE9-E1FAB416474D}" type="presOf" srcId="{7D0531B3-57DD-4099-94EE-3628BAEDFB52}" destId="{257D3217-22AA-4978-B5BC-E162C1E53B6E}" srcOrd="0" destOrd="1" presId="urn:microsoft.com/office/officeart/2005/8/layout/hList1"/>
    <dgm:cxn modelId="{E255D819-7202-42AB-BB44-9476639A8B07}" type="presOf" srcId="{DC766E69-3120-450E-B25B-651DE0FA9902}" destId="{3AB7838E-7052-41EC-A93B-CB11F7ADC489}" srcOrd="0" destOrd="3" presId="urn:microsoft.com/office/officeart/2005/8/layout/hList1"/>
    <dgm:cxn modelId="{46D0C821-4E94-4751-987D-53C1134619CD}" type="presOf" srcId="{97A29683-4088-409A-AAEA-FCBEC4D2C6B4}" destId="{48BB31F4-BD41-4898-A87F-7D8897E8D5C2}" srcOrd="0" destOrd="0" presId="urn:microsoft.com/office/officeart/2005/8/layout/hList1"/>
    <dgm:cxn modelId="{39A9FA23-73E4-4DFE-9157-63CA06A83546}" type="presOf" srcId="{E3524404-AF9E-4621-8357-1D946966B653}" destId="{E286B833-4448-420D-AA3F-2A5DDAE2AE2C}" srcOrd="0" destOrd="0" presId="urn:microsoft.com/office/officeart/2005/8/layout/hList1"/>
    <dgm:cxn modelId="{B3076131-353F-4298-927A-E763039BDEC2}" srcId="{48E84333-C6C6-4A02-97AF-A373EC7A5884}" destId="{4EB24E9D-3BD1-49FF-BE9B-7D36FE979FE7}" srcOrd="3" destOrd="0" parTransId="{787F8666-B1A0-4CB4-A740-51DEFF8C2BE2}" sibTransId="{D6F442E2-E841-467E-AD2C-F94FD2CEC8DB}"/>
    <dgm:cxn modelId="{B6C6CD33-F60E-4B06-85DE-1A377CFB180C}" srcId="{48E84333-C6C6-4A02-97AF-A373EC7A5884}" destId="{69BB48D5-B526-4733-AEB6-F44957A66C98}" srcOrd="4" destOrd="0" parTransId="{2F16111A-97E0-4526-9775-C7CD483E7734}" sibTransId="{197409DA-7393-41FB-94E9-25EA72841D31}"/>
    <dgm:cxn modelId="{F8AC7C35-EC0E-42D7-9E78-AC3BB6DB4EB2}" type="presOf" srcId="{FC883A9B-5499-45A4-A784-F466445BDCB2}" destId="{3AB7838E-7052-41EC-A93B-CB11F7ADC489}" srcOrd="0" destOrd="0" presId="urn:microsoft.com/office/officeart/2005/8/layout/hList1"/>
    <dgm:cxn modelId="{92B5DB38-8FE3-4D10-8E52-0EEE73D61E00}" type="presOf" srcId="{48E84333-C6C6-4A02-97AF-A373EC7A5884}" destId="{5AB8F325-B076-4CA1-93B7-EC76BA1AE2F5}" srcOrd="0" destOrd="0" presId="urn:microsoft.com/office/officeart/2005/8/layout/hList1"/>
    <dgm:cxn modelId="{61A7FD5B-D396-4B2D-A26D-D2E08B7F0C03}" srcId="{E3524404-AF9E-4621-8357-1D946966B653}" destId="{80FF94EB-8D31-4F56-A43E-E3ACC79D4966}" srcOrd="0" destOrd="0" parTransId="{B0CB6763-44C1-456D-A280-6181F97D65B1}" sibTransId="{9C573164-861D-467A-8029-053C823A4475}"/>
    <dgm:cxn modelId="{FBBCEA60-B997-473B-9451-91352E357A0B}" srcId="{BE7CCC70-0D9B-43BE-96DE-E5C6E2B8884A}" destId="{97A29683-4088-409A-AAEA-FCBEC4D2C6B4}" srcOrd="2" destOrd="0" parTransId="{B0B7A316-68AE-49A1-AC23-9EA2190D3BC2}" sibTransId="{D251A7A7-C952-499A-9BEE-AE87DEC5F414}"/>
    <dgm:cxn modelId="{EF8BE145-0192-4E28-B3E5-16BBBA46A52F}" type="presOf" srcId="{D4F87423-C42A-4881-BFC5-FB97A1F5EAEE}" destId="{3AB7838E-7052-41EC-A93B-CB11F7ADC489}" srcOrd="0" destOrd="4" presId="urn:microsoft.com/office/officeart/2005/8/layout/hList1"/>
    <dgm:cxn modelId="{8434694A-9AA1-470D-88EA-EE30C627A2C7}" srcId="{BCCB605C-25D3-48C3-9C2B-B0DEF0A3BBC5}" destId="{DC766E69-3120-450E-B25B-651DE0FA9902}" srcOrd="3" destOrd="0" parTransId="{A676BDAD-2377-4FAF-840B-FC8657D0A3D3}" sibTransId="{2CF09C16-3A6C-48A6-943F-A814879DD5DB}"/>
    <dgm:cxn modelId="{DC00634B-A6EC-437D-8C3E-4033038FCBC4}" srcId="{BE7CCC70-0D9B-43BE-96DE-E5C6E2B8884A}" destId="{BCCB605C-25D3-48C3-9C2B-B0DEF0A3BBC5}" srcOrd="1" destOrd="0" parTransId="{1352AA99-BE19-4223-AB73-BDE283A3ABC9}" sibTransId="{7B603CB7-58F4-4AA7-9E19-E877D2A0F280}"/>
    <dgm:cxn modelId="{B812966C-CAED-46FA-9A77-5A10A9FD25D2}" srcId="{BCCB605C-25D3-48C3-9C2B-B0DEF0A3BBC5}" destId="{FC883A9B-5499-45A4-A784-F466445BDCB2}" srcOrd="0" destOrd="0" parTransId="{0697DC63-8A9D-482B-BA83-85146AB5A889}" sibTransId="{0D6E22B4-1C18-40C7-A6EA-4495A935C956}"/>
    <dgm:cxn modelId="{CB536D6F-CF5E-44AF-9219-55036A34CB7E}" srcId="{E3524404-AF9E-4621-8357-1D946966B653}" destId="{8ECD1935-51C0-4757-A6EE-E9087A7F5189}" srcOrd="1" destOrd="0" parTransId="{D7A9D80E-B12A-432F-8273-3008F362082C}" sibTransId="{1D295401-F98E-40D3-92DB-9534DA864A68}"/>
    <dgm:cxn modelId="{E44E3057-1AC0-4A33-9002-C3944AF92A55}" type="presOf" srcId="{D9340316-33C0-4E76-9196-85F65959FA20}" destId="{257D3217-22AA-4978-B5BC-E162C1E53B6E}" srcOrd="0" destOrd="0" presId="urn:microsoft.com/office/officeart/2005/8/layout/hList1"/>
    <dgm:cxn modelId="{6C969F78-D7DB-4412-8255-9D2CD26F004C}" srcId="{BCCB605C-25D3-48C3-9C2B-B0DEF0A3BBC5}" destId="{652CC9A0-5234-457E-8888-41BE4BB05335}" srcOrd="2" destOrd="0" parTransId="{D7D3D7FD-AA47-4304-8613-BE0E99FD458B}" sibTransId="{EBFAC427-A139-4B0A-A689-8A7EA3B27C96}"/>
    <dgm:cxn modelId="{2EEAA478-E790-4BBC-B1C1-4B16BE537F78}" type="presOf" srcId="{4EB24E9D-3BD1-49FF-BE9B-7D36FE979FE7}" destId="{257D3217-22AA-4978-B5BC-E162C1E53B6E}" srcOrd="0" destOrd="3" presId="urn:microsoft.com/office/officeart/2005/8/layout/hList1"/>
    <dgm:cxn modelId="{2073627F-5409-4E04-B2E9-EB2B3925E0DA}" srcId="{48E84333-C6C6-4A02-97AF-A373EC7A5884}" destId="{600AF864-692C-47B6-9F88-C3D65B1E8B43}" srcOrd="5" destOrd="0" parTransId="{29492778-A18C-4463-A3AE-D90453955326}" sibTransId="{E5E680C9-2629-4F60-B30D-180F5FAFAB74}"/>
    <dgm:cxn modelId="{753C2E84-621D-4F7C-9088-22BDA389CD68}" type="presOf" srcId="{1DD8B643-9AEC-4E22-8B76-BBABC249160E}" destId="{257D3217-22AA-4978-B5BC-E162C1E53B6E}" srcOrd="0" destOrd="2" presId="urn:microsoft.com/office/officeart/2005/8/layout/hList1"/>
    <dgm:cxn modelId="{245CF896-4D61-4D75-826B-3742922541BF}" type="presOf" srcId="{80FF94EB-8D31-4F56-A43E-E3ACC79D4966}" destId="{020EBEBE-5A0D-4365-A5E4-F2F77A96531B}" srcOrd="0" destOrd="0" presId="urn:microsoft.com/office/officeart/2005/8/layout/hList1"/>
    <dgm:cxn modelId="{010EFA96-E2DB-40AB-844A-0A1A554FCD38}" type="presOf" srcId="{BCCB605C-25D3-48C3-9C2B-B0DEF0A3BBC5}" destId="{2D37F524-7033-403E-A496-9608FFF14C56}" srcOrd="0" destOrd="0" presId="urn:microsoft.com/office/officeart/2005/8/layout/hList1"/>
    <dgm:cxn modelId="{C1F71A9C-D6A5-4884-84F3-B1EC45657114}" type="presOf" srcId="{652CC9A0-5234-457E-8888-41BE4BB05335}" destId="{3AB7838E-7052-41EC-A93B-CB11F7ADC489}" srcOrd="0" destOrd="2" presId="urn:microsoft.com/office/officeart/2005/8/layout/hList1"/>
    <dgm:cxn modelId="{B745B89E-0AEC-4F14-A2BD-EDFB8A84E5E1}" type="presOf" srcId="{F2BA2603-6C4D-498B-9F9E-89AFAA87CFFE}" destId="{4B99666E-ED61-4949-A6C2-154F24C043EA}" srcOrd="0" destOrd="1" presId="urn:microsoft.com/office/officeart/2005/8/layout/hList1"/>
    <dgm:cxn modelId="{DB1691A5-2261-4B3F-B764-DCE2C4805D68}" srcId="{BCCB605C-25D3-48C3-9C2B-B0DEF0A3BBC5}" destId="{FFA2476B-28EE-44E9-AB77-EBAB8FE115EF}" srcOrd="1" destOrd="0" parTransId="{007ADE7C-66AB-4FCE-8F92-F8204A580B1C}" sibTransId="{76374FA8-6CF0-4E78-AE6D-97B733463E56}"/>
    <dgm:cxn modelId="{F920CDAC-115B-4DC9-BE04-8B7F36B160F3}" type="presOf" srcId="{600AF864-692C-47B6-9F88-C3D65B1E8B43}" destId="{257D3217-22AA-4978-B5BC-E162C1E53B6E}" srcOrd="0" destOrd="5" presId="urn:microsoft.com/office/officeart/2005/8/layout/hList1"/>
    <dgm:cxn modelId="{D0638EC1-FF72-4274-98D8-72F52978ECE2}" srcId="{BCCB605C-25D3-48C3-9C2B-B0DEF0A3BBC5}" destId="{D4F87423-C42A-4881-BFC5-FB97A1F5EAEE}" srcOrd="4" destOrd="0" parTransId="{9E2AA509-B4B7-458A-A6DF-F9D6DD81C1C6}" sibTransId="{C1F54455-8786-4346-B083-85471BF63AF1}"/>
    <dgm:cxn modelId="{9D9D4BC7-3CB3-4980-A37D-E9B2E595572C}" srcId="{48E84333-C6C6-4A02-97AF-A373EC7A5884}" destId="{7D0531B3-57DD-4099-94EE-3628BAEDFB52}" srcOrd="1" destOrd="0" parTransId="{19C1C502-BE29-46D4-A2F8-E76C5127D15C}" sibTransId="{954FB9E3-5B94-48F0-84D3-519DEC5BE399}"/>
    <dgm:cxn modelId="{95942FCC-192F-4D21-A9F7-92CE0EC34DDF}" type="presOf" srcId="{FFA2476B-28EE-44E9-AB77-EBAB8FE115EF}" destId="{3AB7838E-7052-41EC-A93B-CB11F7ADC489}" srcOrd="0" destOrd="1" presId="urn:microsoft.com/office/officeart/2005/8/layout/hList1"/>
    <dgm:cxn modelId="{E9D5C6DC-CABF-4C58-81C1-0AD853B9F04D}" type="presOf" srcId="{229B16C3-3EDC-4F9E-887C-8E6BE6BAE733}" destId="{4B99666E-ED61-4949-A6C2-154F24C043EA}" srcOrd="0" destOrd="0" presId="urn:microsoft.com/office/officeart/2005/8/layout/hList1"/>
    <dgm:cxn modelId="{B05041E6-6B91-4976-96BE-2EA077149112}" type="presOf" srcId="{8ECD1935-51C0-4757-A6EE-E9087A7F5189}" destId="{020EBEBE-5A0D-4365-A5E4-F2F77A96531B}" srcOrd="0" destOrd="1" presId="urn:microsoft.com/office/officeart/2005/8/layout/hList1"/>
    <dgm:cxn modelId="{CE0F0FE8-CB2A-411D-89B1-02C2A3228C41}" srcId="{BE7CCC70-0D9B-43BE-96DE-E5C6E2B8884A}" destId="{48E84333-C6C6-4A02-97AF-A373EC7A5884}" srcOrd="0" destOrd="0" parTransId="{DBCC6491-E246-45D1-AD17-35B30A1C2DF7}" sibTransId="{C8309502-1620-47CD-AFA7-FB2DB1424D66}"/>
    <dgm:cxn modelId="{5A4834EA-2F80-4552-A0D2-E542003BD107}" srcId="{48E84333-C6C6-4A02-97AF-A373EC7A5884}" destId="{D9340316-33C0-4E76-9196-85F65959FA20}" srcOrd="0" destOrd="0" parTransId="{33770911-03C3-4246-8AD6-CF2CA5AFDCB3}" sibTransId="{76548D20-79AF-47AD-9702-44ED92F89B71}"/>
    <dgm:cxn modelId="{3369ECED-AF85-4AFD-8D08-F6B47D30DB8F}" type="presOf" srcId="{BE7CCC70-0D9B-43BE-96DE-E5C6E2B8884A}" destId="{1505C841-2583-43C7-B476-362E278B0601}" srcOrd="0" destOrd="0" presId="urn:microsoft.com/office/officeart/2005/8/layout/hList1"/>
    <dgm:cxn modelId="{982420F5-5D65-42E9-8200-DB9ED370820C}" srcId="{48E84333-C6C6-4A02-97AF-A373EC7A5884}" destId="{1DD8B643-9AEC-4E22-8B76-BBABC249160E}" srcOrd="2" destOrd="0" parTransId="{D3F660BE-76F2-4CE8-A038-219A227459F0}" sibTransId="{4250B9AC-B853-4F32-BFBE-EFE893B32D98}"/>
    <dgm:cxn modelId="{7253A9FE-503A-4F4C-B6A9-CB2C3B9D1439}" type="presOf" srcId="{69BB48D5-B526-4733-AEB6-F44957A66C98}" destId="{257D3217-22AA-4978-B5BC-E162C1E53B6E}" srcOrd="0" destOrd="4" presId="urn:microsoft.com/office/officeart/2005/8/layout/hList1"/>
    <dgm:cxn modelId="{8AE02D62-EDEB-4FFF-865E-E7D101309832}" type="presParOf" srcId="{1505C841-2583-43C7-B476-362E278B0601}" destId="{9AF61F49-EF51-4198-B120-6D27A2394BD1}" srcOrd="0" destOrd="0" presId="urn:microsoft.com/office/officeart/2005/8/layout/hList1"/>
    <dgm:cxn modelId="{2D2DBFB8-DAA9-4537-A7D0-385F25D04F6C}" type="presParOf" srcId="{9AF61F49-EF51-4198-B120-6D27A2394BD1}" destId="{5AB8F325-B076-4CA1-93B7-EC76BA1AE2F5}" srcOrd="0" destOrd="0" presId="urn:microsoft.com/office/officeart/2005/8/layout/hList1"/>
    <dgm:cxn modelId="{253B6F38-C49C-404F-90E3-C9322B6CDAC7}" type="presParOf" srcId="{9AF61F49-EF51-4198-B120-6D27A2394BD1}" destId="{257D3217-22AA-4978-B5BC-E162C1E53B6E}" srcOrd="1" destOrd="0" presId="urn:microsoft.com/office/officeart/2005/8/layout/hList1"/>
    <dgm:cxn modelId="{96D357F6-7632-4B01-818F-972CCBFB89D0}" type="presParOf" srcId="{1505C841-2583-43C7-B476-362E278B0601}" destId="{24698588-9397-41A2-B17C-50712846CAD4}" srcOrd="1" destOrd="0" presId="urn:microsoft.com/office/officeart/2005/8/layout/hList1"/>
    <dgm:cxn modelId="{940EAC19-59BD-4A59-BAF3-1C99669162B1}" type="presParOf" srcId="{1505C841-2583-43C7-B476-362E278B0601}" destId="{4B8512B5-AEF7-49BB-A057-A2CA993EADD2}" srcOrd="2" destOrd="0" presId="urn:microsoft.com/office/officeart/2005/8/layout/hList1"/>
    <dgm:cxn modelId="{6D09D9BC-CC1C-4593-AA9B-A90049BC85BE}" type="presParOf" srcId="{4B8512B5-AEF7-49BB-A057-A2CA993EADD2}" destId="{2D37F524-7033-403E-A496-9608FFF14C56}" srcOrd="0" destOrd="0" presId="urn:microsoft.com/office/officeart/2005/8/layout/hList1"/>
    <dgm:cxn modelId="{BCAC9B60-1C81-4CE8-8F7A-BD8BC9D29796}" type="presParOf" srcId="{4B8512B5-AEF7-49BB-A057-A2CA993EADD2}" destId="{3AB7838E-7052-41EC-A93B-CB11F7ADC489}" srcOrd="1" destOrd="0" presId="urn:microsoft.com/office/officeart/2005/8/layout/hList1"/>
    <dgm:cxn modelId="{ADFABCFF-2F38-441B-AB6D-DF2D63A36B2A}" type="presParOf" srcId="{1505C841-2583-43C7-B476-362E278B0601}" destId="{2240037B-26BD-4609-B129-E20A2211987B}" srcOrd="3" destOrd="0" presId="urn:microsoft.com/office/officeart/2005/8/layout/hList1"/>
    <dgm:cxn modelId="{38043FF4-7D9B-462B-B90D-FC8ACA0BAC95}" type="presParOf" srcId="{1505C841-2583-43C7-B476-362E278B0601}" destId="{E9541F30-71ED-4072-BFC4-86C462DF47FB}" srcOrd="4" destOrd="0" presId="urn:microsoft.com/office/officeart/2005/8/layout/hList1"/>
    <dgm:cxn modelId="{9E1A1D4D-D2C5-4143-8851-881EFDA31985}" type="presParOf" srcId="{E9541F30-71ED-4072-BFC4-86C462DF47FB}" destId="{48BB31F4-BD41-4898-A87F-7D8897E8D5C2}" srcOrd="0" destOrd="0" presId="urn:microsoft.com/office/officeart/2005/8/layout/hList1"/>
    <dgm:cxn modelId="{E00C8FFA-FB49-4F17-BA4C-308A4D7A1672}" type="presParOf" srcId="{E9541F30-71ED-4072-BFC4-86C462DF47FB}" destId="{4B99666E-ED61-4949-A6C2-154F24C043EA}" srcOrd="1" destOrd="0" presId="urn:microsoft.com/office/officeart/2005/8/layout/hList1"/>
    <dgm:cxn modelId="{71DA1CBD-3F2C-403C-934B-8D373C38E6CB}" type="presParOf" srcId="{1505C841-2583-43C7-B476-362E278B0601}" destId="{EC8A977D-89EB-454D-881F-48DA39A9164D}" srcOrd="5" destOrd="0" presId="urn:microsoft.com/office/officeart/2005/8/layout/hList1"/>
    <dgm:cxn modelId="{DDEADC18-8CC5-4E9D-9A02-CBCF4F2B878E}" type="presParOf" srcId="{1505C841-2583-43C7-B476-362E278B0601}" destId="{8E2A54CA-2780-49E5-8D75-CFC4BF6B4EDF}" srcOrd="6" destOrd="0" presId="urn:microsoft.com/office/officeart/2005/8/layout/hList1"/>
    <dgm:cxn modelId="{A3481E6F-8B65-4F74-9B89-2192258F9D86}" type="presParOf" srcId="{8E2A54CA-2780-49E5-8D75-CFC4BF6B4EDF}" destId="{E286B833-4448-420D-AA3F-2A5DDAE2AE2C}" srcOrd="0" destOrd="0" presId="urn:microsoft.com/office/officeart/2005/8/layout/hList1"/>
    <dgm:cxn modelId="{20CAC0A7-3418-47FC-AEDB-9BBEE2D1B2B3}" type="presParOf" srcId="{8E2A54CA-2780-49E5-8D75-CFC4BF6B4EDF}" destId="{020EBEBE-5A0D-4365-A5E4-F2F77A96531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8F325-B076-4CA1-93B7-EC76BA1AE2F5}">
      <dsp:nvSpPr>
        <dsp:cNvPr id="0" name=""/>
        <dsp:cNvSpPr/>
      </dsp:nvSpPr>
      <dsp:spPr>
        <a:xfrm>
          <a:off x="3437" y="171837"/>
          <a:ext cx="2067222" cy="6048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Day 1</a:t>
          </a:r>
        </a:p>
      </dsp:txBody>
      <dsp:txXfrm>
        <a:off x="3437" y="171837"/>
        <a:ext cx="2067222" cy="604800"/>
      </dsp:txXfrm>
    </dsp:sp>
    <dsp:sp modelId="{257D3217-22AA-4978-B5BC-E162C1E53B6E}">
      <dsp:nvSpPr>
        <dsp:cNvPr id="0" name=""/>
        <dsp:cNvSpPr/>
      </dsp:nvSpPr>
      <dsp:spPr>
        <a:xfrm>
          <a:off x="3437" y="776637"/>
          <a:ext cx="2067222" cy="3919860"/>
        </a:xfrm>
        <a:prstGeom prst="rect">
          <a:avLst/>
        </a:prstGeom>
        <a:solidFill>
          <a:srgbClr val="FFC000">
            <a:alpha val="90000"/>
          </a:srgb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Introduction Case Study-User Requirement</a:t>
          </a:r>
          <a:endParaRPr lang="en-IN" sz="2100" kern="1200" dirty="0"/>
        </a:p>
        <a:p>
          <a:pPr marL="228600" lvl="1" indent="-228600" algn="l" defTabSz="933450">
            <a:lnSpc>
              <a:spcPct val="90000"/>
            </a:lnSpc>
            <a:spcBef>
              <a:spcPct val="0"/>
            </a:spcBef>
            <a:spcAft>
              <a:spcPct val="15000"/>
            </a:spcAft>
            <a:buChar char="•"/>
          </a:pPr>
          <a:r>
            <a:rPr lang="en-US" sz="2100" kern="1200" dirty="0"/>
            <a:t>Basic Concept of ER Model</a:t>
          </a:r>
          <a:endParaRPr lang="en-IN" sz="2100" kern="1200" dirty="0"/>
        </a:p>
        <a:p>
          <a:pPr marL="228600" lvl="1" indent="-228600" algn="l" defTabSz="933450">
            <a:lnSpc>
              <a:spcPct val="90000"/>
            </a:lnSpc>
            <a:spcBef>
              <a:spcPct val="0"/>
            </a:spcBef>
            <a:spcAft>
              <a:spcPct val="15000"/>
            </a:spcAft>
            <a:buChar char="•"/>
          </a:pPr>
          <a:r>
            <a:rPr lang="en-US" sz="2100" kern="1200" dirty="0"/>
            <a:t>ER Modelling</a:t>
          </a:r>
        </a:p>
        <a:p>
          <a:pPr marL="228600" lvl="1" indent="-228600" algn="l" defTabSz="933450">
            <a:lnSpc>
              <a:spcPct val="90000"/>
            </a:lnSpc>
            <a:spcBef>
              <a:spcPct val="0"/>
            </a:spcBef>
            <a:spcAft>
              <a:spcPct val="15000"/>
            </a:spcAft>
            <a:buChar char="•"/>
          </a:pPr>
          <a:r>
            <a:rPr lang="en-US" sz="2100" kern="1200" dirty="0"/>
            <a:t>Entities </a:t>
          </a:r>
        </a:p>
        <a:p>
          <a:pPr marL="228600" lvl="1" indent="-228600" algn="l" defTabSz="933450">
            <a:lnSpc>
              <a:spcPct val="90000"/>
            </a:lnSpc>
            <a:spcBef>
              <a:spcPct val="0"/>
            </a:spcBef>
            <a:spcAft>
              <a:spcPct val="15000"/>
            </a:spcAft>
            <a:buChar char="•"/>
          </a:pPr>
          <a:r>
            <a:rPr lang="en-US" sz="2100" kern="1200" dirty="0"/>
            <a:t>Attributes </a:t>
          </a:r>
        </a:p>
        <a:p>
          <a:pPr marL="228600" lvl="1" indent="-228600" algn="l" defTabSz="933450">
            <a:lnSpc>
              <a:spcPct val="90000"/>
            </a:lnSpc>
            <a:spcBef>
              <a:spcPct val="0"/>
            </a:spcBef>
            <a:spcAft>
              <a:spcPct val="15000"/>
            </a:spcAft>
            <a:buChar char="•"/>
          </a:pPr>
          <a:r>
            <a:rPr lang="en-US" sz="2100" kern="1200" dirty="0"/>
            <a:t>Relationship</a:t>
          </a:r>
        </a:p>
      </dsp:txBody>
      <dsp:txXfrm>
        <a:off x="3437" y="776637"/>
        <a:ext cx="2067222" cy="3919860"/>
      </dsp:txXfrm>
    </dsp:sp>
    <dsp:sp modelId="{2D37F524-7033-403E-A496-9608FFF14C56}">
      <dsp:nvSpPr>
        <dsp:cNvPr id="0" name=""/>
        <dsp:cNvSpPr/>
      </dsp:nvSpPr>
      <dsp:spPr>
        <a:xfrm>
          <a:off x="2360071" y="171837"/>
          <a:ext cx="2067222" cy="6048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Day 2</a:t>
          </a:r>
        </a:p>
      </dsp:txBody>
      <dsp:txXfrm>
        <a:off x="2360071" y="171837"/>
        <a:ext cx="2067222" cy="604800"/>
      </dsp:txXfrm>
    </dsp:sp>
    <dsp:sp modelId="{3AB7838E-7052-41EC-A93B-CB11F7ADC489}">
      <dsp:nvSpPr>
        <dsp:cNvPr id="0" name=""/>
        <dsp:cNvSpPr/>
      </dsp:nvSpPr>
      <dsp:spPr>
        <a:xfrm>
          <a:off x="2360071" y="776637"/>
          <a:ext cx="2067222" cy="3919860"/>
        </a:xfrm>
        <a:prstGeom prst="rect">
          <a:avLst/>
        </a:prstGeom>
        <a:solidFill>
          <a:schemeClr val="accent1">
            <a:lumMod val="60000"/>
            <a:lumOff val="40000"/>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Constraints on Binary Relationship Types </a:t>
          </a:r>
        </a:p>
        <a:p>
          <a:pPr marL="228600" lvl="1" indent="-228600" algn="l" defTabSz="933450">
            <a:lnSpc>
              <a:spcPct val="90000"/>
            </a:lnSpc>
            <a:spcBef>
              <a:spcPct val="0"/>
            </a:spcBef>
            <a:spcAft>
              <a:spcPct val="15000"/>
            </a:spcAft>
            <a:buChar char="•"/>
          </a:pPr>
          <a:r>
            <a:rPr lang="en-US" sz="2100" kern="1200" dirty="0"/>
            <a:t>Keys </a:t>
          </a:r>
        </a:p>
        <a:p>
          <a:pPr marL="228600" lvl="1" indent="-228600" algn="l" defTabSz="933450">
            <a:lnSpc>
              <a:spcPct val="90000"/>
            </a:lnSpc>
            <a:spcBef>
              <a:spcPct val="0"/>
            </a:spcBef>
            <a:spcAft>
              <a:spcPct val="15000"/>
            </a:spcAft>
            <a:buChar char="•"/>
          </a:pPr>
          <a:r>
            <a:rPr lang="en-US" sz="2100" kern="1200" dirty="0"/>
            <a:t>Primary</a:t>
          </a:r>
        </a:p>
        <a:p>
          <a:pPr marL="228600" lvl="1" indent="-228600" algn="l" defTabSz="933450">
            <a:lnSpc>
              <a:spcPct val="90000"/>
            </a:lnSpc>
            <a:spcBef>
              <a:spcPct val="0"/>
            </a:spcBef>
            <a:spcAft>
              <a:spcPct val="15000"/>
            </a:spcAft>
            <a:buChar char="•"/>
          </a:pPr>
          <a:r>
            <a:rPr lang="en-US" sz="2100" kern="1200" dirty="0"/>
            <a:t>Foreign key</a:t>
          </a:r>
          <a:endParaRPr lang="en-IN" sz="2100" kern="1200" dirty="0"/>
        </a:p>
        <a:p>
          <a:pPr marL="228600" lvl="1" indent="-228600" algn="l" defTabSz="933450">
            <a:lnSpc>
              <a:spcPct val="90000"/>
            </a:lnSpc>
            <a:spcBef>
              <a:spcPct val="0"/>
            </a:spcBef>
            <a:spcAft>
              <a:spcPct val="15000"/>
            </a:spcAft>
            <a:buChar char="•"/>
          </a:pPr>
          <a:r>
            <a:rPr lang="en-US" sz="2100" kern="1200" dirty="0"/>
            <a:t>Extended ER Concept </a:t>
          </a:r>
          <a:endParaRPr lang="en-IN" sz="2100" kern="1200" dirty="0"/>
        </a:p>
      </dsp:txBody>
      <dsp:txXfrm>
        <a:off x="2360071" y="776637"/>
        <a:ext cx="2067222" cy="3919860"/>
      </dsp:txXfrm>
    </dsp:sp>
    <dsp:sp modelId="{48BB31F4-BD41-4898-A87F-7D8897E8D5C2}">
      <dsp:nvSpPr>
        <dsp:cNvPr id="0" name=""/>
        <dsp:cNvSpPr/>
      </dsp:nvSpPr>
      <dsp:spPr>
        <a:xfrm>
          <a:off x="4716705" y="171837"/>
          <a:ext cx="2067222" cy="6048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Day 3</a:t>
          </a:r>
        </a:p>
      </dsp:txBody>
      <dsp:txXfrm>
        <a:off x="4716705" y="171837"/>
        <a:ext cx="2067222" cy="604800"/>
      </dsp:txXfrm>
    </dsp:sp>
    <dsp:sp modelId="{4B99666E-ED61-4949-A6C2-154F24C043EA}">
      <dsp:nvSpPr>
        <dsp:cNvPr id="0" name=""/>
        <dsp:cNvSpPr/>
      </dsp:nvSpPr>
      <dsp:spPr>
        <a:xfrm>
          <a:off x="4724395" y="850996"/>
          <a:ext cx="2067222" cy="3919860"/>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Completion of ER model</a:t>
          </a:r>
        </a:p>
        <a:p>
          <a:pPr marL="228600" lvl="1" indent="-228600" algn="l" defTabSz="933450">
            <a:lnSpc>
              <a:spcPct val="90000"/>
            </a:lnSpc>
            <a:spcBef>
              <a:spcPct val="0"/>
            </a:spcBef>
            <a:spcAft>
              <a:spcPct val="15000"/>
            </a:spcAft>
            <a:buChar char="•"/>
          </a:pPr>
          <a:r>
            <a:rPr lang="en-US" sz="2100" kern="1200"/>
            <a:t>Reduction of an ER Model to an Relational Table </a:t>
          </a:r>
          <a:endParaRPr lang="en-IN" sz="2100" kern="1200" dirty="0"/>
        </a:p>
      </dsp:txBody>
      <dsp:txXfrm>
        <a:off x="4724395" y="850996"/>
        <a:ext cx="2067222" cy="3919860"/>
      </dsp:txXfrm>
    </dsp:sp>
    <dsp:sp modelId="{E286B833-4448-420D-AA3F-2A5DDAE2AE2C}">
      <dsp:nvSpPr>
        <dsp:cNvPr id="0" name=""/>
        <dsp:cNvSpPr/>
      </dsp:nvSpPr>
      <dsp:spPr>
        <a:xfrm>
          <a:off x="7073339" y="171837"/>
          <a:ext cx="2067222" cy="6048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Day 4</a:t>
          </a:r>
        </a:p>
      </dsp:txBody>
      <dsp:txXfrm>
        <a:off x="7073339" y="171837"/>
        <a:ext cx="2067222" cy="604800"/>
      </dsp:txXfrm>
    </dsp:sp>
    <dsp:sp modelId="{020EBEBE-5A0D-4365-A5E4-F2F77A96531B}">
      <dsp:nvSpPr>
        <dsp:cNvPr id="0" name=""/>
        <dsp:cNvSpPr/>
      </dsp:nvSpPr>
      <dsp:spPr>
        <a:xfrm>
          <a:off x="7076777" y="884903"/>
          <a:ext cx="2067222" cy="3919860"/>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Reduction of an ER Model to an Relational Table (Cont.).</a:t>
          </a:r>
        </a:p>
        <a:p>
          <a:pPr marL="228600" lvl="1" indent="-228600" algn="l" defTabSz="933450">
            <a:lnSpc>
              <a:spcPct val="90000"/>
            </a:lnSpc>
            <a:spcBef>
              <a:spcPct val="0"/>
            </a:spcBef>
            <a:spcAft>
              <a:spcPct val="15000"/>
            </a:spcAft>
            <a:buChar char="•"/>
          </a:pPr>
          <a:r>
            <a:rPr lang="en-US" sz="2100" kern="1200"/>
            <a:t>Complete Relational Model of Case Study</a:t>
          </a:r>
          <a:endParaRPr lang="en-US" sz="2100" kern="1200" dirty="0"/>
        </a:p>
      </dsp:txBody>
      <dsp:txXfrm>
        <a:off x="7076777" y="884903"/>
        <a:ext cx="2067222" cy="39198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pPr>
                <a:defRPr/>
              </a:pPr>
              <a:t>‹#›</a:t>
            </a:fld>
            <a:endParaRPr lang="en-US" altLang="en-US"/>
          </a:p>
        </p:txBody>
      </p:sp>
    </p:spTree>
    <p:extLst>
      <p:ext uri="{BB962C8B-B14F-4D97-AF65-F5344CB8AC3E}">
        <p14:creationId xmlns:p14="http://schemas.microsoft.com/office/powerpoint/2010/main" val="932020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pPr>
                <a:defRPr/>
              </a:pPr>
              <a:t>‹#›</a:t>
            </a:fld>
            <a:endParaRPr lang="en-US" altLang="en-US"/>
          </a:p>
        </p:txBody>
      </p:sp>
    </p:spTree>
    <p:extLst>
      <p:ext uri="{BB962C8B-B14F-4D97-AF65-F5344CB8AC3E}">
        <p14:creationId xmlns:p14="http://schemas.microsoft.com/office/powerpoint/2010/main" val="196246760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AC7DDF8-F7DF-4259-80D4-2792E5D2B956}" type="slidenum">
              <a:rPr lang="en-US" altLang="en-US"/>
              <a:pPr>
                <a:spcBef>
                  <a:spcPct val="0"/>
                </a:spcBef>
              </a:pPr>
              <a:t>1</a:t>
            </a:fld>
            <a:endParaRPr lang="en-US" altLang="en-US"/>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latin typeface="Arial" panose="020B0604020202020204" pitchFamily="34" charset="0"/>
            </a:endParaRPr>
          </a:p>
        </p:txBody>
      </p:sp>
    </p:spTree>
    <p:extLst>
      <p:ext uri="{BB962C8B-B14F-4D97-AF65-F5344CB8AC3E}">
        <p14:creationId xmlns:p14="http://schemas.microsoft.com/office/powerpoint/2010/main" val="2960976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12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C1856F2-8A4D-49E3-A3B9-538933DB0B0E}" type="slidenum">
              <a:rPr lang="en-US" altLang="en-US"/>
              <a:pPr>
                <a:spcBef>
                  <a:spcPct val="0"/>
                </a:spcBef>
              </a:pPr>
              <a:t>3</a:t>
            </a:fld>
            <a:endParaRPr lang="en-US" altLang="en-US"/>
          </a:p>
        </p:txBody>
      </p:sp>
      <p:sp>
        <p:nvSpPr>
          <p:cNvPr id="11268" name="Rectangle 2"/>
          <p:cNvSpPr>
            <a:spLocks noGrp="1" noRot="1" noChangeAspect="1" noChangeArrowheads="1" noTextEdit="1"/>
          </p:cNvSpPr>
          <p:nvPr>
            <p:ph type="sldImg"/>
          </p:nvPr>
        </p:nvSpPr>
        <p:spPr>
          <a:ln/>
        </p:spPr>
      </p:sp>
      <p:sp>
        <p:nvSpPr>
          <p:cNvPr id="112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6861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33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D3C8703-6DE3-42B6-91F2-098C87A1B476}" type="slidenum">
              <a:rPr lang="en-US" altLang="en-US"/>
              <a:pPr>
                <a:spcBef>
                  <a:spcPct val="0"/>
                </a:spcBef>
              </a:pPr>
              <a:t>4</a:t>
            </a:fld>
            <a:endParaRPr lang="en-US" altLang="en-US"/>
          </a:p>
        </p:txBody>
      </p:sp>
      <p:sp>
        <p:nvSpPr>
          <p:cNvPr id="13316" name="Rectangle 2"/>
          <p:cNvSpPr>
            <a:spLocks noGrp="1" noRot="1" noChangeAspect="1" noChangeArrowheads="1" noTextEdit="1"/>
          </p:cNvSpPr>
          <p:nvPr>
            <p:ph type="sldImg"/>
          </p:nvPr>
        </p:nvSpPr>
        <p:spPr>
          <a:ln/>
        </p:spPr>
      </p:sp>
      <p:sp>
        <p:nvSpPr>
          <p:cNvPr id="133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000" dirty="0"/>
          </a:p>
        </p:txBody>
      </p:sp>
    </p:spTree>
    <p:extLst>
      <p:ext uri="{BB962C8B-B14F-4D97-AF65-F5344CB8AC3E}">
        <p14:creationId xmlns:p14="http://schemas.microsoft.com/office/powerpoint/2010/main" val="1507060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pPr>
              <a:defRPr/>
            </a:pPr>
            <a:r>
              <a:rPr lang="en-US"/>
              <a:t>ER/CORP/CRS/LA06/003</a:t>
            </a:r>
          </a:p>
        </p:txBody>
      </p:sp>
      <p:sp>
        <p:nvSpPr>
          <p:cNvPr id="5" name="Slide Number Placeholder 4"/>
          <p:cNvSpPr>
            <a:spLocks noGrp="1"/>
          </p:cNvSpPr>
          <p:nvPr>
            <p:ph type="sldNum" sz="quarter" idx="5"/>
          </p:nvPr>
        </p:nvSpPr>
        <p:spPr/>
        <p:txBody>
          <a:bodyPr/>
          <a:lstStyle/>
          <a:p>
            <a:pPr>
              <a:defRPr/>
            </a:pPr>
            <a:fld id="{057FEF3E-92B1-46BD-AF58-250FF3AA454B}" type="slidenum">
              <a:rPr lang="en-US" altLang="en-US" smtClean="0"/>
              <a:pPr>
                <a:defRPr/>
              </a:pPr>
              <a:t>10</a:t>
            </a:fld>
            <a:endParaRPr lang="en-US" altLang="en-US"/>
          </a:p>
        </p:txBody>
      </p:sp>
    </p:spTree>
    <p:extLst>
      <p:ext uri="{BB962C8B-B14F-4D97-AF65-F5344CB8AC3E}">
        <p14:creationId xmlns:p14="http://schemas.microsoft.com/office/powerpoint/2010/main" val="441107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15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7F1682-3BA7-4B6F-8512-47D952FCBF1A}" type="slidenum">
              <a:rPr lang="en-US" altLang="en-US"/>
              <a:pPr>
                <a:spcBef>
                  <a:spcPct val="0"/>
                </a:spcBef>
              </a:pPr>
              <a:t>25</a:t>
            </a:fld>
            <a:endParaRPr lang="en-US" altLang="en-US"/>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185759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pPr>
                <a:defRPr/>
              </a:pPr>
              <a:t>‹#›</a:t>
            </a:fld>
            <a:endParaRPr lang="en-US" altLang="en-US"/>
          </a:p>
        </p:txBody>
      </p:sp>
    </p:spTree>
    <p:extLst>
      <p:ext uri="{BB962C8B-B14F-4D97-AF65-F5344CB8AC3E}">
        <p14:creationId xmlns:p14="http://schemas.microsoft.com/office/powerpoint/2010/main" val="1533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pPr>
                <a:defRPr/>
              </a:pPr>
              <a:t>‹#›</a:t>
            </a:fld>
            <a:endParaRPr lang="en-US" altLang="en-US"/>
          </a:p>
        </p:txBody>
      </p:sp>
    </p:spTree>
    <p:extLst>
      <p:ext uri="{BB962C8B-B14F-4D97-AF65-F5344CB8AC3E}">
        <p14:creationId xmlns:p14="http://schemas.microsoft.com/office/powerpoint/2010/main" val="188244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pPr>
                <a:defRPr/>
              </a:pPr>
              <a:t>‹#›</a:t>
            </a:fld>
            <a:endParaRPr lang="en-US" altLang="en-US"/>
          </a:p>
        </p:txBody>
      </p:sp>
    </p:spTree>
    <p:extLst>
      <p:ext uri="{BB962C8B-B14F-4D97-AF65-F5344CB8AC3E}">
        <p14:creationId xmlns:p14="http://schemas.microsoft.com/office/powerpoint/2010/main" val="398246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pPr>
                <a:defRPr/>
              </a:pPr>
              <a:t>‹#›</a:t>
            </a:fld>
            <a:endParaRPr lang="en-US" altLang="en-US"/>
          </a:p>
        </p:txBody>
      </p:sp>
    </p:spTree>
    <p:extLst>
      <p:ext uri="{BB962C8B-B14F-4D97-AF65-F5344CB8AC3E}">
        <p14:creationId xmlns:p14="http://schemas.microsoft.com/office/powerpoint/2010/main" val="108510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pPr>
                <a:defRPr/>
              </a:pPr>
              <a:t>‹#›</a:t>
            </a:fld>
            <a:endParaRPr lang="en-US" altLang="en-US"/>
          </a:p>
        </p:txBody>
      </p:sp>
    </p:spTree>
    <p:extLst>
      <p:ext uri="{BB962C8B-B14F-4D97-AF65-F5344CB8AC3E}">
        <p14:creationId xmlns:p14="http://schemas.microsoft.com/office/powerpoint/2010/main" val="171060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pPr>
                <a:defRPr/>
              </a:pPr>
              <a:t>‹#›</a:t>
            </a:fld>
            <a:endParaRPr lang="en-US" altLang="en-US"/>
          </a:p>
        </p:txBody>
      </p:sp>
    </p:spTree>
    <p:extLst>
      <p:ext uri="{BB962C8B-B14F-4D97-AF65-F5344CB8AC3E}">
        <p14:creationId xmlns:p14="http://schemas.microsoft.com/office/powerpoint/2010/main" val="155727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pPr>
                <a:defRPr/>
              </a:pPr>
              <a:t>‹#›</a:t>
            </a:fld>
            <a:endParaRPr lang="en-US" altLang="en-US"/>
          </a:p>
        </p:txBody>
      </p:sp>
    </p:spTree>
    <p:extLst>
      <p:ext uri="{BB962C8B-B14F-4D97-AF65-F5344CB8AC3E}">
        <p14:creationId xmlns:p14="http://schemas.microsoft.com/office/powerpoint/2010/main" val="19961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pPr>
                <a:defRPr/>
              </a:pPr>
              <a:t>‹#›</a:t>
            </a:fld>
            <a:endParaRPr lang="en-US" altLang="en-US"/>
          </a:p>
        </p:txBody>
      </p:sp>
    </p:spTree>
    <p:extLst>
      <p:ext uri="{BB962C8B-B14F-4D97-AF65-F5344CB8AC3E}">
        <p14:creationId xmlns:p14="http://schemas.microsoft.com/office/powerpoint/2010/main" val="41197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pPr>
                <a:defRPr/>
              </a:pPr>
              <a:t>‹#›</a:t>
            </a:fld>
            <a:endParaRPr lang="en-US" altLang="en-US"/>
          </a:p>
        </p:txBody>
      </p:sp>
    </p:spTree>
    <p:extLst>
      <p:ext uri="{BB962C8B-B14F-4D97-AF65-F5344CB8AC3E}">
        <p14:creationId xmlns:p14="http://schemas.microsoft.com/office/powerpoint/2010/main" val="3575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pPr>
                <a:defRPr/>
              </a:pPr>
              <a:t>‹#›</a:t>
            </a:fld>
            <a:endParaRPr lang="en-US" altLang="en-US"/>
          </a:p>
        </p:txBody>
      </p:sp>
    </p:spTree>
    <p:extLst>
      <p:ext uri="{BB962C8B-B14F-4D97-AF65-F5344CB8AC3E}">
        <p14:creationId xmlns:p14="http://schemas.microsoft.com/office/powerpoint/2010/main" val="342439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pPr>
                <a:defRPr/>
              </a:pPr>
              <a:t>‹#›</a:t>
            </a:fld>
            <a:endParaRPr lang="en-US" altLang="en-US"/>
          </a:p>
        </p:txBody>
      </p:sp>
    </p:spTree>
    <p:extLst>
      <p:ext uri="{BB962C8B-B14F-4D97-AF65-F5344CB8AC3E}">
        <p14:creationId xmlns:p14="http://schemas.microsoft.com/office/powerpoint/2010/main" val="32566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pPr>
                <a:defRPr/>
              </a:pPr>
              <a:t>‹#›</a:t>
            </a:fld>
            <a:endParaRPr lang="en-US" altLang="en-US"/>
          </a:p>
        </p:txBody>
      </p:sp>
    </p:spTree>
    <p:extLst>
      <p:ext uri="{BB962C8B-B14F-4D97-AF65-F5344CB8AC3E}">
        <p14:creationId xmlns:p14="http://schemas.microsoft.com/office/powerpoint/2010/main" val="267901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pPr>
                <a:defRPr/>
              </a:pPr>
              <a:t>‹#›</a:t>
            </a:fld>
            <a:endParaRPr lang="en-US" altLang="en-US"/>
          </a:p>
        </p:txBody>
      </p:sp>
    </p:spTree>
    <p:extLst>
      <p:ext uri="{BB962C8B-B14F-4D97-AF65-F5344CB8AC3E}">
        <p14:creationId xmlns:p14="http://schemas.microsoft.com/office/powerpoint/2010/main" val="17407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pPr>
                <a:defRPr/>
              </a:pPr>
              <a:t>‹#›</a:t>
            </a:fld>
            <a:endParaRPr lang="en-US" altLang="en-US"/>
          </a:p>
        </p:txBody>
      </p:sp>
    </p:spTree>
    <p:extLst>
      <p:ext uri="{BB962C8B-B14F-4D97-AF65-F5344CB8AC3E}">
        <p14:creationId xmlns:p14="http://schemas.microsoft.com/office/powerpoint/2010/main" val="29579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7">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8">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pPr>
                <a:defRPr/>
              </a:pPr>
              <a:t>‹#›</a:t>
            </a:fld>
            <a:endParaRPr lang="en-US" altLang="en-US"/>
          </a:p>
        </p:txBody>
      </p:sp>
      <p:grpSp>
        <p:nvGrpSpPr>
          <p:cNvPr id="1031" name="Group 15"/>
          <p:cNvGrpSpPr>
            <a:grpSpLocks/>
          </p:cNvGrpSpPr>
          <p:nvPr userDrawn="1"/>
        </p:nvGrpSpPr>
        <p:grpSpPr bwMode="auto">
          <a:xfrm>
            <a:off x="5730875" y="6453188"/>
            <a:ext cx="434975"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1143000"/>
            <a:ext cx="8420100" cy="2438400"/>
          </a:xfrm>
        </p:spPr>
        <p:style>
          <a:lnRef idx="2">
            <a:schemeClr val="accent4"/>
          </a:lnRef>
          <a:fillRef idx="1">
            <a:schemeClr val="lt1"/>
          </a:fillRef>
          <a:effectRef idx="0">
            <a:schemeClr val="accent4"/>
          </a:effectRef>
          <a:fontRef idx="minor">
            <a:schemeClr val="dk1"/>
          </a:fontRef>
        </p:style>
        <p:txBody>
          <a:bodyPr/>
          <a:lstStyle/>
          <a:p>
            <a:pPr eaLnBrk="1" hangingPunct="1">
              <a:defRPr/>
            </a:pPr>
            <a:r>
              <a:rPr lang="en-US" altLang="en-US" sz="4400" dirty="0"/>
              <a:t>Keys</a:t>
            </a:r>
          </a:p>
        </p:txBody>
      </p:sp>
      <p:sp>
        <p:nvSpPr>
          <p:cNvPr id="5124" name="Rectangle 10"/>
          <p:cNvSpPr>
            <a:spLocks noChangeArrowheads="1"/>
          </p:cNvSpPr>
          <p:nvPr/>
        </p:nvSpPr>
        <p:spPr bwMode="auto">
          <a:xfrm>
            <a:off x="1600200" y="1930400"/>
            <a:ext cx="6934200" cy="5715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eaLnBrk="1" hangingPunct="1">
              <a:buFont typeface="Wingdings" panose="05000000000000000000" pitchFamily="2" charset="2"/>
              <a:buNone/>
            </a:pPr>
            <a:endParaRPr lang="en-US" altLang="en-US" b="1">
              <a:solidFill>
                <a:srgbClr val="FFCC66"/>
              </a:solidFill>
            </a:endParaRPr>
          </a:p>
        </p:txBody>
      </p:sp>
      <p:sp>
        <p:nvSpPr>
          <p:cNvPr id="5125" name="Rectangle 12"/>
          <p:cNvSpPr>
            <a:spLocks noChangeArrowheads="1"/>
          </p:cNvSpPr>
          <p:nvPr/>
        </p:nvSpPr>
        <p:spPr bwMode="auto">
          <a:xfrm>
            <a:off x="1658352" y="2784976"/>
            <a:ext cx="6817895"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eaLnBrk="1" hangingPunct="1">
              <a:buFont typeface="Wingdings" panose="05000000000000000000" pitchFamily="2" charset="2"/>
              <a:buNone/>
            </a:pPr>
            <a:r>
              <a:rPr lang="en-US" altLang="en-US" sz="2800" b="1" dirty="0">
                <a:solidFill>
                  <a:srgbClr val="CC3300"/>
                </a:solidFill>
              </a:rPr>
              <a:t>Unit2 _Day 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A99E-2623-4C72-8532-9311C8551307}"/>
              </a:ext>
            </a:extLst>
          </p:cNvPr>
          <p:cNvSpPr>
            <a:spLocks noGrp="1"/>
          </p:cNvSpPr>
          <p:nvPr>
            <p:ph type="title"/>
          </p:nvPr>
        </p:nvSpPr>
        <p:spPr/>
        <p:txBody>
          <a:bodyPr/>
          <a:lstStyle/>
          <a:p>
            <a:r>
              <a:rPr lang="en-IN" sz="3600" b="0" dirty="0">
                <a:solidFill>
                  <a:schemeClr val="accent2"/>
                </a:solidFill>
              </a:rPr>
              <a:t>Cardinality Ratio (Cont.)</a:t>
            </a:r>
          </a:p>
        </p:txBody>
      </p:sp>
      <p:sp>
        <p:nvSpPr>
          <p:cNvPr id="3" name="Content Placeholder 2">
            <a:extLst>
              <a:ext uri="{FF2B5EF4-FFF2-40B4-BE49-F238E27FC236}">
                <a16:creationId xmlns:a16="http://schemas.microsoft.com/office/drawing/2014/main" id="{FCE2AAAD-1873-4370-8364-996B9DBABDDE}"/>
              </a:ext>
            </a:extLst>
          </p:cNvPr>
          <p:cNvSpPr>
            <a:spLocks noGrp="1"/>
          </p:cNvSpPr>
          <p:nvPr>
            <p:ph idx="1"/>
          </p:nvPr>
        </p:nvSpPr>
        <p:spPr>
          <a:xfrm>
            <a:off x="406400" y="1282700"/>
            <a:ext cx="11526157" cy="4881563"/>
          </a:xfrm>
        </p:spPr>
        <p:txBody>
          <a:bodyPr/>
          <a:lstStyle/>
          <a:p>
            <a:pPr marL="0" indent="0" algn="just">
              <a:buNone/>
            </a:pPr>
            <a:r>
              <a:rPr lang="en-US" sz="2000" b="1" dirty="0"/>
              <a:t>4) Many-to-many. </a:t>
            </a:r>
            <a:r>
              <a:rPr lang="en-US" sz="2000" dirty="0"/>
              <a:t>An entity in A is associated with any number (zero or more) of entities in B, and an entity in B is associated with any number (zero or more) of entities in A.</a:t>
            </a:r>
          </a:p>
          <a:p>
            <a:pPr marL="0" indent="0" algn="just">
              <a:buNone/>
            </a:pPr>
            <a:endParaRPr lang="en-IN" sz="2000" dirty="0"/>
          </a:p>
        </p:txBody>
      </p:sp>
      <p:sp>
        <p:nvSpPr>
          <p:cNvPr id="4" name="Slide Number Placeholder 3">
            <a:extLst>
              <a:ext uri="{FF2B5EF4-FFF2-40B4-BE49-F238E27FC236}">
                <a16:creationId xmlns:a16="http://schemas.microsoft.com/office/drawing/2014/main" id="{6E3A7411-FAE9-41C7-ABFB-A0E2276C7C02}"/>
              </a:ext>
            </a:extLst>
          </p:cNvPr>
          <p:cNvSpPr>
            <a:spLocks noGrp="1"/>
          </p:cNvSpPr>
          <p:nvPr>
            <p:ph type="sldNum" sz="quarter" idx="10"/>
          </p:nvPr>
        </p:nvSpPr>
        <p:spPr/>
        <p:txBody>
          <a:bodyPr/>
          <a:lstStyle/>
          <a:p>
            <a:pPr>
              <a:defRPr/>
            </a:pPr>
            <a:fld id="{ABFF5F4A-8FC7-419E-B94C-CDDC8DE310AE}" type="slidenum">
              <a:rPr lang="en-US" altLang="en-US" smtClean="0"/>
              <a:pPr>
                <a:defRPr/>
              </a:pPr>
              <a:t>10</a:t>
            </a:fld>
            <a:endParaRPr lang="en-US" altLang="en-US"/>
          </a:p>
        </p:txBody>
      </p:sp>
      <p:pic>
        <p:nvPicPr>
          <p:cNvPr id="6" name="Picture 5">
            <a:extLst>
              <a:ext uri="{FF2B5EF4-FFF2-40B4-BE49-F238E27FC236}">
                <a16:creationId xmlns:a16="http://schemas.microsoft.com/office/drawing/2014/main" id="{DD1ABAC4-3B52-4528-B707-A66B955220FA}"/>
              </a:ext>
            </a:extLst>
          </p:cNvPr>
          <p:cNvPicPr>
            <a:picLocks noChangeAspect="1"/>
          </p:cNvPicPr>
          <p:nvPr/>
        </p:nvPicPr>
        <p:blipFill>
          <a:blip r:embed="rId3"/>
          <a:stretch>
            <a:fillRect/>
          </a:stretch>
        </p:blipFill>
        <p:spPr>
          <a:xfrm>
            <a:off x="259443" y="2395537"/>
            <a:ext cx="5581650" cy="3019425"/>
          </a:xfrm>
          <a:prstGeom prst="rect">
            <a:avLst/>
          </a:prstGeom>
        </p:spPr>
      </p:pic>
      <p:pic>
        <p:nvPicPr>
          <p:cNvPr id="8" name="Picture 7">
            <a:extLst>
              <a:ext uri="{FF2B5EF4-FFF2-40B4-BE49-F238E27FC236}">
                <a16:creationId xmlns:a16="http://schemas.microsoft.com/office/drawing/2014/main" id="{68D13AFB-3EBE-48CE-84D5-17B19AC17FB5}"/>
              </a:ext>
            </a:extLst>
          </p:cNvPr>
          <p:cNvPicPr>
            <a:picLocks noChangeAspect="1"/>
          </p:cNvPicPr>
          <p:nvPr/>
        </p:nvPicPr>
        <p:blipFill>
          <a:blip r:embed="rId4"/>
          <a:stretch>
            <a:fillRect/>
          </a:stretch>
        </p:blipFill>
        <p:spPr>
          <a:xfrm>
            <a:off x="6140903" y="3429000"/>
            <a:ext cx="5638800" cy="952500"/>
          </a:xfrm>
          <a:prstGeom prst="rect">
            <a:avLst/>
          </a:prstGeom>
        </p:spPr>
      </p:pic>
      <p:sp>
        <p:nvSpPr>
          <p:cNvPr id="10" name="TextBox 9">
            <a:extLst>
              <a:ext uri="{FF2B5EF4-FFF2-40B4-BE49-F238E27FC236}">
                <a16:creationId xmlns:a16="http://schemas.microsoft.com/office/drawing/2014/main" id="{DE35A304-5A07-41A9-9FC6-68D652B28B4C}"/>
              </a:ext>
            </a:extLst>
          </p:cNvPr>
          <p:cNvSpPr txBox="1"/>
          <p:nvPr/>
        </p:nvSpPr>
        <p:spPr>
          <a:xfrm>
            <a:off x="533400" y="5414962"/>
            <a:ext cx="6101442" cy="369332"/>
          </a:xfrm>
          <a:prstGeom prst="rect">
            <a:avLst/>
          </a:prstGeom>
          <a:noFill/>
        </p:spPr>
        <p:txBody>
          <a:bodyPr wrap="square">
            <a:spAutoFit/>
          </a:bodyPr>
          <a:lstStyle/>
          <a:p>
            <a:r>
              <a:rPr lang="en-IN" b="1" dirty="0">
                <a:latin typeface="+mj-lt"/>
              </a:rPr>
              <a:t>Representation of Many-To-Many Cardinality</a:t>
            </a:r>
          </a:p>
        </p:txBody>
      </p:sp>
      <p:sp>
        <p:nvSpPr>
          <p:cNvPr id="12" name="TextBox 11">
            <a:extLst>
              <a:ext uri="{FF2B5EF4-FFF2-40B4-BE49-F238E27FC236}">
                <a16:creationId xmlns:a16="http://schemas.microsoft.com/office/drawing/2014/main" id="{99D35920-2139-4C14-ADD3-7AF2E077EDAC}"/>
              </a:ext>
            </a:extLst>
          </p:cNvPr>
          <p:cNvSpPr txBox="1"/>
          <p:nvPr/>
        </p:nvSpPr>
        <p:spPr>
          <a:xfrm>
            <a:off x="6062436" y="5390634"/>
            <a:ext cx="6101442" cy="369332"/>
          </a:xfrm>
          <a:prstGeom prst="rect">
            <a:avLst/>
          </a:prstGeom>
          <a:noFill/>
        </p:spPr>
        <p:txBody>
          <a:bodyPr wrap="square">
            <a:spAutoFit/>
          </a:bodyPr>
          <a:lstStyle/>
          <a:p>
            <a:pPr algn="ctr"/>
            <a:r>
              <a:rPr lang="en-IN" b="1" dirty="0">
                <a:latin typeface="+mj-lt"/>
              </a:rPr>
              <a:t>Entity-relationship showing Many-To-Many Cardinality</a:t>
            </a:r>
          </a:p>
        </p:txBody>
      </p:sp>
    </p:spTree>
    <p:extLst>
      <p:ext uri="{BB962C8B-B14F-4D97-AF65-F5344CB8AC3E}">
        <p14:creationId xmlns:p14="http://schemas.microsoft.com/office/powerpoint/2010/main" val="405060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A214-0A0D-4577-8B5D-BBC8B848E781}"/>
              </a:ext>
            </a:extLst>
          </p:cNvPr>
          <p:cNvSpPr>
            <a:spLocks noGrp="1"/>
          </p:cNvSpPr>
          <p:nvPr>
            <p:ph type="title"/>
          </p:nvPr>
        </p:nvSpPr>
        <p:spPr/>
        <p:txBody>
          <a:bodyPr/>
          <a:lstStyle/>
          <a:p>
            <a:r>
              <a:rPr lang="en-US" dirty="0">
                <a:solidFill>
                  <a:schemeClr val="accent2"/>
                </a:solidFill>
              </a:rPr>
              <a:t>Can we answer?</a:t>
            </a:r>
            <a:endParaRPr lang="en-IN" dirty="0">
              <a:solidFill>
                <a:schemeClr val="accent2"/>
              </a:solidFill>
            </a:endParaRPr>
          </a:p>
        </p:txBody>
      </p:sp>
      <p:sp>
        <p:nvSpPr>
          <p:cNvPr id="5" name="Content Placeholder 4"/>
          <p:cNvSpPr>
            <a:spLocks noGrp="1"/>
          </p:cNvSpPr>
          <p:nvPr>
            <p:ph idx="1"/>
          </p:nvPr>
        </p:nvSpPr>
        <p:spPr/>
        <p:txBody>
          <a:bodyPr/>
          <a:lstStyle/>
          <a:p>
            <a:r>
              <a:rPr lang="en-US" dirty="0"/>
              <a:t>An entity in A is associated with at most one entity in B, and an entity in B is associated with at most one entity in A. </a:t>
            </a:r>
            <a:endParaRPr lang="en-IN" dirty="0"/>
          </a:p>
          <a:p>
            <a:pPr marL="457200" indent="-457200">
              <a:buAutoNum type="alphaLcPeriod"/>
            </a:pPr>
            <a:r>
              <a:rPr lang="en-IN" dirty="0"/>
              <a:t>One to many</a:t>
            </a:r>
          </a:p>
          <a:p>
            <a:pPr marL="457200" indent="-457200">
              <a:buAutoNum type="alphaLcPeriod"/>
            </a:pPr>
            <a:r>
              <a:rPr lang="en-IN" dirty="0"/>
              <a:t>One to One</a:t>
            </a:r>
          </a:p>
          <a:p>
            <a:pPr marL="457200" indent="-457200">
              <a:buAutoNum type="alphaLcPeriod"/>
            </a:pPr>
            <a:r>
              <a:rPr lang="en-IN" dirty="0"/>
              <a:t>Many to Many</a:t>
            </a:r>
          </a:p>
          <a:p>
            <a:pPr marL="457200" indent="-457200">
              <a:buAutoNum type="alphaLcPeriod"/>
            </a:pPr>
            <a:r>
              <a:rPr lang="en-IN" dirty="0"/>
              <a:t>Many to One</a:t>
            </a:r>
          </a:p>
          <a:p>
            <a:pPr marL="0" indent="0">
              <a:buNone/>
            </a:pPr>
            <a:endParaRPr lang="en-IN" dirty="0">
              <a:cs typeface="Arial"/>
            </a:endParaRPr>
          </a:p>
          <a:p>
            <a:pPr marL="0" indent="0">
              <a:buNone/>
            </a:pPr>
            <a:endParaRPr lang="en-IN" dirty="0">
              <a:cs typeface="Arial"/>
            </a:endParaRPr>
          </a:p>
          <a:p>
            <a:pPr marL="457200" indent="-457200">
              <a:buAutoNum type="alphaLcPeriod"/>
            </a:pPr>
            <a:endParaRPr lang="en-US" dirty="0">
              <a:cs typeface="Arial"/>
            </a:endParaRPr>
          </a:p>
        </p:txBody>
      </p:sp>
      <p:sp>
        <p:nvSpPr>
          <p:cNvPr id="4" name="Slide Number Placeholder 3">
            <a:extLst>
              <a:ext uri="{FF2B5EF4-FFF2-40B4-BE49-F238E27FC236}">
                <a16:creationId xmlns:a16="http://schemas.microsoft.com/office/drawing/2014/main" id="{656AAB17-FCA3-4F93-B480-83B074A6EE0F}"/>
              </a:ext>
            </a:extLst>
          </p:cNvPr>
          <p:cNvSpPr>
            <a:spLocks noGrp="1"/>
          </p:cNvSpPr>
          <p:nvPr>
            <p:ph type="sldNum" sz="quarter" idx="10"/>
          </p:nvPr>
        </p:nvSpPr>
        <p:spPr/>
        <p:txBody>
          <a:bodyPr/>
          <a:lstStyle/>
          <a:p>
            <a:pPr>
              <a:defRPr/>
            </a:pPr>
            <a:fld id="{ABFF5F4A-8FC7-419E-B94C-CDDC8DE310AE}" type="slidenum">
              <a:rPr lang="en-US" altLang="en-US" smtClean="0"/>
              <a:pPr>
                <a:defRPr/>
              </a:pPr>
              <a:t>11</a:t>
            </a:fld>
            <a:endParaRPr lang="en-US" altLang="en-US"/>
          </a:p>
        </p:txBody>
      </p:sp>
    </p:spTree>
    <p:extLst>
      <p:ext uri="{BB962C8B-B14F-4D97-AF65-F5344CB8AC3E}">
        <p14:creationId xmlns:p14="http://schemas.microsoft.com/office/powerpoint/2010/main" val="21406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5">
                                            <p:txEl>
                                              <p:pRg st="2" end="2"/>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ECC2-7CEA-412E-A830-4F61B693ECC8}"/>
              </a:ext>
            </a:extLst>
          </p:cNvPr>
          <p:cNvSpPr>
            <a:spLocks noGrp="1"/>
          </p:cNvSpPr>
          <p:nvPr>
            <p:ph type="title"/>
          </p:nvPr>
        </p:nvSpPr>
        <p:spPr>
          <a:xfrm>
            <a:off x="481681" y="0"/>
            <a:ext cx="9914188" cy="1017922"/>
          </a:xfrm>
        </p:spPr>
        <p:txBody>
          <a:bodyPr/>
          <a:lstStyle/>
          <a:p>
            <a:r>
              <a:rPr lang="en-IN" sz="3600" b="0" dirty="0">
                <a:solidFill>
                  <a:schemeClr val="accent2"/>
                </a:solidFill>
              </a:rPr>
              <a:t>Limit on Cardinality Ratio</a:t>
            </a:r>
          </a:p>
        </p:txBody>
      </p:sp>
      <p:sp>
        <p:nvSpPr>
          <p:cNvPr id="3" name="Content Placeholder 2">
            <a:extLst>
              <a:ext uri="{FF2B5EF4-FFF2-40B4-BE49-F238E27FC236}">
                <a16:creationId xmlns:a16="http://schemas.microsoft.com/office/drawing/2014/main" id="{1932C5B1-2C95-4109-8F7D-C71BE32E0B5D}"/>
              </a:ext>
            </a:extLst>
          </p:cNvPr>
          <p:cNvSpPr>
            <a:spLocks noGrp="1"/>
          </p:cNvSpPr>
          <p:nvPr>
            <p:ph idx="1"/>
          </p:nvPr>
        </p:nvSpPr>
        <p:spPr>
          <a:xfrm>
            <a:off x="406400" y="1282700"/>
            <a:ext cx="11557000" cy="4881563"/>
          </a:xfrm>
        </p:spPr>
        <p:txBody>
          <a:bodyPr/>
          <a:lstStyle/>
          <a:p>
            <a:pPr algn="just"/>
            <a:endParaRPr lang="en-US" sz="2000" dirty="0"/>
          </a:p>
          <a:p>
            <a:pPr algn="just"/>
            <a:r>
              <a:rPr lang="en-US" sz="2000" dirty="0"/>
              <a:t>ER diagrams also provide a way to indicate more complex constraints on the number of times each entity participates in relationships in a relationship set.</a:t>
            </a:r>
          </a:p>
          <a:p>
            <a:pPr algn="just"/>
            <a:endParaRPr lang="en-US" sz="2000" dirty="0"/>
          </a:p>
          <a:p>
            <a:pPr algn="just"/>
            <a:r>
              <a:rPr lang="en-US" sz="2000" dirty="0"/>
              <a:t>An edge between an entity set and a binary relationship set can have an associated minimum and maximum cardinality. </a:t>
            </a:r>
          </a:p>
          <a:p>
            <a:pPr algn="just"/>
            <a:endParaRPr lang="en-US" sz="2000" dirty="0"/>
          </a:p>
          <a:p>
            <a:pPr algn="just"/>
            <a:r>
              <a:rPr lang="en-US" sz="2000" dirty="0"/>
              <a:t>This is shown in the form </a:t>
            </a:r>
            <a:r>
              <a:rPr lang="en-US" sz="2000" dirty="0" err="1"/>
              <a:t>l..h</a:t>
            </a:r>
            <a:r>
              <a:rPr lang="en-US" sz="2000" dirty="0"/>
              <a:t>, where l is the minimum and h the maximum cardinality.</a:t>
            </a:r>
            <a:endParaRPr lang="en-IN" sz="2000" dirty="0"/>
          </a:p>
        </p:txBody>
      </p:sp>
      <p:sp>
        <p:nvSpPr>
          <p:cNvPr id="4" name="Slide Number Placeholder 3">
            <a:extLst>
              <a:ext uri="{FF2B5EF4-FFF2-40B4-BE49-F238E27FC236}">
                <a16:creationId xmlns:a16="http://schemas.microsoft.com/office/drawing/2014/main" id="{D502B54D-5154-4F90-90DE-A48C9817BE99}"/>
              </a:ext>
            </a:extLst>
          </p:cNvPr>
          <p:cNvSpPr>
            <a:spLocks noGrp="1"/>
          </p:cNvSpPr>
          <p:nvPr>
            <p:ph type="sldNum" sz="quarter" idx="10"/>
          </p:nvPr>
        </p:nvSpPr>
        <p:spPr/>
        <p:txBody>
          <a:bodyPr/>
          <a:lstStyle/>
          <a:p>
            <a:pPr>
              <a:defRPr/>
            </a:pPr>
            <a:fld id="{ABFF5F4A-8FC7-419E-B94C-CDDC8DE310AE}" type="slidenum">
              <a:rPr lang="en-US" altLang="en-US" smtClean="0"/>
              <a:pPr>
                <a:defRPr/>
              </a:pPr>
              <a:t>12</a:t>
            </a:fld>
            <a:endParaRPr lang="en-US" altLang="en-US"/>
          </a:p>
        </p:txBody>
      </p:sp>
    </p:spTree>
    <p:extLst>
      <p:ext uri="{BB962C8B-B14F-4D97-AF65-F5344CB8AC3E}">
        <p14:creationId xmlns:p14="http://schemas.microsoft.com/office/powerpoint/2010/main" val="3366719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0C7E-F404-4235-9110-111736A803B3}"/>
              </a:ext>
            </a:extLst>
          </p:cNvPr>
          <p:cNvSpPr>
            <a:spLocks noGrp="1"/>
          </p:cNvSpPr>
          <p:nvPr>
            <p:ph type="title"/>
          </p:nvPr>
        </p:nvSpPr>
        <p:spPr>
          <a:xfrm>
            <a:off x="228600" y="0"/>
            <a:ext cx="9914188" cy="1017922"/>
          </a:xfrm>
        </p:spPr>
        <p:txBody>
          <a:bodyPr/>
          <a:lstStyle/>
          <a:p>
            <a:r>
              <a:rPr lang="en-IN" sz="3600" b="0" dirty="0">
                <a:solidFill>
                  <a:schemeClr val="accent2"/>
                </a:solidFill>
              </a:rPr>
              <a:t>Limit on Cardinality Ratio (Cont.)</a:t>
            </a:r>
          </a:p>
        </p:txBody>
      </p:sp>
      <p:sp>
        <p:nvSpPr>
          <p:cNvPr id="3" name="Content Placeholder 2">
            <a:extLst>
              <a:ext uri="{FF2B5EF4-FFF2-40B4-BE49-F238E27FC236}">
                <a16:creationId xmlns:a16="http://schemas.microsoft.com/office/drawing/2014/main" id="{E5A79BDC-7FAE-4514-AE47-EAC09B8B7BFB}"/>
              </a:ext>
            </a:extLst>
          </p:cNvPr>
          <p:cNvSpPr>
            <a:spLocks noGrp="1"/>
          </p:cNvSpPr>
          <p:nvPr>
            <p:ph idx="1"/>
          </p:nvPr>
        </p:nvSpPr>
        <p:spPr>
          <a:xfrm>
            <a:off x="279399" y="1371601"/>
            <a:ext cx="11633200" cy="5105400"/>
          </a:xfrm>
        </p:spPr>
        <p:txBody>
          <a:bodyPr/>
          <a:lstStyle/>
          <a:p>
            <a:pPr marL="0" indent="0" algn="just">
              <a:buNone/>
            </a:pPr>
            <a:r>
              <a:rPr lang="en-US" sz="2000" b="1" dirty="0"/>
              <a:t>Example: </a:t>
            </a:r>
            <a:r>
              <a:rPr lang="en-US" sz="2000" dirty="0"/>
              <a:t>Faculty are supposed to work on research projects. One faculty can work on Zero or a maximum of three research projects. A research project can have a minimum of one and a maximum of any number of faculty members.</a:t>
            </a:r>
            <a:endParaRPr lang="en-IN" sz="2000" dirty="0"/>
          </a:p>
        </p:txBody>
      </p:sp>
      <p:sp>
        <p:nvSpPr>
          <p:cNvPr id="4" name="Slide Number Placeholder 3">
            <a:extLst>
              <a:ext uri="{FF2B5EF4-FFF2-40B4-BE49-F238E27FC236}">
                <a16:creationId xmlns:a16="http://schemas.microsoft.com/office/drawing/2014/main" id="{00748D5B-A733-47B5-B7AC-E9E91DAFC779}"/>
              </a:ext>
            </a:extLst>
          </p:cNvPr>
          <p:cNvSpPr>
            <a:spLocks noGrp="1"/>
          </p:cNvSpPr>
          <p:nvPr>
            <p:ph type="sldNum" sz="quarter" idx="10"/>
          </p:nvPr>
        </p:nvSpPr>
        <p:spPr/>
        <p:txBody>
          <a:bodyPr/>
          <a:lstStyle/>
          <a:p>
            <a:pPr>
              <a:defRPr/>
            </a:pPr>
            <a:fld id="{ABFF5F4A-8FC7-419E-B94C-CDDC8DE310AE}" type="slidenum">
              <a:rPr lang="en-US" altLang="en-US" smtClean="0"/>
              <a:pPr>
                <a:defRPr/>
              </a:pPr>
              <a:t>13</a:t>
            </a:fld>
            <a:endParaRPr lang="en-US" altLang="en-US"/>
          </a:p>
        </p:txBody>
      </p:sp>
      <p:pic>
        <p:nvPicPr>
          <p:cNvPr id="6" name="Picture 5">
            <a:extLst>
              <a:ext uri="{FF2B5EF4-FFF2-40B4-BE49-F238E27FC236}">
                <a16:creationId xmlns:a16="http://schemas.microsoft.com/office/drawing/2014/main" id="{EAE13404-4660-4F78-8872-9227427E4548}"/>
              </a:ext>
            </a:extLst>
          </p:cNvPr>
          <p:cNvPicPr>
            <a:picLocks noChangeAspect="1"/>
          </p:cNvPicPr>
          <p:nvPr/>
        </p:nvPicPr>
        <p:blipFill>
          <a:blip r:embed="rId2"/>
          <a:stretch>
            <a:fillRect/>
          </a:stretch>
        </p:blipFill>
        <p:spPr>
          <a:xfrm>
            <a:off x="2743200" y="3535392"/>
            <a:ext cx="7048954" cy="1083558"/>
          </a:xfrm>
          <a:prstGeom prst="rect">
            <a:avLst/>
          </a:prstGeom>
        </p:spPr>
      </p:pic>
      <p:sp>
        <p:nvSpPr>
          <p:cNvPr id="8" name="TextBox 7">
            <a:extLst>
              <a:ext uri="{FF2B5EF4-FFF2-40B4-BE49-F238E27FC236}">
                <a16:creationId xmlns:a16="http://schemas.microsoft.com/office/drawing/2014/main" id="{D4310096-8095-4C65-B3BB-CAE83C48E686}"/>
              </a:ext>
            </a:extLst>
          </p:cNvPr>
          <p:cNvSpPr txBox="1"/>
          <p:nvPr/>
        </p:nvSpPr>
        <p:spPr>
          <a:xfrm>
            <a:off x="2127250" y="4893231"/>
            <a:ext cx="8686800" cy="369332"/>
          </a:xfrm>
          <a:prstGeom prst="rect">
            <a:avLst/>
          </a:prstGeom>
          <a:noFill/>
        </p:spPr>
        <p:txBody>
          <a:bodyPr wrap="square">
            <a:spAutoFit/>
          </a:bodyPr>
          <a:lstStyle/>
          <a:p>
            <a:pPr algn="ctr"/>
            <a:r>
              <a:rPr lang="en-US" b="1" dirty="0">
                <a:latin typeface="+mj-lt"/>
              </a:rPr>
              <a:t>Entity-relationship showing Limits on Cardinality Ratio</a:t>
            </a:r>
            <a:endParaRPr lang="en-IN" b="1" dirty="0">
              <a:latin typeface="+mj-lt"/>
            </a:endParaRPr>
          </a:p>
        </p:txBody>
      </p:sp>
    </p:spTree>
    <p:extLst>
      <p:ext uri="{BB962C8B-B14F-4D97-AF65-F5344CB8AC3E}">
        <p14:creationId xmlns:p14="http://schemas.microsoft.com/office/powerpoint/2010/main" val="3542412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E733-530D-4CF6-BEC8-741AA1353C5B}"/>
              </a:ext>
            </a:extLst>
          </p:cNvPr>
          <p:cNvSpPr>
            <a:spLocks noGrp="1"/>
          </p:cNvSpPr>
          <p:nvPr>
            <p:ph type="title"/>
          </p:nvPr>
        </p:nvSpPr>
        <p:spPr/>
        <p:txBody>
          <a:bodyPr/>
          <a:lstStyle/>
          <a:p>
            <a:r>
              <a:rPr lang="en-US" dirty="0">
                <a:solidFill>
                  <a:schemeClr val="accent2"/>
                </a:solidFill>
              </a:rPr>
              <a:t>Can we answer?</a:t>
            </a:r>
            <a:endParaRPr lang="en-IN" dirty="0">
              <a:solidFill>
                <a:schemeClr val="accent2"/>
              </a:solidFill>
            </a:endParaRPr>
          </a:p>
        </p:txBody>
      </p:sp>
      <p:sp>
        <p:nvSpPr>
          <p:cNvPr id="5" name="Content Placeholder 4"/>
          <p:cNvSpPr>
            <a:spLocks noGrp="1"/>
          </p:cNvSpPr>
          <p:nvPr>
            <p:ph idx="1"/>
          </p:nvPr>
        </p:nvSpPr>
        <p:spPr/>
        <p:txBody>
          <a:bodyPr/>
          <a:lstStyle/>
          <a:p>
            <a:r>
              <a:rPr lang="en-IN" dirty="0"/>
              <a:t>……………………. Is the restriction imposed to maintain data integrity of the database.</a:t>
            </a:r>
          </a:p>
          <a:p>
            <a:pPr marL="457200" indent="-457200">
              <a:buAutoNum type="alphaLcPeriod"/>
            </a:pPr>
            <a:r>
              <a:rPr lang="en-IN" dirty="0"/>
              <a:t>Mapping Cardinalities</a:t>
            </a:r>
          </a:p>
          <a:p>
            <a:pPr marL="457200" indent="-457200">
              <a:buAutoNum type="alphaLcPeriod"/>
            </a:pPr>
            <a:r>
              <a:rPr lang="en-IN" dirty="0"/>
              <a:t>Cardinality ration</a:t>
            </a:r>
          </a:p>
          <a:p>
            <a:pPr marL="457200" indent="-457200">
              <a:buAutoNum type="alphaLcPeriod"/>
            </a:pPr>
            <a:r>
              <a:rPr lang="en-IN" dirty="0"/>
              <a:t>Participation constraints</a:t>
            </a:r>
          </a:p>
          <a:p>
            <a:pPr marL="457200" indent="-457200">
              <a:buAutoNum type="alphaLcPeriod"/>
            </a:pPr>
            <a:r>
              <a:rPr lang="en-IN" dirty="0"/>
              <a:t>All of the above</a:t>
            </a:r>
            <a:endParaRPr lang="en-US" dirty="0"/>
          </a:p>
        </p:txBody>
      </p:sp>
      <p:sp>
        <p:nvSpPr>
          <p:cNvPr id="4" name="Slide Number Placeholder 3">
            <a:extLst>
              <a:ext uri="{FF2B5EF4-FFF2-40B4-BE49-F238E27FC236}">
                <a16:creationId xmlns:a16="http://schemas.microsoft.com/office/drawing/2014/main" id="{80F15AC2-7968-4831-A773-AB994EE846D3}"/>
              </a:ext>
            </a:extLst>
          </p:cNvPr>
          <p:cNvSpPr>
            <a:spLocks noGrp="1"/>
          </p:cNvSpPr>
          <p:nvPr>
            <p:ph type="sldNum" sz="quarter" idx="10"/>
          </p:nvPr>
        </p:nvSpPr>
        <p:spPr/>
        <p:txBody>
          <a:bodyPr/>
          <a:lstStyle/>
          <a:p>
            <a:pPr>
              <a:defRPr/>
            </a:pPr>
            <a:fld id="{ABFF5F4A-8FC7-419E-B94C-CDDC8DE310AE}" type="slidenum">
              <a:rPr lang="en-US" altLang="en-US" smtClean="0"/>
              <a:pPr>
                <a:defRPr/>
              </a:pPr>
              <a:t>14</a:t>
            </a:fld>
            <a:endParaRPr lang="en-US" altLang="en-US"/>
          </a:p>
        </p:txBody>
      </p:sp>
    </p:spTree>
    <p:extLst>
      <p:ext uri="{BB962C8B-B14F-4D97-AF65-F5344CB8AC3E}">
        <p14:creationId xmlns:p14="http://schemas.microsoft.com/office/powerpoint/2010/main" val="114430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5">
                                            <p:txEl>
                                              <p:pRg st="4" end="4"/>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2013C-0508-43D9-818B-8AE765E05DE5}"/>
              </a:ext>
            </a:extLst>
          </p:cNvPr>
          <p:cNvSpPr>
            <a:spLocks noGrp="1"/>
          </p:cNvSpPr>
          <p:nvPr>
            <p:ph type="title"/>
          </p:nvPr>
        </p:nvSpPr>
        <p:spPr/>
        <p:txBody>
          <a:bodyPr/>
          <a:lstStyle/>
          <a:p>
            <a:r>
              <a:rPr lang="en-US" dirty="0">
                <a:solidFill>
                  <a:schemeClr val="accent2"/>
                </a:solidFill>
              </a:rPr>
              <a:t>Can we answer?</a:t>
            </a:r>
            <a:endParaRPr lang="en-IN" dirty="0">
              <a:solidFill>
                <a:schemeClr val="accent2"/>
              </a:solidFill>
            </a:endParaRPr>
          </a:p>
        </p:txBody>
      </p:sp>
      <p:sp>
        <p:nvSpPr>
          <p:cNvPr id="5" name="Content Placeholder 4"/>
          <p:cNvSpPr>
            <a:spLocks noGrp="1"/>
          </p:cNvSpPr>
          <p:nvPr>
            <p:ph idx="1"/>
          </p:nvPr>
        </p:nvSpPr>
        <p:spPr/>
        <p:txBody>
          <a:bodyPr/>
          <a:lstStyle/>
          <a:p>
            <a:r>
              <a:rPr lang="en-IN" dirty="0"/>
              <a:t>For Binary relationship set R between entity set A and B, the express number of entities to which another entities ca be associated.</a:t>
            </a:r>
          </a:p>
          <a:p>
            <a:pPr marL="457200" indent="-457200">
              <a:buAutoNum type="alphaLcPeriod"/>
            </a:pPr>
            <a:r>
              <a:rPr lang="en-IN" dirty="0"/>
              <a:t>Cardinality Ratio</a:t>
            </a:r>
          </a:p>
          <a:p>
            <a:pPr marL="457200" indent="-457200">
              <a:buAutoNum type="alphaLcPeriod"/>
            </a:pPr>
            <a:r>
              <a:rPr lang="en-IN" dirty="0"/>
              <a:t>Participation Constraints</a:t>
            </a:r>
          </a:p>
          <a:p>
            <a:pPr marL="457200" indent="-457200">
              <a:buAutoNum type="alphaLcPeriod"/>
            </a:pPr>
            <a:r>
              <a:rPr lang="en-IN" dirty="0"/>
              <a:t>Limited Ratio</a:t>
            </a:r>
          </a:p>
          <a:p>
            <a:pPr marL="457200" indent="-457200">
              <a:buAutoNum type="alphaLcPeriod"/>
            </a:pPr>
            <a:r>
              <a:rPr lang="en-IN" dirty="0"/>
              <a:t>Degree Ratio</a:t>
            </a:r>
          </a:p>
          <a:p>
            <a:pPr marL="457200" indent="-457200">
              <a:buAutoNum type="alphaLcPeriod"/>
            </a:pPr>
            <a:endParaRPr lang="en-US" dirty="0"/>
          </a:p>
        </p:txBody>
      </p:sp>
      <p:sp>
        <p:nvSpPr>
          <p:cNvPr id="4" name="Slide Number Placeholder 3">
            <a:extLst>
              <a:ext uri="{FF2B5EF4-FFF2-40B4-BE49-F238E27FC236}">
                <a16:creationId xmlns:a16="http://schemas.microsoft.com/office/drawing/2014/main" id="{B59A211A-5715-41F5-8CE1-1C1E1B02E7D5}"/>
              </a:ext>
            </a:extLst>
          </p:cNvPr>
          <p:cNvSpPr>
            <a:spLocks noGrp="1"/>
          </p:cNvSpPr>
          <p:nvPr>
            <p:ph type="sldNum" sz="quarter" idx="10"/>
          </p:nvPr>
        </p:nvSpPr>
        <p:spPr/>
        <p:txBody>
          <a:bodyPr/>
          <a:lstStyle/>
          <a:p>
            <a:pPr>
              <a:defRPr/>
            </a:pPr>
            <a:fld id="{ABFF5F4A-8FC7-419E-B94C-CDDC8DE310AE}" type="slidenum">
              <a:rPr lang="en-US" altLang="en-US" smtClean="0"/>
              <a:pPr>
                <a:defRPr/>
              </a:pPr>
              <a:t>15</a:t>
            </a:fld>
            <a:endParaRPr lang="en-US" altLang="en-US"/>
          </a:p>
        </p:txBody>
      </p:sp>
    </p:spTree>
    <p:extLst>
      <p:ext uri="{BB962C8B-B14F-4D97-AF65-F5344CB8AC3E}">
        <p14:creationId xmlns:p14="http://schemas.microsoft.com/office/powerpoint/2010/main" val="298350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5">
                                            <p:txEl>
                                              <p:pRg st="1" end="1"/>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0697-6114-4BAF-94D3-2625449B20DA}"/>
              </a:ext>
            </a:extLst>
          </p:cNvPr>
          <p:cNvSpPr>
            <a:spLocks noGrp="1"/>
          </p:cNvSpPr>
          <p:nvPr>
            <p:ph type="title"/>
          </p:nvPr>
        </p:nvSpPr>
        <p:spPr>
          <a:xfrm>
            <a:off x="433136" y="-32084"/>
            <a:ext cx="10615863" cy="1017922"/>
          </a:xfrm>
        </p:spPr>
        <p:txBody>
          <a:bodyPr/>
          <a:lstStyle/>
          <a:p>
            <a:r>
              <a:rPr lang="en-IN" b="0" dirty="0">
                <a:solidFill>
                  <a:schemeClr val="accent2"/>
                </a:solidFill>
              </a:rPr>
              <a:t>Participation Constraints &amp; Existence Dependencies</a:t>
            </a:r>
          </a:p>
        </p:txBody>
      </p:sp>
      <p:sp>
        <p:nvSpPr>
          <p:cNvPr id="3" name="Content Placeholder 2">
            <a:extLst>
              <a:ext uri="{FF2B5EF4-FFF2-40B4-BE49-F238E27FC236}">
                <a16:creationId xmlns:a16="http://schemas.microsoft.com/office/drawing/2014/main" id="{8FB98DA2-C929-4B76-A54F-05F853646675}"/>
              </a:ext>
            </a:extLst>
          </p:cNvPr>
          <p:cNvSpPr>
            <a:spLocks noGrp="1"/>
          </p:cNvSpPr>
          <p:nvPr>
            <p:ph idx="1"/>
          </p:nvPr>
        </p:nvSpPr>
        <p:spPr>
          <a:xfrm>
            <a:off x="406400" y="1282700"/>
            <a:ext cx="11480800" cy="4881563"/>
          </a:xfrm>
        </p:spPr>
        <p:txBody>
          <a:bodyPr/>
          <a:lstStyle/>
          <a:p>
            <a:pPr algn="just"/>
            <a:r>
              <a:rPr lang="en-US" sz="2800" dirty="0"/>
              <a:t>The participation of an entity set E in a relationship set R is said to be </a:t>
            </a:r>
            <a:r>
              <a:rPr lang="en-US" sz="2800" b="1" dirty="0"/>
              <a:t>total</a:t>
            </a:r>
            <a:r>
              <a:rPr lang="en-US" sz="2800" dirty="0"/>
              <a:t> if every entity instance in E participates in at least one relationship in R.</a:t>
            </a:r>
          </a:p>
          <a:p>
            <a:pPr algn="just"/>
            <a:endParaRPr lang="en-US" sz="2800" dirty="0"/>
          </a:p>
          <a:p>
            <a:pPr algn="just"/>
            <a:r>
              <a:rPr lang="en-US" sz="2800" dirty="0"/>
              <a:t>If only some entities in E participate in relationships in R, the participation of entity set E in relationship R is said to be </a:t>
            </a:r>
            <a:r>
              <a:rPr lang="en-US" sz="2800" b="1" dirty="0"/>
              <a:t>partial</a:t>
            </a:r>
            <a:r>
              <a:rPr lang="en-US" sz="2800" dirty="0"/>
              <a:t>. </a:t>
            </a:r>
          </a:p>
          <a:p>
            <a:pPr algn="just"/>
            <a:endParaRPr lang="en-US" sz="2800" dirty="0"/>
          </a:p>
          <a:p>
            <a:pPr algn="just"/>
            <a:r>
              <a:rPr lang="en-US" sz="2800" dirty="0"/>
              <a:t>Total participation is also called </a:t>
            </a:r>
            <a:r>
              <a:rPr lang="en-US" sz="2800" b="1" dirty="0"/>
              <a:t>existence dependency</a:t>
            </a:r>
            <a:r>
              <a:rPr lang="en-US" sz="2800" dirty="0"/>
              <a:t>.</a:t>
            </a:r>
            <a:endParaRPr lang="en-US" sz="2000" dirty="0"/>
          </a:p>
        </p:txBody>
      </p:sp>
      <p:sp>
        <p:nvSpPr>
          <p:cNvPr id="4" name="Slide Number Placeholder 3">
            <a:extLst>
              <a:ext uri="{FF2B5EF4-FFF2-40B4-BE49-F238E27FC236}">
                <a16:creationId xmlns:a16="http://schemas.microsoft.com/office/drawing/2014/main" id="{437F3809-F594-4EE1-8FA1-19C105B7CBB3}"/>
              </a:ext>
            </a:extLst>
          </p:cNvPr>
          <p:cNvSpPr>
            <a:spLocks noGrp="1"/>
          </p:cNvSpPr>
          <p:nvPr>
            <p:ph type="sldNum" sz="quarter" idx="10"/>
          </p:nvPr>
        </p:nvSpPr>
        <p:spPr/>
        <p:txBody>
          <a:bodyPr/>
          <a:lstStyle/>
          <a:p>
            <a:pPr>
              <a:defRPr/>
            </a:pPr>
            <a:fld id="{ABFF5F4A-8FC7-419E-B94C-CDDC8DE310AE}" type="slidenum">
              <a:rPr lang="en-US" altLang="en-US" smtClean="0"/>
              <a:pPr>
                <a:defRPr/>
              </a:pPr>
              <a:t>16</a:t>
            </a:fld>
            <a:endParaRPr lang="en-US" altLang="en-US"/>
          </a:p>
        </p:txBody>
      </p:sp>
    </p:spTree>
    <p:extLst>
      <p:ext uri="{BB962C8B-B14F-4D97-AF65-F5344CB8AC3E}">
        <p14:creationId xmlns:p14="http://schemas.microsoft.com/office/powerpoint/2010/main" val="53425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B5E65-72F8-462A-AD5C-F94B7F3DD2D1}"/>
              </a:ext>
            </a:extLst>
          </p:cNvPr>
          <p:cNvSpPr>
            <a:spLocks noGrp="1"/>
          </p:cNvSpPr>
          <p:nvPr>
            <p:ph type="title"/>
          </p:nvPr>
        </p:nvSpPr>
        <p:spPr/>
        <p:txBody>
          <a:bodyPr/>
          <a:lstStyle/>
          <a:p>
            <a:r>
              <a:rPr lang="en-US" sz="3600" b="0" dirty="0">
                <a:solidFill>
                  <a:schemeClr val="accent2"/>
                </a:solidFill>
              </a:rPr>
              <a:t>Total and Partial Participation</a:t>
            </a:r>
            <a:endParaRPr lang="en-IN" sz="3600" b="0" dirty="0">
              <a:solidFill>
                <a:schemeClr val="accent2"/>
              </a:solidFill>
            </a:endParaRPr>
          </a:p>
        </p:txBody>
      </p:sp>
      <p:sp>
        <p:nvSpPr>
          <p:cNvPr id="3" name="Content Placeholder 2">
            <a:extLst>
              <a:ext uri="{FF2B5EF4-FFF2-40B4-BE49-F238E27FC236}">
                <a16:creationId xmlns:a16="http://schemas.microsoft.com/office/drawing/2014/main" id="{C2513CC8-870E-4203-B9D8-D5962E6EE4B5}"/>
              </a:ext>
            </a:extLst>
          </p:cNvPr>
          <p:cNvSpPr>
            <a:spLocks noGrp="1"/>
          </p:cNvSpPr>
          <p:nvPr>
            <p:ph idx="1"/>
          </p:nvPr>
        </p:nvSpPr>
        <p:spPr>
          <a:xfrm>
            <a:off x="406400" y="1282700"/>
            <a:ext cx="11557000" cy="4881563"/>
          </a:xfrm>
        </p:spPr>
        <p:txBody>
          <a:bodyPr/>
          <a:lstStyle/>
          <a:p>
            <a:pPr algn="just"/>
            <a:r>
              <a:rPr lang="en-US" sz="2800" dirty="0"/>
              <a:t>In an ER diagram, </a:t>
            </a:r>
            <a:r>
              <a:rPr lang="en-US" sz="2800" b="1" dirty="0"/>
              <a:t>total participation </a:t>
            </a:r>
            <a:r>
              <a:rPr lang="en-US" sz="2800" dirty="0"/>
              <a:t>is shown by </a:t>
            </a:r>
            <a:r>
              <a:rPr lang="en-US" sz="2800" b="1" dirty="0"/>
              <a:t>double lines</a:t>
            </a:r>
            <a:r>
              <a:rPr lang="en-US" sz="2800" dirty="0"/>
              <a:t>, which indicates the total participation of an entity set in a relationship set &amp; </a:t>
            </a:r>
            <a:r>
              <a:rPr lang="en-US" sz="2800" b="1" dirty="0"/>
              <a:t>partial participation </a:t>
            </a:r>
            <a:r>
              <a:rPr lang="en-US" sz="2800" dirty="0"/>
              <a:t>is shown by a </a:t>
            </a:r>
            <a:r>
              <a:rPr lang="en-US" sz="2800" b="1" dirty="0"/>
              <a:t>single line</a:t>
            </a:r>
            <a:r>
              <a:rPr lang="en-US" sz="2800" dirty="0"/>
              <a:t> which indicates the partial participation of an entity set in a relationship set.</a:t>
            </a:r>
          </a:p>
          <a:p>
            <a:pPr algn="just"/>
            <a:endParaRPr lang="en-US" sz="2000" dirty="0"/>
          </a:p>
          <a:p>
            <a:pPr algn="just"/>
            <a:endParaRPr lang="en-IN" sz="2000" dirty="0"/>
          </a:p>
        </p:txBody>
      </p:sp>
      <p:sp>
        <p:nvSpPr>
          <p:cNvPr id="4" name="Slide Number Placeholder 3">
            <a:extLst>
              <a:ext uri="{FF2B5EF4-FFF2-40B4-BE49-F238E27FC236}">
                <a16:creationId xmlns:a16="http://schemas.microsoft.com/office/drawing/2014/main" id="{81E0A78B-9E42-4F2B-BC17-3AE2E220A607}"/>
              </a:ext>
            </a:extLst>
          </p:cNvPr>
          <p:cNvSpPr>
            <a:spLocks noGrp="1"/>
          </p:cNvSpPr>
          <p:nvPr>
            <p:ph type="sldNum" sz="quarter" idx="10"/>
          </p:nvPr>
        </p:nvSpPr>
        <p:spPr/>
        <p:txBody>
          <a:bodyPr/>
          <a:lstStyle/>
          <a:p>
            <a:pPr>
              <a:defRPr/>
            </a:pPr>
            <a:fld id="{ABFF5F4A-8FC7-419E-B94C-CDDC8DE310AE}" type="slidenum">
              <a:rPr lang="en-US" altLang="en-US" smtClean="0"/>
              <a:pPr>
                <a:defRPr/>
              </a:pPr>
              <a:t>17</a:t>
            </a:fld>
            <a:endParaRPr lang="en-US" altLang="en-US"/>
          </a:p>
        </p:txBody>
      </p:sp>
      <p:pic>
        <p:nvPicPr>
          <p:cNvPr id="6" name="Picture 5">
            <a:extLst>
              <a:ext uri="{FF2B5EF4-FFF2-40B4-BE49-F238E27FC236}">
                <a16:creationId xmlns:a16="http://schemas.microsoft.com/office/drawing/2014/main" id="{BB020A5F-73FC-410B-B7A4-54C5296CED1F}"/>
              </a:ext>
            </a:extLst>
          </p:cNvPr>
          <p:cNvPicPr>
            <a:picLocks noChangeAspect="1"/>
          </p:cNvPicPr>
          <p:nvPr/>
        </p:nvPicPr>
        <p:blipFill>
          <a:blip r:embed="rId2"/>
          <a:stretch>
            <a:fillRect/>
          </a:stretch>
        </p:blipFill>
        <p:spPr>
          <a:xfrm>
            <a:off x="1095340" y="3143248"/>
            <a:ext cx="9483596" cy="1594017"/>
          </a:xfrm>
          <a:prstGeom prst="rect">
            <a:avLst/>
          </a:prstGeom>
        </p:spPr>
      </p:pic>
      <p:sp>
        <p:nvSpPr>
          <p:cNvPr id="8" name="TextBox 7">
            <a:extLst>
              <a:ext uri="{FF2B5EF4-FFF2-40B4-BE49-F238E27FC236}">
                <a16:creationId xmlns:a16="http://schemas.microsoft.com/office/drawing/2014/main" id="{D728B3C6-020B-4DD7-BEBF-380E62F4AA3C}"/>
              </a:ext>
            </a:extLst>
          </p:cNvPr>
          <p:cNvSpPr txBox="1"/>
          <p:nvPr/>
        </p:nvSpPr>
        <p:spPr>
          <a:xfrm>
            <a:off x="1809720" y="5072074"/>
            <a:ext cx="8305800" cy="707886"/>
          </a:xfrm>
          <a:prstGeom prst="rect">
            <a:avLst/>
          </a:prstGeom>
          <a:noFill/>
        </p:spPr>
        <p:txBody>
          <a:bodyPr wrap="square">
            <a:spAutoFit/>
          </a:bodyPr>
          <a:lstStyle/>
          <a:p>
            <a:pPr algn="ctr"/>
            <a:r>
              <a:rPr lang="en-US" sz="2000" b="1" dirty="0">
                <a:latin typeface="+mj-lt"/>
              </a:rPr>
              <a:t>Entity relationship showing partial (single line) and total participation (double lines)</a:t>
            </a:r>
            <a:endParaRPr lang="en-IN" sz="2000" b="1" dirty="0">
              <a:latin typeface="+mj-lt"/>
            </a:endParaRPr>
          </a:p>
        </p:txBody>
      </p:sp>
    </p:spTree>
    <p:extLst>
      <p:ext uri="{BB962C8B-B14F-4D97-AF65-F5344CB8AC3E}">
        <p14:creationId xmlns:p14="http://schemas.microsoft.com/office/powerpoint/2010/main" val="3838853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5C3C3-5230-47FB-8A73-D0C4ACBFC6C5}"/>
              </a:ext>
            </a:extLst>
          </p:cNvPr>
          <p:cNvSpPr>
            <a:spLocks noGrp="1"/>
          </p:cNvSpPr>
          <p:nvPr>
            <p:ph type="title"/>
          </p:nvPr>
        </p:nvSpPr>
        <p:spPr/>
        <p:txBody>
          <a:bodyPr/>
          <a:lstStyle/>
          <a:p>
            <a:r>
              <a:rPr lang="en-IN" sz="3600" b="0" dirty="0">
                <a:solidFill>
                  <a:schemeClr val="accent2"/>
                </a:solidFill>
              </a:rPr>
              <a:t>Identifying relationship type</a:t>
            </a:r>
          </a:p>
        </p:txBody>
      </p:sp>
      <p:sp>
        <p:nvSpPr>
          <p:cNvPr id="3" name="Content Placeholder 2">
            <a:extLst>
              <a:ext uri="{FF2B5EF4-FFF2-40B4-BE49-F238E27FC236}">
                <a16:creationId xmlns:a16="http://schemas.microsoft.com/office/drawing/2014/main" id="{29ACFB3E-2DA8-4871-94BF-DDC5D31A14FC}"/>
              </a:ext>
            </a:extLst>
          </p:cNvPr>
          <p:cNvSpPr>
            <a:spLocks noGrp="1"/>
          </p:cNvSpPr>
          <p:nvPr>
            <p:ph idx="1"/>
          </p:nvPr>
        </p:nvSpPr>
        <p:spPr>
          <a:xfrm>
            <a:off x="433137" y="1295400"/>
            <a:ext cx="11557000" cy="4881563"/>
          </a:xfrm>
        </p:spPr>
        <p:txBody>
          <a:bodyPr/>
          <a:lstStyle/>
          <a:p>
            <a:pPr algn="just"/>
            <a:r>
              <a:rPr lang="en-US" dirty="0"/>
              <a:t>A </a:t>
            </a:r>
            <a:r>
              <a:rPr lang="en-US" b="1" dirty="0"/>
              <a:t>weak entity </a:t>
            </a:r>
            <a:r>
              <a:rPr lang="en-US" dirty="0"/>
              <a:t>type always has a total participation constraint (existence dependency) with respect to its identifying entity type because a weak entity type cannot exist without an owner (identifying) entity type. </a:t>
            </a:r>
          </a:p>
          <a:p>
            <a:pPr marL="0" indent="0" algn="just">
              <a:buNone/>
            </a:pPr>
            <a:endParaRPr lang="en-US" dirty="0"/>
          </a:p>
          <a:p>
            <a:pPr algn="just"/>
            <a:r>
              <a:rPr lang="en-US" dirty="0"/>
              <a:t>The relationship associating the weak entity type with its identifying entity type is called the </a:t>
            </a:r>
            <a:r>
              <a:rPr lang="en-US" b="1" dirty="0"/>
              <a:t>identifying relationship type</a:t>
            </a:r>
            <a:r>
              <a:rPr lang="en-US" dirty="0"/>
              <a:t>. Identifying relationship type is shown by a </a:t>
            </a:r>
            <a:r>
              <a:rPr lang="en-US" b="1" dirty="0"/>
              <a:t>double outlined diamond</a:t>
            </a:r>
            <a:r>
              <a:rPr lang="en-US" dirty="0"/>
              <a:t> symbol.</a:t>
            </a:r>
          </a:p>
          <a:p>
            <a:pPr algn="just"/>
            <a:endParaRPr lang="en-US" sz="2000" dirty="0"/>
          </a:p>
          <a:p>
            <a:pPr algn="just"/>
            <a:endParaRPr lang="en-IN" sz="2000" dirty="0"/>
          </a:p>
        </p:txBody>
      </p:sp>
      <p:sp>
        <p:nvSpPr>
          <p:cNvPr id="4" name="Slide Number Placeholder 3">
            <a:extLst>
              <a:ext uri="{FF2B5EF4-FFF2-40B4-BE49-F238E27FC236}">
                <a16:creationId xmlns:a16="http://schemas.microsoft.com/office/drawing/2014/main" id="{7916B17F-D018-4ECF-AB34-78F6FC57B5A4}"/>
              </a:ext>
            </a:extLst>
          </p:cNvPr>
          <p:cNvSpPr>
            <a:spLocks noGrp="1"/>
          </p:cNvSpPr>
          <p:nvPr>
            <p:ph type="sldNum" sz="quarter" idx="10"/>
          </p:nvPr>
        </p:nvSpPr>
        <p:spPr/>
        <p:txBody>
          <a:bodyPr/>
          <a:lstStyle/>
          <a:p>
            <a:pPr>
              <a:defRPr/>
            </a:pPr>
            <a:fld id="{ABFF5F4A-8FC7-419E-B94C-CDDC8DE310AE}" type="slidenum">
              <a:rPr lang="en-US" altLang="en-US" smtClean="0"/>
              <a:pPr>
                <a:defRPr/>
              </a:pPr>
              <a:t>18</a:t>
            </a:fld>
            <a:endParaRPr lang="en-US" altLang="en-US"/>
          </a:p>
        </p:txBody>
      </p:sp>
      <p:pic>
        <p:nvPicPr>
          <p:cNvPr id="6" name="Picture 5">
            <a:extLst>
              <a:ext uri="{FF2B5EF4-FFF2-40B4-BE49-F238E27FC236}">
                <a16:creationId xmlns:a16="http://schemas.microsoft.com/office/drawing/2014/main" id="{929DB70F-0FEA-4143-AB37-714560EB45F8}"/>
              </a:ext>
            </a:extLst>
          </p:cNvPr>
          <p:cNvPicPr>
            <a:picLocks noChangeAspect="1"/>
          </p:cNvPicPr>
          <p:nvPr/>
        </p:nvPicPr>
        <p:blipFill>
          <a:blip r:embed="rId2"/>
          <a:stretch>
            <a:fillRect/>
          </a:stretch>
        </p:blipFill>
        <p:spPr>
          <a:xfrm>
            <a:off x="738150" y="4000504"/>
            <a:ext cx="10676865" cy="1428760"/>
          </a:xfrm>
          <a:prstGeom prst="rect">
            <a:avLst/>
          </a:prstGeom>
        </p:spPr>
      </p:pic>
      <p:sp>
        <p:nvSpPr>
          <p:cNvPr id="8" name="TextBox 7">
            <a:extLst>
              <a:ext uri="{FF2B5EF4-FFF2-40B4-BE49-F238E27FC236}">
                <a16:creationId xmlns:a16="http://schemas.microsoft.com/office/drawing/2014/main" id="{209FF8C9-94E3-4331-ACCF-CA5A7718DA2E}"/>
              </a:ext>
            </a:extLst>
          </p:cNvPr>
          <p:cNvSpPr txBox="1"/>
          <p:nvPr/>
        </p:nvSpPr>
        <p:spPr>
          <a:xfrm>
            <a:off x="2881290" y="5572140"/>
            <a:ext cx="7016750" cy="707886"/>
          </a:xfrm>
          <a:prstGeom prst="rect">
            <a:avLst/>
          </a:prstGeom>
          <a:noFill/>
        </p:spPr>
        <p:txBody>
          <a:bodyPr wrap="square">
            <a:spAutoFit/>
          </a:bodyPr>
          <a:lstStyle/>
          <a:p>
            <a:pPr algn="ctr"/>
            <a:r>
              <a:rPr lang="en-US" sz="2000" b="1" dirty="0">
                <a:latin typeface="+mj-lt"/>
              </a:rPr>
              <a:t>Entity relationship showing identifying relationship (double outlined diamond)</a:t>
            </a:r>
            <a:endParaRPr lang="en-IN" sz="2000" b="1" dirty="0">
              <a:latin typeface="+mj-lt"/>
            </a:endParaRPr>
          </a:p>
        </p:txBody>
      </p:sp>
    </p:spTree>
    <p:extLst>
      <p:ext uri="{BB962C8B-B14F-4D97-AF65-F5344CB8AC3E}">
        <p14:creationId xmlns:p14="http://schemas.microsoft.com/office/powerpoint/2010/main" val="4156700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0748-A49C-434B-9429-3C3ED1F077A9}"/>
              </a:ext>
            </a:extLst>
          </p:cNvPr>
          <p:cNvSpPr>
            <a:spLocks noGrp="1"/>
          </p:cNvSpPr>
          <p:nvPr>
            <p:ph type="title"/>
          </p:nvPr>
        </p:nvSpPr>
        <p:spPr/>
        <p:txBody>
          <a:bodyPr/>
          <a:lstStyle/>
          <a:p>
            <a:r>
              <a:rPr lang="en-US" dirty="0">
                <a:solidFill>
                  <a:schemeClr val="accent2"/>
                </a:solidFill>
              </a:rPr>
              <a:t>Question</a:t>
            </a:r>
            <a:endParaRPr lang="en-IN" dirty="0">
              <a:solidFill>
                <a:schemeClr val="accent2"/>
              </a:solidFill>
            </a:endParaRPr>
          </a:p>
        </p:txBody>
      </p:sp>
      <p:sp>
        <p:nvSpPr>
          <p:cNvPr id="5" name="Content Placeholder 4"/>
          <p:cNvSpPr>
            <a:spLocks noGrp="1"/>
          </p:cNvSpPr>
          <p:nvPr>
            <p:ph idx="1"/>
          </p:nvPr>
        </p:nvSpPr>
        <p:spPr/>
        <p:txBody>
          <a:bodyPr/>
          <a:lstStyle/>
          <a:p>
            <a:pPr algn="just"/>
            <a:r>
              <a:rPr lang="en-US" sz="2800" dirty="0"/>
              <a:t>Let E be an entity set in a relationship set R. If every entity in E participates in at least one relationship in R, then participation of E in R is…………………</a:t>
            </a:r>
          </a:p>
          <a:p>
            <a:pPr marL="457200" indent="-457200">
              <a:buAutoNum type="alphaLcPeriod"/>
            </a:pPr>
            <a:r>
              <a:rPr lang="en-US" sz="2800" dirty="0"/>
              <a:t>Partial</a:t>
            </a:r>
          </a:p>
          <a:p>
            <a:pPr marL="457200" indent="-457200">
              <a:buAutoNum type="alphaLcPeriod"/>
            </a:pPr>
            <a:r>
              <a:rPr lang="en-US" sz="2800" dirty="0"/>
              <a:t>Total</a:t>
            </a:r>
          </a:p>
          <a:p>
            <a:pPr marL="457200" indent="-457200">
              <a:buAutoNum type="alphaLcPeriod"/>
            </a:pPr>
            <a:r>
              <a:rPr lang="en-US" sz="2800" dirty="0"/>
              <a:t>Complete</a:t>
            </a:r>
          </a:p>
          <a:p>
            <a:pPr marL="457200" indent="-457200">
              <a:buAutoNum type="alphaLcPeriod"/>
            </a:pPr>
            <a:r>
              <a:rPr lang="en-US" sz="2800" dirty="0"/>
              <a:t>Incomplete</a:t>
            </a:r>
          </a:p>
          <a:p>
            <a:pPr marL="457200" indent="-457200">
              <a:buNone/>
            </a:pPr>
            <a:endParaRPr lang="en-US" dirty="0"/>
          </a:p>
        </p:txBody>
      </p:sp>
      <p:sp>
        <p:nvSpPr>
          <p:cNvPr id="4" name="Slide Number Placeholder 3">
            <a:extLst>
              <a:ext uri="{FF2B5EF4-FFF2-40B4-BE49-F238E27FC236}">
                <a16:creationId xmlns:a16="http://schemas.microsoft.com/office/drawing/2014/main" id="{8F7D39DB-9F8D-4A56-90DB-96FD433AAD6F}"/>
              </a:ext>
            </a:extLst>
          </p:cNvPr>
          <p:cNvSpPr>
            <a:spLocks noGrp="1"/>
          </p:cNvSpPr>
          <p:nvPr>
            <p:ph type="sldNum" sz="quarter" idx="10"/>
          </p:nvPr>
        </p:nvSpPr>
        <p:spPr/>
        <p:txBody>
          <a:bodyPr/>
          <a:lstStyle/>
          <a:p>
            <a:pPr>
              <a:defRPr/>
            </a:pPr>
            <a:fld id="{ABFF5F4A-8FC7-419E-B94C-CDDC8DE310AE}" type="slidenum">
              <a:rPr lang="en-US" altLang="en-US" smtClean="0"/>
              <a:pPr>
                <a:defRPr/>
              </a:pPr>
              <a:t>19</a:t>
            </a:fld>
            <a:endParaRPr lang="en-US" altLang="en-US"/>
          </a:p>
        </p:txBody>
      </p:sp>
    </p:spTree>
    <p:extLst>
      <p:ext uri="{BB962C8B-B14F-4D97-AF65-F5344CB8AC3E}">
        <p14:creationId xmlns:p14="http://schemas.microsoft.com/office/powerpoint/2010/main" val="397603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5">
                                            <p:txEl>
                                              <p:pRg st="2" end="2"/>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3600" dirty="0">
                <a:solidFill>
                  <a:schemeClr val="accent6">
                    <a:lumMod val="75000"/>
                  </a:schemeClr>
                </a:solidFill>
              </a:rPr>
              <a:t>General Guideline</a:t>
            </a:r>
          </a:p>
        </p:txBody>
      </p:sp>
      <p:sp>
        <p:nvSpPr>
          <p:cNvPr id="7171" name="Content Placeholder 2"/>
          <p:cNvSpPr>
            <a:spLocks noGrp="1"/>
          </p:cNvSpPr>
          <p:nvPr>
            <p:ph idx="1"/>
          </p:nvPr>
        </p:nvSpPr>
        <p:spPr/>
        <p:txBody>
          <a:bodyPr/>
          <a:lstStyle/>
          <a:p>
            <a:pPr indent="4763" eaLnBrk="1" hangingPunct="1">
              <a:buFont typeface="Wingdings" panose="05000000000000000000" pitchFamily="2" charset="2"/>
              <a:buNone/>
            </a:pPr>
            <a:r>
              <a:rPr lang="en-US" altLang="en-US" sz="1600" b="1"/>
              <a:t>© (2021) ABES Engineering College.</a:t>
            </a:r>
          </a:p>
          <a:p>
            <a:pPr indent="4763" eaLnBrk="1" hangingPunct="1">
              <a:buFont typeface="Wingdings" panose="05000000000000000000" pitchFamily="2" charset="2"/>
              <a:buNone/>
            </a:pPr>
            <a:endParaRPr lang="en-US" altLang="en-US" sz="1600"/>
          </a:p>
          <a:p>
            <a:pPr indent="4763" algn="just" eaLnBrk="1" hangingPunct="1">
              <a:buFont typeface="Wingdings" panose="05000000000000000000" pitchFamily="2" charset="2"/>
              <a:buNone/>
            </a:pPr>
            <a:r>
              <a:rPr lang="en-US" altLang="en-US" sz="160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a:solidFill>
                  <a:schemeClr val="bg1"/>
                </a:solidFill>
              </a:rPr>
              <a:pPr>
                <a:spcBef>
                  <a:spcPct val="0"/>
                </a:spcBef>
                <a:buClrTx/>
                <a:buFontTx/>
                <a:buNone/>
              </a:pPr>
              <a:t>2</a:t>
            </a:fld>
            <a:endParaRPr lang="en-US" altLang="en-US" sz="12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0748-A49C-434B-9429-3C3ED1F077A9}"/>
              </a:ext>
            </a:extLst>
          </p:cNvPr>
          <p:cNvSpPr>
            <a:spLocks noGrp="1"/>
          </p:cNvSpPr>
          <p:nvPr>
            <p:ph type="title"/>
          </p:nvPr>
        </p:nvSpPr>
        <p:spPr/>
        <p:txBody>
          <a:bodyPr/>
          <a:lstStyle/>
          <a:p>
            <a:r>
              <a:rPr lang="en-US" dirty="0">
                <a:solidFill>
                  <a:schemeClr val="accent2"/>
                </a:solidFill>
              </a:rPr>
              <a:t>Question</a:t>
            </a:r>
            <a:endParaRPr lang="en-IN" dirty="0">
              <a:solidFill>
                <a:schemeClr val="accent2"/>
              </a:solidFill>
            </a:endParaRPr>
          </a:p>
        </p:txBody>
      </p:sp>
      <p:sp>
        <p:nvSpPr>
          <p:cNvPr id="5" name="Content Placeholder 4"/>
          <p:cNvSpPr>
            <a:spLocks noGrp="1"/>
          </p:cNvSpPr>
          <p:nvPr>
            <p:ph idx="1"/>
          </p:nvPr>
        </p:nvSpPr>
        <p:spPr/>
        <p:txBody>
          <a:bodyPr/>
          <a:lstStyle/>
          <a:p>
            <a:pPr marL="457200" indent="-457200" algn="just"/>
            <a:r>
              <a:rPr lang="en-US" sz="3200" dirty="0"/>
              <a:t> </a:t>
            </a:r>
            <a:r>
              <a:rPr lang="en-US" sz="2800" dirty="0"/>
              <a:t>Total participation of an entity in a relationship set  is   represented using……….</a:t>
            </a:r>
          </a:p>
          <a:p>
            <a:pPr marL="457200" indent="-457200">
              <a:buAutoNum type="alphaLcPeriod"/>
            </a:pPr>
            <a:r>
              <a:rPr lang="en-US" sz="2800" dirty="0"/>
              <a:t>Double line</a:t>
            </a:r>
          </a:p>
          <a:p>
            <a:pPr marL="457200" indent="-457200">
              <a:buAutoNum type="alphaLcPeriod"/>
            </a:pPr>
            <a:r>
              <a:rPr lang="en-US" sz="2800" dirty="0"/>
              <a:t>Single line</a:t>
            </a:r>
          </a:p>
          <a:p>
            <a:pPr marL="457200" indent="-457200">
              <a:buAutoNum type="alphaLcPeriod"/>
            </a:pPr>
            <a:r>
              <a:rPr lang="en-US" sz="2800" dirty="0"/>
              <a:t>Double rectangle</a:t>
            </a:r>
          </a:p>
          <a:p>
            <a:pPr marL="457200" indent="-457200">
              <a:buAutoNum type="alphaLcPeriod"/>
            </a:pPr>
            <a:r>
              <a:rPr lang="en-US" sz="2800" dirty="0"/>
              <a:t>Dashed line</a:t>
            </a:r>
          </a:p>
          <a:p>
            <a:pPr marL="457200" indent="-457200">
              <a:buAutoNum type="alphaLcPeriod"/>
            </a:pPr>
            <a:endParaRPr lang="en-US" dirty="0"/>
          </a:p>
        </p:txBody>
      </p:sp>
      <p:sp>
        <p:nvSpPr>
          <p:cNvPr id="4" name="Slide Number Placeholder 3">
            <a:extLst>
              <a:ext uri="{FF2B5EF4-FFF2-40B4-BE49-F238E27FC236}">
                <a16:creationId xmlns:a16="http://schemas.microsoft.com/office/drawing/2014/main" id="{8F7D39DB-9F8D-4A56-90DB-96FD433AAD6F}"/>
              </a:ext>
            </a:extLst>
          </p:cNvPr>
          <p:cNvSpPr>
            <a:spLocks noGrp="1"/>
          </p:cNvSpPr>
          <p:nvPr>
            <p:ph type="sldNum" sz="quarter" idx="10"/>
          </p:nvPr>
        </p:nvSpPr>
        <p:spPr/>
        <p:txBody>
          <a:bodyPr/>
          <a:lstStyle/>
          <a:p>
            <a:pPr>
              <a:defRPr/>
            </a:pPr>
            <a:fld id="{ABFF5F4A-8FC7-419E-B94C-CDDC8DE310AE}" type="slidenum">
              <a:rPr lang="en-US" altLang="en-US" smtClean="0"/>
              <a:pPr>
                <a:defRPr/>
              </a:pPr>
              <a:t>20</a:t>
            </a:fld>
            <a:endParaRPr lang="en-US" altLang="en-US"/>
          </a:p>
        </p:txBody>
      </p:sp>
    </p:spTree>
    <p:extLst>
      <p:ext uri="{BB962C8B-B14F-4D97-AF65-F5344CB8AC3E}">
        <p14:creationId xmlns:p14="http://schemas.microsoft.com/office/powerpoint/2010/main" val="397603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5">
                                            <p:txEl>
                                              <p:pRg st="1" end="1"/>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0748-A49C-434B-9429-3C3ED1F077A9}"/>
              </a:ext>
            </a:extLst>
          </p:cNvPr>
          <p:cNvSpPr>
            <a:spLocks noGrp="1"/>
          </p:cNvSpPr>
          <p:nvPr>
            <p:ph type="title"/>
          </p:nvPr>
        </p:nvSpPr>
        <p:spPr/>
        <p:txBody>
          <a:bodyPr/>
          <a:lstStyle/>
          <a:p>
            <a:r>
              <a:rPr lang="en-US" dirty="0">
                <a:solidFill>
                  <a:schemeClr val="accent2"/>
                </a:solidFill>
              </a:rPr>
              <a:t>Question</a:t>
            </a:r>
            <a:endParaRPr lang="en-IN" dirty="0">
              <a:solidFill>
                <a:schemeClr val="accent2"/>
              </a:solidFill>
            </a:endParaRPr>
          </a:p>
        </p:txBody>
      </p:sp>
      <p:sp>
        <p:nvSpPr>
          <p:cNvPr id="5" name="Content Placeholder 4"/>
          <p:cNvSpPr>
            <a:spLocks noGrp="1"/>
          </p:cNvSpPr>
          <p:nvPr>
            <p:ph idx="1"/>
          </p:nvPr>
        </p:nvSpPr>
        <p:spPr/>
        <p:txBody>
          <a:bodyPr/>
          <a:lstStyle/>
          <a:p>
            <a:pPr marL="457200" indent="-457200"/>
            <a:r>
              <a:rPr lang="en-US" sz="2800" dirty="0"/>
              <a:t>How are roles specified in an ER diagram</a:t>
            </a:r>
            <a:br>
              <a:rPr lang="en-US" sz="2800" dirty="0"/>
            </a:br>
            <a:r>
              <a:rPr lang="en-US" sz="2800" dirty="0"/>
              <a:t>a) By labeling the rectangles</a:t>
            </a:r>
            <a:br>
              <a:rPr lang="en-US" sz="2800" dirty="0"/>
            </a:br>
            <a:r>
              <a:rPr lang="en-US" sz="2800" dirty="0"/>
              <a:t>b) By labeling the diamonds</a:t>
            </a:r>
            <a:br>
              <a:rPr lang="en-US" sz="2800" dirty="0"/>
            </a:br>
            <a:r>
              <a:rPr lang="en-US" sz="2800" dirty="0"/>
              <a:t>c) Roles cannot be specified in an ER diagram</a:t>
            </a:r>
            <a:br>
              <a:rPr lang="en-US" sz="2800" dirty="0"/>
            </a:br>
            <a:r>
              <a:rPr lang="en-US" sz="2800" dirty="0"/>
              <a:t>d) By labeling the lines</a:t>
            </a:r>
          </a:p>
          <a:p>
            <a:pPr marL="457200" indent="-457200">
              <a:buNone/>
            </a:pPr>
            <a:endParaRPr lang="en-US" dirty="0"/>
          </a:p>
        </p:txBody>
      </p:sp>
      <p:sp>
        <p:nvSpPr>
          <p:cNvPr id="4" name="Slide Number Placeholder 3">
            <a:extLst>
              <a:ext uri="{FF2B5EF4-FFF2-40B4-BE49-F238E27FC236}">
                <a16:creationId xmlns:a16="http://schemas.microsoft.com/office/drawing/2014/main" id="{8F7D39DB-9F8D-4A56-90DB-96FD433AAD6F}"/>
              </a:ext>
            </a:extLst>
          </p:cNvPr>
          <p:cNvSpPr>
            <a:spLocks noGrp="1"/>
          </p:cNvSpPr>
          <p:nvPr>
            <p:ph type="sldNum" sz="quarter" idx="10"/>
          </p:nvPr>
        </p:nvSpPr>
        <p:spPr/>
        <p:txBody>
          <a:bodyPr/>
          <a:lstStyle/>
          <a:p>
            <a:pPr>
              <a:defRPr/>
            </a:pPr>
            <a:fld id="{ABFF5F4A-8FC7-419E-B94C-CDDC8DE310AE}" type="slidenum">
              <a:rPr lang="en-US" altLang="en-US" smtClean="0"/>
              <a:pPr>
                <a:defRPr/>
              </a:pPr>
              <a:t>21</a:t>
            </a:fld>
            <a:endParaRPr lang="en-US" altLang="en-US"/>
          </a:p>
        </p:txBody>
      </p:sp>
    </p:spTree>
    <p:extLst>
      <p:ext uri="{BB962C8B-B14F-4D97-AF65-F5344CB8AC3E}">
        <p14:creationId xmlns:p14="http://schemas.microsoft.com/office/powerpoint/2010/main" val="3976037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0748-A49C-434B-9429-3C3ED1F077A9}"/>
              </a:ext>
            </a:extLst>
          </p:cNvPr>
          <p:cNvSpPr>
            <a:spLocks noGrp="1"/>
          </p:cNvSpPr>
          <p:nvPr>
            <p:ph type="title"/>
          </p:nvPr>
        </p:nvSpPr>
        <p:spPr/>
        <p:txBody>
          <a:bodyPr/>
          <a:lstStyle/>
          <a:p>
            <a:r>
              <a:rPr lang="en-US" dirty="0">
                <a:solidFill>
                  <a:schemeClr val="accent2"/>
                </a:solidFill>
              </a:rPr>
              <a:t>Question</a:t>
            </a:r>
            <a:endParaRPr lang="en-IN" dirty="0">
              <a:solidFill>
                <a:schemeClr val="accent2"/>
              </a:solidFill>
            </a:endParaRPr>
          </a:p>
        </p:txBody>
      </p:sp>
      <p:sp>
        <p:nvSpPr>
          <p:cNvPr id="5" name="Content Placeholder 4"/>
          <p:cNvSpPr>
            <a:spLocks noGrp="1"/>
          </p:cNvSpPr>
          <p:nvPr>
            <p:ph idx="1"/>
          </p:nvPr>
        </p:nvSpPr>
        <p:spPr/>
        <p:txBody>
          <a:bodyPr/>
          <a:lstStyle/>
          <a:p>
            <a:pPr marL="457200" indent="-457200"/>
            <a:r>
              <a:rPr lang="en-US" sz="2800" dirty="0"/>
              <a:t>State true or false: Every weak entity set must be associated with an identifying entity</a:t>
            </a:r>
            <a:br>
              <a:rPr lang="en-US" sz="2800" dirty="0"/>
            </a:br>
            <a:r>
              <a:rPr lang="en-US" sz="2800" dirty="0"/>
              <a:t>a) True</a:t>
            </a:r>
            <a:br>
              <a:rPr lang="en-US" sz="2800" dirty="0"/>
            </a:br>
            <a:r>
              <a:rPr lang="en-US" sz="2800" dirty="0"/>
              <a:t>b) False</a:t>
            </a:r>
          </a:p>
          <a:p>
            <a:pPr marL="457200" indent="-457200">
              <a:buNone/>
            </a:pPr>
            <a:endParaRPr lang="en-IN" sz="2800" dirty="0"/>
          </a:p>
          <a:p>
            <a:pPr marL="457200" indent="-457200">
              <a:buNone/>
            </a:pPr>
            <a:endParaRPr lang="en-US" sz="2800" dirty="0"/>
          </a:p>
          <a:p>
            <a:pPr marL="457200" indent="-457200"/>
            <a:r>
              <a:rPr lang="en-US" sz="2800" dirty="0"/>
              <a:t>State true or false: A weak entity can participate in all the relationships.</a:t>
            </a:r>
            <a:br>
              <a:rPr lang="en-US" sz="2800" dirty="0"/>
            </a:br>
            <a:r>
              <a:rPr lang="en-US" sz="2800" dirty="0"/>
              <a:t>a) True</a:t>
            </a:r>
            <a:br>
              <a:rPr lang="en-US" sz="2800" dirty="0"/>
            </a:br>
            <a:r>
              <a:rPr lang="en-US" sz="2800" dirty="0"/>
              <a:t>b) False</a:t>
            </a:r>
          </a:p>
        </p:txBody>
      </p:sp>
      <p:sp>
        <p:nvSpPr>
          <p:cNvPr id="4" name="Slide Number Placeholder 3">
            <a:extLst>
              <a:ext uri="{FF2B5EF4-FFF2-40B4-BE49-F238E27FC236}">
                <a16:creationId xmlns:a16="http://schemas.microsoft.com/office/drawing/2014/main" id="{8F7D39DB-9F8D-4A56-90DB-96FD433AAD6F}"/>
              </a:ext>
            </a:extLst>
          </p:cNvPr>
          <p:cNvSpPr>
            <a:spLocks noGrp="1"/>
          </p:cNvSpPr>
          <p:nvPr>
            <p:ph type="sldNum" sz="quarter" idx="10"/>
          </p:nvPr>
        </p:nvSpPr>
        <p:spPr/>
        <p:txBody>
          <a:bodyPr/>
          <a:lstStyle/>
          <a:p>
            <a:pPr>
              <a:defRPr/>
            </a:pPr>
            <a:fld id="{ABFF5F4A-8FC7-419E-B94C-CDDC8DE310AE}" type="slidenum">
              <a:rPr lang="en-US" altLang="en-US" smtClean="0"/>
              <a:pPr>
                <a:defRPr/>
              </a:pPr>
              <a:t>22</a:t>
            </a:fld>
            <a:endParaRPr lang="en-US" altLang="en-US"/>
          </a:p>
        </p:txBody>
      </p:sp>
    </p:spTree>
    <p:extLst>
      <p:ext uri="{BB962C8B-B14F-4D97-AF65-F5344CB8AC3E}">
        <p14:creationId xmlns:p14="http://schemas.microsoft.com/office/powerpoint/2010/main" val="3976037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0697-6114-4BAF-94D3-2625449B20DA}"/>
              </a:ext>
            </a:extLst>
          </p:cNvPr>
          <p:cNvSpPr>
            <a:spLocks noGrp="1"/>
          </p:cNvSpPr>
          <p:nvPr>
            <p:ph type="title"/>
          </p:nvPr>
        </p:nvSpPr>
        <p:spPr>
          <a:xfrm>
            <a:off x="433136" y="-32084"/>
            <a:ext cx="10615863" cy="1017922"/>
          </a:xfrm>
        </p:spPr>
        <p:txBody>
          <a:bodyPr/>
          <a:lstStyle/>
          <a:p>
            <a:r>
              <a:rPr lang="en-IN" b="0" dirty="0">
                <a:solidFill>
                  <a:schemeClr val="accent2"/>
                </a:solidFill>
              </a:rPr>
              <a:t>Explain following diagrams</a:t>
            </a:r>
          </a:p>
        </p:txBody>
      </p:sp>
      <p:sp>
        <p:nvSpPr>
          <p:cNvPr id="3" name="Content Placeholder 2">
            <a:extLst>
              <a:ext uri="{FF2B5EF4-FFF2-40B4-BE49-F238E27FC236}">
                <a16:creationId xmlns:a16="http://schemas.microsoft.com/office/drawing/2014/main" id="{8FB98DA2-C929-4B76-A54F-05F853646675}"/>
              </a:ext>
            </a:extLst>
          </p:cNvPr>
          <p:cNvSpPr>
            <a:spLocks noGrp="1"/>
          </p:cNvSpPr>
          <p:nvPr>
            <p:ph idx="1"/>
          </p:nvPr>
        </p:nvSpPr>
        <p:spPr>
          <a:xfrm>
            <a:off x="406400" y="1282700"/>
            <a:ext cx="11480800" cy="4881563"/>
          </a:xfrm>
        </p:spPr>
        <p:txBody>
          <a:bodyPr/>
          <a:lstStyle/>
          <a:p>
            <a:pPr>
              <a:buNone/>
            </a:pPr>
            <a:r>
              <a:rPr lang="en-US" dirty="0"/>
              <a:t>a.</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b.  </a:t>
            </a:r>
          </a:p>
        </p:txBody>
      </p:sp>
      <p:sp>
        <p:nvSpPr>
          <p:cNvPr id="4" name="Slide Number Placeholder 3">
            <a:extLst>
              <a:ext uri="{FF2B5EF4-FFF2-40B4-BE49-F238E27FC236}">
                <a16:creationId xmlns:a16="http://schemas.microsoft.com/office/drawing/2014/main" id="{437F3809-F594-4EE1-8FA1-19C105B7CBB3}"/>
              </a:ext>
            </a:extLst>
          </p:cNvPr>
          <p:cNvSpPr>
            <a:spLocks noGrp="1"/>
          </p:cNvSpPr>
          <p:nvPr>
            <p:ph type="sldNum" sz="quarter" idx="10"/>
          </p:nvPr>
        </p:nvSpPr>
        <p:spPr/>
        <p:txBody>
          <a:bodyPr/>
          <a:lstStyle/>
          <a:p>
            <a:pPr>
              <a:defRPr/>
            </a:pPr>
            <a:fld id="{ABFF5F4A-8FC7-419E-B94C-CDDC8DE310AE}" type="slidenum">
              <a:rPr lang="en-US" altLang="en-US" smtClean="0"/>
              <a:pPr>
                <a:defRPr/>
              </a:pPr>
              <a:t>23</a:t>
            </a:fld>
            <a:endParaRPr lang="en-US" alt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666844" y="1428736"/>
            <a:ext cx="9215502" cy="107157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666844" y="3929066"/>
            <a:ext cx="9215502" cy="1000132"/>
          </a:xfrm>
          <a:prstGeom prst="rect">
            <a:avLst/>
          </a:prstGeom>
        </p:spPr>
      </p:pic>
    </p:spTree>
    <p:extLst>
      <p:ext uri="{BB962C8B-B14F-4D97-AF65-F5344CB8AC3E}">
        <p14:creationId xmlns:p14="http://schemas.microsoft.com/office/powerpoint/2010/main" val="53425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0697-6114-4BAF-94D3-2625449B20DA}"/>
              </a:ext>
            </a:extLst>
          </p:cNvPr>
          <p:cNvSpPr>
            <a:spLocks noGrp="1"/>
          </p:cNvSpPr>
          <p:nvPr>
            <p:ph type="title"/>
          </p:nvPr>
        </p:nvSpPr>
        <p:spPr>
          <a:xfrm>
            <a:off x="433136" y="-32084"/>
            <a:ext cx="10615863" cy="1017922"/>
          </a:xfrm>
        </p:spPr>
        <p:txBody>
          <a:bodyPr/>
          <a:lstStyle/>
          <a:p>
            <a:r>
              <a:rPr lang="en-IN" b="0" dirty="0">
                <a:solidFill>
                  <a:schemeClr val="accent2"/>
                </a:solidFill>
              </a:rPr>
              <a:t>Explain following diagrams</a:t>
            </a:r>
          </a:p>
        </p:txBody>
      </p:sp>
      <p:sp>
        <p:nvSpPr>
          <p:cNvPr id="3" name="Content Placeholder 2">
            <a:extLst>
              <a:ext uri="{FF2B5EF4-FFF2-40B4-BE49-F238E27FC236}">
                <a16:creationId xmlns:a16="http://schemas.microsoft.com/office/drawing/2014/main" id="{8FB98DA2-C929-4B76-A54F-05F853646675}"/>
              </a:ext>
            </a:extLst>
          </p:cNvPr>
          <p:cNvSpPr>
            <a:spLocks noGrp="1"/>
          </p:cNvSpPr>
          <p:nvPr>
            <p:ph idx="1"/>
          </p:nvPr>
        </p:nvSpPr>
        <p:spPr>
          <a:xfrm>
            <a:off x="406400" y="1282700"/>
            <a:ext cx="11480800" cy="4881563"/>
          </a:xfrm>
        </p:spPr>
        <p:txBody>
          <a:bodyPr/>
          <a:lstStyle/>
          <a:p>
            <a:pPr>
              <a:buNone/>
            </a:pPr>
            <a:r>
              <a:rPr lang="en-US" dirty="0"/>
              <a:t>c.</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d.  </a:t>
            </a:r>
          </a:p>
        </p:txBody>
      </p:sp>
      <p:sp>
        <p:nvSpPr>
          <p:cNvPr id="4" name="Slide Number Placeholder 3">
            <a:extLst>
              <a:ext uri="{FF2B5EF4-FFF2-40B4-BE49-F238E27FC236}">
                <a16:creationId xmlns:a16="http://schemas.microsoft.com/office/drawing/2014/main" id="{437F3809-F594-4EE1-8FA1-19C105B7CBB3}"/>
              </a:ext>
            </a:extLst>
          </p:cNvPr>
          <p:cNvSpPr>
            <a:spLocks noGrp="1"/>
          </p:cNvSpPr>
          <p:nvPr>
            <p:ph type="sldNum" sz="quarter" idx="10"/>
          </p:nvPr>
        </p:nvSpPr>
        <p:spPr/>
        <p:txBody>
          <a:bodyPr/>
          <a:lstStyle/>
          <a:p>
            <a:pPr>
              <a:defRPr/>
            </a:pPr>
            <a:fld id="{ABFF5F4A-8FC7-419E-B94C-CDDC8DE310AE}" type="slidenum">
              <a:rPr lang="en-US" altLang="en-US" smtClean="0"/>
              <a:pPr>
                <a:defRPr/>
              </a:pPr>
              <a:t>24</a:t>
            </a:fld>
            <a:endParaRPr lang="en-US" alt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595406" y="1357298"/>
            <a:ext cx="9358378" cy="1071570"/>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595406" y="3500438"/>
            <a:ext cx="9358378" cy="1143008"/>
          </a:xfrm>
          <a:prstGeom prst="rect">
            <a:avLst/>
          </a:prstGeom>
        </p:spPr>
      </p:pic>
    </p:spTree>
    <p:extLst>
      <p:ext uri="{BB962C8B-B14F-4D97-AF65-F5344CB8AC3E}">
        <p14:creationId xmlns:p14="http://schemas.microsoft.com/office/powerpoint/2010/main" val="53425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6" name="Rectangle 2"/>
          <p:cNvSpPr>
            <a:spLocks noGrp="1" noChangeArrowheads="1"/>
          </p:cNvSpPr>
          <p:nvPr>
            <p:ph type="ctrTitle"/>
          </p:nvPr>
        </p:nvSpPr>
        <p:spPr>
          <a:xfrm>
            <a:off x="595274" y="857232"/>
            <a:ext cx="10144196" cy="971568"/>
          </a:xfrm>
          <a:effectLst/>
        </p:spPr>
        <p:txBody>
          <a:bodyPr/>
          <a:lstStyle/>
          <a:p>
            <a:pPr eaLnBrk="1" hangingPunct="1">
              <a:defRPr/>
            </a:pPr>
            <a:r>
              <a:rPr lang="en-US" sz="4400" dirty="0">
                <a:solidFill>
                  <a:schemeClr val="accent6">
                    <a:lumMod val="75000"/>
                  </a:schemeClr>
                </a:solidFill>
              </a:rPr>
              <a:t>Session 2:- Introduction to </a:t>
            </a:r>
            <a:r>
              <a:rPr lang="en-IN" sz="4400" dirty="0">
                <a:solidFill>
                  <a:schemeClr val="accent6">
                    <a:lumMod val="75000"/>
                  </a:schemeClr>
                </a:solidFill>
              </a:rPr>
              <a:t>Keys</a:t>
            </a:r>
            <a:br>
              <a:rPr lang="en-IN" sz="3600" dirty="0">
                <a:solidFill>
                  <a:schemeClr val="accent6">
                    <a:lumMod val="75000"/>
                  </a:schemeClr>
                </a:solidFill>
              </a:rPr>
            </a:br>
            <a:endParaRPr lang="en-US" sz="3600" dirty="0">
              <a:solidFill>
                <a:schemeClr val="accent6">
                  <a:lumMod val="75000"/>
                </a:schemeClr>
              </a:solidFill>
            </a:endParaRPr>
          </a:p>
        </p:txBody>
      </p:sp>
      <p:sp>
        <p:nvSpPr>
          <p:cNvPr id="3" name="Rectangle 2"/>
          <p:cNvSpPr/>
          <p:nvPr/>
        </p:nvSpPr>
        <p:spPr>
          <a:xfrm>
            <a:off x="595274" y="2415902"/>
            <a:ext cx="10715700" cy="3811300"/>
          </a:xfrm>
          <a:prstGeom prst="rect">
            <a:avLst/>
          </a:prstGeom>
        </p:spPr>
        <p:txBody>
          <a:bodyPr wrap="square">
            <a:spAutoFit/>
          </a:bodyPr>
          <a:lstStyle/>
          <a:p>
            <a:pPr marL="0" indent="0" eaLnBrk="1" hangingPunct="1">
              <a:spcBef>
                <a:spcPts val="100"/>
              </a:spcBef>
              <a:buNone/>
            </a:pPr>
            <a:r>
              <a:rPr lang="en-US" altLang="en-US" sz="4800" b="1" dirty="0"/>
              <a:t>Topics to be covered</a:t>
            </a:r>
          </a:p>
          <a:p>
            <a:pPr marL="0" indent="0" eaLnBrk="1" hangingPunct="1">
              <a:spcBef>
                <a:spcPts val="100"/>
              </a:spcBef>
              <a:buNone/>
            </a:pPr>
            <a:endParaRPr lang="en-US" altLang="en-US" sz="2400" b="1" dirty="0"/>
          </a:p>
          <a:p>
            <a:pPr marL="0" indent="0" eaLnBrk="1" hangingPunct="1">
              <a:spcBef>
                <a:spcPts val="100"/>
              </a:spcBef>
              <a:buNone/>
            </a:pPr>
            <a:endParaRPr lang="en-US" altLang="en-US" sz="2400" b="1" dirty="0"/>
          </a:p>
          <a:p>
            <a:pPr lvl="0">
              <a:buFont typeface="Arial" pitchFamily="34" charset="0"/>
              <a:buChar char="•"/>
            </a:pPr>
            <a:r>
              <a:rPr lang="en-US" sz="3600" b="1" dirty="0"/>
              <a:t>Keys </a:t>
            </a:r>
          </a:p>
          <a:p>
            <a:pPr lvl="0">
              <a:buFont typeface="Arial" pitchFamily="34" charset="0"/>
              <a:buChar char="•"/>
            </a:pPr>
            <a:r>
              <a:rPr lang="en-US" sz="3600" b="1" dirty="0"/>
              <a:t>Primary</a:t>
            </a:r>
          </a:p>
          <a:p>
            <a:pPr lvl="0">
              <a:buFont typeface="Arial" pitchFamily="34" charset="0"/>
              <a:buChar char="•"/>
            </a:pPr>
            <a:r>
              <a:rPr lang="en-US" sz="3600" b="1" dirty="0"/>
              <a:t>Foreign key</a:t>
            </a:r>
          </a:p>
          <a:p>
            <a:pPr lvl="0">
              <a:buFont typeface="Arial" pitchFamily="34" charset="0"/>
              <a:buChar char="•"/>
            </a:pPr>
            <a:r>
              <a:rPr lang="en-US" sz="3600" b="1" dirty="0"/>
              <a:t>Extended ER diagram</a:t>
            </a:r>
            <a:endParaRPr lang="en-IN" sz="3600" b="1"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2CF3-3B92-4E2D-8CF5-0259057221D3}"/>
              </a:ext>
            </a:extLst>
          </p:cNvPr>
          <p:cNvSpPr>
            <a:spLocks noGrp="1"/>
          </p:cNvSpPr>
          <p:nvPr>
            <p:ph type="title"/>
          </p:nvPr>
        </p:nvSpPr>
        <p:spPr/>
        <p:txBody>
          <a:bodyPr/>
          <a:lstStyle/>
          <a:p>
            <a:r>
              <a:rPr lang="en-IN" dirty="0"/>
              <a:t>Keys </a:t>
            </a:r>
          </a:p>
        </p:txBody>
      </p:sp>
      <p:sp>
        <p:nvSpPr>
          <p:cNvPr id="3" name="Content Placeholder 2">
            <a:extLst>
              <a:ext uri="{FF2B5EF4-FFF2-40B4-BE49-F238E27FC236}">
                <a16:creationId xmlns:a16="http://schemas.microsoft.com/office/drawing/2014/main" id="{071DDBAB-8A3A-4C79-A787-EA490F9E9704}"/>
              </a:ext>
            </a:extLst>
          </p:cNvPr>
          <p:cNvSpPr>
            <a:spLocks noGrp="1"/>
          </p:cNvSpPr>
          <p:nvPr>
            <p:ph idx="1"/>
          </p:nvPr>
        </p:nvSpPr>
        <p:spPr/>
        <p:txBody>
          <a:bodyPr/>
          <a:lstStyle/>
          <a:p>
            <a:pPr marL="0" indent="0" algn="just">
              <a:buNone/>
            </a:pPr>
            <a:r>
              <a:rPr lang="en-US" sz="2800" dirty="0"/>
              <a:t>A key is an attribute or a set of attributes of an entity type that help to uniquely identify an entity instance in an entity set and is also used to establish relationships between the different entity types. </a:t>
            </a:r>
          </a:p>
          <a:p>
            <a:pPr marL="0" indent="0" algn="just">
              <a:buNone/>
            </a:pPr>
            <a:endParaRPr lang="en-US" sz="2800" dirty="0"/>
          </a:p>
          <a:p>
            <a:pPr marL="0" indent="0" algn="just">
              <a:buNone/>
            </a:pPr>
            <a:r>
              <a:rPr lang="en-US" sz="2800" dirty="0"/>
              <a:t>Two important types of keys are discussed here.</a:t>
            </a:r>
          </a:p>
          <a:p>
            <a:pPr marL="0" indent="0" algn="just">
              <a:buNone/>
            </a:pPr>
            <a:endParaRPr lang="en-US" sz="2800" dirty="0"/>
          </a:p>
          <a:p>
            <a:pPr algn="just"/>
            <a:r>
              <a:rPr lang="en-US" sz="2800" dirty="0"/>
              <a:t>Primary Key</a:t>
            </a:r>
          </a:p>
          <a:p>
            <a:pPr lvl="1" algn="just"/>
            <a:r>
              <a:rPr lang="en-US" sz="2000" dirty="0"/>
              <a:t>Composite Primary Key</a:t>
            </a:r>
          </a:p>
          <a:p>
            <a:pPr algn="just"/>
            <a:r>
              <a:rPr lang="en-US" sz="2800" dirty="0"/>
              <a:t>Foreign Key</a:t>
            </a:r>
          </a:p>
          <a:p>
            <a:pPr marL="0" indent="0">
              <a:buNone/>
            </a:pPr>
            <a:endParaRPr lang="en-US" dirty="0"/>
          </a:p>
          <a:p>
            <a:pPr marL="0" indent="0">
              <a:buNone/>
            </a:pPr>
            <a:r>
              <a:rPr lang="en-US" dirty="0"/>
              <a:t> </a:t>
            </a:r>
          </a:p>
          <a:p>
            <a:endParaRPr lang="en-US" dirty="0"/>
          </a:p>
          <a:p>
            <a:endParaRPr lang="en-IN" dirty="0"/>
          </a:p>
        </p:txBody>
      </p:sp>
      <p:sp>
        <p:nvSpPr>
          <p:cNvPr id="4" name="Slide Number Placeholder 3">
            <a:extLst>
              <a:ext uri="{FF2B5EF4-FFF2-40B4-BE49-F238E27FC236}">
                <a16:creationId xmlns:a16="http://schemas.microsoft.com/office/drawing/2014/main" id="{1D793393-A693-46B1-BA56-A19F40CFA635}"/>
              </a:ext>
            </a:extLst>
          </p:cNvPr>
          <p:cNvSpPr>
            <a:spLocks noGrp="1"/>
          </p:cNvSpPr>
          <p:nvPr>
            <p:ph type="sldNum" sz="quarter" idx="10"/>
          </p:nvPr>
        </p:nvSpPr>
        <p:spPr/>
        <p:txBody>
          <a:bodyPr/>
          <a:lstStyle/>
          <a:p>
            <a:pPr>
              <a:defRPr/>
            </a:pPr>
            <a:fld id="{ABFF5F4A-8FC7-419E-B94C-CDDC8DE310AE}" type="slidenum">
              <a:rPr lang="en-US" altLang="en-US" smtClean="0"/>
              <a:pPr>
                <a:defRPr/>
              </a:pPr>
              <a:t>26</a:t>
            </a:fld>
            <a:endParaRPr lang="en-US" altLang="en-US"/>
          </a:p>
        </p:txBody>
      </p:sp>
    </p:spTree>
    <p:extLst>
      <p:ext uri="{BB962C8B-B14F-4D97-AF65-F5344CB8AC3E}">
        <p14:creationId xmlns:p14="http://schemas.microsoft.com/office/powerpoint/2010/main" val="2149699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BB6D-9ABE-4964-B6A8-3971082F7549}"/>
              </a:ext>
            </a:extLst>
          </p:cNvPr>
          <p:cNvSpPr>
            <a:spLocks noGrp="1"/>
          </p:cNvSpPr>
          <p:nvPr>
            <p:ph type="title"/>
          </p:nvPr>
        </p:nvSpPr>
        <p:spPr/>
        <p:txBody>
          <a:bodyPr/>
          <a:lstStyle/>
          <a:p>
            <a:r>
              <a:rPr lang="en-US" dirty="0"/>
              <a:t>Primary Key </a:t>
            </a:r>
            <a:br>
              <a:rPr lang="en-US" dirty="0"/>
            </a:br>
            <a:endParaRPr lang="en-IN" dirty="0"/>
          </a:p>
        </p:txBody>
      </p:sp>
      <p:sp>
        <p:nvSpPr>
          <p:cNvPr id="3" name="Content Placeholder 2">
            <a:extLst>
              <a:ext uri="{FF2B5EF4-FFF2-40B4-BE49-F238E27FC236}">
                <a16:creationId xmlns:a16="http://schemas.microsoft.com/office/drawing/2014/main" id="{48325FCF-766B-4640-8677-C52BA748DB00}"/>
              </a:ext>
            </a:extLst>
          </p:cNvPr>
          <p:cNvSpPr>
            <a:spLocks noGrp="1"/>
          </p:cNvSpPr>
          <p:nvPr>
            <p:ph idx="1"/>
          </p:nvPr>
        </p:nvSpPr>
        <p:spPr/>
        <p:txBody>
          <a:bodyPr/>
          <a:lstStyle/>
          <a:p>
            <a:pPr marL="0" indent="0" algn="just">
              <a:buNone/>
            </a:pPr>
            <a:r>
              <a:rPr lang="en-US" sz="2800" dirty="0"/>
              <a:t>A Table column(s) with the following set of features can be designated as the primary key. A Table can have one and only one primary key</a:t>
            </a:r>
            <a:r>
              <a:rPr lang="en-US" sz="3200" dirty="0"/>
              <a:t>.</a:t>
            </a:r>
          </a:p>
          <a:p>
            <a:r>
              <a:rPr lang="en-US" dirty="0"/>
              <a:t>Its value can never be NULL. </a:t>
            </a:r>
          </a:p>
          <a:p>
            <a:r>
              <a:rPr lang="en-US" dirty="0"/>
              <a:t>Its value is always unique for each instance.</a:t>
            </a:r>
          </a:p>
          <a:p>
            <a:r>
              <a:rPr lang="en-US" dirty="0"/>
              <a:t>The value once provided cannot be changed</a:t>
            </a:r>
          </a:p>
          <a:p>
            <a:pPr>
              <a:buNone/>
            </a:pPr>
            <a:r>
              <a:rPr lang="en-US" dirty="0"/>
              <a:t>Or become NULL during lifetime of entity.</a:t>
            </a:r>
          </a:p>
          <a:p>
            <a:pPr marL="0" indent="0">
              <a:buNone/>
            </a:pPr>
            <a:endParaRPr lang="en-US" sz="2800" dirty="0"/>
          </a:p>
          <a:p>
            <a:pPr marL="0" indent="0">
              <a:buNone/>
            </a:pPr>
            <a:r>
              <a:rPr lang="en-US" sz="2800" b="1" dirty="0"/>
              <a:t>In given diagram </a:t>
            </a:r>
            <a:r>
              <a:rPr lang="en-US" sz="2800" b="1" dirty="0" err="1"/>
              <a:t>emp_id</a:t>
            </a:r>
            <a:r>
              <a:rPr lang="en-US" sz="2800" b="1" dirty="0"/>
              <a:t> is</a:t>
            </a:r>
          </a:p>
          <a:p>
            <a:pPr marL="0" indent="0">
              <a:buNone/>
            </a:pPr>
            <a:r>
              <a:rPr lang="en-US" sz="2800" b="1" dirty="0"/>
              <a:t> Primary Key </a:t>
            </a:r>
          </a:p>
          <a:p>
            <a:pPr marL="0" indent="0">
              <a:buNone/>
            </a:pPr>
            <a:endParaRPr lang="en-US" dirty="0"/>
          </a:p>
          <a:p>
            <a:pPr marL="0" indent="0">
              <a:buNone/>
            </a:pPr>
            <a:endParaRPr lang="en-US" dirty="0"/>
          </a:p>
          <a:p>
            <a:pPr marL="0" indent="0">
              <a:buNone/>
            </a:pPr>
            <a:r>
              <a:rPr lang="en-US" dirty="0"/>
              <a:t> </a:t>
            </a:r>
            <a:endParaRPr lang="en-IN" dirty="0"/>
          </a:p>
        </p:txBody>
      </p:sp>
      <p:sp>
        <p:nvSpPr>
          <p:cNvPr id="4" name="Slide Number Placeholder 3">
            <a:extLst>
              <a:ext uri="{FF2B5EF4-FFF2-40B4-BE49-F238E27FC236}">
                <a16:creationId xmlns:a16="http://schemas.microsoft.com/office/drawing/2014/main" id="{385C3471-91D3-4D94-995A-5FD3710ED236}"/>
              </a:ext>
            </a:extLst>
          </p:cNvPr>
          <p:cNvSpPr>
            <a:spLocks noGrp="1"/>
          </p:cNvSpPr>
          <p:nvPr>
            <p:ph type="sldNum" sz="quarter" idx="10"/>
          </p:nvPr>
        </p:nvSpPr>
        <p:spPr/>
        <p:txBody>
          <a:bodyPr/>
          <a:lstStyle/>
          <a:p>
            <a:pPr>
              <a:defRPr/>
            </a:pPr>
            <a:fld id="{ABFF5F4A-8FC7-419E-B94C-CDDC8DE310AE}" type="slidenum">
              <a:rPr lang="en-US" altLang="en-US" smtClean="0"/>
              <a:pPr>
                <a:defRPr/>
              </a:pPr>
              <a:t>27</a:t>
            </a:fld>
            <a:endParaRPr lang="en-US" altLang="en-US"/>
          </a:p>
        </p:txBody>
      </p:sp>
      <p:pic>
        <p:nvPicPr>
          <p:cNvPr id="18" name="Picture 17">
            <a:extLst>
              <a:ext uri="{FF2B5EF4-FFF2-40B4-BE49-F238E27FC236}">
                <a16:creationId xmlns:a16="http://schemas.microsoft.com/office/drawing/2014/main" id="{982E73A7-61C3-41CE-9C81-444C66723BD8}"/>
              </a:ext>
            </a:extLst>
          </p:cNvPr>
          <p:cNvPicPr>
            <a:picLocks noChangeAspect="1"/>
          </p:cNvPicPr>
          <p:nvPr/>
        </p:nvPicPr>
        <p:blipFill>
          <a:blip r:embed="rId2"/>
          <a:stretch>
            <a:fillRect/>
          </a:stretch>
        </p:blipFill>
        <p:spPr>
          <a:xfrm>
            <a:off x="6881818" y="2285992"/>
            <a:ext cx="4895846" cy="3867162"/>
          </a:xfrm>
          <a:prstGeom prst="rect">
            <a:avLst/>
          </a:prstGeom>
        </p:spPr>
      </p:pic>
    </p:spTree>
    <p:extLst>
      <p:ext uri="{BB962C8B-B14F-4D97-AF65-F5344CB8AC3E}">
        <p14:creationId xmlns:p14="http://schemas.microsoft.com/office/powerpoint/2010/main" val="2529424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BB6D-9ABE-4964-B6A8-3971082F7549}"/>
              </a:ext>
            </a:extLst>
          </p:cNvPr>
          <p:cNvSpPr>
            <a:spLocks noGrp="1"/>
          </p:cNvSpPr>
          <p:nvPr>
            <p:ph type="title"/>
          </p:nvPr>
        </p:nvSpPr>
        <p:spPr/>
        <p:txBody>
          <a:bodyPr/>
          <a:lstStyle/>
          <a:p>
            <a:r>
              <a:rPr lang="en-US" dirty="0"/>
              <a:t>Composite Primary Key </a:t>
            </a:r>
            <a:br>
              <a:rPr lang="en-US" dirty="0"/>
            </a:br>
            <a:endParaRPr lang="en-IN" dirty="0"/>
          </a:p>
        </p:txBody>
      </p:sp>
      <p:sp>
        <p:nvSpPr>
          <p:cNvPr id="3" name="Content Placeholder 2">
            <a:extLst>
              <a:ext uri="{FF2B5EF4-FFF2-40B4-BE49-F238E27FC236}">
                <a16:creationId xmlns:a16="http://schemas.microsoft.com/office/drawing/2014/main" id="{48325FCF-766B-4640-8677-C52BA748DB00}"/>
              </a:ext>
            </a:extLst>
          </p:cNvPr>
          <p:cNvSpPr>
            <a:spLocks noGrp="1"/>
          </p:cNvSpPr>
          <p:nvPr>
            <p:ph idx="1"/>
          </p:nvPr>
        </p:nvSpPr>
        <p:spPr>
          <a:xfrm>
            <a:off x="406400" y="1282700"/>
            <a:ext cx="10972800" cy="5003820"/>
          </a:xfrm>
        </p:spPr>
        <p:txBody>
          <a:bodyPr/>
          <a:lstStyle/>
          <a:p>
            <a:pPr algn="just"/>
            <a:r>
              <a:rPr lang="en-IN" sz="2800" dirty="0"/>
              <a:t>In case a table </a:t>
            </a:r>
            <a:r>
              <a:rPr lang="en-IN" sz="2800" b="1" dirty="0"/>
              <a:t>does not have a single table column </a:t>
            </a:r>
            <a:r>
              <a:rPr lang="en-IN" sz="2800" dirty="0"/>
              <a:t>that can identify table rows uniquely, we have to combine two or more table columns to make the key. </a:t>
            </a:r>
            <a:endParaRPr lang="en-US" sz="2800" dirty="0"/>
          </a:p>
          <a:p>
            <a:pPr lvl="1" algn="just"/>
            <a:r>
              <a:rPr lang="en-IN" sz="2200" dirty="0"/>
              <a:t>This combination of two or more table columns that can be used to identify table rows uniquely is called the </a:t>
            </a:r>
            <a:r>
              <a:rPr lang="en-IN" sz="2200" b="1" dirty="0"/>
              <a:t>composite key</a:t>
            </a:r>
            <a:r>
              <a:rPr lang="en-IN" sz="2200" dirty="0"/>
              <a:t> or </a:t>
            </a:r>
            <a:r>
              <a:rPr lang="en-IN" sz="2200" b="1" dirty="0"/>
              <a:t>composite primary key</a:t>
            </a:r>
            <a:r>
              <a:rPr lang="en-IN" sz="2200" dirty="0"/>
              <a:t>.</a:t>
            </a:r>
          </a:p>
          <a:p>
            <a:pPr lvl="1" algn="just"/>
            <a:endParaRPr lang="en-IN" sz="2200" dirty="0"/>
          </a:p>
          <a:p>
            <a:pPr lvl="1" algn="just"/>
            <a:endParaRPr lang="en-IN" sz="2200" dirty="0"/>
          </a:p>
          <a:p>
            <a:pPr lvl="1" algn="just"/>
            <a:endParaRPr lang="en-IN" sz="2200" dirty="0"/>
          </a:p>
          <a:p>
            <a:pPr lvl="1" algn="just"/>
            <a:endParaRPr lang="en-IN" sz="2200" dirty="0"/>
          </a:p>
          <a:p>
            <a:pPr lvl="1" algn="just"/>
            <a:endParaRPr lang="en-IN" sz="2200" dirty="0"/>
          </a:p>
          <a:p>
            <a:pPr lvl="1" algn="just"/>
            <a:endParaRPr lang="en-IN" sz="2200" dirty="0"/>
          </a:p>
          <a:p>
            <a:pPr lvl="1" algn="just">
              <a:buNone/>
            </a:pPr>
            <a:r>
              <a:rPr lang="en-IN" sz="2200" b="1" dirty="0"/>
              <a:t>Note: A table can have only one Primary key .</a:t>
            </a:r>
            <a:endParaRPr lang="en-US" sz="2200" b="1" dirty="0"/>
          </a:p>
          <a:p>
            <a:pPr marL="0" indent="0">
              <a:buNone/>
            </a:pPr>
            <a:endParaRPr lang="en-US" dirty="0"/>
          </a:p>
          <a:p>
            <a:pPr marL="0" indent="0">
              <a:buNone/>
            </a:pPr>
            <a:endParaRPr lang="en-US" dirty="0"/>
          </a:p>
          <a:p>
            <a:pPr marL="0" indent="0">
              <a:buNone/>
            </a:pPr>
            <a:r>
              <a:rPr lang="en-US" dirty="0"/>
              <a:t> </a:t>
            </a:r>
            <a:endParaRPr lang="en-IN" dirty="0"/>
          </a:p>
        </p:txBody>
      </p:sp>
      <p:sp>
        <p:nvSpPr>
          <p:cNvPr id="4" name="Slide Number Placeholder 3">
            <a:extLst>
              <a:ext uri="{FF2B5EF4-FFF2-40B4-BE49-F238E27FC236}">
                <a16:creationId xmlns:a16="http://schemas.microsoft.com/office/drawing/2014/main" id="{385C3471-91D3-4D94-995A-5FD3710ED236}"/>
              </a:ext>
            </a:extLst>
          </p:cNvPr>
          <p:cNvSpPr>
            <a:spLocks noGrp="1"/>
          </p:cNvSpPr>
          <p:nvPr>
            <p:ph type="sldNum" sz="quarter" idx="10"/>
          </p:nvPr>
        </p:nvSpPr>
        <p:spPr/>
        <p:txBody>
          <a:bodyPr/>
          <a:lstStyle/>
          <a:p>
            <a:pPr>
              <a:defRPr/>
            </a:pPr>
            <a:fld id="{ABFF5F4A-8FC7-419E-B94C-CDDC8DE310AE}" type="slidenum">
              <a:rPr lang="en-US" altLang="en-US" smtClean="0"/>
              <a:pPr>
                <a:defRPr/>
              </a:pPr>
              <a:t>28</a:t>
            </a:fld>
            <a:endParaRPr lang="en-US" altLang="en-US"/>
          </a:p>
        </p:txBody>
      </p:sp>
      <p:pic>
        <p:nvPicPr>
          <p:cNvPr id="72706" name="Picture 2"/>
          <p:cNvPicPr>
            <a:picLocks noChangeAspect="1" noChangeArrowheads="1"/>
          </p:cNvPicPr>
          <p:nvPr/>
        </p:nvPicPr>
        <p:blipFill>
          <a:blip r:embed="rId2"/>
          <a:srcRect/>
          <a:stretch>
            <a:fillRect/>
          </a:stretch>
        </p:blipFill>
        <p:spPr bwMode="auto">
          <a:xfrm>
            <a:off x="1881158" y="3429000"/>
            <a:ext cx="8643998" cy="2217096"/>
          </a:xfrm>
          <a:prstGeom prst="rect">
            <a:avLst/>
          </a:prstGeom>
          <a:noFill/>
          <a:ln w="9525">
            <a:noFill/>
            <a:miter lim="800000"/>
            <a:headEnd/>
            <a:tailEnd/>
          </a:ln>
          <a:effectLst/>
        </p:spPr>
      </p:pic>
    </p:spTree>
    <p:extLst>
      <p:ext uri="{BB962C8B-B14F-4D97-AF65-F5344CB8AC3E}">
        <p14:creationId xmlns:p14="http://schemas.microsoft.com/office/powerpoint/2010/main" val="2529424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F891-017A-4868-A5BC-423F4AC4485F}"/>
              </a:ext>
            </a:extLst>
          </p:cNvPr>
          <p:cNvSpPr>
            <a:spLocks noGrp="1"/>
          </p:cNvSpPr>
          <p:nvPr>
            <p:ph type="title"/>
          </p:nvPr>
        </p:nvSpPr>
        <p:spPr/>
        <p:txBody>
          <a:bodyPr/>
          <a:lstStyle/>
          <a:p>
            <a:r>
              <a:rPr lang="en-US" dirty="0"/>
              <a:t>Foreign Key</a:t>
            </a:r>
            <a:endParaRPr lang="en-IN" dirty="0"/>
          </a:p>
        </p:txBody>
      </p:sp>
      <p:sp>
        <p:nvSpPr>
          <p:cNvPr id="3" name="Content Placeholder 2">
            <a:extLst>
              <a:ext uri="{FF2B5EF4-FFF2-40B4-BE49-F238E27FC236}">
                <a16:creationId xmlns:a16="http://schemas.microsoft.com/office/drawing/2014/main" id="{579A9696-AC4D-4DA0-BB52-5250449CB715}"/>
              </a:ext>
            </a:extLst>
          </p:cNvPr>
          <p:cNvSpPr>
            <a:spLocks noGrp="1"/>
          </p:cNvSpPr>
          <p:nvPr>
            <p:ph idx="1"/>
          </p:nvPr>
        </p:nvSpPr>
        <p:spPr>
          <a:xfrm>
            <a:off x="406400" y="1000108"/>
            <a:ext cx="11261764" cy="5164155"/>
          </a:xfrm>
        </p:spPr>
        <p:txBody>
          <a:bodyPr/>
          <a:lstStyle/>
          <a:p>
            <a:pPr marL="0" indent="0">
              <a:buNone/>
            </a:pPr>
            <a:r>
              <a:rPr lang="en-US" dirty="0"/>
              <a:t>A primary key of a Table is called a foreign key to some other Table when that column is used to relate the two Tables.</a:t>
            </a:r>
          </a:p>
          <a:p>
            <a:pPr marL="0" indent="0">
              <a:buNone/>
            </a:pPr>
            <a:endParaRPr lang="en-IN" dirty="0"/>
          </a:p>
        </p:txBody>
      </p:sp>
      <p:sp>
        <p:nvSpPr>
          <p:cNvPr id="4" name="Slide Number Placeholder 3">
            <a:extLst>
              <a:ext uri="{FF2B5EF4-FFF2-40B4-BE49-F238E27FC236}">
                <a16:creationId xmlns:a16="http://schemas.microsoft.com/office/drawing/2014/main" id="{1FC37701-58F6-4E9E-99FE-461E34BD305E}"/>
              </a:ext>
            </a:extLst>
          </p:cNvPr>
          <p:cNvSpPr>
            <a:spLocks noGrp="1"/>
          </p:cNvSpPr>
          <p:nvPr>
            <p:ph type="sldNum" sz="quarter" idx="10"/>
          </p:nvPr>
        </p:nvSpPr>
        <p:spPr/>
        <p:txBody>
          <a:bodyPr/>
          <a:lstStyle/>
          <a:p>
            <a:pPr>
              <a:defRPr/>
            </a:pPr>
            <a:fld id="{ABFF5F4A-8FC7-419E-B94C-CDDC8DE310AE}" type="slidenum">
              <a:rPr lang="en-US" altLang="en-US" smtClean="0"/>
              <a:pPr>
                <a:defRPr/>
              </a:pPr>
              <a:t>29</a:t>
            </a:fld>
            <a:endParaRPr lang="en-US" altLang="en-US"/>
          </a:p>
        </p:txBody>
      </p:sp>
      <p:pic>
        <p:nvPicPr>
          <p:cNvPr id="6" name="Picture 5">
            <a:extLst>
              <a:ext uri="{FF2B5EF4-FFF2-40B4-BE49-F238E27FC236}">
                <a16:creationId xmlns:a16="http://schemas.microsoft.com/office/drawing/2014/main" id="{B3B53A71-AC5A-42BB-9344-8638C63CF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60" y="2071678"/>
            <a:ext cx="11430080" cy="4429156"/>
          </a:xfrm>
          <a:prstGeom prst="rect">
            <a:avLst/>
          </a:prstGeom>
        </p:spPr>
      </p:pic>
    </p:spTree>
    <p:extLst>
      <p:ext uri="{BB962C8B-B14F-4D97-AF65-F5344CB8AC3E}">
        <p14:creationId xmlns:p14="http://schemas.microsoft.com/office/powerpoint/2010/main" val="427389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EC0D652-A8FC-424A-87A4-EF988E509A82}" type="slidenum">
              <a:rPr lang="en-US" altLang="en-US" sz="1200">
                <a:solidFill>
                  <a:schemeClr val="bg1"/>
                </a:solidFill>
              </a:rPr>
              <a:pPr>
                <a:spcBef>
                  <a:spcPct val="0"/>
                </a:spcBef>
                <a:buClrTx/>
                <a:buFontTx/>
                <a:buNone/>
              </a:pPr>
              <a:t>3</a:t>
            </a:fld>
            <a:endParaRPr lang="en-US" altLang="en-US" sz="1200">
              <a:solidFill>
                <a:schemeClr val="bg1"/>
              </a:solidFill>
            </a:endParaRPr>
          </a:p>
        </p:txBody>
      </p:sp>
      <p:sp>
        <p:nvSpPr>
          <p:cNvPr id="10244" name="Line 5"/>
          <p:cNvSpPr>
            <a:spLocks noChangeShapeType="1"/>
          </p:cNvSpPr>
          <p:nvPr/>
        </p:nvSpPr>
        <p:spPr bwMode="auto">
          <a:xfrm>
            <a:off x="5765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0245" name="Line 6"/>
          <p:cNvSpPr>
            <a:spLocks noChangeShapeType="1"/>
          </p:cNvSpPr>
          <p:nvPr/>
        </p:nvSpPr>
        <p:spPr bwMode="auto">
          <a:xfrm>
            <a:off x="1263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3" name="TextBox 12"/>
          <p:cNvSpPr txBox="1"/>
          <p:nvPr/>
        </p:nvSpPr>
        <p:spPr>
          <a:xfrm>
            <a:off x="1475874" y="1608407"/>
            <a:ext cx="9525000" cy="400110"/>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2000" b="1" dirty="0">
                <a:latin typeface="Calibri" panose="020F0502020204030204" pitchFamily="34" charset="0"/>
                <a:cs typeface="Calibri" panose="020F0502020204030204" pitchFamily="34" charset="0"/>
              </a:rPr>
              <a:t>Describe use and apply data analysis and Modelling Techniques i.e. data modelling </a:t>
            </a:r>
            <a:endParaRPr lang="en-US" sz="2000" b="1" dirty="0">
              <a:solidFill>
                <a:srgbClr val="000000"/>
              </a:solidFill>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effectLst/>
        </p:spPr>
        <p:txBody>
          <a:bodyPr/>
          <a:lstStyle/>
          <a:p>
            <a:r>
              <a:rPr lang="en-US" sz="3600" dirty="0">
                <a:solidFill>
                  <a:schemeClr val="accent6">
                    <a:lumMod val="75000"/>
                  </a:schemeClr>
                </a:solidFill>
              </a:rPr>
              <a:t>Chapter Objective</a:t>
            </a:r>
          </a:p>
        </p:txBody>
      </p:sp>
      <p:sp>
        <p:nvSpPr>
          <p:cNvPr id="21" name="TextBox 20"/>
          <p:cNvSpPr txBox="1"/>
          <p:nvPr/>
        </p:nvSpPr>
        <p:spPr>
          <a:xfrm>
            <a:off x="1475874" y="2438400"/>
            <a:ext cx="9525000" cy="400110"/>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2000" b="1" dirty="0">
                <a:latin typeface="Callbri"/>
              </a:rPr>
              <a:t>To apply Binary Relationship Constraints</a:t>
            </a:r>
            <a:endParaRPr lang="en-US" sz="2000" b="1" dirty="0">
              <a:solidFill>
                <a:srgbClr val="000000"/>
              </a:solidFill>
              <a:latin typeface="Callbri"/>
            </a:endParaRPr>
          </a:p>
        </p:txBody>
      </p:sp>
      <p:sp>
        <p:nvSpPr>
          <p:cNvPr id="23" name="TextBox 22"/>
          <p:cNvSpPr txBox="1"/>
          <p:nvPr/>
        </p:nvSpPr>
        <p:spPr>
          <a:xfrm>
            <a:off x="1475874" y="3190050"/>
            <a:ext cx="9525000" cy="400110"/>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IN" sz="2000" b="1" dirty="0">
                <a:latin typeface="Callbri"/>
              </a:rPr>
              <a:t>Describe the fundamental Elements of ER Model </a:t>
            </a:r>
            <a:endParaRPr lang="en-US" sz="2000" b="1" dirty="0">
              <a:solidFill>
                <a:srgbClr val="000000"/>
              </a:solidFill>
              <a:latin typeface="Callbri"/>
            </a:endParaRPr>
          </a:p>
        </p:txBody>
      </p:sp>
      <p:sp>
        <p:nvSpPr>
          <p:cNvPr id="25" name="TextBox 24"/>
          <p:cNvSpPr txBox="1"/>
          <p:nvPr/>
        </p:nvSpPr>
        <p:spPr>
          <a:xfrm>
            <a:off x="1459832" y="4038600"/>
            <a:ext cx="9525000" cy="400110"/>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IN" sz="2000" b="1" dirty="0">
                <a:latin typeface="Calibri" panose="020F0502020204030204" pitchFamily="34" charset="0"/>
                <a:cs typeface="Calibri" panose="020F0502020204030204" pitchFamily="34" charset="0"/>
              </a:rPr>
              <a:t>To understand the concept of Keys </a:t>
            </a:r>
            <a:endParaRPr lang="en-US" sz="2000" b="1" dirty="0">
              <a:solidFill>
                <a:srgbClr val="000000"/>
              </a:solidFill>
              <a:latin typeface="Calibri" panose="020F0502020204030204" pitchFamily="34" charset="0"/>
              <a:cs typeface="Calibri" panose="020F0502020204030204" pitchFamily="34" charset="0"/>
            </a:endParaRPr>
          </a:p>
        </p:txBody>
      </p:sp>
      <p:sp>
        <p:nvSpPr>
          <p:cNvPr id="26" name="TextBox 25"/>
          <p:cNvSpPr txBox="1"/>
          <p:nvPr/>
        </p:nvSpPr>
        <p:spPr>
          <a:xfrm>
            <a:off x="1425039" y="4897092"/>
            <a:ext cx="9525000" cy="400110"/>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IN" sz="2000" b="1" dirty="0">
                <a:latin typeface="Callbri"/>
              </a:rPr>
              <a:t>To Explain the Extended E- R concepts </a:t>
            </a:r>
            <a:endParaRPr lang="en-US" sz="2000" b="1" dirty="0">
              <a:solidFill>
                <a:srgbClr val="000000"/>
              </a:solidFill>
              <a:latin typeface="Callbri"/>
            </a:endParaRPr>
          </a:p>
        </p:txBody>
      </p:sp>
      <p:sp>
        <p:nvSpPr>
          <p:cNvPr id="27" name="TextBox 26"/>
          <p:cNvSpPr txBox="1"/>
          <p:nvPr/>
        </p:nvSpPr>
        <p:spPr>
          <a:xfrm>
            <a:off x="1414153" y="5714306"/>
            <a:ext cx="9525000" cy="400110"/>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2000" b="1" dirty="0">
                <a:latin typeface="Callbri"/>
              </a:rPr>
              <a:t>Convert the ER model to relational table in populated relation database </a:t>
            </a:r>
            <a:endParaRPr lang="en-US" sz="2000" b="1" dirty="0">
              <a:solidFill>
                <a:srgbClr val="000000"/>
              </a:solidFill>
              <a:latin typeface="Callbri"/>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amond(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amond(in)">
                                      <p:cBhvr>
                                        <p:cTn id="12" dur="2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amond(in)">
                                      <p:cBhvr>
                                        <p:cTn id="17" dur="2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amond(in)">
                                      <p:cBhvr>
                                        <p:cTn id="22" dur="2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amond(in)">
                                      <p:cBhvr>
                                        <p:cTn id="27" dur="2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diamond(in)">
                                      <p:cBhvr>
                                        <p:cTn id="32"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FA8C-6ADE-409D-BD7A-94C07AF33705}"/>
              </a:ext>
            </a:extLst>
          </p:cNvPr>
          <p:cNvSpPr>
            <a:spLocks noGrp="1"/>
          </p:cNvSpPr>
          <p:nvPr>
            <p:ph type="title"/>
          </p:nvPr>
        </p:nvSpPr>
        <p:spPr/>
        <p:txBody>
          <a:bodyPr/>
          <a:lstStyle/>
          <a:p>
            <a:r>
              <a:rPr lang="en-US" dirty="0"/>
              <a:t>Foreign Key</a:t>
            </a:r>
            <a:endParaRPr lang="en-IN" dirty="0"/>
          </a:p>
        </p:txBody>
      </p:sp>
      <p:sp>
        <p:nvSpPr>
          <p:cNvPr id="4" name="Slide Number Placeholder 3">
            <a:extLst>
              <a:ext uri="{FF2B5EF4-FFF2-40B4-BE49-F238E27FC236}">
                <a16:creationId xmlns:a16="http://schemas.microsoft.com/office/drawing/2014/main" id="{E768B6A1-B889-4453-828A-B53B33949680}"/>
              </a:ext>
            </a:extLst>
          </p:cNvPr>
          <p:cNvSpPr>
            <a:spLocks noGrp="1"/>
          </p:cNvSpPr>
          <p:nvPr>
            <p:ph type="sldNum" sz="quarter" idx="10"/>
          </p:nvPr>
        </p:nvSpPr>
        <p:spPr/>
        <p:txBody>
          <a:bodyPr/>
          <a:lstStyle/>
          <a:p>
            <a:pPr>
              <a:defRPr/>
            </a:pPr>
            <a:fld id="{ABFF5F4A-8FC7-419E-B94C-CDDC8DE310AE}" type="slidenum">
              <a:rPr lang="en-US" altLang="en-US" smtClean="0"/>
              <a:pPr>
                <a:defRPr/>
              </a:pPr>
              <a:t>30</a:t>
            </a:fld>
            <a:endParaRPr lang="en-US" altLang="en-US"/>
          </a:p>
        </p:txBody>
      </p:sp>
      <p:pic>
        <p:nvPicPr>
          <p:cNvPr id="6" name="Picture 5">
            <a:extLst>
              <a:ext uri="{FF2B5EF4-FFF2-40B4-BE49-F238E27FC236}">
                <a16:creationId xmlns:a16="http://schemas.microsoft.com/office/drawing/2014/main" id="{CE9912A0-CA5D-4B9F-8476-AB12E8B03F63}"/>
              </a:ext>
            </a:extLst>
          </p:cNvPr>
          <p:cNvPicPr>
            <a:picLocks noChangeAspect="1"/>
          </p:cNvPicPr>
          <p:nvPr/>
        </p:nvPicPr>
        <p:blipFill>
          <a:blip r:embed="rId2"/>
          <a:stretch>
            <a:fillRect/>
          </a:stretch>
        </p:blipFill>
        <p:spPr>
          <a:xfrm>
            <a:off x="433137" y="785794"/>
            <a:ext cx="11163589" cy="5449007"/>
          </a:xfrm>
          <a:prstGeom prst="rect">
            <a:avLst/>
          </a:prstGeom>
        </p:spPr>
      </p:pic>
    </p:spTree>
    <p:extLst>
      <p:ext uri="{BB962C8B-B14F-4D97-AF65-F5344CB8AC3E}">
        <p14:creationId xmlns:p14="http://schemas.microsoft.com/office/powerpoint/2010/main" val="2539445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D1B41-C63E-486B-820E-876306034C32}"/>
              </a:ext>
            </a:extLst>
          </p:cNvPr>
          <p:cNvSpPr>
            <a:spLocks noGrp="1"/>
          </p:cNvSpPr>
          <p:nvPr>
            <p:ph type="title"/>
          </p:nvPr>
        </p:nvSpPr>
        <p:spPr/>
        <p:txBody>
          <a:bodyPr/>
          <a:lstStyle/>
          <a:p>
            <a:r>
              <a:rPr lang="en-US" dirty="0"/>
              <a:t>Foreign Key</a:t>
            </a:r>
            <a:endParaRPr lang="en-IN" dirty="0"/>
          </a:p>
        </p:txBody>
      </p:sp>
      <p:sp>
        <p:nvSpPr>
          <p:cNvPr id="4" name="Slide Number Placeholder 3">
            <a:extLst>
              <a:ext uri="{FF2B5EF4-FFF2-40B4-BE49-F238E27FC236}">
                <a16:creationId xmlns:a16="http://schemas.microsoft.com/office/drawing/2014/main" id="{0948E0FF-ABC9-4A88-9738-F22054C240FE}"/>
              </a:ext>
            </a:extLst>
          </p:cNvPr>
          <p:cNvSpPr>
            <a:spLocks noGrp="1"/>
          </p:cNvSpPr>
          <p:nvPr>
            <p:ph type="sldNum" sz="quarter" idx="10"/>
          </p:nvPr>
        </p:nvSpPr>
        <p:spPr/>
        <p:txBody>
          <a:bodyPr/>
          <a:lstStyle/>
          <a:p>
            <a:pPr>
              <a:defRPr/>
            </a:pPr>
            <a:fld id="{ABFF5F4A-8FC7-419E-B94C-CDDC8DE310AE}" type="slidenum">
              <a:rPr lang="en-US" altLang="en-US" smtClean="0"/>
              <a:pPr>
                <a:defRPr/>
              </a:pPr>
              <a:t>31</a:t>
            </a:fld>
            <a:endParaRPr lang="en-US" altLang="en-US"/>
          </a:p>
        </p:txBody>
      </p:sp>
      <p:pic>
        <p:nvPicPr>
          <p:cNvPr id="6" name="Picture 5">
            <a:extLst>
              <a:ext uri="{FF2B5EF4-FFF2-40B4-BE49-F238E27FC236}">
                <a16:creationId xmlns:a16="http://schemas.microsoft.com/office/drawing/2014/main" id="{48CC171E-8EA8-4AF5-A28C-23233C9E52E0}"/>
              </a:ext>
            </a:extLst>
          </p:cNvPr>
          <p:cNvPicPr>
            <a:picLocks noChangeAspect="1"/>
          </p:cNvPicPr>
          <p:nvPr/>
        </p:nvPicPr>
        <p:blipFill>
          <a:blip r:embed="rId2"/>
          <a:stretch>
            <a:fillRect/>
          </a:stretch>
        </p:blipFill>
        <p:spPr>
          <a:xfrm>
            <a:off x="1666844" y="928670"/>
            <a:ext cx="8686800" cy="4200525"/>
          </a:xfrm>
          <a:prstGeom prst="rect">
            <a:avLst/>
          </a:prstGeom>
        </p:spPr>
      </p:pic>
    </p:spTree>
    <p:extLst>
      <p:ext uri="{BB962C8B-B14F-4D97-AF65-F5344CB8AC3E}">
        <p14:creationId xmlns:p14="http://schemas.microsoft.com/office/powerpoint/2010/main" val="1609916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a:t>
            </a:r>
            <a:endParaRPr lang="en-US" dirty="0"/>
          </a:p>
        </p:txBody>
      </p:sp>
      <p:sp>
        <p:nvSpPr>
          <p:cNvPr id="3" name="Content Placeholder 2"/>
          <p:cNvSpPr>
            <a:spLocks noGrp="1"/>
          </p:cNvSpPr>
          <p:nvPr>
            <p:ph idx="1"/>
          </p:nvPr>
        </p:nvSpPr>
        <p:spPr/>
        <p:txBody>
          <a:bodyPr/>
          <a:lstStyle/>
          <a:p>
            <a:r>
              <a:rPr lang="en-US" dirty="0"/>
              <a:t>Identify primary key and foreign keys?</a:t>
            </a: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32</a:t>
            </a:fld>
            <a:endParaRPr lang="en-US" altLang="en-US"/>
          </a:p>
        </p:txBody>
      </p:sp>
      <p:pic>
        <p:nvPicPr>
          <p:cNvPr id="74754" name="Picture 2"/>
          <p:cNvPicPr>
            <a:picLocks noChangeAspect="1" noChangeArrowheads="1"/>
          </p:cNvPicPr>
          <p:nvPr/>
        </p:nvPicPr>
        <p:blipFill>
          <a:blip r:embed="rId2"/>
          <a:srcRect/>
          <a:stretch>
            <a:fillRect/>
          </a:stretch>
        </p:blipFill>
        <p:spPr bwMode="auto">
          <a:xfrm>
            <a:off x="1095340" y="1928802"/>
            <a:ext cx="9072626" cy="4228766"/>
          </a:xfrm>
          <a:prstGeom prst="rect">
            <a:avLst/>
          </a:prstGeom>
          <a:noFill/>
          <a:ln w="9525">
            <a:noFill/>
            <a:miter lim="800000"/>
            <a:headEnd/>
            <a:tailEnd/>
          </a:ln>
          <a:effectLst/>
        </p:spPr>
      </p:pic>
      <p:cxnSp>
        <p:nvCxnSpPr>
          <p:cNvPr id="7" name="Curved Connector 6"/>
          <p:cNvCxnSpPr/>
          <p:nvPr/>
        </p:nvCxnSpPr>
        <p:spPr bwMode="auto">
          <a:xfrm rot="16200000" flipV="1">
            <a:off x="1452530" y="4143380"/>
            <a:ext cx="857256" cy="285752"/>
          </a:xfrm>
          <a:prstGeom prst="curvedConnector3">
            <a:avLst>
              <a:gd name="adj1" fmla="val 50000"/>
            </a:avLst>
          </a:prstGeom>
          <a:solidFill>
            <a:srgbClr val="AFAFAF">
              <a:alpha val="20000"/>
            </a:srgbClr>
          </a:solidFill>
          <a:ln w="9525" cap="flat" cmpd="sng" algn="ctr">
            <a:noFill/>
            <a:prstDash val="solid"/>
            <a:round/>
            <a:headEnd type="none" w="med" len="med"/>
            <a:tailEnd type="arrow"/>
          </a:ln>
          <a:effectLst/>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Identify primary key and foreign keys?</a:t>
            </a: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33</a:t>
            </a:fld>
            <a:endParaRPr lang="en-US" altLang="en-US"/>
          </a:p>
        </p:txBody>
      </p:sp>
      <p:pic>
        <p:nvPicPr>
          <p:cNvPr id="75778" name="Picture 2"/>
          <p:cNvPicPr>
            <a:picLocks noChangeAspect="1" noChangeArrowheads="1"/>
          </p:cNvPicPr>
          <p:nvPr/>
        </p:nvPicPr>
        <p:blipFill>
          <a:blip r:embed="rId2"/>
          <a:srcRect/>
          <a:stretch>
            <a:fillRect/>
          </a:stretch>
        </p:blipFill>
        <p:spPr bwMode="auto">
          <a:xfrm>
            <a:off x="1452530" y="928670"/>
            <a:ext cx="8572560" cy="5143536"/>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Identify primary key and foreign keys?</a:t>
            </a:r>
            <a:endParaRPr lang="en-US" dirty="0"/>
          </a:p>
        </p:txBody>
      </p:sp>
      <p:sp>
        <p:nvSpPr>
          <p:cNvPr id="3" name="Content Placeholder 2"/>
          <p:cNvSpPr>
            <a:spLocks noGrp="1"/>
          </p:cNvSpPr>
          <p:nvPr>
            <p:ph idx="1"/>
          </p:nvPr>
        </p:nvSpPr>
        <p:spPr>
          <a:xfrm>
            <a:off x="309522" y="1282700"/>
            <a:ext cx="11644394" cy="4881563"/>
          </a:xfrm>
        </p:spPr>
        <p:txBody>
          <a:bodyPr/>
          <a:lstStyle/>
          <a:p>
            <a:r>
              <a:rPr lang="en-US" sz="2800" b="1" dirty="0"/>
              <a:t>Q1:</a:t>
            </a:r>
          </a:p>
          <a:p>
            <a:pPr>
              <a:buNone/>
            </a:pPr>
            <a:r>
              <a:rPr lang="en-US" sz="2800" dirty="0"/>
              <a:t>Students( id, name)</a:t>
            </a:r>
          </a:p>
          <a:p>
            <a:pPr>
              <a:buNone/>
            </a:pPr>
            <a:r>
              <a:rPr lang="en-US" sz="2800" dirty="0"/>
              <a:t>Grades ( </a:t>
            </a:r>
            <a:r>
              <a:rPr lang="en-US" sz="2800" dirty="0" err="1"/>
              <a:t>Student_id</a:t>
            </a:r>
            <a:r>
              <a:rPr lang="en-US" sz="2800" dirty="0"/>
              <a:t>, grades, </a:t>
            </a:r>
            <a:r>
              <a:rPr lang="en-US" sz="2800" dirty="0" err="1"/>
              <a:t>course_id</a:t>
            </a:r>
            <a:r>
              <a:rPr lang="en-US" sz="2800" dirty="0"/>
              <a:t>)</a:t>
            </a:r>
          </a:p>
          <a:p>
            <a:pPr>
              <a:buNone/>
            </a:pPr>
            <a:r>
              <a:rPr lang="en-US" sz="2800" dirty="0"/>
              <a:t>Course (id, name).</a:t>
            </a:r>
          </a:p>
          <a:p>
            <a:pPr>
              <a:buNone/>
            </a:pPr>
            <a:endParaRPr lang="en-US" sz="2800" dirty="0"/>
          </a:p>
          <a:p>
            <a:r>
              <a:rPr lang="en-US" sz="2800" b="1" dirty="0"/>
              <a:t>Q2: </a:t>
            </a:r>
          </a:p>
          <a:p>
            <a:pPr>
              <a:buNone/>
            </a:pPr>
            <a:r>
              <a:rPr lang="en-US" sz="2800" dirty="0"/>
              <a:t>Customers (</a:t>
            </a:r>
            <a:r>
              <a:rPr lang="en-US" sz="2800" dirty="0" err="1"/>
              <a:t>Cust_id</a:t>
            </a:r>
            <a:r>
              <a:rPr lang="en-US" sz="2800" dirty="0"/>
              <a:t>, </a:t>
            </a:r>
            <a:r>
              <a:rPr lang="en-US" sz="2800" dirty="0" err="1"/>
              <a:t>cust_name</a:t>
            </a:r>
            <a:r>
              <a:rPr lang="en-US" sz="2800" dirty="0"/>
              <a:t>, </a:t>
            </a:r>
            <a:r>
              <a:rPr lang="en-US" sz="2800" dirty="0" err="1"/>
              <a:t>Cust_street</a:t>
            </a:r>
            <a:r>
              <a:rPr lang="en-US" sz="2800" dirty="0"/>
              <a:t>, </a:t>
            </a:r>
            <a:r>
              <a:rPr lang="en-US" sz="2800" dirty="0" err="1"/>
              <a:t>Cust_city</a:t>
            </a:r>
            <a:r>
              <a:rPr lang="en-US" sz="2800" dirty="0"/>
              <a:t>, </a:t>
            </a:r>
            <a:r>
              <a:rPr lang="en-US" sz="2800" dirty="0" err="1"/>
              <a:t>Cust_pincode</a:t>
            </a:r>
            <a:r>
              <a:rPr lang="en-US" sz="2800" dirty="0"/>
              <a:t>)</a:t>
            </a:r>
          </a:p>
          <a:p>
            <a:pPr>
              <a:buNone/>
            </a:pPr>
            <a:r>
              <a:rPr lang="en-IN" sz="2800" dirty="0"/>
              <a:t>Orders (</a:t>
            </a:r>
            <a:r>
              <a:rPr lang="en-US" sz="2800" dirty="0" err="1"/>
              <a:t>Order_no</a:t>
            </a:r>
            <a:r>
              <a:rPr lang="en-US" sz="2800" dirty="0"/>
              <a:t>, </a:t>
            </a:r>
            <a:r>
              <a:rPr lang="en-US" sz="2800" dirty="0" err="1"/>
              <a:t>customer_id</a:t>
            </a:r>
            <a:r>
              <a:rPr lang="en-US" sz="2800" dirty="0"/>
              <a:t>, </a:t>
            </a:r>
            <a:r>
              <a:rPr lang="en-US" sz="2800" dirty="0" err="1"/>
              <a:t>order_date</a:t>
            </a:r>
            <a:r>
              <a:rPr lang="en-US" sz="2800" dirty="0"/>
              <a:t>, </a:t>
            </a:r>
            <a:r>
              <a:rPr lang="en-US" sz="2800" dirty="0" err="1"/>
              <a:t>ship_date</a:t>
            </a:r>
            <a:r>
              <a:rPr lang="en-US" sz="2800" dirty="0"/>
              <a:t>, </a:t>
            </a:r>
            <a:r>
              <a:rPr lang="en-US" sz="2800" dirty="0" err="1"/>
              <a:t>emp_no</a:t>
            </a:r>
            <a:r>
              <a:rPr lang="en-US" sz="2800" dirty="0"/>
              <a:t> )</a:t>
            </a:r>
          </a:p>
          <a:p>
            <a:pPr>
              <a:buNone/>
            </a:pPr>
            <a:r>
              <a:rPr lang="en-US" sz="2800" dirty="0"/>
              <a:t>Employee (</a:t>
            </a:r>
            <a:r>
              <a:rPr lang="en-US" sz="2800" dirty="0" err="1"/>
              <a:t>Employee_no</a:t>
            </a:r>
            <a:r>
              <a:rPr lang="en-US" sz="2800" dirty="0"/>
              <a:t>, name, position, </a:t>
            </a:r>
            <a:r>
              <a:rPr lang="en-US" sz="2800" dirty="0" err="1"/>
              <a:t>hourly_rate</a:t>
            </a:r>
            <a:r>
              <a:rPr lang="en-US" sz="2800" dirty="0"/>
              <a:t>)</a:t>
            </a: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Questions!!!!!!</a:t>
            </a:r>
            <a:endParaRPr lang="en-US" dirty="0"/>
          </a:p>
        </p:txBody>
      </p:sp>
      <p:sp>
        <p:nvSpPr>
          <p:cNvPr id="3" name="Content Placeholder 2"/>
          <p:cNvSpPr>
            <a:spLocks noGrp="1"/>
          </p:cNvSpPr>
          <p:nvPr>
            <p:ph idx="1"/>
          </p:nvPr>
        </p:nvSpPr>
        <p:spPr>
          <a:xfrm>
            <a:off x="406400" y="1071546"/>
            <a:ext cx="11333202" cy="5092717"/>
          </a:xfrm>
        </p:spPr>
        <p:txBody>
          <a:bodyPr/>
          <a:lstStyle/>
          <a:p>
            <a:r>
              <a:rPr lang="en-US" sz="2800" dirty="0"/>
              <a:t>A Key which is a set of one or more columns that can identify a record uniquely is called?</a:t>
            </a:r>
            <a:br>
              <a:rPr lang="en-US" sz="2800" dirty="0"/>
            </a:br>
            <a:r>
              <a:rPr lang="en-US" sz="2800" dirty="0"/>
              <a:t>a) Natural key</a:t>
            </a:r>
            <a:br>
              <a:rPr lang="en-US" sz="2800" dirty="0"/>
            </a:br>
            <a:r>
              <a:rPr lang="en-US" sz="2800" dirty="0"/>
              <a:t>b) Candidate key</a:t>
            </a:r>
            <a:br>
              <a:rPr lang="en-US" sz="2800" dirty="0"/>
            </a:br>
            <a:r>
              <a:rPr lang="en-US" sz="2800" dirty="0"/>
              <a:t>c) Not Null key</a:t>
            </a:r>
            <a:br>
              <a:rPr lang="en-US" sz="2800" dirty="0"/>
            </a:br>
            <a:r>
              <a:rPr lang="en-US" sz="2800" dirty="0"/>
              <a:t>d) Alternate key</a:t>
            </a:r>
          </a:p>
          <a:p>
            <a:endParaRPr lang="en-US" sz="2800" dirty="0"/>
          </a:p>
          <a:p>
            <a:r>
              <a:rPr lang="en-US" sz="2800" dirty="0"/>
              <a:t>Which key accepts multiple NULL values?</a:t>
            </a:r>
            <a:br>
              <a:rPr lang="en-US" sz="2800" dirty="0"/>
            </a:br>
            <a:r>
              <a:rPr lang="en-US" sz="2800" dirty="0"/>
              <a:t>a) Foreign Key</a:t>
            </a:r>
            <a:br>
              <a:rPr lang="en-US" sz="2800" dirty="0"/>
            </a:br>
            <a:r>
              <a:rPr lang="en-US" sz="2800" dirty="0"/>
              <a:t>b) Unique Key</a:t>
            </a:r>
            <a:br>
              <a:rPr lang="en-US" sz="2800" dirty="0"/>
            </a:br>
            <a:r>
              <a:rPr lang="en-US" sz="2800" dirty="0"/>
              <a:t>c) Primary Key</a:t>
            </a:r>
            <a:br>
              <a:rPr lang="en-US" sz="2800" dirty="0"/>
            </a:br>
            <a:r>
              <a:rPr lang="en-US" sz="2800" dirty="0"/>
              <a:t>d) None of the Mentioned</a:t>
            </a: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F874-6413-4B29-AE83-00691BC87B82}"/>
              </a:ext>
            </a:extLst>
          </p:cNvPr>
          <p:cNvSpPr>
            <a:spLocks noGrp="1"/>
          </p:cNvSpPr>
          <p:nvPr>
            <p:ph type="title"/>
          </p:nvPr>
        </p:nvSpPr>
        <p:spPr/>
        <p:txBody>
          <a:bodyPr/>
          <a:lstStyle/>
          <a:p>
            <a:r>
              <a:rPr lang="en-US" dirty="0"/>
              <a:t>Extended ER Diagram / Enhanced ER diagram (EER)</a:t>
            </a:r>
            <a:endParaRPr lang="en-IN" dirty="0"/>
          </a:p>
        </p:txBody>
      </p:sp>
      <p:sp>
        <p:nvSpPr>
          <p:cNvPr id="3" name="Content Placeholder 2">
            <a:extLst>
              <a:ext uri="{FF2B5EF4-FFF2-40B4-BE49-F238E27FC236}">
                <a16:creationId xmlns:a16="http://schemas.microsoft.com/office/drawing/2014/main" id="{45108071-7002-4F5E-B646-2E70A742EA19}"/>
              </a:ext>
            </a:extLst>
          </p:cNvPr>
          <p:cNvSpPr>
            <a:spLocks noGrp="1"/>
          </p:cNvSpPr>
          <p:nvPr>
            <p:ph idx="1"/>
          </p:nvPr>
        </p:nvSpPr>
        <p:spPr>
          <a:xfrm>
            <a:off x="406400" y="1071546"/>
            <a:ext cx="11333202" cy="5092717"/>
          </a:xfrm>
        </p:spPr>
        <p:txBody>
          <a:bodyPr/>
          <a:lstStyle/>
          <a:p>
            <a:pPr marL="0" indent="0">
              <a:buNone/>
            </a:pPr>
            <a:endParaRPr lang="en-IN" dirty="0"/>
          </a:p>
          <a:p>
            <a:pPr marL="0" indent="0">
              <a:buNone/>
            </a:pPr>
            <a:r>
              <a:rPr lang="en-IN" dirty="0"/>
              <a:t>Is needed to design accurate database schemas that reflect </a:t>
            </a:r>
            <a:r>
              <a:rPr lang="en-IN" b="1" dirty="0"/>
              <a:t>data properties </a:t>
            </a:r>
            <a:r>
              <a:rPr lang="en-IN" dirty="0"/>
              <a:t>and </a:t>
            </a:r>
            <a:r>
              <a:rPr lang="en-IN" b="1" dirty="0"/>
              <a:t>constraints</a:t>
            </a:r>
            <a:r>
              <a:rPr lang="en-IN" dirty="0"/>
              <a:t> more precisely. </a:t>
            </a:r>
          </a:p>
          <a:p>
            <a:pPr marL="400050" lvl="1" indent="0"/>
            <a:r>
              <a:rPr lang="en-IN" sz="2000" dirty="0"/>
              <a:t>Applications: CAD/CAM, Telecommunications, GIS etc…</a:t>
            </a:r>
          </a:p>
          <a:p>
            <a:pPr marL="400050" lvl="1" indent="0"/>
            <a:endParaRPr lang="en-IN" dirty="0"/>
          </a:p>
          <a:p>
            <a:pPr marL="400050" lvl="1" indent="0">
              <a:buNone/>
            </a:pPr>
            <a:endParaRPr lang="en-IN" dirty="0"/>
          </a:p>
          <a:p>
            <a:pPr marL="0" indent="0" algn="just">
              <a:buNone/>
            </a:pPr>
            <a:r>
              <a:rPr lang="en-IN" dirty="0">
                <a:ea typeface="+mn-ea"/>
                <a:cs typeface="+mn-cs"/>
              </a:rPr>
              <a:t>This lead to the development of additional semantic data modelling concepts which is incorporated in conceptual data models termed as EER ( Extended ER ). It includes the following concepts:</a:t>
            </a:r>
          </a:p>
          <a:p>
            <a:pPr marL="400050" lvl="1" indent="0" algn="just"/>
            <a:r>
              <a:rPr lang="en-IN" sz="2000" dirty="0">
                <a:ea typeface="+mn-ea"/>
                <a:cs typeface="+mn-cs"/>
              </a:rPr>
              <a:t>Specialization/Generalization</a:t>
            </a:r>
          </a:p>
          <a:p>
            <a:pPr marL="400050" lvl="1" indent="0" algn="just"/>
            <a:r>
              <a:rPr lang="en-IN" sz="2000" dirty="0">
                <a:ea typeface="+mn-ea"/>
                <a:cs typeface="+mn-cs"/>
              </a:rPr>
              <a:t>Attribute Inheritance</a:t>
            </a:r>
          </a:p>
          <a:p>
            <a:pPr marL="400050" lvl="1" indent="0" algn="just"/>
            <a:r>
              <a:rPr lang="en-IN" sz="2000" dirty="0">
                <a:ea typeface="+mn-ea"/>
                <a:cs typeface="+mn-cs"/>
              </a:rPr>
              <a:t>Constraints on Specialization/Generalization.</a:t>
            </a:r>
          </a:p>
          <a:p>
            <a:pPr marL="400050" lvl="1" indent="0" algn="just">
              <a:buNone/>
            </a:pPr>
            <a:endParaRPr lang="en-IN" dirty="0">
              <a:ea typeface="+mn-ea"/>
              <a:cs typeface="+mn-cs"/>
            </a:endParaRPr>
          </a:p>
          <a:p>
            <a:pPr marL="0" indent="0" algn="just"/>
            <a:endParaRPr lang="en-IN" dirty="0">
              <a:ea typeface="+mn-ea"/>
              <a:cs typeface="+mn-cs"/>
            </a:endParaRPr>
          </a:p>
          <a:p>
            <a:pPr marL="400050" lvl="1" indent="0">
              <a:buNone/>
            </a:pPr>
            <a:r>
              <a:rPr lang="en-IN" sz="2400" dirty="0">
                <a:ea typeface="+mn-ea"/>
                <a:cs typeface="+mn-cs"/>
              </a:rPr>
              <a:t> </a:t>
            </a:r>
          </a:p>
          <a:p>
            <a:pPr marL="0" indent="0">
              <a:buNone/>
            </a:pPr>
            <a:endParaRPr lang="en-IN" dirty="0"/>
          </a:p>
        </p:txBody>
      </p:sp>
      <p:sp>
        <p:nvSpPr>
          <p:cNvPr id="4" name="Slide Number Placeholder 3">
            <a:extLst>
              <a:ext uri="{FF2B5EF4-FFF2-40B4-BE49-F238E27FC236}">
                <a16:creationId xmlns:a16="http://schemas.microsoft.com/office/drawing/2014/main" id="{16594F6B-D22A-4E02-8DCE-CF69C780A946}"/>
              </a:ext>
            </a:extLst>
          </p:cNvPr>
          <p:cNvSpPr>
            <a:spLocks noGrp="1"/>
          </p:cNvSpPr>
          <p:nvPr>
            <p:ph type="sldNum" sz="quarter" idx="10"/>
          </p:nvPr>
        </p:nvSpPr>
        <p:spPr/>
        <p:txBody>
          <a:bodyPr/>
          <a:lstStyle/>
          <a:p>
            <a:pPr>
              <a:defRPr/>
            </a:pPr>
            <a:fld id="{ABFF5F4A-8FC7-419E-B94C-CDDC8DE310AE}" type="slidenum">
              <a:rPr lang="en-US" altLang="en-US" smtClean="0"/>
              <a:pPr>
                <a:defRPr/>
              </a:pPr>
              <a:t>36</a:t>
            </a:fld>
            <a:endParaRPr lang="en-US" altLang="en-US"/>
          </a:p>
        </p:txBody>
      </p:sp>
    </p:spTree>
    <p:extLst>
      <p:ext uri="{BB962C8B-B14F-4D97-AF65-F5344CB8AC3E}">
        <p14:creationId xmlns:p14="http://schemas.microsoft.com/office/powerpoint/2010/main" val="3783337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F874-6413-4B29-AE83-00691BC87B82}"/>
              </a:ext>
            </a:extLst>
          </p:cNvPr>
          <p:cNvSpPr>
            <a:spLocks noGrp="1"/>
          </p:cNvSpPr>
          <p:nvPr>
            <p:ph type="title"/>
          </p:nvPr>
        </p:nvSpPr>
        <p:spPr/>
        <p:txBody>
          <a:bodyPr/>
          <a:lstStyle/>
          <a:p>
            <a:r>
              <a:rPr lang="en-US" dirty="0"/>
              <a:t>Specialization and Generalization</a:t>
            </a:r>
            <a:endParaRPr lang="en-IN" dirty="0"/>
          </a:p>
        </p:txBody>
      </p:sp>
      <p:sp>
        <p:nvSpPr>
          <p:cNvPr id="3" name="Content Placeholder 2">
            <a:extLst>
              <a:ext uri="{FF2B5EF4-FFF2-40B4-BE49-F238E27FC236}">
                <a16:creationId xmlns:a16="http://schemas.microsoft.com/office/drawing/2014/main" id="{45108071-7002-4F5E-B646-2E70A742EA19}"/>
              </a:ext>
            </a:extLst>
          </p:cNvPr>
          <p:cNvSpPr>
            <a:spLocks noGrp="1"/>
          </p:cNvSpPr>
          <p:nvPr>
            <p:ph idx="1"/>
          </p:nvPr>
        </p:nvSpPr>
        <p:spPr/>
        <p:txBody>
          <a:bodyPr/>
          <a:lstStyle/>
          <a:p>
            <a:pPr marL="0" indent="0">
              <a:buNone/>
            </a:pPr>
            <a:endParaRPr lang="en-US" dirty="0"/>
          </a:p>
          <a:p>
            <a:pPr marL="0" indent="0">
              <a:buNone/>
            </a:pPr>
            <a:r>
              <a:rPr lang="en-US" dirty="0"/>
              <a:t>Specialization An entity type may include subgroupings of distinct entities in some way from other entities in the set. </a:t>
            </a:r>
          </a:p>
          <a:p>
            <a:pPr marL="0" indent="0">
              <a:buNone/>
            </a:pPr>
            <a:endParaRPr lang="en-US" dirty="0"/>
          </a:p>
          <a:p>
            <a:pPr marL="0" indent="0">
              <a:buNone/>
            </a:pPr>
            <a:endParaRPr lang="en-US" dirty="0"/>
          </a:p>
          <a:p>
            <a:pPr marL="0" indent="0">
              <a:buNone/>
            </a:pPr>
            <a:endParaRPr lang="en-US" dirty="0"/>
          </a:p>
          <a:p>
            <a:pPr marL="0" indent="0">
              <a:buNone/>
            </a:pPr>
            <a:r>
              <a:rPr lang="en-US" dirty="0"/>
              <a:t>Generalization The refinement from an initial entity type into successive levels of entity subgroupings represents a top-down design process in which distinctions are made explicit.</a:t>
            </a:r>
          </a:p>
          <a:p>
            <a:pPr marL="0" indent="0">
              <a:buNone/>
            </a:pPr>
            <a:endParaRPr lang="en-IN" dirty="0"/>
          </a:p>
        </p:txBody>
      </p:sp>
      <p:sp>
        <p:nvSpPr>
          <p:cNvPr id="4" name="Slide Number Placeholder 3">
            <a:extLst>
              <a:ext uri="{FF2B5EF4-FFF2-40B4-BE49-F238E27FC236}">
                <a16:creationId xmlns:a16="http://schemas.microsoft.com/office/drawing/2014/main" id="{16594F6B-D22A-4E02-8DCE-CF69C780A946}"/>
              </a:ext>
            </a:extLst>
          </p:cNvPr>
          <p:cNvSpPr>
            <a:spLocks noGrp="1"/>
          </p:cNvSpPr>
          <p:nvPr>
            <p:ph type="sldNum" sz="quarter" idx="10"/>
          </p:nvPr>
        </p:nvSpPr>
        <p:spPr/>
        <p:txBody>
          <a:bodyPr/>
          <a:lstStyle/>
          <a:p>
            <a:pPr>
              <a:defRPr/>
            </a:pPr>
            <a:fld id="{ABFF5F4A-8FC7-419E-B94C-CDDC8DE310AE}" type="slidenum">
              <a:rPr lang="en-US" altLang="en-US" smtClean="0"/>
              <a:pPr>
                <a:defRPr/>
              </a:pPr>
              <a:t>37</a:t>
            </a:fld>
            <a:endParaRPr lang="en-US" altLang="en-US"/>
          </a:p>
        </p:txBody>
      </p:sp>
    </p:spTree>
    <p:extLst>
      <p:ext uri="{BB962C8B-B14F-4D97-AF65-F5344CB8AC3E}">
        <p14:creationId xmlns:p14="http://schemas.microsoft.com/office/powerpoint/2010/main" val="3783337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A9A3E-5559-4B09-8ADD-2B2106C438AC}"/>
              </a:ext>
            </a:extLst>
          </p:cNvPr>
          <p:cNvSpPr>
            <a:spLocks noGrp="1"/>
          </p:cNvSpPr>
          <p:nvPr>
            <p:ph type="title"/>
          </p:nvPr>
        </p:nvSpPr>
        <p:spPr/>
        <p:txBody>
          <a:bodyPr/>
          <a:lstStyle/>
          <a:p>
            <a:r>
              <a:rPr lang="en-US" dirty="0"/>
              <a:t>Specialization and Generalization</a:t>
            </a:r>
            <a:endParaRPr lang="en-IN" dirty="0"/>
          </a:p>
        </p:txBody>
      </p:sp>
      <p:pic>
        <p:nvPicPr>
          <p:cNvPr id="7" name="Content Placeholder 6">
            <a:extLst>
              <a:ext uri="{FF2B5EF4-FFF2-40B4-BE49-F238E27FC236}">
                <a16:creationId xmlns:a16="http://schemas.microsoft.com/office/drawing/2014/main" id="{647F06C4-E1F0-4271-87CE-BB73A97277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712" y="1071547"/>
            <a:ext cx="10787138" cy="5143536"/>
          </a:xfrm>
        </p:spPr>
      </p:pic>
      <p:sp>
        <p:nvSpPr>
          <p:cNvPr id="4" name="Slide Number Placeholder 3">
            <a:extLst>
              <a:ext uri="{FF2B5EF4-FFF2-40B4-BE49-F238E27FC236}">
                <a16:creationId xmlns:a16="http://schemas.microsoft.com/office/drawing/2014/main" id="{CED1581A-5462-4CA8-B72E-4E707B5C4FCE}"/>
              </a:ext>
            </a:extLst>
          </p:cNvPr>
          <p:cNvSpPr>
            <a:spLocks noGrp="1"/>
          </p:cNvSpPr>
          <p:nvPr>
            <p:ph type="sldNum" sz="quarter" idx="10"/>
          </p:nvPr>
        </p:nvSpPr>
        <p:spPr/>
        <p:txBody>
          <a:bodyPr/>
          <a:lstStyle/>
          <a:p>
            <a:pPr>
              <a:defRPr/>
            </a:pPr>
            <a:fld id="{ABFF5F4A-8FC7-419E-B94C-CDDC8DE310AE}" type="slidenum">
              <a:rPr lang="en-US" altLang="en-US" smtClean="0"/>
              <a:pPr>
                <a:defRPr/>
              </a:pPr>
              <a:t>38</a:t>
            </a:fld>
            <a:endParaRPr lang="en-US" altLang="en-US"/>
          </a:p>
        </p:txBody>
      </p:sp>
    </p:spTree>
    <p:extLst>
      <p:ext uri="{BB962C8B-B14F-4D97-AF65-F5344CB8AC3E}">
        <p14:creationId xmlns:p14="http://schemas.microsoft.com/office/powerpoint/2010/main" val="208184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42D71-0070-4BE9-89F0-2F6224B3AFCE}"/>
              </a:ext>
            </a:extLst>
          </p:cNvPr>
          <p:cNvSpPr>
            <a:spLocks noGrp="1"/>
          </p:cNvSpPr>
          <p:nvPr>
            <p:ph type="title"/>
          </p:nvPr>
        </p:nvSpPr>
        <p:spPr/>
        <p:txBody>
          <a:bodyPr/>
          <a:lstStyle/>
          <a:p>
            <a:r>
              <a:rPr lang="en-US" dirty="0"/>
              <a:t>Attribute Inheritance</a:t>
            </a:r>
            <a:endParaRPr lang="en-IN" dirty="0"/>
          </a:p>
        </p:txBody>
      </p:sp>
      <p:sp>
        <p:nvSpPr>
          <p:cNvPr id="3" name="Content Placeholder 2">
            <a:extLst>
              <a:ext uri="{FF2B5EF4-FFF2-40B4-BE49-F238E27FC236}">
                <a16:creationId xmlns:a16="http://schemas.microsoft.com/office/drawing/2014/main" id="{29E280B6-5982-437F-96E0-F13BABFA2A0F}"/>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A crucial property of the higher and lower-level entities created by specialization and generalization is attribute inheritance. </a:t>
            </a:r>
          </a:p>
          <a:p>
            <a:pPr marL="0" indent="0">
              <a:buNone/>
            </a:pPr>
            <a:endParaRPr lang="en-US" dirty="0"/>
          </a:p>
          <a:p>
            <a:pPr marL="0" indent="0">
              <a:buNone/>
            </a:pPr>
            <a:endParaRPr lang="en-US" dirty="0"/>
          </a:p>
          <a:p>
            <a:pPr marL="0" indent="0">
              <a:buNone/>
            </a:pPr>
            <a:r>
              <a:rPr lang="en-US" dirty="0"/>
              <a:t>The attributes of the higher-level entity types are said to be inherited by the lower-level entity types.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6ECF556-3900-4427-87C9-0DB1DCE553AD}"/>
              </a:ext>
            </a:extLst>
          </p:cNvPr>
          <p:cNvSpPr>
            <a:spLocks noGrp="1"/>
          </p:cNvSpPr>
          <p:nvPr>
            <p:ph type="sldNum" sz="quarter" idx="10"/>
          </p:nvPr>
        </p:nvSpPr>
        <p:spPr/>
        <p:txBody>
          <a:bodyPr/>
          <a:lstStyle/>
          <a:p>
            <a:pPr>
              <a:defRPr/>
            </a:pPr>
            <a:fld id="{ABFF5F4A-8FC7-419E-B94C-CDDC8DE310AE}" type="slidenum">
              <a:rPr lang="en-US" altLang="en-US" smtClean="0"/>
              <a:pPr>
                <a:defRPr/>
              </a:pPr>
              <a:t>39</a:t>
            </a:fld>
            <a:endParaRPr lang="en-US" altLang="en-US"/>
          </a:p>
        </p:txBody>
      </p:sp>
    </p:spTree>
    <p:extLst>
      <p:ext uri="{BB962C8B-B14F-4D97-AF65-F5344CB8AC3E}">
        <p14:creationId xmlns:p14="http://schemas.microsoft.com/office/powerpoint/2010/main" val="701069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4A027AEE-9833-4A29-9E2C-3ECD49AA1A43}" type="slidenum">
              <a:rPr lang="en-US" altLang="en-US" sz="1200">
                <a:solidFill>
                  <a:schemeClr val="bg1"/>
                </a:solidFill>
              </a:rPr>
              <a:pPr>
                <a:spcBef>
                  <a:spcPct val="0"/>
                </a:spcBef>
                <a:buClrTx/>
                <a:buFontTx/>
                <a:buNone/>
              </a:pPr>
              <a:t>4</a:t>
            </a:fld>
            <a:endParaRPr lang="en-US" altLang="en-US" sz="1200">
              <a:solidFill>
                <a:schemeClr val="bg1"/>
              </a:solidFill>
            </a:endParaRPr>
          </a:p>
        </p:txBody>
      </p:sp>
      <p:sp>
        <p:nvSpPr>
          <p:cNvPr id="12292" name="Line 5"/>
          <p:cNvSpPr>
            <a:spLocks noChangeShapeType="1"/>
          </p:cNvSpPr>
          <p:nvPr/>
        </p:nvSpPr>
        <p:spPr bwMode="auto">
          <a:xfrm>
            <a:off x="5765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2293" name="Line 6"/>
          <p:cNvSpPr>
            <a:spLocks noChangeShapeType="1"/>
          </p:cNvSpPr>
          <p:nvPr/>
        </p:nvSpPr>
        <p:spPr bwMode="auto">
          <a:xfrm>
            <a:off x="1263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graphicFrame>
        <p:nvGraphicFramePr>
          <p:cNvPr id="3" name="Diagram 2"/>
          <p:cNvGraphicFramePr/>
          <p:nvPr>
            <p:extLst>
              <p:ext uri="{D42A27DB-BD31-4B8C-83A1-F6EECF244321}">
                <p14:modId xmlns:p14="http://schemas.microsoft.com/office/powerpoint/2010/main" val="1719370725"/>
              </p:ext>
            </p:extLst>
          </p:nvPr>
        </p:nvGraphicFramePr>
        <p:xfrm>
          <a:off x="1524000" y="1227666"/>
          <a:ext cx="9144000" cy="4868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304800" y="-31555"/>
            <a:ext cx="9914188" cy="1017922"/>
          </a:xfrm>
          <a:effectLst/>
        </p:spPr>
        <p:txBody>
          <a:bodyPr/>
          <a:lstStyle/>
          <a:p>
            <a:r>
              <a:rPr lang="en-US" sz="3600" dirty="0">
                <a:solidFill>
                  <a:schemeClr val="accent6">
                    <a:lumMod val="75000"/>
                  </a:schemeClr>
                </a:solidFill>
              </a:rPr>
              <a:t>Topics Covered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2DF60-B67E-44EB-8830-F4C412DCE8A8}"/>
              </a:ext>
            </a:extLst>
          </p:cNvPr>
          <p:cNvSpPr>
            <a:spLocks noGrp="1"/>
          </p:cNvSpPr>
          <p:nvPr>
            <p:ph type="title"/>
          </p:nvPr>
        </p:nvSpPr>
        <p:spPr/>
        <p:txBody>
          <a:bodyPr/>
          <a:lstStyle/>
          <a:p>
            <a:r>
              <a:rPr lang="en-IN" dirty="0"/>
              <a:t>Constraints on generalization</a:t>
            </a:r>
          </a:p>
        </p:txBody>
      </p:sp>
      <p:sp>
        <p:nvSpPr>
          <p:cNvPr id="3" name="Content Placeholder 2">
            <a:extLst>
              <a:ext uri="{FF2B5EF4-FFF2-40B4-BE49-F238E27FC236}">
                <a16:creationId xmlns:a16="http://schemas.microsoft.com/office/drawing/2014/main" id="{22F9A9C5-A905-4C36-8795-8E2EDE9116B1}"/>
              </a:ext>
            </a:extLst>
          </p:cNvPr>
          <p:cNvSpPr>
            <a:spLocks noGrp="1"/>
          </p:cNvSpPr>
          <p:nvPr>
            <p:ph idx="1"/>
          </p:nvPr>
        </p:nvSpPr>
        <p:spPr/>
        <p:txBody>
          <a:bodyPr/>
          <a:lstStyle/>
          <a:p>
            <a:pPr marL="0" indent="0">
              <a:buNone/>
            </a:pPr>
            <a:r>
              <a:rPr lang="en-US" dirty="0"/>
              <a:t>There are certain constraints that database designers choose to put on a particular generalization.</a:t>
            </a:r>
            <a:endParaRPr lang="en-US" b="1" dirty="0"/>
          </a:p>
          <a:p>
            <a:pPr marL="0" indent="0">
              <a:buNone/>
            </a:pPr>
            <a:endParaRPr lang="en-US" b="1" dirty="0"/>
          </a:p>
          <a:p>
            <a:pPr marL="0" indent="0">
              <a:buNone/>
            </a:pPr>
            <a:r>
              <a:rPr lang="en-US" b="1" dirty="0"/>
              <a:t>Condition-defined</a:t>
            </a:r>
            <a:r>
              <a:rPr lang="en-US" dirty="0"/>
              <a:t>: In condition-defined constraints lower-level entity types, membership is evaluated based on whether or not an entity satisfies an explicit condition or predicate.</a:t>
            </a:r>
          </a:p>
          <a:p>
            <a:pPr marL="0" indent="0">
              <a:buNone/>
            </a:pPr>
            <a:endParaRPr lang="en-US" dirty="0"/>
          </a:p>
          <a:p>
            <a:pPr marL="0" indent="0">
              <a:buNone/>
            </a:pPr>
            <a:r>
              <a:rPr lang="en-US" b="1" dirty="0"/>
              <a:t>User-defined</a:t>
            </a:r>
            <a:r>
              <a:rPr lang="en-US" dirty="0"/>
              <a:t>: User-defined lower-level entity types are not constrained by a membership condition; rather, the database user assigns entities to a given entity type.</a:t>
            </a:r>
            <a:endParaRPr lang="en-IN" dirty="0"/>
          </a:p>
        </p:txBody>
      </p:sp>
      <p:sp>
        <p:nvSpPr>
          <p:cNvPr id="4" name="Slide Number Placeholder 3">
            <a:extLst>
              <a:ext uri="{FF2B5EF4-FFF2-40B4-BE49-F238E27FC236}">
                <a16:creationId xmlns:a16="http://schemas.microsoft.com/office/drawing/2014/main" id="{7C0AD012-F183-4C51-A970-A0C25C022DFE}"/>
              </a:ext>
            </a:extLst>
          </p:cNvPr>
          <p:cNvSpPr>
            <a:spLocks noGrp="1"/>
          </p:cNvSpPr>
          <p:nvPr>
            <p:ph type="sldNum" sz="quarter" idx="10"/>
          </p:nvPr>
        </p:nvSpPr>
        <p:spPr/>
        <p:txBody>
          <a:bodyPr/>
          <a:lstStyle/>
          <a:p>
            <a:pPr>
              <a:defRPr/>
            </a:pPr>
            <a:fld id="{ABFF5F4A-8FC7-419E-B94C-CDDC8DE310AE}" type="slidenum">
              <a:rPr lang="en-US" altLang="en-US" smtClean="0"/>
              <a:pPr>
                <a:defRPr/>
              </a:pPr>
              <a:t>40</a:t>
            </a:fld>
            <a:endParaRPr lang="en-US" altLang="en-US"/>
          </a:p>
        </p:txBody>
      </p:sp>
    </p:spTree>
    <p:extLst>
      <p:ext uri="{BB962C8B-B14F-4D97-AF65-F5344CB8AC3E}">
        <p14:creationId xmlns:p14="http://schemas.microsoft.com/office/powerpoint/2010/main" val="3614084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CE30-1D5F-435F-90E4-A21645453EC0}"/>
              </a:ext>
            </a:extLst>
          </p:cNvPr>
          <p:cNvSpPr>
            <a:spLocks noGrp="1"/>
          </p:cNvSpPr>
          <p:nvPr>
            <p:ph type="title"/>
          </p:nvPr>
        </p:nvSpPr>
        <p:spPr/>
        <p:txBody>
          <a:bodyPr/>
          <a:lstStyle/>
          <a:p>
            <a:r>
              <a:rPr lang="en-IN" dirty="0"/>
              <a:t>Constraints on generalization</a:t>
            </a:r>
          </a:p>
        </p:txBody>
      </p:sp>
      <p:sp>
        <p:nvSpPr>
          <p:cNvPr id="3" name="Content Placeholder 2">
            <a:extLst>
              <a:ext uri="{FF2B5EF4-FFF2-40B4-BE49-F238E27FC236}">
                <a16:creationId xmlns:a16="http://schemas.microsoft.com/office/drawing/2014/main" id="{9F11E3D1-9556-45BA-A0D2-7232D87CB831}"/>
              </a:ext>
            </a:extLst>
          </p:cNvPr>
          <p:cNvSpPr>
            <a:spLocks noGrp="1"/>
          </p:cNvSpPr>
          <p:nvPr>
            <p:ph idx="1"/>
          </p:nvPr>
        </p:nvSpPr>
        <p:spPr/>
        <p:txBody>
          <a:bodyPr/>
          <a:lstStyle/>
          <a:p>
            <a:pPr marL="0" indent="0">
              <a:buNone/>
            </a:pPr>
            <a:r>
              <a:rPr lang="en-US" dirty="0"/>
              <a:t>The second type of constraint relates to whether or not entities may belong to more than one lower-level entity type within a single generalization </a:t>
            </a:r>
          </a:p>
          <a:p>
            <a:pPr marL="0" indent="0">
              <a:buNone/>
            </a:pPr>
            <a:endParaRPr lang="en-US" dirty="0"/>
          </a:p>
          <a:p>
            <a:pPr marL="0" indent="0">
              <a:buNone/>
            </a:pPr>
            <a:r>
              <a:rPr lang="en-US" b="1" dirty="0"/>
              <a:t>Disjoint</a:t>
            </a:r>
            <a:r>
              <a:rPr lang="en-US" dirty="0"/>
              <a:t>: A </a:t>
            </a:r>
            <a:r>
              <a:rPr lang="en-US" dirty="0" err="1"/>
              <a:t>disjointness</a:t>
            </a:r>
            <a:r>
              <a:rPr lang="en-US" dirty="0"/>
              <a:t> constraint requires that an entity belongs to no more than one lower-level entity type. In our example, an EMPLOYEE entity can satisfy only one condition; an entity can be either a faculty or a staff, but cannot be both. </a:t>
            </a:r>
          </a:p>
          <a:p>
            <a:pPr marL="0" indent="0">
              <a:buNone/>
            </a:pPr>
            <a:endParaRPr lang="en-US" dirty="0"/>
          </a:p>
          <a:p>
            <a:pPr marL="0" indent="0">
              <a:buNone/>
            </a:pPr>
            <a:r>
              <a:rPr lang="en-US" b="1" dirty="0"/>
              <a:t>Overlapping</a:t>
            </a:r>
            <a:r>
              <a:rPr lang="en-US" dirty="0"/>
              <a:t>: In overlapping generalizations, the same entity may belong to more than one lower-level entity type within a single generalization. </a:t>
            </a:r>
            <a:endParaRPr lang="en-IN" dirty="0"/>
          </a:p>
        </p:txBody>
      </p:sp>
      <p:sp>
        <p:nvSpPr>
          <p:cNvPr id="4" name="Slide Number Placeholder 3">
            <a:extLst>
              <a:ext uri="{FF2B5EF4-FFF2-40B4-BE49-F238E27FC236}">
                <a16:creationId xmlns:a16="http://schemas.microsoft.com/office/drawing/2014/main" id="{7D7D9559-9BE2-4FBD-8BD2-B7729A79B865}"/>
              </a:ext>
            </a:extLst>
          </p:cNvPr>
          <p:cNvSpPr>
            <a:spLocks noGrp="1"/>
          </p:cNvSpPr>
          <p:nvPr>
            <p:ph type="sldNum" sz="quarter" idx="10"/>
          </p:nvPr>
        </p:nvSpPr>
        <p:spPr/>
        <p:txBody>
          <a:bodyPr/>
          <a:lstStyle/>
          <a:p>
            <a:pPr>
              <a:defRPr/>
            </a:pPr>
            <a:fld id="{ABFF5F4A-8FC7-419E-B94C-CDDC8DE310AE}" type="slidenum">
              <a:rPr lang="en-US" altLang="en-US" smtClean="0"/>
              <a:pPr>
                <a:defRPr/>
              </a:pPr>
              <a:t>41</a:t>
            </a:fld>
            <a:endParaRPr lang="en-US" altLang="en-US"/>
          </a:p>
        </p:txBody>
      </p:sp>
    </p:spTree>
    <p:extLst>
      <p:ext uri="{BB962C8B-B14F-4D97-AF65-F5344CB8AC3E}">
        <p14:creationId xmlns:p14="http://schemas.microsoft.com/office/powerpoint/2010/main" val="556993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B1ABD-1E12-4D31-97F0-8FB151868F75}"/>
              </a:ext>
            </a:extLst>
          </p:cNvPr>
          <p:cNvSpPr>
            <a:spLocks noGrp="1"/>
          </p:cNvSpPr>
          <p:nvPr>
            <p:ph type="title"/>
          </p:nvPr>
        </p:nvSpPr>
        <p:spPr/>
        <p:txBody>
          <a:bodyPr/>
          <a:lstStyle/>
          <a:p>
            <a:r>
              <a:rPr lang="en-IN" dirty="0"/>
              <a:t>Aggregation</a:t>
            </a:r>
          </a:p>
        </p:txBody>
      </p:sp>
      <p:sp>
        <p:nvSpPr>
          <p:cNvPr id="3" name="Content Placeholder 2">
            <a:extLst>
              <a:ext uri="{FF2B5EF4-FFF2-40B4-BE49-F238E27FC236}">
                <a16:creationId xmlns:a16="http://schemas.microsoft.com/office/drawing/2014/main" id="{6897E40A-8915-4FC3-B5C3-37C3E1632D24}"/>
              </a:ext>
            </a:extLst>
          </p:cNvPr>
          <p:cNvSpPr>
            <a:spLocks noGrp="1"/>
          </p:cNvSpPr>
          <p:nvPr>
            <p:ph idx="1"/>
          </p:nvPr>
        </p:nvSpPr>
        <p:spPr/>
        <p:txBody>
          <a:bodyPr/>
          <a:lstStyle/>
          <a:p>
            <a:pPr marL="0" indent="0">
              <a:buNone/>
            </a:pPr>
            <a:r>
              <a:rPr lang="en-US" dirty="0"/>
              <a:t>Aggregation is an abstraction through which relationships with its corresponding entities are aggregated into a higher-level entity.</a:t>
            </a:r>
            <a:endParaRPr lang="en-IN" dirty="0"/>
          </a:p>
        </p:txBody>
      </p:sp>
      <p:sp>
        <p:nvSpPr>
          <p:cNvPr id="4" name="Slide Number Placeholder 3">
            <a:extLst>
              <a:ext uri="{FF2B5EF4-FFF2-40B4-BE49-F238E27FC236}">
                <a16:creationId xmlns:a16="http://schemas.microsoft.com/office/drawing/2014/main" id="{B7CE1E7C-D49A-412E-A25D-AAB1B53AA068}"/>
              </a:ext>
            </a:extLst>
          </p:cNvPr>
          <p:cNvSpPr>
            <a:spLocks noGrp="1"/>
          </p:cNvSpPr>
          <p:nvPr>
            <p:ph type="sldNum" sz="quarter" idx="10"/>
          </p:nvPr>
        </p:nvSpPr>
        <p:spPr/>
        <p:txBody>
          <a:bodyPr/>
          <a:lstStyle/>
          <a:p>
            <a:pPr>
              <a:defRPr/>
            </a:pPr>
            <a:fld id="{ABFF5F4A-8FC7-419E-B94C-CDDC8DE310AE}" type="slidenum">
              <a:rPr lang="en-US" altLang="en-US" smtClean="0"/>
              <a:pPr>
                <a:defRPr/>
              </a:pPr>
              <a:t>42</a:t>
            </a:fld>
            <a:endParaRPr lang="en-US" altLang="en-US"/>
          </a:p>
        </p:txBody>
      </p:sp>
      <p:pic>
        <p:nvPicPr>
          <p:cNvPr id="6" name="Picture 5">
            <a:extLst>
              <a:ext uri="{FF2B5EF4-FFF2-40B4-BE49-F238E27FC236}">
                <a16:creationId xmlns:a16="http://schemas.microsoft.com/office/drawing/2014/main" id="{3DB6301F-6A22-4F63-9D86-F7C1B0F26EA2}"/>
              </a:ext>
            </a:extLst>
          </p:cNvPr>
          <p:cNvPicPr>
            <a:picLocks noChangeAspect="1"/>
          </p:cNvPicPr>
          <p:nvPr/>
        </p:nvPicPr>
        <p:blipFill>
          <a:blip r:embed="rId2"/>
          <a:stretch>
            <a:fillRect/>
          </a:stretch>
        </p:blipFill>
        <p:spPr>
          <a:xfrm>
            <a:off x="2514600" y="2133600"/>
            <a:ext cx="7358209" cy="4030663"/>
          </a:xfrm>
          <a:prstGeom prst="rect">
            <a:avLst/>
          </a:prstGeom>
        </p:spPr>
      </p:pic>
    </p:spTree>
    <p:extLst>
      <p:ext uri="{BB962C8B-B14F-4D97-AF65-F5344CB8AC3E}">
        <p14:creationId xmlns:p14="http://schemas.microsoft.com/office/powerpoint/2010/main" val="893673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5137-D5E7-4A75-9975-455BC0397F5A}"/>
              </a:ext>
            </a:extLst>
          </p:cNvPr>
          <p:cNvSpPr>
            <a:spLocks noGrp="1"/>
          </p:cNvSpPr>
          <p:nvPr>
            <p:ph type="title"/>
          </p:nvPr>
        </p:nvSpPr>
        <p:spPr/>
        <p:txBody>
          <a:bodyPr/>
          <a:lstStyle/>
          <a:p>
            <a:r>
              <a:rPr>
                <a:solidFill>
                  <a:schemeClr val="accent6">
                    <a:lumMod val="75000"/>
                  </a:schemeClr>
                </a:solidFill>
              </a:rPr>
              <a:t>Can we answer?</a:t>
            </a:r>
            <a:endParaRPr lang="en-IN" dirty="0"/>
          </a:p>
        </p:txBody>
      </p:sp>
      <p:sp>
        <p:nvSpPr>
          <p:cNvPr id="5" name="Content Placeholder 4"/>
          <p:cNvSpPr>
            <a:spLocks noGrp="1"/>
          </p:cNvSpPr>
          <p:nvPr>
            <p:ph idx="1"/>
          </p:nvPr>
        </p:nvSpPr>
        <p:spPr/>
        <p:txBody>
          <a:bodyPr/>
          <a:lstStyle/>
          <a:p>
            <a:r>
              <a:rPr lang="en-IN" dirty="0"/>
              <a:t>Which of the following is the specialization that permits multiple sets?</a:t>
            </a:r>
          </a:p>
          <a:p>
            <a:pPr marL="457200" indent="-457200">
              <a:buAutoNum type="alphaLcPeriod"/>
            </a:pPr>
            <a:r>
              <a:rPr lang="en-IN" dirty="0" err="1"/>
              <a:t>Superclass</a:t>
            </a:r>
            <a:r>
              <a:rPr lang="en-IN" dirty="0"/>
              <a:t> specialization</a:t>
            </a:r>
          </a:p>
          <a:p>
            <a:pPr marL="457200" indent="-457200">
              <a:buAutoNum type="alphaLcPeriod"/>
            </a:pPr>
            <a:r>
              <a:rPr lang="en-IN" dirty="0"/>
              <a:t>Disjoint specialization</a:t>
            </a:r>
          </a:p>
          <a:p>
            <a:pPr marL="457200" indent="-457200">
              <a:buAutoNum type="alphaLcPeriod"/>
            </a:pPr>
            <a:r>
              <a:rPr lang="en-IN" dirty="0"/>
              <a:t>Overlapping specialization</a:t>
            </a:r>
          </a:p>
          <a:p>
            <a:pPr marL="457200" indent="-457200">
              <a:buAutoNum type="alphaLcPeriod"/>
            </a:pPr>
            <a:r>
              <a:rPr lang="en-IN" dirty="0"/>
              <a:t>None </a:t>
            </a:r>
            <a:endParaRPr lang="en-US" dirty="0"/>
          </a:p>
        </p:txBody>
      </p:sp>
      <p:sp>
        <p:nvSpPr>
          <p:cNvPr id="4" name="Slide Number Placeholder 3">
            <a:extLst>
              <a:ext uri="{FF2B5EF4-FFF2-40B4-BE49-F238E27FC236}">
                <a16:creationId xmlns:a16="http://schemas.microsoft.com/office/drawing/2014/main" id="{0A4A2FE2-EB72-404B-BD65-68D183556F66}"/>
              </a:ext>
            </a:extLst>
          </p:cNvPr>
          <p:cNvSpPr>
            <a:spLocks noGrp="1"/>
          </p:cNvSpPr>
          <p:nvPr>
            <p:ph type="sldNum" sz="quarter" idx="10"/>
          </p:nvPr>
        </p:nvSpPr>
        <p:spPr/>
        <p:txBody>
          <a:bodyPr/>
          <a:lstStyle/>
          <a:p>
            <a:pPr>
              <a:defRPr/>
            </a:pPr>
            <a:fld id="{ABFF5F4A-8FC7-419E-B94C-CDDC8DE310AE}" type="slidenum">
              <a:rPr lang="en-US" altLang="en-US" smtClean="0"/>
              <a:pPr>
                <a:defRPr/>
              </a:pPr>
              <a:t>43</a:t>
            </a:fld>
            <a:endParaRPr lang="en-US" altLang="en-US"/>
          </a:p>
        </p:txBody>
      </p:sp>
    </p:spTree>
    <p:extLst>
      <p:ext uri="{BB962C8B-B14F-4D97-AF65-F5344CB8AC3E}">
        <p14:creationId xmlns:p14="http://schemas.microsoft.com/office/powerpoint/2010/main" val="105269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5">
                                            <p:txEl>
                                              <p:pRg st="3" end="3"/>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749A-BE73-48AC-9AD8-5AD5960A95B4}"/>
              </a:ext>
            </a:extLst>
          </p:cNvPr>
          <p:cNvSpPr>
            <a:spLocks noGrp="1"/>
          </p:cNvSpPr>
          <p:nvPr>
            <p:ph type="title"/>
          </p:nvPr>
        </p:nvSpPr>
        <p:spPr/>
        <p:txBody>
          <a:bodyPr/>
          <a:lstStyle/>
          <a:p>
            <a:r>
              <a:rPr lang="en-US" altLang="en-US" dirty="0">
                <a:solidFill>
                  <a:schemeClr val="accent6">
                    <a:lumMod val="75000"/>
                  </a:schemeClr>
                </a:solidFill>
              </a:rPr>
              <a:t> </a:t>
            </a:r>
            <a:r>
              <a:rPr>
                <a:solidFill>
                  <a:schemeClr val="accent6">
                    <a:lumMod val="75000"/>
                  </a:schemeClr>
                </a:solidFill>
              </a:rPr>
              <a:t>Can we answer?</a:t>
            </a:r>
            <a:endParaRPr lang="en-IN" dirty="0"/>
          </a:p>
        </p:txBody>
      </p:sp>
      <p:sp>
        <p:nvSpPr>
          <p:cNvPr id="7" name="Content Placeholder 6"/>
          <p:cNvSpPr>
            <a:spLocks noGrp="1"/>
          </p:cNvSpPr>
          <p:nvPr>
            <p:ph idx="1"/>
          </p:nvPr>
        </p:nvSpPr>
        <p:spPr/>
        <p:txBody>
          <a:bodyPr/>
          <a:lstStyle/>
          <a:p>
            <a:r>
              <a:rPr lang="en-IN" dirty="0"/>
              <a:t>The similarities between the entity set can be expressed by which of the following features?</a:t>
            </a:r>
          </a:p>
          <a:p>
            <a:pPr marL="457200" indent="-457200">
              <a:buAutoNum type="alphaLcPeriod"/>
            </a:pPr>
            <a:r>
              <a:rPr lang="en-IN" dirty="0"/>
              <a:t>Specialization</a:t>
            </a:r>
          </a:p>
          <a:p>
            <a:pPr marL="457200" indent="-457200">
              <a:buAutoNum type="alphaLcPeriod"/>
            </a:pPr>
            <a:r>
              <a:rPr lang="en-IN" dirty="0"/>
              <a:t>Generalization</a:t>
            </a:r>
          </a:p>
          <a:p>
            <a:pPr marL="457200" indent="-457200">
              <a:buAutoNum type="alphaLcPeriod"/>
            </a:pPr>
            <a:r>
              <a:rPr lang="en-IN" dirty="0" err="1"/>
              <a:t>Uniquation</a:t>
            </a:r>
            <a:endParaRPr lang="en-IN" dirty="0"/>
          </a:p>
          <a:p>
            <a:pPr marL="457200" indent="-457200">
              <a:buAutoNum type="alphaLcPeriod"/>
            </a:pPr>
            <a:r>
              <a:rPr lang="en-IN" dirty="0"/>
              <a:t>Inheritance</a:t>
            </a:r>
          </a:p>
          <a:p>
            <a:pPr marL="457200" indent="-457200">
              <a:buNone/>
            </a:pPr>
            <a:endParaRPr lang="en-US" dirty="0"/>
          </a:p>
        </p:txBody>
      </p:sp>
      <p:sp>
        <p:nvSpPr>
          <p:cNvPr id="4" name="Slide Number Placeholder 3">
            <a:extLst>
              <a:ext uri="{FF2B5EF4-FFF2-40B4-BE49-F238E27FC236}">
                <a16:creationId xmlns:a16="http://schemas.microsoft.com/office/drawing/2014/main" id="{C6F51FAA-57BC-4BFD-BB26-E784825E3C1D}"/>
              </a:ext>
            </a:extLst>
          </p:cNvPr>
          <p:cNvSpPr>
            <a:spLocks noGrp="1"/>
          </p:cNvSpPr>
          <p:nvPr>
            <p:ph type="sldNum" sz="quarter" idx="10"/>
          </p:nvPr>
        </p:nvSpPr>
        <p:spPr/>
        <p:txBody>
          <a:bodyPr/>
          <a:lstStyle/>
          <a:p>
            <a:pPr>
              <a:defRPr/>
            </a:pPr>
            <a:fld id="{ABFF5F4A-8FC7-419E-B94C-CDDC8DE310AE}" type="slidenum">
              <a:rPr lang="en-US" altLang="en-US" smtClean="0"/>
              <a:pPr>
                <a:defRPr/>
              </a:pPr>
              <a:t>44</a:t>
            </a:fld>
            <a:endParaRPr lang="en-US" altLang="en-US"/>
          </a:p>
        </p:txBody>
      </p:sp>
    </p:spTree>
    <p:extLst>
      <p:ext uri="{BB962C8B-B14F-4D97-AF65-F5344CB8AC3E}">
        <p14:creationId xmlns:p14="http://schemas.microsoft.com/office/powerpoint/2010/main" val="6872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7">
                                            <p:txEl>
                                              <p:pRg st="2" end="2"/>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DA5A9-EBA1-48B1-B31D-10002EFBBA7A}"/>
              </a:ext>
            </a:extLst>
          </p:cNvPr>
          <p:cNvSpPr>
            <a:spLocks noGrp="1"/>
          </p:cNvSpPr>
          <p:nvPr>
            <p:ph type="title"/>
          </p:nvPr>
        </p:nvSpPr>
        <p:spPr/>
        <p:txBody>
          <a:bodyPr/>
          <a:lstStyle/>
          <a:p>
            <a:r>
              <a:rPr lang="en-US" dirty="0"/>
              <a:t>Question</a:t>
            </a:r>
            <a:endParaRPr lang="en-IN" dirty="0"/>
          </a:p>
        </p:txBody>
      </p:sp>
      <p:sp>
        <p:nvSpPr>
          <p:cNvPr id="5" name="Content Placeholder 4"/>
          <p:cNvSpPr>
            <a:spLocks noGrp="1"/>
          </p:cNvSpPr>
          <p:nvPr>
            <p:ph idx="1"/>
          </p:nvPr>
        </p:nvSpPr>
        <p:spPr/>
        <p:txBody>
          <a:bodyPr/>
          <a:lstStyle/>
          <a:p>
            <a:r>
              <a:rPr lang="en-IN" dirty="0"/>
              <a:t>………………………..is an abstraction through which relationships are treated as higher level entities.</a:t>
            </a:r>
          </a:p>
          <a:p>
            <a:pPr marL="457200" indent="-457200">
              <a:buAutoNum type="alphaLcPeriod"/>
            </a:pPr>
            <a:r>
              <a:rPr lang="en-IN" dirty="0"/>
              <a:t>Creation</a:t>
            </a:r>
          </a:p>
          <a:p>
            <a:pPr marL="457200" indent="-457200">
              <a:buAutoNum type="alphaLcPeriod"/>
            </a:pPr>
            <a:r>
              <a:rPr lang="en-IN" dirty="0"/>
              <a:t>Superseding</a:t>
            </a:r>
          </a:p>
          <a:p>
            <a:pPr marL="457200" indent="-457200">
              <a:buAutoNum type="alphaLcPeriod"/>
            </a:pPr>
            <a:r>
              <a:rPr lang="en-IN" dirty="0"/>
              <a:t>Attribute separation</a:t>
            </a:r>
          </a:p>
          <a:p>
            <a:pPr marL="457200" indent="-457200">
              <a:buAutoNum type="alphaLcPeriod"/>
            </a:pPr>
            <a:r>
              <a:rPr lang="en-IN" dirty="0"/>
              <a:t>Aggregation</a:t>
            </a:r>
          </a:p>
          <a:p>
            <a:pPr marL="457200" indent="-457200">
              <a:buAutoNum type="alphaLcPeriod"/>
            </a:pPr>
            <a:endParaRPr lang="en-US" dirty="0"/>
          </a:p>
        </p:txBody>
      </p:sp>
      <p:sp>
        <p:nvSpPr>
          <p:cNvPr id="4" name="Slide Number Placeholder 3">
            <a:extLst>
              <a:ext uri="{FF2B5EF4-FFF2-40B4-BE49-F238E27FC236}">
                <a16:creationId xmlns:a16="http://schemas.microsoft.com/office/drawing/2014/main" id="{A28416A7-726B-4A20-9F3D-39BDC39233C2}"/>
              </a:ext>
            </a:extLst>
          </p:cNvPr>
          <p:cNvSpPr>
            <a:spLocks noGrp="1"/>
          </p:cNvSpPr>
          <p:nvPr>
            <p:ph type="sldNum" sz="quarter" idx="10"/>
          </p:nvPr>
        </p:nvSpPr>
        <p:spPr/>
        <p:txBody>
          <a:bodyPr/>
          <a:lstStyle/>
          <a:p>
            <a:pPr>
              <a:defRPr/>
            </a:pPr>
            <a:fld id="{ABFF5F4A-8FC7-419E-B94C-CDDC8DE310AE}" type="slidenum">
              <a:rPr lang="en-US" altLang="en-US" smtClean="0"/>
              <a:pPr>
                <a:defRPr/>
              </a:pPr>
              <a:t>45</a:t>
            </a:fld>
            <a:endParaRPr lang="en-US" altLang="en-US"/>
          </a:p>
        </p:txBody>
      </p:sp>
    </p:spTree>
    <p:extLst>
      <p:ext uri="{BB962C8B-B14F-4D97-AF65-F5344CB8AC3E}">
        <p14:creationId xmlns:p14="http://schemas.microsoft.com/office/powerpoint/2010/main" val="385224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5">
                                            <p:txEl>
                                              <p:pRg st="4" end="4"/>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3AA7-9074-42A9-B706-F613DA2FBFD8}"/>
              </a:ext>
            </a:extLst>
          </p:cNvPr>
          <p:cNvSpPr>
            <a:spLocks noGrp="1"/>
          </p:cNvSpPr>
          <p:nvPr>
            <p:ph type="title"/>
          </p:nvPr>
        </p:nvSpPr>
        <p:spPr/>
        <p:txBody>
          <a:bodyPr/>
          <a:lstStyle/>
          <a:p>
            <a:r>
              <a:rPr lang="en-US" dirty="0"/>
              <a:t>Question</a:t>
            </a:r>
            <a:endParaRPr lang="en-IN" dirty="0"/>
          </a:p>
        </p:txBody>
      </p:sp>
      <p:sp>
        <p:nvSpPr>
          <p:cNvPr id="5" name="Content Placeholder 4"/>
          <p:cNvSpPr>
            <a:spLocks noGrp="1"/>
          </p:cNvSpPr>
          <p:nvPr>
            <p:ph idx="1"/>
          </p:nvPr>
        </p:nvSpPr>
        <p:spPr/>
        <p:txBody>
          <a:bodyPr/>
          <a:lstStyle/>
          <a:p>
            <a:r>
              <a:rPr lang="en-IN" dirty="0"/>
              <a:t>Consider representation of specialization and generalization, the blank triangle is used to indicate the specific constraint called:</a:t>
            </a:r>
          </a:p>
          <a:p>
            <a:pPr marL="457200" indent="-457200">
              <a:buAutoNum type="alphaLcPeriod"/>
            </a:pPr>
            <a:r>
              <a:rPr lang="en-IN" dirty="0"/>
              <a:t>Disjoint node</a:t>
            </a:r>
          </a:p>
          <a:p>
            <a:pPr marL="457200" indent="-457200">
              <a:buAutoNum type="alphaLcPeriod"/>
            </a:pPr>
            <a:r>
              <a:rPr lang="en-IN" dirty="0"/>
              <a:t>Shared base constraint</a:t>
            </a:r>
          </a:p>
          <a:p>
            <a:pPr marL="457200" indent="-457200">
              <a:buAutoNum type="alphaLcPeriod"/>
            </a:pPr>
            <a:r>
              <a:rPr lang="en-IN" dirty="0"/>
              <a:t>Schema construct</a:t>
            </a:r>
          </a:p>
          <a:p>
            <a:pPr marL="457200" indent="-457200">
              <a:buAutoNum type="alphaLcPeriod"/>
            </a:pPr>
            <a:r>
              <a:rPr lang="en-IN" dirty="0"/>
              <a:t>Disjoint constraint</a:t>
            </a:r>
            <a:endParaRPr lang="en-US" dirty="0"/>
          </a:p>
        </p:txBody>
      </p:sp>
      <p:sp>
        <p:nvSpPr>
          <p:cNvPr id="4" name="Slide Number Placeholder 3">
            <a:extLst>
              <a:ext uri="{FF2B5EF4-FFF2-40B4-BE49-F238E27FC236}">
                <a16:creationId xmlns:a16="http://schemas.microsoft.com/office/drawing/2014/main" id="{77C0F5B4-9C3D-4A1D-B633-B7CB894D9FC0}"/>
              </a:ext>
            </a:extLst>
          </p:cNvPr>
          <p:cNvSpPr>
            <a:spLocks noGrp="1"/>
          </p:cNvSpPr>
          <p:nvPr>
            <p:ph type="sldNum" sz="quarter" idx="10"/>
          </p:nvPr>
        </p:nvSpPr>
        <p:spPr/>
        <p:txBody>
          <a:bodyPr/>
          <a:lstStyle/>
          <a:p>
            <a:pPr>
              <a:defRPr/>
            </a:pPr>
            <a:fld id="{ABFF5F4A-8FC7-419E-B94C-CDDC8DE310AE}" type="slidenum">
              <a:rPr lang="en-US" altLang="en-US" smtClean="0"/>
              <a:pPr>
                <a:defRPr/>
              </a:pPr>
              <a:t>46</a:t>
            </a:fld>
            <a:endParaRPr lang="en-US" altLang="en-US"/>
          </a:p>
        </p:txBody>
      </p:sp>
    </p:spTree>
    <p:extLst>
      <p:ext uri="{BB962C8B-B14F-4D97-AF65-F5344CB8AC3E}">
        <p14:creationId xmlns:p14="http://schemas.microsoft.com/office/powerpoint/2010/main" val="366375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5">
                                            <p:txEl>
                                              <p:pRg st="4" end="4"/>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5C012D54-CB9D-4234-BE5A-50F89A606296}" type="slidenum">
              <a:rPr lang="en-US" altLang="en-US" sz="1200">
                <a:solidFill>
                  <a:schemeClr val="bg1"/>
                </a:solidFill>
              </a:rPr>
              <a:pPr>
                <a:spcBef>
                  <a:spcPct val="0"/>
                </a:spcBef>
                <a:buClrTx/>
                <a:buFontTx/>
                <a:buNone/>
              </a:pPr>
              <a:t>47</a:t>
            </a:fld>
            <a:endParaRPr lang="en-US" altLang="en-US" sz="1200">
              <a:solidFill>
                <a:schemeClr val="bg1"/>
              </a:solidFill>
            </a:endParaRPr>
          </a:p>
        </p:txBody>
      </p:sp>
      <p:sp>
        <p:nvSpPr>
          <p:cNvPr id="84995" name="Rectangle 2"/>
          <p:cNvSpPr>
            <a:spLocks noChangeArrowheads="1"/>
          </p:cNvSpPr>
          <p:nvPr/>
        </p:nvSpPr>
        <p:spPr bwMode="auto">
          <a:xfrm>
            <a:off x="4648200" y="359410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spcBef>
                <a:spcPct val="20000"/>
              </a:spcBef>
              <a:buClr>
                <a:srgbClr val="003366"/>
              </a:buClr>
              <a:buFont typeface="Wingdings" panose="05000000000000000000" pitchFamily="2" charset="2"/>
              <a:buNone/>
              <a:defRPr/>
            </a:pPr>
            <a:r>
              <a:rPr lang="en-US" altLang="en-US" sz="2800" dirty="0">
                <a:solidFill>
                  <a:schemeClr val="bg2">
                    <a:lumMod val="50000"/>
                  </a:schemeClr>
                </a:solidFill>
                <a:latin typeface="Arial" panose="020B0604020202020204" pitchFamily="34" charset="0"/>
              </a:rPr>
              <a:t>Thank You</a:t>
            </a:r>
          </a:p>
        </p:txBody>
      </p:sp>
      <p:sp>
        <p:nvSpPr>
          <p:cNvPr id="28676" name="Line 3"/>
          <p:cNvSpPr>
            <a:spLocks noChangeShapeType="1"/>
          </p:cNvSpPr>
          <p:nvPr/>
        </p:nvSpPr>
        <p:spPr bwMode="auto">
          <a:xfrm>
            <a:off x="4686300" y="4876800"/>
            <a:ext cx="52006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2945-29A0-4683-B6E4-041633B95360}"/>
              </a:ext>
            </a:extLst>
          </p:cNvPr>
          <p:cNvSpPr>
            <a:spLocks noGrp="1"/>
          </p:cNvSpPr>
          <p:nvPr>
            <p:ph type="title"/>
          </p:nvPr>
        </p:nvSpPr>
        <p:spPr/>
        <p:txBody>
          <a:bodyPr/>
          <a:lstStyle/>
          <a:p>
            <a:r>
              <a:rPr lang="en-US" sz="3600" b="0" dirty="0">
                <a:solidFill>
                  <a:schemeClr val="accent2"/>
                </a:solidFill>
              </a:rPr>
              <a:t>Constraints on Binary Relationship Types</a:t>
            </a:r>
            <a:endParaRPr lang="en-IN" sz="3600" b="0" dirty="0">
              <a:solidFill>
                <a:schemeClr val="accent2"/>
              </a:solidFill>
            </a:endParaRPr>
          </a:p>
        </p:txBody>
      </p:sp>
      <p:sp>
        <p:nvSpPr>
          <p:cNvPr id="3" name="Content Placeholder 2">
            <a:extLst>
              <a:ext uri="{FF2B5EF4-FFF2-40B4-BE49-F238E27FC236}">
                <a16:creationId xmlns:a16="http://schemas.microsoft.com/office/drawing/2014/main" id="{6594BBC2-2C5E-48EF-9E77-21C755FB795E}"/>
              </a:ext>
            </a:extLst>
          </p:cNvPr>
          <p:cNvSpPr>
            <a:spLocks noGrp="1"/>
          </p:cNvSpPr>
          <p:nvPr>
            <p:ph idx="1"/>
          </p:nvPr>
        </p:nvSpPr>
        <p:spPr>
          <a:xfrm>
            <a:off x="406400" y="1282700"/>
            <a:ext cx="11557000" cy="4881563"/>
          </a:xfrm>
        </p:spPr>
        <p:txBody>
          <a:bodyPr/>
          <a:lstStyle/>
          <a:p>
            <a:pPr algn="just"/>
            <a:endParaRPr lang="en-US" sz="2000" dirty="0"/>
          </a:p>
          <a:p>
            <a:pPr algn="just"/>
            <a:r>
              <a:rPr lang="en-US" sz="2000" dirty="0"/>
              <a:t>Relationship types usually have certain constraints that limit the possible combination of entities that may participate in the corresponding relationship set. </a:t>
            </a:r>
          </a:p>
          <a:p>
            <a:pPr algn="just"/>
            <a:endParaRPr lang="en-US" sz="2000" dirty="0"/>
          </a:p>
          <a:p>
            <a:pPr algn="just"/>
            <a:r>
              <a:rPr lang="en-US" sz="2000" dirty="0"/>
              <a:t>These constraints are determined from the </a:t>
            </a:r>
            <a:r>
              <a:rPr lang="en-US" sz="2000" b="1" dirty="0"/>
              <a:t>real-world</a:t>
            </a:r>
            <a:r>
              <a:rPr lang="en-US" sz="2000" dirty="0"/>
              <a:t> situation that the relationships represent.</a:t>
            </a:r>
          </a:p>
          <a:p>
            <a:pPr algn="just"/>
            <a:endParaRPr lang="en-US" sz="2000" dirty="0"/>
          </a:p>
          <a:p>
            <a:pPr algn="just"/>
            <a:r>
              <a:rPr lang="en-US" sz="2000" b="1" dirty="0"/>
              <a:t>For example</a:t>
            </a:r>
            <a:r>
              <a:rPr lang="en-US" sz="2000" dirty="0"/>
              <a:t>, a student can be part of exactly one department, and then we would like to describe this constraint in the database design.</a:t>
            </a:r>
            <a:endParaRPr lang="en-IN" sz="2000" dirty="0"/>
          </a:p>
        </p:txBody>
      </p:sp>
      <p:sp>
        <p:nvSpPr>
          <p:cNvPr id="4" name="Slide Number Placeholder 3">
            <a:extLst>
              <a:ext uri="{FF2B5EF4-FFF2-40B4-BE49-F238E27FC236}">
                <a16:creationId xmlns:a16="http://schemas.microsoft.com/office/drawing/2014/main" id="{C503B228-8808-490A-9DF8-E40746677A31}"/>
              </a:ext>
            </a:extLst>
          </p:cNvPr>
          <p:cNvSpPr>
            <a:spLocks noGrp="1"/>
          </p:cNvSpPr>
          <p:nvPr>
            <p:ph type="sldNum" sz="quarter" idx="10"/>
          </p:nvPr>
        </p:nvSpPr>
        <p:spPr/>
        <p:txBody>
          <a:bodyPr/>
          <a:lstStyle/>
          <a:p>
            <a:pPr>
              <a:defRPr/>
            </a:pPr>
            <a:fld id="{ABFF5F4A-8FC7-419E-B94C-CDDC8DE310AE}" type="slidenum">
              <a:rPr lang="en-US" altLang="en-US" smtClean="0"/>
              <a:pPr>
                <a:defRPr/>
              </a:pPr>
              <a:t>5</a:t>
            </a:fld>
            <a:endParaRPr lang="en-US" altLang="en-US"/>
          </a:p>
        </p:txBody>
      </p:sp>
    </p:spTree>
    <p:extLst>
      <p:ext uri="{BB962C8B-B14F-4D97-AF65-F5344CB8AC3E}">
        <p14:creationId xmlns:p14="http://schemas.microsoft.com/office/powerpoint/2010/main" val="93097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ADB32-8EE6-4F73-881F-D031A13D6A62}"/>
              </a:ext>
            </a:extLst>
          </p:cNvPr>
          <p:cNvSpPr>
            <a:spLocks noGrp="1"/>
          </p:cNvSpPr>
          <p:nvPr>
            <p:ph type="title"/>
          </p:nvPr>
        </p:nvSpPr>
        <p:spPr/>
        <p:txBody>
          <a:bodyPr/>
          <a:lstStyle/>
          <a:p>
            <a:r>
              <a:rPr lang="en-IN" sz="3600" b="0" dirty="0">
                <a:solidFill>
                  <a:schemeClr val="accent2"/>
                </a:solidFill>
              </a:rPr>
              <a:t>Cardinality Ratio </a:t>
            </a:r>
          </a:p>
        </p:txBody>
      </p:sp>
      <p:sp>
        <p:nvSpPr>
          <p:cNvPr id="3" name="Content Placeholder 2">
            <a:extLst>
              <a:ext uri="{FF2B5EF4-FFF2-40B4-BE49-F238E27FC236}">
                <a16:creationId xmlns:a16="http://schemas.microsoft.com/office/drawing/2014/main" id="{B2D3E86F-DE7C-441A-8101-539AFEC17397}"/>
              </a:ext>
            </a:extLst>
          </p:cNvPr>
          <p:cNvSpPr>
            <a:spLocks noGrp="1"/>
          </p:cNvSpPr>
          <p:nvPr>
            <p:ph idx="1"/>
          </p:nvPr>
        </p:nvSpPr>
        <p:spPr>
          <a:xfrm>
            <a:off x="406400" y="1282700"/>
            <a:ext cx="11480800" cy="4881563"/>
          </a:xfrm>
        </p:spPr>
        <p:txBody>
          <a:bodyPr/>
          <a:lstStyle/>
          <a:p>
            <a:pPr algn="just"/>
            <a:r>
              <a:rPr lang="en-US" sz="2000" dirty="0"/>
              <a:t>The </a:t>
            </a:r>
            <a:r>
              <a:rPr lang="en-US" sz="2000" b="1" dirty="0"/>
              <a:t>cardinality ratio</a:t>
            </a:r>
            <a:r>
              <a:rPr lang="en-US" sz="2000" dirty="0"/>
              <a:t> expresses the number of entities to which another entity can be associated via a relationship set. </a:t>
            </a:r>
          </a:p>
          <a:p>
            <a:pPr marL="0" indent="0" algn="just">
              <a:buNone/>
            </a:pPr>
            <a:endParaRPr lang="en-US" sz="2000" dirty="0"/>
          </a:p>
          <a:p>
            <a:pPr algn="just"/>
            <a:r>
              <a:rPr lang="en-US" sz="2000" dirty="0"/>
              <a:t>For a binary relationship type R between entity types A and B, the mapping cardinality must be one of the following: </a:t>
            </a:r>
          </a:p>
          <a:p>
            <a:pPr algn="just">
              <a:buFont typeface="Wingdings" panose="05000000000000000000" pitchFamily="2" charset="2"/>
              <a:buChar char="ü"/>
            </a:pPr>
            <a:r>
              <a:rPr lang="en-US" sz="2000" b="1" dirty="0"/>
              <a:t>One-to-one</a:t>
            </a:r>
          </a:p>
          <a:p>
            <a:pPr algn="just">
              <a:buFont typeface="Wingdings" panose="05000000000000000000" pitchFamily="2" charset="2"/>
              <a:buChar char="ü"/>
            </a:pPr>
            <a:r>
              <a:rPr lang="en-IN" sz="2000" b="1" dirty="0"/>
              <a:t>One-to-many</a:t>
            </a:r>
          </a:p>
          <a:p>
            <a:pPr algn="just">
              <a:buFont typeface="Wingdings" panose="05000000000000000000" pitchFamily="2" charset="2"/>
              <a:buChar char="ü"/>
            </a:pPr>
            <a:r>
              <a:rPr lang="en-US" sz="2000" b="1" dirty="0"/>
              <a:t>Many-to-one</a:t>
            </a:r>
          </a:p>
          <a:p>
            <a:pPr algn="just">
              <a:buFont typeface="Wingdings" panose="05000000000000000000" pitchFamily="2" charset="2"/>
              <a:buChar char="ü"/>
            </a:pPr>
            <a:r>
              <a:rPr lang="en-US" sz="2000" b="1" dirty="0"/>
              <a:t>Many-to-many</a:t>
            </a:r>
          </a:p>
          <a:p>
            <a:pPr algn="just"/>
            <a:endParaRPr lang="en-US" sz="2000" dirty="0"/>
          </a:p>
          <a:p>
            <a:pPr algn="just"/>
            <a:endParaRPr lang="en-US" sz="2000" dirty="0"/>
          </a:p>
          <a:p>
            <a:pPr marL="0" indent="0" algn="just">
              <a:buNone/>
            </a:pPr>
            <a:r>
              <a:rPr lang="en-US" sz="2000" b="1" dirty="0"/>
              <a:t>	</a:t>
            </a:r>
            <a:endParaRPr lang="en-IN" sz="2000" dirty="0"/>
          </a:p>
        </p:txBody>
      </p:sp>
      <p:sp>
        <p:nvSpPr>
          <p:cNvPr id="4" name="Slide Number Placeholder 3">
            <a:extLst>
              <a:ext uri="{FF2B5EF4-FFF2-40B4-BE49-F238E27FC236}">
                <a16:creationId xmlns:a16="http://schemas.microsoft.com/office/drawing/2014/main" id="{5411AA93-319A-472B-8CCA-E45F88B61598}"/>
              </a:ext>
            </a:extLst>
          </p:cNvPr>
          <p:cNvSpPr>
            <a:spLocks noGrp="1"/>
          </p:cNvSpPr>
          <p:nvPr>
            <p:ph type="sldNum" sz="quarter" idx="10"/>
          </p:nvPr>
        </p:nvSpPr>
        <p:spPr/>
        <p:txBody>
          <a:bodyPr/>
          <a:lstStyle/>
          <a:p>
            <a:pPr>
              <a:defRPr/>
            </a:pPr>
            <a:fld id="{ABFF5F4A-8FC7-419E-B94C-CDDC8DE310AE}" type="slidenum">
              <a:rPr lang="en-US" altLang="en-US" smtClean="0"/>
              <a:pPr>
                <a:defRPr/>
              </a:pPr>
              <a:t>6</a:t>
            </a:fld>
            <a:endParaRPr lang="en-US" altLang="en-US"/>
          </a:p>
        </p:txBody>
      </p:sp>
    </p:spTree>
    <p:extLst>
      <p:ext uri="{BB962C8B-B14F-4D97-AF65-F5344CB8AC3E}">
        <p14:creationId xmlns:p14="http://schemas.microsoft.com/office/powerpoint/2010/main" val="251221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034B0-B63C-4272-BBB1-DED1A9D638CD}"/>
              </a:ext>
            </a:extLst>
          </p:cNvPr>
          <p:cNvSpPr>
            <a:spLocks noGrp="1"/>
          </p:cNvSpPr>
          <p:nvPr>
            <p:ph type="title"/>
          </p:nvPr>
        </p:nvSpPr>
        <p:spPr/>
        <p:txBody>
          <a:bodyPr/>
          <a:lstStyle/>
          <a:p>
            <a:r>
              <a:rPr lang="en-IN" sz="3600" b="0" dirty="0">
                <a:solidFill>
                  <a:schemeClr val="accent2"/>
                </a:solidFill>
              </a:rPr>
              <a:t>Cardinality Ratio (Cont.)</a:t>
            </a:r>
          </a:p>
        </p:txBody>
      </p:sp>
      <p:sp>
        <p:nvSpPr>
          <p:cNvPr id="3" name="Content Placeholder 2">
            <a:extLst>
              <a:ext uri="{FF2B5EF4-FFF2-40B4-BE49-F238E27FC236}">
                <a16:creationId xmlns:a16="http://schemas.microsoft.com/office/drawing/2014/main" id="{E355B497-3C73-4E06-BDA8-13E569927392}"/>
              </a:ext>
            </a:extLst>
          </p:cNvPr>
          <p:cNvSpPr>
            <a:spLocks noGrp="1"/>
          </p:cNvSpPr>
          <p:nvPr>
            <p:ph idx="1"/>
          </p:nvPr>
        </p:nvSpPr>
        <p:spPr>
          <a:xfrm>
            <a:off x="406400" y="1282701"/>
            <a:ext cx="11328400" cy="3670300"/>
          </a:xfrm>
        </p:spPr>
        <p:txBody>
          <a:bodyPr/>
          <a:lstStyle/>
          <a:p>
            <a:pPr marL="0" indent="0" algn="just">
              <a:buNone/>
            </a:pPr>
            <a:r>
              <a:rPr lang="en-US" sz="2800" b="1" dirty="0"/>
              <a:t>1) One-to-one.</a:t>
            </a:r>
            <a:r>
              <a:rPr lang="en-US" sz="2800" dirty="0"/>
              <a:t> An entity in A is associated with at most one entity in B, and an entity in B is associated with at most one entity in A.</a:t>
            </a:r>
            <a:endParaRPr lang="en-IN" sz="2800" dirty="0"/>
          </a:p>
        </p:txBody>
      </p:sp>
      <p:sp>
        <p:nvSpPr>
          <p:cNvPr id="4" name="Slide Number Placeholder 3">
            <a:extLst>
              <a:ext uri="{FF2B5EF4-FFF2-40B4-BE49-F238E27FC236}">
                <a16:creationId xmlns:a16="http://schemas.microsoft.com/office/drawing/2014/main" id="{971CCE83-E2E5-4B25-8680-F6D3A76BCFAE}"/>
              </a:ext>
            </a:extLst>
          </p:cNvPr>
          <p:cNvSpPr>
            <a:spLocks noGrp="1"/>
          </p:cNvSpPr>
          <p:nvPr>
            <p:ph type="sldNum" sz="quarter" idx="10"/>
          </p:nvPr>
        </p:nvSpPr>
        <p:spPr/>
        <p:txBody>
          <a:bodyPr/>
          <a:lstStyle/>
          <a:p>
            <a:pPr>
              <a:defRPr/>
            </a:pPr>
            <a:fld id="{ABFF5F4A-8FC7-419E-B94C-CDDC8DE310AE}" type="slidenum">
              <a:rPr lang="en-US" altLang="en-US" smtClean="0"/>
              <a:pPr>
                <a:defRPr/>
              </a:pPr>
              <a:t>7</a:t>
            </a:fld>
            <a:endParaRPr lang="en-US" altLang="en-US"/>
          </a:p>
        </p:txBody>
      </p:sp>
      <p:pic>
        <p:nvPicPr>
          <p:cNvPr id="5" name="Picture 4">
            <a:extLst>
              <a:ext uri="{FF2B5EF4-FFF2-40B4-BE49-F238E27FC236}">
                <a16:creationId xmlns:a16="http://schemas.microsoft.com/office/drawing/2014/main" id="{F676B0B9-F1E5-4C6E-88F9-0442687E7EFA}"/>
              </a:ext>
            </a:extLst>
          </p:cNvPr>
          <p:cNvPicPr>
            <a:picLocks noChangeAspect="1"/>
          </p:cNvPicPr>
          <p:nvPr/>
        </p:nvPicPr>
        <p:blipFill>
          <a:blip r:embed="rId2"/>
          <a:stretch>
            <a:fillRect/>
          </a:stretch>
        </p:blipFill>
        <p:spPr>
          <a:xfrm>
            <a:off x="452398" y="2746137"/>
            <a:ext cx="4824985" cy="1985963"/>
          </a:xfrm>
          <a:prstGeom prst="rect">
            <a:avLst/>
          </a:prstGeom>
        </p:spPr>
      </p:pic>
      <p:sp>
        <p:nvSpPr>
          <p:cNvPr id="7" name="TextBox 6">
            <a:extLst>
              <a:ext uri="{FF2B5EF4-FFF2-40B4-BE49-F238E27FC236}">
                <a16:creationId xmlns:a16="http://schemas.microsoft.com/office/drawing/2014/main" id="{987AE37B-61A1-442A-9731-D2526D9C52A1}"/>
              </a:ext>
            </a:extLst>
          </p:cNvPr>
          <p:cNvSpPr txBox="1"/>
          <p:nvPr/>
        </p:nvSpPr>
        <p:spPr>
          <a:xfrm>
            <a:off x="762001" y="4880532"/>
            <a:ext cx="6101442" cy="400110"/>
          </a:xfrm>
          <a:prstGeom prst="rect">
            <a:avLst/>
          </a:prstGeom>
          <a:noFill/>
        </p:spPr>
        <p:txBody>
          <a:bodyPr wrap="square">
            <a:spAutoFit/>
          </a:bodyPr>
          <a:lstStyle/>
          <a:p>
            <a:r>
              <a:rPr lang="en-IN" sz="2000" b="1" dirty="0">
                <a:latin typeface="+mj-lt"/>
              </a:rPr>
              <a:t>Representation of One-To-One Cardinality</a:t>
            </a:r>
          </a:p>
        </p:txBody>
      </p:sp>
      <p:pic>
        <p:nvPicPr>
          <p:cNvPr id="9" name="Picture 8">
            <a:extLst>
              <a:ext uri="{FF2B5EF4-FFF2-40B4-BE49-F238E27FC236}">
                <a16:creationId xmlns:a16="http://schemas.microsoft.com/office/drawing/2014/main" id="{563BF733-5A7C-4A14-96DD-E7D3BBC62FE4}"/>
              </a:ext>
            </a:extLst>
          </p:cNvPr>
          <p:cNvPicPr>
            <a:picLocks noChangeAspect="1"/>
          </p:cNvPicPr>
          <p:nvPr/>
        </p:nvPicPr>
        <p:blipFill>
          <a:blip r:embed="rId3"/>
          <a:stretch>
            <a:fillRect/>
          </a:stretch>
        </p:blipFill>
        <p:spPr>
          <a:xfrm>
            <a:off x="5953125" y="3000373"/>
            <a:ext cx="5781676" cy="1369098"/>
          </a:xfrm>
          <a:prstGeom prst="rect">
            <a:avLst/>
          </a:prstGeom>
        </p:spPr>
      </p:pic>
      <p:sp>
        <p:nvSpPr>
          <p:cNvPr id="11" name="TextBox 10">
            <a:extLst>
              <a:ext uri="{FF2B5EF4-FFF2-40B4-BE49-F238E27FC236}">
                <a16:creationId xmlns:a16="http://schemas.microsoft.com/office/drawing/2014/main" id="{96AC61C6-38F6-4D22-A516-6D19791677DD}"/>
              </a:ext>
            </a:extLst>
          </p:cNvPr>
          <p:cNvSpPr txBox="1"/>
          <p:nvPr/>
        </p:nvSpPr>
        <p:spPr>
          <a:xfrm>
            <a:off x="5863319" y="4768335"/>
            <a:ext cx="6330042" cy="707886"/>
          </a:xfrm>
          <a:prstGeom prst="rect">
            <a:avLst/>
          </a:prstGeom>
          <a:noFill/>
        </p:spPr>
        <p:txBody>
          <a:bodyPr wrap="square">
            <a:spAutoFit/>
          </a:bodyPr>
          <a:lstStyle/>
          <a:p>
            <a:pPr algn="ctr"/>
            <a:r>
              <a:rPr lang="en-IN" sz="2000" b="1" dirty="0">
                <a:latin typeface="+mj-lt"/>
              </a:rPr>
              <a:t>Entity-relationship showing One-To-One Cardinality</a:t>
            </a:r>
          </a:p>
        </p:txBody>
      </p:sp>
    </p:spTree>
    <p:extLst>
      <p:ext uri="{BB962C8B-B14F-4D97-AF65-F5344CB8AC3E}">
        <p14:creationId xmlns:p14="http://schemas.microsoft.com/office/powerpoint/2010/main" val="1386934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1611-C01E-4E4B-8FF5-193A07FA4776}"/>
              </a:ext>
            </a:extLst>
          </p:cNvPr>
          <p:cNvSpPr>
            <a:spLocks noGrp="1"/>
          </p:cNvSpPr>
          <p:nvPr>
            <p:ph type="title"/>
          </p:nvPr>
        </p:nvSpPr>
        <p:spPr/>
        <p:txBody>
          <a:bodyPr/>
          <a:lstStyle/>
          <a:p>
            <a:r>
              <a:rPr lang="en-IN" sz="3600" b="0" dirty="0">
                <a:solidFill>
                  <a:schemeClr val="accent2"/>
                </a:solidFill>
              </a:rPr>
              <a:t>Cardinality Ratio (Cont.)</a:t>
            </a:r>
          </a:p>
        </p:txBody>
      </p:sp>
      <p:sp>
        <p:nvSpPr>
          <p:cNvPr id="3" name="Content Placeholder 2">
            <a:extLst>
              <a:ext uri="{FF2B5EF4-FFF2-40B4-BE49-F238E27FC236}">
                <a16:creationId xmlns:a16="http://schemas.microsoft.com/office/drawing/2014/main" id="{54E11D26-6E3F-4385-BA91-B2F06CABDECE}"/>
              </a:ext>
            </a:extLst>
          </p:cNvPr>
          <p:cNvSpPr>
            <a:spLocks noGrp="1"/>
          </p:cNvSpPr>
          <p:nvPr>
            <p:ph idx="1"/>
          </p:nvPr>
        </p:nvSpPr>
        <p:spPr>
          <a:xfrm>
            <a:off x="406400" y="1282700"/>
            <a:ext cx="11480800" cy="4881563"/>
          </a:xfrm>
        </p:spPr>
        <p:txBody>
          <a:bodyPr/>
          <a:lstStyle/>
          <a:p>
            <a:pPr marL="0" indent="0" algn="just">
              <a:buNone/>
            </a:pPr>
            <a:r>
              <a:rPr lang="en-US" sz="2000" b="1" dirty="0"/>
              <a:t>2) One-to-many. </a:t>
            </a:r>
            <a:r>
              <a:rPr lang="en-US" sz="2000" dirty="0"/>
              <a:t>An entity in A is associated with any number (zero or more) of entities in B. An entity in B, however, can be associated with at most one entity in A.</a:t>
            </a:r>
            <a:endParaRPr lang="en-IN" sz="2000" dirty="0"/>
          </a:p>
        </p:txBody>
      </p:sp>
      <p:sp>
        <p:nvSpPr>
          <p:cNvPr id="4" name="Slide Number Placeholder 3">
            <a:extLst>
              <a:ext uri="{FF2B5EF4-FFF2-40B4-BE49-F238E27FC236}">
                <a16:creationId xmlns:a16="http://schemas.microsoft.com/office/drawing/2014/main" id="{C5318A79-EAF2-4773-BD09-F78B4BEEE11F}"/>
              </a:ext>
            </a:extLst>
          </p:cNvPr>
          <p:cNvSpPr>
            <a:spLocks noGrp="1"/>
          </p:cNvSpPr>
          <p:nvPr>
            <p:ph type="sldNum" sz="quarter" idx="10"/>
          </p:nvPr>
        </p:nvSpPr>
        <p:spPr/>
        <p:txBody>
          <a:bodyPr/>
          <a:lstStyle/>
          <a:p>
            <a:pPr>
              <a:defRPr/>
            </a:pPr>
            <a:fld id="{ABFF5F4A-8FC7-419E-B94C-CDDC8DE310AE}" type="slidenum">
              <a:rPr lang="en-US" altLang="en-US" smtClean="0"/>
              <a:pPr>
                <a:defRPr/>
              </a:pPr>
              <a:t>8</a:t>
            </a:fld>
            <a:endParaRPr lang="en-US" altLang="en-US"/>
          </a:p>
        </p:txBody>
      </p:sp>
      <p:pic>
        <p:nvPicPr>
          <p:cNvPr id="8" name="Picture 7">
            <a:extLst>
              <a:ext uri="{FF2B5EF4-FFF2-40B4-BE49-F238E27FC236}">
                <a16:creationId xmlns:a16="http://schemas.microsoft.com/office/drawing/2014/main" id="{CCB32758-AAF0-40DD-873C-31AF22D4E688}"/>
              </a:ext>
            </a:extLst>
          </p:cNvPr>
          <p:cNvPicPr>
            <a:picLocks noChangeAspect="1"/>
          </p:cNvPicPr>
          <p:nvPr/>
        </p:nvPicPr>
        <p:blipFill>
          <a:blip r:embed="rId2"/>
          <a:stretch>
            <a:fillRect/>
          </a:stretch>
        </p:blipFill>
        <p:spPr>
          <a:xfrm>
            <a:off x="6089650" y="3410514"/>
            <a:ext cx="5695950" cy="885825"/>
          </a:xfrm>
          <a:prstGeom prst="rect">
            <a:avLst/>
          </a:prstGeom>
        </p:spPr>
      </p:pic>
      <p:sp>
        <p:nvSpPr>
          <p:cNvPr id="10" name="TextBox 9">
            <a:extLst>
              <a:ext uri="{FF2B5EF4-FFF2-40B4-BE49-F238E27FC236}">
                <a16:creationId xmlns:a16="http://schemas.microsoft.com/office/drawing/2014/main" id="{8C717C9A-B55D-40CD-8771-3254D531E589}"/>
              </a:ext>
            </a:extLst>
          </p:cNvPr>
          <p:cNvSpPr txBox="1"/>
          <p:nvPr/>
        </p:nvSpPr>
        <p:spPr>
          <a:xfrm>
            <a:off x="685800" y="5055155"/>
            <a:ext cx="6101442" cy="369332"/>
          </a:xfrm>
          <a:prstGeom prst="rect">
            <a:avLst/>
          </a:prstGeom>
          <a:noFill/>
        </p:spPr>
        <p:txBody>
          <a:bodyPr wrap="square">
            <a:spAutoFit/>
          </a:bodyPr>
          <a:lstStyle/>
          <a:p>
            <a:r>
              <a:rPr lang="en-IN" b="1" dirty="0">
                <a:latin typeface="+mj-lt"/>
              </a:rPr>
              <a:t>Representation of One-To-Many Cardinality</a:t>
            </a:r>
          </a:p>
        </p:txBody>
      </p:sp>
      <p:sp>
        <p:nvSpPr>
          <p:cNvPr id="12" name="TextBox 11">
            <a:extLst>
              <a:ext uri="{FF2B5EF4-FFF2-40B4-BE49-F238E27FC236}">
                <a16:creationId xmlns:a16="http://schemas.microsoft.com/office/drawing/2014/main" id="{59BB7E8A-D7E7-4D80-8367-AA0540A51FCE}"/>
              </a:ext>
            </a:extLst>
          </p:cNvPr>
          <p:cNvSpPr txBox="1"/>
          <p:nvPr/>
        </p:nvSpPr>
        <p:spPr>
          <a:xfrm>
            <a:off x="6067879" y="5055155"/>
            <a:ext cx="6101442" cy="369332"/>
          </a:xfrm>
          <a:prstGeom prst="rect">
            <a:avLst/>
          </a:prstGeom>
          <a:noFill/>
        </p:spPr>
        <p:txBody>
          <a:bodyPr wrap="square">
            <a:spAutoFit/>
          </a:bodyPr>
          <a:lstStyle/>
          <a:p>
            <a:pPr algn="ctr"/>
            <a:r>
              <a:rPr lang="en-IN" b="1" dirty="0">
                <a:latin typeface="+mj-lt"/>
              </a:rPr>
              <a:t>Entity-relationship showing One-To-Many Cardinality</a:t>
            </a:r>
          </a:p>
        </p:txBody>
      </p:sp>
      <p:pic>
        <p:nvPicPr>
          <p:cNvPr id="11" name="Picture 10">
            <a:extLst>
              <a:ext uri="{FF2B5EF4-FFF2-40B4-BE49-F238E27FC236}">
                <a16:creationId xmlns:a16="http://schemas.microsoft.com/office/drawing/2014/main" id="{85CA9ECF-2672-4AA7-1933-72F18B450255}"/>
              </a:ext>
            </a:extLst>
          </p:cNvPr>
          <p:cNvPicPr>
            <a:picLocks noChangeAspect="1"/>
          </p:cNvPicPr>
          <p:nvPr/>
        </p:nvPicPr>
        <p:blipFill>
          <a:blip r:embed="rId3"/>
          <a:stretch>
            <a:fillRect/>
          </a:stretch>
        </p:blipFill>
        <p:spPr>
          <a:xfrm>
            <a:off x="315912" y="2667000"/>
            <a:ext cx="5638800" cy="2130152"/>
          </a:xfrm>
          <a:prstGeom prst="rect">
            <a:avLst/>
          </a:prstGeom>
        </p:spPr>
      </p:pic>
    </p:spTree>
    <p:extLst>
      <p:ext uri="{BB962C8B-B14F-4D97-AF65-F5344CB8AC3E}">
        <p14:creationId xmlns:p14="http://schemas.microsoft.com/office/powerpoint/2010/main" val="177866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3D6C-8511-4578-A940-3341E45CD70D}"/>
              </a:ext>
            </a:extLst>
          </p:cNvPr>
          <p:cNvSpPr>
            <a:spLocks noGrp="1"/>
          </p:cNvSpPr>
          <p:nvPr>
            <p:ph type="title"/>
          </p:nvPr>
        </p:nvSpPr>
        <p:spPr/>
        <p:txBody>
          <a:bodyPr/>
          <a:lstStyle/>
          <a:p>
            <a:r>
              <a:rPr lang="en-IN" sz="3600" b="0" dirty="0">
                <a:solidFill>
                  <a:schemeClr val="accent2"/>
                </a:solidFill>
              </a:rPr>
              <a:t>Cardinality Ratio (Cont.)</a:t>
            </a:r>
          </a:p>
        </p:txBody>
      </p:sp>
      <p:sp>
        <p:nvSpPr>
          <p:cNvPr id="3" name="Content Placeholder 2">
            <a:extLst>
              <a:ext uri="{FF2B5EF4-FFF2-40B4-BE49-F238E27FC236}">
                <a16:creationId xmlns:a16="http://schemas.microsoft.com/office/drawing/2014/main" id="{520A9D4E-E168-4870-BEF8-6AD4C7AB65FA}"/>
              </a:ext>
            </a:extLst>
          </p:cNvPr>
          <p:cNvSpPr>
            <a:spLocks noGrp="1"/>
          </p:cNvSpPr>
          <p:nvPr>
            <p:ph idx="1"/>
          </p:nvPr>
        </p:nvSpPr>
        <p:spPr>
          <a:xfrm>
            <a:off x="406400" y="1282700"/>
            <a:ext cx="11557000" cy="4881563"/>
          </a:xfrm>
        </p:spPr>
        <p:txBody>
          <a:bodyPr/>
          <a:lstStyle/>
          <a:p>
            <a:pPr marL="0" indent="0" algn="just">
              <a:buNone/>
            </a:pPr>
            <a:r>
              <a:rPr lang="en-US" sz="2000" b="1" dirty="0"/>
              <a:t>3) Many-to-one. </a:t>
            </a:r>
            <a:r>
              <a:rPr lang="en-US" sz="2000" dirty="0"/>
              <a:t>An entity in A is associated with at most one entity in B. However, an entity in B can be associated with any number (zero or more) of entities in A.</a:t>
            </a:r>
            <a:endParaRPr lang="en-IN" sz="2000" dirty="0"/>
          </a:p>
        </p:txBody>
      </p:sp>
      <p:sp>
        <p:nvSpPr>
          <p:cNvPr id="4" name="Slide Number Placeholder 3">
            <a:extLst>
              <a:ext uri="{FF2B5EF4-FFF2-40B4-BE49-F238E27FC236}">
                <a16:creationId xmlns:a16="http://schemas.microsoft.com/office/drawing/2014/main" id="{90E7EB0C-79A5-4572-8D49-2E01022104E4}"/>
              </a:ext>
            </a:extLst>
          </p:cNvPr>
          <p:cNvSpPr>
            <a:spLocks noGrp="1"/>
          </p:cNvSpPr>
          <p:nvPr>
            <p:ph type="sldNum" sz="quarter" idx="10"/>
          </p:nvPr>
        </p:nvSpPr>
        <p:spPr/>
        <p:txBody>
          <a:bodyPr/>
          <a:lstStyle/>
          <a:p>
            <a:pPr>
              <a:defRPr/>
            </a:pPr>
            <a:fld id="{ABFF5F4A-8FC7-419E-B94C-CDDC8DE310AE}" type="slidenum">
              <a:rPr lang="en-US" altLang="en-US" smtClean="0"/>
              <a:pPr>
                <a:defRPr/>
              </a:pPr>
              <a:t>9</a:t>
            </a:fld>
            <a:endParaRPr lang="en-US" altLang="en-US"/>
          </a:p>
        </p:txBody>
      </p:sp>
      <p:pic>
        <p:nvPicPr>
          <p:cNvPr id="8" name="Picture 7">
            <a:extLst>
              <a:ext uri="{FF2B5EF4-FFF2-40B4-BE49-F238E27FC236}">
                <a16:creationId xmlns:a16="http://schemas.microsoft.com/office/drawing/2014/main" id="{ECF1C333-7D04-4602-A170-B433DB3FB342}"/>
              </a:ext>
            </a:extLst>
          </p:cNvPr>
          <p:cNvPicPr>
            <a:picLocks noChangeAspect="1"/>
          </p:cNvPicPr>
          <p:nvPr/>
        </p:nvPicPr>
        <p:blipFill>
          <a:blip r:embed="rId2"/>
          <a:stretch>
            <a:fillRect/>
          </a:stretch>
        </p:blipFill>
        <p:spPr>
          <a:xfrm>
            <a:off x="6276975" y="3633787"/>
            <a:ext cx="5686425" cy="866775"/>
          </a:xfrm>
          <a:prstGeom prst="rect">
            <a:avLst/>
          </a:prstGeom>
        </p:spPr>
      </p:pic>
      <p:sp>
        <p:nvSpPr>
          <p:cNvPr id="10" name="TextBox 9">
            <a:extLst>
              <a:ext uri="{FF2B5EF4-FFF2-40B4-BE49-F238E27FC236}">
                <a16:creationId xmlns:a16="http://schemas.microsoft.com/office/drawing/2014/main" id="{26CE54AD-B833-4108-92BD-9FFFF690A661}"/>
              </a:ext>
            </a:extLst>
          </p:cNvPr>
          <p:cNvSpPr txBox="1"/>
          <p:nvPr/>
        </p:nvSpPr>
        <p:spPr>
          <a:xfrm>
            <a:off x="685800" y="5595421"/>
            <a:ext cx="6101442" cy="369332"/>
          </a:xfrm>
          <a:prstGeom prst="rect">
            <a:avLst/>
          </a:prstGeom>
          <a:noFill/>
        </p:spPr>
        <p:txBody>
          <a:bodyPr wrap="square">
            <a:spAutoFit/>
          </a:bodyPr>
          <a:lstStyle/>
          <a:p>
            <a:r>
              <a:rPr lang="en-IN" b="1" dirty="0">
                <a:latin typeface="+mj-lt"/>
              </a:rPr>
              <a:t>Representation of Many-To-One Cardinality</a:t>
            </a:r>
          </a:p>
        </p:txBody>
      </p:sp>
      <p:sp>
        <p:nvSpPr>
          <p:cNvPr id="12" name="TextBox 11">
            <a:extLst>
              <a:ext uri="{FF2B5EF4-FFF2-40B4-BE49-F238E27FC236}">
                <a16:creationId xmlns:a16="http://schemas.microsoft.com/office/drawing/2014/main" id="{3B915D7D-2533-4E74-B8B6-1F18FF87B911}"/>
              </a:ext>
            </a:extLst>
          </p:cNvPr>
          <p:cNvSpPr txBox="1"/>
          <p:nvPr/>
        </p:nvSpPr>
        <p:spPr>
          <a:xfrm>
            <a:off x="6115504" y="5567124"/>
            <a:ext cx="6101442" cy="369332"/>
          </a:xfrm>
          <a:prstGeom prst="rect">
            <a:avLst/>
          </a:prstGeom>
          <a:noFill/>
        </p:spPr>
        <p:txBody>
          <a:bodyPr wrap="square">
            <a:spAutoFit/>
          </a:bodyPr>
          <a:lstStyle/>
          <a:p>
            <a:pPr algn="ctr"/>
            <a:r>
              <a:rPr lang="en-IN" b="1" dirty="0">
                <a:latin typeface="+mj-lt"/>
              </a:rPr>
              <a:t>Entity-relationship showing Many-To-One Cardinality</a:t>
            </a:r>
          </a:p>
        </p:txBody>
      </p:sp>
      <p:pic>
        <p:nvPicPr>
          <p:cNvPr id="7" name="Picture 6">
            <a:extLst>
              <a:ext uri="{FF2B5EF4-FFF2-40B4-BE49-F238E27FC236}">
                <a16:creationId xmlns:a16="http://schemas.microsoft.com/office/drawing/2014/main" id="{9A53492C-2FED-0FF7-6A03-063416872C47}"/>
              </a:ext>
            </a:extLst>
          </p:cNvPr>
          <p:cNvPicPr>
            <a:picLocks noChangeAspect="1"/>
          </p:cNvPicPr>
          <p:nvPr/>
        </p:nvPicPr>
        <p:blipFill>
          <a:blip r:embed="rId3"/>
          <a:stretch>
            <a:fillRect/>
          </a:stretch>
        </p:blipFill>
        <p:spPr>
          <a:xfrm>
            <a:off x="685800" y="2475706"/>
            <a:ext cx="5095875" cy="2681486"/>
          </a:xfrm>
          <a:prstGeom prst="rect">
            <a:avLst/>
          </a:prstGeom>
        </p:spPr>
      </p:pic>
    </p:spTree>
    <p:extLst>
      <p:ext uri="{BB962C8B-B14F-4D97-AF65-F5344CB8AC3E}">
        <p14:creationId xmlns:p14="http://schemas.microsoft.com/office/powerpoint/2010/main" val="4014520103"/>
      </p:ext>
    </p:extLst>
  </p:cSld>
  <p:clrMapOvr>
    <a:masterClrMapping/>
  </p:clrMapOvr>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48CE3B35531040B2D0558FC90F5755" ma:contentTypeVersion="2" ma:contentTypeDescription="Create a new document." ma:contentTypeScope="" ma:versionID="d94b2bef871fff587d84963812bbe0ca">
  <xsd:schema xmlns:xsd="http://www.w3.org/2001/XMLSchema" xmlns:xs="http://www.w3.org/2001/XMLSchema" xmlns:p="http://schemas.microsoft.com/office/2006/metadata/properties" xmlns:ns2="4ed0e2e2-ac3f-437f-850a-1b81a33a438a" targetNamespace="http://schemas.microsoft.com/office/2006/metadata/properties" ma:root="true" ma:fieldsID="2a0207fc6a97f059b0909d9842053acf" ns2:_="">
    <xsd:import namespace="4ed0e2e2-ac3f-437f-850a-1b81a33a438a"/>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d0e2e2-ac3f-437f-850a-1b81a33a438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5700E4-90E5-42D1-83BD-BF2A5D47991E}"/>
</file>

<file path=customXml/itemProps2.xml><?xml version="1.0" encoding="utf-8"?>
<ds:datastoreItem xmlns:ds="http://schemas.openxmlformats.org/officeDocument/2006/customXml" ds:itemID="{FC3874B8-E414-4EEE-BBBC-6E918566AA51}"/>
</file>

<file path=customXml/itemProps3.xml><?xml version="1.0" encoding="utf-8"?>
<ds:datastoreItem xmlns:ds="http://schemas.openxmlformats.org/officeDocument/2006/customXml" ds:itemID="{1BCF2194-1D16-4CF0-ABFF-BC8CC908FEC2}"/>
</file>

<file path=docProps/app.xml><?xml version="1.0" encoding="utf-8"?>
<Properties xmlns="http://schemas.openxmlformats.org/officeDocument/2006/extended-properties" xmlns:vt="http://schemas.openxmlformats.org/officeDocument/2006/docPropsVTypes">
  <Template/>
  <TotalTime>22287</TotalTime>
  <Words>2137</Words>
  <Application>Microsoft Office PowerPoint</Application>
  <PresentationFormat>Widescreen</PresentationFormat>
  <Paragraphs>331</Paragraphs>
  <Slides>47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Callbri</vt:lpstr>
      <vt:lpstr>Courier New</vt:lpstr>
      <vt:lpstr>Symbol</vt:lpstr>
      <vt:lpstr>Times New Roman</vt:lpstr>
      <vt:lpstr>Wingdings</vt:lpstr>
      <vt:lpstr>Presentation</vt:lpstr>
      <vt:lpstr>Keys</vt:lpstr>
      <vt:lpstr>General Guideline</vt:lpstr>
      <vt:lpstr>Chapter Objective</vt:lpstr>
      <vt:lpstr>Topics Covered</vt:lpstr>
      <vt:lpstr>Constraints on Binary Relationship Types</vt:lpstr>
      <vt:lpstr>Cardinality Ratio </vt:lpstr>
      <vt:lpstr>Cardinality Ratio (Cont.)</vt:lpstr>
      <vt:lpstr>Cardinality Ratio (Cont.)</vt:lpstr>
      <vt:lpstr>Cardinality Ratio (Cont.)</vt:lpstr>
      <vt:lpstr>Cardinality Ratio (Cont.)</vt:lpstr>
      <vt:lpstr>Can we answer?</vt:lpstr>
      <vt:lpstr>Limit on Cardinality Ratio</vt:lpstr>
      <vt:lpstr>Limit on Cardinality Ratio (Cont.)</vt:lpstr>
      <vt:lpstr>Can we answer?</vt:lpstr>
      <vt:lpstr>Can we answer?</vt:lpstr>
      <vt:lpstr>Participation Constraints &amp; Existence Dependencies</vt:lpstr>
      <vt:lpstr>Total and Partial Participation</vt:lpstr>
      <vt:lpstr>Identifying relationship type</vt:lpstr>
      <vt:lpstr>Question</vt:lpstr>
      <vt:lpstr>Question</vt:lpstr>
      <vt:lpstr>Question</vt:lpstr>
      <vt:lpstr>Question</vt:lpstr>
      <vt:lpstr>Explain following diagrams</vt:lpstr>
      <vt:lpstr>Explain following diagrams</vt:lpstr>
      <vt:lpstr>Session 2:- Introduction to Keys </vt:lpstr>
      <vt:lpstr>Keys </vt:lpstr>
      <vt:lpstr>Primary Key  </vt:lpstr>
      <vt:lpstr>Composite Primary Key  </vt:lpstr>
      <vt:lpstr>Foreign Key</vt:lpstr>
      <vt:lpstr>Foreign Key</vt:lpstr>
      <vt:lpstr>Foreign Key</vt:lpstr>
      <vt:lpstr>Question</vt:lpstr>
      <vt:lpstr>Identify primary key and foreign keys?</vt:lpstr>
      <vt:lpstr>Identify primary key and foreign keys?</vt:lpstr>
      <vt:lpstr>Questions!!!!!!</vt:lpstr>
      <vt:lpstr>Extended ER Diagram / Enhanced ER diagram (EER)</vt:lpstr>
      <vt:lpstr>Specialization and Generalization</vt:lpstr>
      <vt:lpstr>Specialization and Generalization</vt:lpstr>
      <vt:lpstr>Attribute Inheritance</vt:lpstr>
      <vt:lpstr>Constraints on generalization</vt:lpstr>
      <vt:lpstr>Constraints on generalization</vt:lpstr>
      <vt:lpstr>Aggregation</vt:lpstr>
      <vt:lpstr>Can we answer?</vt:lpstr>
      <vt:lpstr> Can we answer?</vt:lpstr>
      <vt:lpstr>Question</vt:lpstr>
      <vt:lpstr>Question</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Deepak Aneja</cp:lastModifiedBy>
  <cp:revision>1259</cp:revision>
  <dcterms:created xsi:type="dcterms:W3CDTF">2004-06-12T09:53:42Z</dcterms:created>
  <dcterms:modified xsi:type="dcterms:W3CDTF">2022-09-16T04:26:00Z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0x010100CB48CE3B35531040B2D0558FC90F5755</vt:lpwstr>
  </property>
</Properties>
</file>