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9"/>
  </p:notesMasterIdLst>
  <p:handoutMasterIdLst>
    <p:handoutMasterId r:id="rId40"/>
  </p:handoutMasterIdLst>
  <p:sldIdLst>
    <p:sldId id="256" r:id="rId2"/>
    <p:sldId id="973" r:id="rId3"/>
    <p:sldId id="976" r:id="rId4"/>
    <p:sldId id="849" r:id="rId5"/>
    <p:sldId id="987" r:id="rId6"/>
    <p:sldId id="1034" r:id="rId7"/>
    <p:sldId id="1014" r:id="rId8"/>
    <p:sldId id="1015" r:id="rId9"/>
    <p:sldId id="1016" r:id="rId10"/>
    <p:sldId id="1032" r:id="rId11"/>
    <p:sldId id="1018" r:id="rId12"/>
    <p:sldId id="1048" r:id="rId13"/>
    <p:sldId id="1019" r:id="rId14"/>
    <p:sldId id="1049" r:id="rId15"/>
    <p:sldId id="1021" r:id="rId16"/>
    <p:sldId id="1022" r:id="rId17"/>
    <p:sldId id="1051" r:id="rId18"/>
    <p:sldId id="1052" r:id="rId19"/>
    <p:sldId id="1038" r:id="rId20"/>
    <p:sldId id="1030" r:id="rId21"/>
    <p:sldId id="1043" r:id="rId22"/>
    <p:sldId id="1053" r:id="rId23"/>
    <p:sldId id="1054" r:id="rId24"/>
    <p:sldId id="1055" r:id="rId25"/>
    <p:sldId id="1056" r:id="rId26"/>
    <p:sldId id="1057" r:id="rId27"/>
    <p:sldId id="1058" r:id="rId28"/>
    <p:sldId id="1059" r:id="rId29"/>
    <p:sldId id="1060" r:id="rId30"/>
    <p:sldId id="1023" r:id="rId31"/>
    <p:sldId id="1024" r:id="rId32"/>
    <p:sldId id="1025" r:id="rId33"/>
    <p:sldId id="1026" r:id="rId34"/>
    <p:sldId id="1027" r:id="rId35"/>
    <p:sldId id="1028" r:id="rId36"/>
    <p:sldId id="1031" r:id="rId37"/>
    <p:sldId id="972" r:id="rId38"/>
  </p:sldIdLst>
  <p:sldSz cx="12192000" cy="6858000"/>
  <p:notesSz cx="6858000" cy="9190038"/>
  <p:defaultTextStyle>
    <a:defPPr>
      <a:defRPr lang="en-US"/>
    </a:defPPr>
    <a:lvl1pPr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1pPr>
    <a:lvl2pPr marL="4572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2pPr>
    <a:lvl3pPr marL="9144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3pPr>
    <a:lvl4pPr marL="13716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4pPr>
    <a:lvl5pPr marL="18288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5pPr>
    <a:lvl6pPr marL="2286000" algn="l" defTabSz="914400" rtl="0" eaLnBrk="1" latinLnBrk="0" hangingPunct="1">
      <a:defRPr kern="1200">
        <a:solidFill>
          <a:schemeClr val="tx1"/>
        </a:solidFill>
        <a:latin typeface="Courier New" panose="02070309020205020404" pitchFamily="49" charset="0"/>
        <a:ea typeface="+mn-ea"/>
        <a:cs typeface="+mn-cs"/>
      </a:defRPr>
    </a:lvl6pPr>
    <a:lvl7pPr marL="2743200" algn="l" defTabSz="914400" rtl="0" eaLnBrk="1" latinLnBrk="0" hangingPunct="1">
      <a:defRPr kern="1200">
        <a:solidFill>
          <a:schemeClr val="tx1"/>
        </a:solidFill>
        <a:latin typeface="Courier New" panose="02070309020205020404" pitchFamily="49" charset="0"/>
        <a:ea typeface="+mn-ea"/>
        <a:cs typeface="+mn-cs"/>
      </a:defRPr>
    </a:lvl7pPr>
    <a:lvl8pPr marL="3200400" algn="l" defTabSz="914400" rtl="0" eaLnBrk="1" latinLnBrk="0" hangingPunct="1">
      <a:defRPr kern="1200">
        <a:solidFill>
          <a:schemeClr val="tx1"/>
        </a:solidFill>
        <a:latin typeface="Courier New" panose="02070309020205020404" pitchFamily="49" charset="0"/>
        <a:ea typeface="+mn-ea"/>
        <a:cs typeface="+mn-cs"/>
      </a:defRPr>
    </a:lvl8pPr>
    <a:lvl9pPr marL="3657600" algn="l" defTabSz="914400" rtl="0" eaLnBrk="1" latinLnBrk="0" hangingPunct="1">
      <a:defRPr kern="1200">
        <a:solidFill>
          <a:schemeClr val="tx1"/>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B930"/>
    <a:srgbClr val="CC3300"/>
    <a:srgbClr val="E6E8E7"/>
    <a:srgbClr val="752E2E"/>
    <a:srgbClr val="0066CC"/>
    <a:srgbClr val="0000FF"/>
    <a:srgbClr val="008000"/>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FEDBB-B815-0F57-5BC7-A6A6BAABF907}" v="1" dt="2021-10-27T10:23:10.3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81240" autoAdjust="0"/>
  </p:normalViewPr>
  <p:slideViewPr>
    <p:cSldViewPr>
      <p:cViewPr varScale="1">
        <p:scale>
          <a:sx n="60" d="100"/>
          <a:sy n="60" d="100"/>
        </p:scale>
        <p:origin x="13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32"/>
    </p:cViewPr>
  </p:sorterViewPr>
  <p:notesViewPr>
    <p:cSldViewPr>
      <p:cViewPr varScale="1">
        <p:scale>
          <a:sx n="59" d="100"/>
          <a:sy n="59" d="100"/>
        </p:scale>
        <p:origin x="-2424" y="-84"/>
      </p:cViewPr>
      <p:guideLst>
        <p:guide orient="horz" pos="2895"/>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Kansal" userId="S::gkansal@abes.ac.in::4d8bec6d-9069-4f94-b3a8-6dd3e9c61802" providerId="AD" clId="Web-{FC0FEDBB-B815-0F57-5BC7-A6A6BAABF907}"/>
    <pc:docChg chg="modSld">
      <pc:chgData name="Gaurav Kansal" userId="S::gkansal@abes.ac.in::4d8bec6d-9069-4f94-b3a8-6dd3e9c61802" providerId="AD" clId="Web-{FC0FEDBB-B815-0F57-5BC7-A6A6BAABF907}" dt="2021-10-27T10:23:10.399" v="0" actId="14100"/>
      <pc:docMkLst>
        <pc:docMk/>
      </pc:docMkLst>
      <pc:sldChg chg="modSp">
        <pc:chgData name="Gaurav Kansal" userId="S::gkansal@abes.ac.in::4d8bec6d-9069-4f94-b3a8-6dd3e9c61802" providerId="AD" clId="Web-{FC0FEDBB-B815-0F57-5BC7-A6A6BAABF907}" dt="2021-10-27T10:23:10.399" v="0" actId="14100"/>
        <pc:sldMkLst>
          <pc:docMk/>
          <pc:sldMk cId="1576447636" sldId="1023"/>
        </pc:sldMkLst>
        <pc:spChg chg="mod">
          <ac:chgData name="Gaurav Kansal" userId="S::gkansal@abes.ac.in::4d8bec6d-9069-4f94-b3a8-6dd3e9c61802" providerId="AD" clId="Web-{FC0FEDBB-B815-0F57-5BC7-A6A6BAABF907}" dt="2021-10-27T10:23:10.399" v="0" actId="14100"/>
          <ac:spMkLst>
            <pc:docMk/>
            <pc:sldMk cId="1576447636" sldId="102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79"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80" name="Rectangle 4"/>
          <p:cNvSpPr>
            <a:spLocks noGrp="1" noChangeArrowheads="1"/>
          </p:cNvSpPr>
          <p:nvPr>
            <p:ph type="ftr" sz="quarter" idx="2"/>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r>
              <a:rPr lang="en-US"/>
              <a:t>ER/CORP/CRS/LA06/003</a:t>
            </a:r>
          </a:p>
        </p:txBody>
      </p:sp>
      <p:sp>
        <p:nvSpPr>
          <p:cNvPr id="126981" name="Rectangle 5"/>
          <p:cNvSpPr>
            <a:spLocks noGrp="1" noChangeArrowheads="1"/>
          </p:cNvSpPr>
          <p:nvPr>
            <p:ph type="sldNum" sz="quarter" idx="3"/>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50000"/>
              </a:spcBef>
              <a:buClr>
                <a:srgbClr val="0033CC"/>
              </a:buClr>
              <a:buSzPct val="155000"/>
              <a:buFont typeface="Symbol" panose="05050102010706020507" pitchFamily="18" charset="2"/>
              <a:buNone/>
              <a:defRPr sz="1200" smtClean="0">
                <a:latin typeface="Arial" panose="020B0604020202020204" pitchFamily="34" charset="0"/>
              </a:defRPr>
            </a:lvl1pPr>
          </a:lstStyle>
          <a:p>
            <a:pPr>
              <a:defRPr/>
            </a:pPr>
            <a:fld id="{A7DE6621-3C93-47A2-B0B5-C8CF801500F6}" type="slidenum">
              <a:rPr lang="en-US" altLang="en-US"/>
              <a:pPr>
                <a:defRPr/>
              </a:pPr>
              <a:t>‹#›</a:t>
            </a:fld>
            <a:endParaRPr lang="en-US" altLang="en-US"/>
          </a:p>
        </p:txBody>
      </p:sp>
    </p:spTree>
    <p:extLst>
      <p:ext uri="{BB962C8B-B14F-4D97-AF65-F5344CB8AC3E}">
        <p14:creationId xmlns:p14="http://schemas.microsoft.com/office/powerpoint/2010/main" val="932020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713" y="688975"/>
            <a:ext cx="6126162" cy="3446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r>
              <a:rPr lang="en-US"/>
              <a:t>ER/CORP/CRS/LA06/003</a:t>
            </a:r>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defRPr sz="1200" smtClean="0">
                <a:latin typeface="Times New Roman" panose="02020603050405020304" pitchFamily="18" charset="0"/>
              </a:defRPr>
            </a:lvl1pPr>
          </a:lstStyle>
          <a:p>
            <a:pPr>
              <a:defRPr/>
            </a:pPr>
            <a:fld id="{057FEF3E-92B1-46BD-AF58-250FF3AA454B}" type="slidenum">
              <a:rPr lang="en-US" altLang="en-US"/>
              <a:pPr>
                <a:defRPr/>
              </a:pPr>
              <a:t>‹#›</a:t>
            </a:fld>
            <a:endParaRPr lang="en-US" altLang="en-US"/>
          </a:p>
        </p:txBody>
      </p:sp>
    </p:spTree>
    <p:extLst>
      <p:ext uri="{BB962C8B-B14F-4D97-AF65-F5344CB8AC3E}">
        <p14:creationId xmlns:p14="http://schemas.microsoft.com/office/powerpoint/2010/main" val="196246760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6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AC7DDF8-F7DF-4259-80D4-2792E5D2B956}" type="slidenum">
              <a:rPr lang="en-US" altLang="en-US"/>
              <a:pPr>
                <a:spcBef>
                  <a:spcPct val="0"/>
                </a:spcBef>
              </a:pPr>
              <a:t>1</a:t>
            </a:fld>
            <a:endParaRPr lang="en-US" altLang="en-US"/>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dirty="0">
              <a:latin typeface="Arial" panose="020B0604020202020204" pitchFamily="34" charset="0"/>
            </a:endParaRPr>
          </a:p>
        </p:txBody>
      </p:sp>
    </p:spTree>
    <p:extLst>
      <p:ext uri="{BB962C8B-B14F-4D97-AF65-F5344CB8AC3E}">
        <p14:creationId xmlns:p14="http://schemas.microsoft.com/office/powerpoint/2010/main" val="2960976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12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C1856F2-8A4D-49E3-A3B9-538933DB0B0E}" type="slidenum">
              <a:rPr lang="en-US" altLang="en-US"/>
              <a:pPr>
                <a:spcBef>
                  <a:spcPct val="0"/>
                </a:spcBef>
              </a:pPr>
              <a:t>3</a:t>
            </a:fld>
            <a:endParaRPr lang="en-US" altLang="en-US"/>
          </a:p>
        </p:txBody>
      </p:sp>
      <p:sp>
        <p:nvSpPr>
          <p:cNvPr id="11268" name="Rectangle 2"/>
          <p:cNvSpPr>
            <a:spLocks noGrp="1" noRot="1" noChangeAspect="1" noChangeArrowheads="1" noTextEdit="1"/>
          </p:cNvSpPr>
          <p:nvPr>
            <p:ph type="sldImg"/>
          </p:nvPr>
        </p:nvSpPr>
        <p:spPr>
          <a:ln/>
        </p:spPr>
      </p:sp>
      <p:sp>
        <p:nvSpPr>
          <p:cNvPr id="112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6861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A5BF0FA-12C9-48B9-BE85-554CC8A6CF04}" type="slidenum">
              <a:rPr lang="en-US" altLang="en-US"/>
              <a:pPr>
                <a:spcBef>
                  <a:spcPct val="0"/>
                </a:spcBef>
              </a:pPr>
              <a:t>4</a:t>
            </a:fld>
            <a:endParaRPr lang="en-US" altLang="en-US"/>
          </a:p>
        </p:txBody>
      </p:sp>
      <p:sp>
        <p:nvSpPr>
          <p:cNvPr id="17412" name="Rectangle 2"/>
          <p:cNvSpPr>
            <a:spLocks noGrp="1" noRot="1" noChangeAspect="1" noChangeArrowheads="1" noTextEdit="1"/>
          </p:cNvSpPr>
          <p:nvPr>
            <p:ph type="sldImg"/>
          </p:nvPr>
        </p:nvSpPr>
        <p:spPr>
          <a:xfrm>
            <a:off x="363538" y="687388"/>
            <a:ext cx="6132512" cy="3449637"/>
          </a:xfrm>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51366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pPr>
                <a:defRPr/>
              </a:pPr>
              <a:t>5</a:t>
            </a:fld>
            <a:endParaRPr lang="en-US" altLang="en-US"/>
          </a:p>
        </p:txBody>
      </p:sp>
    </p:spTree>
    <p:extLst>
      <p:ext uri="{BB962C8B-B14F-4D97-AF65-F5344CB8AC3E}">
        <p14:creationId xmlns:p14="http://schemas.microsoft.com/office/powerpoint/2010/main" val="3461061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pPr>
                <a:defRPr/>
              </a:pPr>
              <a:t>8</a:t>
            </a:fld>
            <a:endParaRPr lang="en-US" altLang="en-US"/>
          </a:p>
        </p:txBody>
      </p:sp>
    </p:spTree>
    <p:extLst>
      <p:ext uri="{BB962C8B-B14F-4D97-AF65-F5344CB8AC3E}">
        <p14:creationId xmlns:p14="http://schemas.microsoft.com/office/powerpoint/2010/main" val="3334251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White Computer Wallpapers - Top Free White Computer Backgrounds -  WallpaperAcces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0886"/>
            <a:ext cx="12192000" cy="6847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userDrawn="1"/>
        </p:nvSpPr>
        <p:spPr bwMode="auto">
          <a:xfrm>
            <a:off x="0" y="6527800"/>
            <a:ext cx="12192000" cy="330200"/>
          </a:xfrm>
          <a:prstGeom prst="rect">
            <a:avLst/>
          </a:prstGeom>
          <a:solidFill>
            <a:schemeClr val="tx2">
              <a:lumMod val="85000"/>
              <a:lumOff val="15000"/>
              <a:alpha val="61000"/>
            </a:schemeClr>
          </a:solidFill>
          <a:ln w="9525">
            <a:noFill/>
            <a:miter lim="800000"/>
            <a:headEnd/>
            <a:tailEnd/>
          </a:ln>
          <a:effectLst/>
        </p:spPr>
        <p:txBody>
          <a:bodyPr wrap="none" anchor="ctr"/>
          <a:lstStyle/>
          <a:p>
            <a:pPr eaLnBrk="1" hangingPunct="1">
              <a:lnSpc>
                <a:spcPct val="80000"/>
              </a:lnSpc>
              <a:spcBef>
                <a:spcPct val="20000"/>
              </a:spcBef>
              <a:buClr>
                <a:schemeClr val="tx2"/>
              </a:buClr>
              <a:defRPr/>
            </a:pPr>
            <a:endParaRPr lang="en-US"/>
          </a:p>
        </p:txBody>
      </p:sp>
      <p:sp>
        <p:nvSpPr>
          <p:cNvPr id="5" name="Text Box 8"/>
          <p:cNvSpPr txBox="1">
            <a:spLocks noChangeArrowheads="1"/>
          </p:cNvSpPr>
          <p:nvPr userDrawn="1"/>
        </p:nvSpPr>
        <p:spPr bwMode="auto">
          <a:xfrm>
            <a:off x="-93663" y="6583363"/>
            <a:ext cx="1500188" cy="274637"/>
          </a:xfrm>
          <a:prstGeom prst="rect">
            <a:avLst/>
          </a:prstGeom>
          <a:noFill/>
          <a:ln w="12700">
            <a:noFill/>
            <a:miter lim="800000"/>
            <a:headEnd/>
            <a:tailEnd/>
          </a:ln>
          <a:effectLst>
            <a:outerShdw dist="17961" dir="2700000" algn="ctr" rotWithShape="0">
              <a:schemeClr val="tx1"/>
            </a:outerShdw>
          </a:effec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lgn="ctr">
              <a:spcBef>
                <a:spcPct val="50000"/>
              </a:spcBef>
              <a:buClr>
                <a:srgbClr val="0033CC"/>
              </a:buClr>
              <a:buSzPct val="155000"/>
              <a:buFont typeface="Symbol" panose="05050102010706020507" pitchFamily="18" charset="2"/>
              <a:buNone/>
              <a:defRPr/>
            </a:pPr>
            <a:r>
              <a:rPr lang="en-US" altLang="en-US" sz="1200" dirty="0">
                <a:solidFill>
                  <a:srgbClr val="FFFFCC"/>
                </a:solidFill>
                <a:latin typeface="Arial" panose="020B0604020202020204" pitchFamily="34" charset="0"/>
              </a:rPr>
              <a:t>Ver. No.: 1.1</a:t>
            </a:r>
          </a:p>
        </p:txBody>
      </p:sp>
      <p:sp>
        <p:nvSpPr>
          <p:cNvPr id="6" name="Rectangle 5"/>
          <p:cNvSpPr>
            <a:spLocks noChangeArrowheads="1"/>
          </p:cNvSpPr>
          <p:nvPr userDrawn="1"/>
        </p:nvSpPr>
        <p:spPr bwMode="auto">
          <a:xfrm>
            <a:off x="8096250" y="6540500"/>
            <a:ext cx="32908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200" dirty="0">
                <a:solidFill>
                  <a:srgbClr val="FFFFCC"/>
                </a:solidFill>
                <a:latin typeface="Arial" panose="020B0604020202020204" pitchFamily="34" charset="0"/>
              </a:rPr>
              <a:t>Copyright © 2021, ABES Engineering College</a:t>
            </a:r>
          </a:p>
        </p:txBody>
      </p:sp>
      <p:sp>
        <p:nvSpPr>
          <p:cNvPr id="24" name="Title 1"/>
          <p:cNvSpPr>
            <a:spLocks noGrp="1"/>
          </p:cNvSpPr>
          <p:nvPr>
            <p:ph type="title"/>
          </p:nvPr>
        </p:nvSpPr>
        <p:spPr>
          <a:xfrm>
            <a:off x="656492" y="762000"/>
            <a:ext cx="9941169" cy="973138"/>
          </a:xfrm>
        </p:spPr>
        <p:txBody>
          <a:bodyPr/>
          <a:lstStyle>
            <a:lvl1pPr>
              <a:defRPr>
                <a:solidFill>
                  <a:schemeClr val="tx2">
                    <a:lumMod val="65000"/>
                    <a:lumOff val="35000"/>
                  </a:schemeClr>
                </a:solidFill>
              </a:defRPr>
            </a:lvl1pPr>
          </a:lstStyle>
          <a:p>
            <a:r>
              <a:rPr lang="en-US" dirty="0"/>
              <a:t>Click to edit Master title style</a:t>
            </a:r>
          </a:p>
        </p:txBody>
      </p:sp>
      <p:sp>
        <p:nvSpPr>
          <p:cNvPr id="8" name="Text Box 26"/>
          <p:cNvSpPr txBox="1">
            <a:spLocks noChangeArrowheads="1"/>
          </p:cNvSpPr>
          <p:nvPr userDrawn="1"/>
        </p:nvSpPr>
        <p:spPr bwMode="auto">
          <a:xfrm>
            <a:off x="304800" y="76200"/>
            <a:ext cx="847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tx2"/>
              </a:buClr>
              <a:defRPr>
                <a:solidFill>
                  <a:schemeClr val="tx1"/>
                </a:solidFill>
                <a:latin typeface="Courier New" panose="02070309020205020404" pitchFamily="49" charset="0"/>
              </a:defRPr>
            </a:lvl1pPr>
            <a:lvl2pPr marL="742950" indent="-285750">
              <a:lnSpc>
                <a:spcPct val="80000"/>
              </a:lnSpc>
              <a:spcBef>
                <a:spcPct val="20000"/>
              </a:spcBef>
              <a:buClr>
                <a:schemeClr val="tx2"/>
              </a:buClr>
              <a:defRPr>
                <a:solidFill>
                  <a:schemeClr val="tx1"/>
                </a:solidFill>
                <a:latin typeface="Courier New" panose="02070309020205020404" pitchFamily="49" charset="0"/>
              </a:defRPr>
            </a:lvl2pPr>
            <a:lvl3pPr marL="1143000" indent="-228600">
              <a:lnSpc>
                <a:spcPct val="80000"/>
              </a:lnSpc>
              <a:spcBef>
                <a:spcPct val="20000"/>
              </a:spcBef>
              <a:buClr>
                <a:schemeClr val="tx2"/>
              </a:buClr>
              <a:defRPr>
                <a:solidFill>
                  <a:schemeClr val="tx1"/>
                </a:solidFill>
                <a:latin typeface="Courier New" panose="02070309020205020404" pitchFamily="49" charset="0"/>
              </a:defRPr>
            </a:lvl3pPr>
            <a:lvl4pPr marL="1600200" indent="-228600">
              <a:lnSpc>
                <a:spcPct val="80000"/>
              </a:lnSpc>
              <a:spcBef>
                <a:spcPct val="20000"/>
              </a:spcBef>
              <a:buClr>
                <a:schemeClr val="tx2"/>
              </a:buClr>
              <a:defRPr>
                <a:solidFill>
                  <a:schemeClr val="tx1"/>
                </a:solidFill>
                <a:latin typeface="Courier New" panose="02070309020205020404" pitchFamily="49" charset="0"/>
              </a:defRPr>
            </a:lvl4pPr>
            <a:lvl5pPr marL="2057400" indent="-228600">
              <a:lnSpc>
                <a:spcPct val="80000"/>
              </a:lnSpc>
              <a:spcBef>
                <a:spcPct val="20000"/>
              </a:spcBef>
              <a:buClr>
                <a:schemeClr val="tx2"/>
              </a:buClr>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lnSpc>
                <a:spcPct val="100000"/>
              </a:lnSpc>
              <a:spcBef>
                <a:spcPct val="0"/>
              </a:spcBef>
              <a:buClrTx/>
            </a:pPr>
            <a:r>
              <a:rPr lang="en-US" altLang="en-US" sz="1600" b="1" dirty="0">
                <a:solidFill>
                  <a:srgbClr val="752E2E"/>
                </a:solidFill>
                <a:latin typeface="Arial" panose="020B0604020202020204" pitchFamily="34" charset="0"/>
              </a:rPr>
              <a:t>Quality Content for Outcome based Learning </a:t>
            </a:r>
            <a:endParaRPr lang="en-US" altLang="en-US" sz="1200" i="1" dirty="0">
              <a:solidFill>
                <a:srgbClr val="752E2E"/>
              </a:solidFill>
              <a:latin typeface="Arial" panose="020B0604020202020204" pitchFamily="34" charset="0"/>
            </a:endParaRPr>
          </a:p>
        </p:txBody>
      </p:sp>
      <p:pic>
        <p:nvPicPr>
          <p:cNvPr id="11" name="Picture 8" descr="ABES ENGINEERING COLLEGE, Ghāziābā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4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nodeType="withEffect">
                                  <p:stCondLst>
                                    <p:cond delay="0"/>
                                  </p:stCondLst>
                                  <p:iterate type="lt">
                                    <p:tmPct val="10000"/>
                                  </p:iterate>
                                  <p:childTnLst>
                                    <p:animScale>
                                      <p:cBhvr>
                                        <p:cTn id="6" dur="250" autoRev="1" fill="hold">
                                          <p:stCondLst>
                                            <p:cond delay="0"/>
                                          </p:stCondLst>
                                        </p:cTn>
                                        <p:tgtEl>
                                          <p:spTgt spid="8">
                                            <p:txEl>
                                              <p:pRg st="0" end="0"/>
                                            </p:txEl>
                                          </p:spTgt>
                                        </p:tgtEl>
                                      </p:cBhvr>
                                      <p:to x="80000" y="100000"/>
                                    </p:animScale>
                                    <p:anim by="(#ppt_w*0.10)" calcmode="lin" valueType="num">
                                      <p:cBhvr>
                                        <p:cTn id="7" dur="250" autoRev="1" fill="hold">
                                          <p:stCondLst>
                                            <p:cond delay="0"/>
                                          </p:stCondLst>
                                        </p:cTn>
                                        <p:tgtEl>
                                          <p:spTgt spid="8">
                                            <p:txEl>
                                              <p:pRg st="0" end="0"/>
                                            </p:txEl>
                                          </p:spTgt>
                                        </p:tgtEl>
                                        <p:attrNameLst>
                                          <p:attrName>ppt_x</p:attrName>
                                        </p:attrNameLst>
                                      </p:cBhvr>
                                    </p:anim>
                                    <p:anim by="(-#ppt_w*0.10)" calcmode="lin" valueType="num">
                                      <p:cBhvr>
                                        <p:cTn id="8" dur="250" autoRev="1" fill="hold">
                                          <p:stCondLst>
                                            <p:cond delay="0"/>
                                          </p:stCondLst>
                                        </p:cTn>
                                        <p:tgtEl>
                                          <p:spTgt spid="8">
                                            <p:txEl>
                                              <p:pRg st="0" end="0"/>
                                            </p:txEl>
                                          </p:spTgt>
                                        </p:tgtEl>
                                        <p:attrNameLst>
                                          <p:attrName>ppt_y</p:attrName>
                                        </p:attrNameLst>
                                      </p:cBhvr>
                                    </p:anim>
                                    <p:animRot by="-480000">
                                      <p:cBhvr>
                                        <p:cTn id="9" dur="250" autoRev="1" fill="hold">
                                          <p:stCondLst>
                                            <p:cond delay="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EF9AD39-7510-4C73-B55F-D4030612FCAF}" type="slidenum">
              <a:rPr lang="en-US" altLang="en-US"/>
              <a:pPr>
                <a:defRPr/>
              </a:pPr>
              <a:t>‹#›</a:t>
            </a:fld>
            <a:endParaRPr lang="en-US" altLang="en-US"/>
          </a:p>
        </p:txBody>
      </p:sp>
    </p:spTree>
    <p:extLst>
      <p:ext uri="{BB962C8B-B14F-4D97-AF65-F5344CB8AC3E}">
        <p14:creationId xmlns:p14="http://schemas.microsoft.com/office/powerpoint/2010/main" val="153397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1143001"/>
            <a:ext cx="2743200" cy="5021271"/>
          </a:xfrm>
        </p:spPr>
        <p:txBody>
          <a:bodyPr vert="eaVert"/>
          <a:lstStyle>
            <a:lvl1pPr>
              <a:defRPr>
                <a:solidFill>
                  <a:schemeClr val="tx2">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06405" y="1143001"/>
            <a:ext cx="8042031" cy="5021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80D50F49-C7F2-4C10-8E63-8D26244045F4}" type="slidenum">
              <a:rPr lang="en-US" altLang="en-US"/>
              <a:pPr>
                <a:defRPr/>
              </a:pPr>
              <a:t>‹#›</a:t>
            </a:fld>
            <a:endParaRPr lang="en-US" altLang="en-US"/>
          </a:p>
        </p:txBody>
      </p:sp>
    </p:spTree>
    <p:extLst>
      <p:ext uri="{BB962C8B-B14F-4D97-AF65-F5344CB8AC3E}">
        <p14:creationId xmlns:p14="http://schemas.microsoft.com/office/powerpoint/2010/main" val="1882442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5" y="12700"/>
            <a:ext cx="9941169" cy="973138"/>
          </a:xfrm>
        </p:spPr>
        <p:txBody>
          <a:bodyPr/>
          <a:lstStyle/>
          <a:p>
            <a:r>
              <a:rPr lang="en-US"/>
              <a:t>Click to edit Master title style</a:t>
            </a:r>
          </a:p>
        </p:txBody>
      </p:sp>
      <p:sp>
        <p:nvSpPr>
          <p:cNvPr id="3" name="Content Placeholder 2"/>
          <p:cNvSpPr>
            <a:spLocks noGrp="1"/>
          </p:cNvSpPr>
          <p:nvPr>
            <p:ph sz="quarter" idx="1"/>
          </p:nvPr>
        </p:nvSpPr>
        <p:spPr>
          <a:xfrm>
            <a:off x="40640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0AA7E522-6CDC-47DC-923C-DC2048DB6BAB}" type="slidenum">
              <a:rPr lang="en-US" altLang="en-US"/>
              <a:pPr>
                <a:defRPr/>
              </a:pPr>
              <a:t>‹#›</a:t>
            </a:fld>
            <a:endParaRPr lang="en-US" altLang="en-US"/>
          </a:p>
        </p:txBody>
      </p:sp>
    </p:spTree>
    <p:extLst>
      <p:ext uri="{BB962C8B-B14F-4D97-AF65-F5344CB8AC3E}">
        <p14:creationId xmlns:p14="http://schemas.microsoft.com/office/powerpoint/2010/main" val="3982463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887F9149-AC54-4393-9B55-7B10562FE23D}" type="slidenum">
              <a:rPr lang="en-US" altLang="en-US"/>
              <a:pPr>
                <a:defRPr/>
              </a:pPr>
              <a:t>‹#›</a:t>
            </a:fld>
            <a:endParaRPr lang="en-US" altLang="en-US"/>
          </a:p>
        </p:txBody>
      </p:sp>
    </p:spTree>
    <p:extLst>
      <p:ext uri="{BB962C8B-B14F-4D97-AF65-F5344CB8AC3E}">
        <p14:creationId xmlns:p14="http://schemas.microsoft.com/office/powerpoint/2010/main" val="108510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sldNum" sz="quarter" idx="10"/>
          </p:nvPr>
        </p:nvSpPr>
        <p:spPr>
          <a:ln/>
        </p:spPr>
        <p:txBody>
          <a:bodyPr/>
          <a:lstStyle>
            <a:lvl1pPr>
              <a:defRPr/>
            </a:lvl1pPr>
          </a:lstStyle>
          <a:p>
            <a:pPr>
              <a:defRPr/>
            </a:pPr>
            <a:fld id="{B817CAE7-3308-4205-A1E8-914B86D5D409}" type="slidenum">
              <a:rPr lang="en-US" altLang="en-US"/>
              <a:pPr>
                <a:defRPr/>
              </a:pPr>
              <a:t>‹#›</a:t>
            </a:fld>
            <a:endParaRPr lang="en-US" altLang="en-US"/>
          </a:p>
        </p:txBody>
      </p:sp>
    </p:spTree>
    <p:extLst>
      <p:ext uri="{BB962C8B-B14F-4D97-AF65-F5344CB8AC3E}">
        <p14:creationId xmlns:p14="http://schemas.microsoft.com/office/powerpoint/2010/main" val="1710604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able Placeholder 2"/>
          <p:cNvSpPr>
            <a:spLocks noGrp="1"/>
          </p:cNvSpPr>
          <p:nvPr>
            <p:ph type="tbl" idx="1"/>
          </p:nvPr>
        </p:nvSpPr>
        <p:spPr>
          <a:xfrm>
            <a:off x="406400" y="1282706"/>
            <a:ext cx="10972800" cy="4881563"/>
          </a:xfrm>
        </p:spPr>
        <p:txBody>
          <a:bodyPr/>
          <a:lstStyle/>
          <a:p>
            <a:pPr lvl="0"/>
            <a:endParaRPr lang="en-US" noProof="0"/>
          </a:p>
        </p:txBody>
      </p:sp>
      <p:sp>
        <p:nvSpPr>
          <p:cNvPr id="4" name="Rectangle 14"/>
          <p:cNvSpPr>
            <a:spLocks noGrp="1" noChangeArrowheads="1"/>
          </p:cNvSpPr>
          <p:nvPr>
            <p:ph type="sldNum" sz="quarter" idx="10"/>
          </p:nvPr>
        </p:nvSpPr>
        <p:spPr>
          <a:ln/>
        </p:spPr>
        <p:txBody>
          <a:bodyPr/>
          <a:lstStyle>
            <a:lvl1pPr>
              <a:defRPr/>
            </a:lvl1pPr>
          </a:lstStyle>
          <a:p>
            <a:pPr>
              <a:defRPr/>
            </a:pPr>
            <a:fld id="{495BA10A-2BB2-4EA8-B82B-C54498389C36}" type="slidenum">
              <a:rPr lang="en-US" altLang="en-US"/>
              <a:pPr>
                <a:defRPr/>
              </a:pPr>
              <a:t>‹#›</a:t>
            </a:fld>
            <a:endParaRPr lang="en-US" altLang="en-US"/>
          </a:p>
        </p:txBody>
      </p:sp>
    </p:spTree>
    <p:extLst>
      <p:ext uri="{BB962C8B-B14F-4D97-AF65-F5344CB8AC3E}">
        <p14:creationId xmlns:p14="http://schemas.microsoft.com/office/powerpoint/2010/main" val="1557272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BFF5F4A-8FC7-419E-B94C-CDDC8DE310AE}" type="slidenum">
              <a:rPr lang="en-US" altLang="en-US"/>
              <a:pPr>
                <a:defRPr/>
              </a:pPr>
              <a:t>‹#›</a:t>
            </a:fld>
            <a:endParaRPr lang="en-US" altLang="en-US"/>
          </a:p>
        </p:txBody>
      </p:sp>
    </p:spTree>
    <p:extLst>
      <p:ext uri="{BB962C8B-B14F-4D97-AF65-F5344CB8AC3E}">
        <p14:creationId xmlns:p14="http://schemas.microsoft.com/office/powerpoint/2010/main" val="199610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9"/>
            <a:ext cx="10363200" cy="1362075"/>
          </a:xfrm>
        </p:spPr>
        <p:txBody>
          <a:bodyPr anchor="t"/>
          <a:lstStyle>
            <a:lvl1pPr algn="l">
              <a:defRPr sz="4000" b="1" cap="all">
                <a:solidFill>
                  <a:schemeClr val="tx2">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42A176A8-E247-47DA-96C2-01418C0361C7}" type="slidenum">
              <a:rPr lang="en-US" altLang="en-US"/>
              <a:pPr>
                <a:defRPr/>
              </a:pPr>
              <a:t>‹#›</a:t>
            </a:fld>
            <a:endParaRPr lang="en-US" altLang="en-US"/>
          </a:p>
        </p:txBody>
      </p:sp>
    </p:spTree>
    <p:extLst>
      <p:ext uri="{BB962C8B-B14F-4D97-AF65-F5344CB8AC3E}">
        <p14:creationId xmlns:p14="http://schemas.microsoft.com/office/powerpoint/2010/main" val="41197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1ACCD72E-50F4-41E5-B510-F5FAC99B2AA7}" type="slidenum">
              <a:rPr lang="en-US" altLang="en-US"/>
              <a:pPr>
                <a:defRPr/>
              </a:pPr>
              <a:t>‹#›</a:t>
            </a:fld>
            <a:endParaRPr lang="en-US" altLang="en-US"/>
          </a:p>
        </p:txBody>
      </p:sp>
    </p:spTree>
    <p:extLst>
      <p:ext uri="{BB962C8B-B14F-4D97-AF65-F5344CB8AC3E}">
        <p14:creationId xmlns:p14="http://schemas.microsoft.com/office/powerpoint/2010/main" val="35750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9"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9"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9C25FE18-19A6-4731-AE0A-3D81B0542B3F}" type="slidenum">
              <a:rPr lang="en-US" altLang="en-US"/>
              <a:pPr>
                <a:defRPr/>
              </a:pPr>
              <a:t>‹#›</a:t>
            </a:fld>
            <a:endParaRPr lang="en-US" altLang="en-US"/>
          </a:p>
        </p:txBody>
      </p:sp>
    </p:spTree>
    <p:extLst>
      <p:ext uri="{BB962C8B-B14F-4D97-AF65-F5344CB8AC3E}">
        <p14:creationId xmlns:p14="http://schemas.microsoft.com/office/powerpoint/2010/main" val="342439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14"/>
          <p:cNvSpPr>
            <a:spLocks noGrp="1" noChangeArrowheads="1"/>
          </p:cNvSpPr>
          <p:nvPr>
            <p:ph type="sldNum" sz="quarter" idx="10"/>
          </p:nvPr>
        </p:nvSpPr>
        <p:spPr>
          <a:ln/>
        </p:spPr>
        <p:txBody>
          <a:bodyPr/>
          <a:lstStyle>
            <a:lvl1pPr>
              <a:defRPr/>
            </a:lvl1pPr>
          </a:lstStyle>
          <a:p>
            <a:pPr>
              <a:defRPr/>
            </a:pPr>
            <a:fld id="{10F37FC7-8D70-46F5-AA9C-C56EC588CE73}" type="slidenum">
              <a:rPr lang="en-US" altLang="en-US"/>
              <a:pPr>
                <a:defRPr/>
              </a:pPr>
              <a:t>‹#›</a:t>
            </a:fld>
            <a:endParaRPr lang="en-US" altLang="en-US"/>
          </a:p>
        </p:txBody>
      </p:sp>
    </p:spTree>
    <p:extLst>
      <p:ext uri="{BB962C8B-B14F-4D97-AF65-F5344CB8AC3E}">
        <p14:creationId xmlns:p14="http://schemas.microsoft.com/office/powerpoint/2010/main" val="32566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99D8F1AC-1087-4FCA-B6F0-FFC28D76A876}" type="slidenum">
              <a:rPr lang="en-US" altLang="en-US"/>
              <a:pPr>
                <a:defRPr/>
              </a:pPr>
              <a:t>‹#›</a:t>
            </a:fld>
            <a:endParaRPr lang="en-US" altLang="en-US"/>
          </a:p>
        </p:txBody>
      </p:sp>
    </p:spTree>
    <p:extLst>
      <p:ext uri="{BB962C8B-B14F-4D97-AF65-F5344CB8AC3E}">
        <p14:creationId xmlns:p14="http://schemas.microsoft.com/office/powerpoint/2010/main" val="267901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247"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7384" y="273059"/>
            <a:ext cx="681501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ADF1D3B-E8FD-4DD4-B17A-00ADB81D7C09}" type="slidenum">
              <a:rPr lang="en-US" altLang="en-US"/>
              <a:pPr>
                <a:defRPr/>
              </a:pPr>
              <a:t>‹#›</a:t>
            </a:fld>
            <a:endParaRPr lang="en-US" altLang="en-US"/>
          </a:p>
        </p:txBody>
      </p:sp>
    </p:spTree>
    <p:extLst>
      <p:ext uri="{BB962C8B-B14F-4D97-AF65-F5344CB8AC3E}">
        <p14:creationId xmlns:p14="http://schemas.microsoft.com/office/powerpoint/2010/main" val="174072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2C36814-3413-4D73-86EC-95C46AE855CE}" type="slidenum">
              <a:rPr lang="en-US" altLang="en-US"/>
              <a:pPr>
                <a:defRPr/>
              </a:pPr>
              <a:t>‹#›</a:t>
            </a:fld>
            <a:endParaRPr lang="en-US" altLang="en-US"/>
          </a:p>
        </p:txBody>
      </p:sp>
    </p:spTree>
    <p:extLst>
      <p:ext uri="{BB962C8B-B14F-4D97-AF65-F5344CB8AC3E}">
        <p14:creationId xmlns:p14="http://schemas.microsoft.com/office/powerpoint/2010/main" val="295799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descr="White Computer Wallpapers - Top Free White Computer Backgrounds -  WallpaperAccess"/>
          <p:cNvPicPr>
            <a:picLocks noChangeAspect="1" noChangeArrowheads="1"/>
          </p:cNvPicPr>
          <p:nvPr userDrawn="1"/>
        </p:nvPicPr>
        <p:blipFill rotWithShape="1">
          <a:blip r:embed="rId17" cstate="print">
            <a:extLst>
              <a:ext uri="{28A0092B-C50C-407E-A947-70E740481C1C}">
                <a14:useLocalDpi xmlns:a14="http://schemas.microsoft.com/office/drawing/2010/main" val="0"/>
              </a:ext>
            </a:extLst>
          </a:blip>
          <a:srcRect t="79265"/>
          <a:stretch/>
        </p:blipFill>
        <p:spPr bwMode="auto">
          <a:xfrm>
            <a:off x="-12032" y="0"/>
            <a:ext cx="12192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1" descr="E&amp;R-Template-inside_footer2"/>
          <p:cNvPicPr>
            <a:picLocks noChangeAspect="1" noChangeArrowheads="1"/>
          </p:cNvPicPr>
          <p:nvPr userDrawn="1"/>
        </p:nvPicPr>
        <p:blipFill rotWithShape="1">
          <a:blip r:embed="rId18" cstate="print">
            <a:duotone>
              <a:prstClr val="black"/>
              <a:schemeClr val="accent3">
                <a:tint val="45000"/>
                <a:satMod val="400000"/>
              </a:schemeClr>
            </a:duotone>
            <a:extLst>
              <a:ext uri="{28A0092B-C50C-407E-A947-70E740481C1C}">
                <a14:useLocalDpi xmlns:a14="http://schemas.microsoft.com/office/drawing/2010/main" val="0"/>
              </a:ext>
            </a:extLst>
          </a:blip>
          <a:srcRect l="3703" t="30556" r="28148"/>
          <a:stretch/>
        </p:blipFill>
        <p:spPr bwMode="auto">
          <a:xfrm>
            <a:off x="0" y="6183745"/>
            <a:ext cx="12192000" cy="75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2"/>
          <p:cNvSpPr>
            <a:spLocks noGrp="1" noChangeArrowheads="1"/>
          </p:cNvSpPr>
          <p:nvPr>
            <p:ph type="title"/>
          </p:nvPr>
        </p:nvSpPr>
        <p:spPr bwMode="auto">
          <a:xfrm>
            <a:off x="433137" y="-32084"/>
            <a:ext cx="9914188" cy="10179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1029" name="Rectangle 13"/>
          <p:cNvSpPr>
            <a:spLocks noGrp="1" noChangeArrowheads="1"/>
          </p:cNvSpPr>
          <p:nvPr>
            <p:ph type="body" idx="1"/>
          </p:nvPr>
        </p:nvSpPr>
        <p:spPr bwMode="auto">
          <a:xfrm>
            <a:off x="406400" y="1282700"/>
            <a:ext cx="10972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6350" name="Rectangle 14"/>
          <p:cNvSpPr>
            <a:spLocks noGrp="1" noChangeArrowheads="1"/>
          </p:cNvSpPr>
          <p:nvPr>
            <p:ph type="sldNum" sz="quarter" idx="4"/>
          </p:nvPr>
        </p:nvSpPr>
        <p:spPr bwMode="auto">
          <a:xfrm>
            <a:off x="5438775" y="6477000"/>
            <a:ext cx="1031875"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defRPr sz="1200" b="1" smtClean="0">
                <a:solidFill>
                  <a:schemeClr val="bg1"/>
                </a:solidFill>
                <a:latin typeface="Arial" panose="020B0604020202020204" pitchFamily="34" charset="0"/>
              </a:defRPr>
            </a:lvl1pPr>
          </a:lstStyle>
          <a:p>
            <a:pPr>
              <a:defRPr/>
            </a:pPr>
            <a:fld id="{EC5FB167-99EC-494E-BA48-D0CB9224004D}" type="slidenum">
              <a:rPr lang="en-US" altLang="en-US"/>
              <a:pPr>
                <a:defRPr/>
              </a:pPr>
              <a:t>‹#›</a:t>
            </a:fld>
            <a:endParaRPr lang="en-US" altLang="en-US"/>
          </a:p>
        </p:txBody>
      </p:sp>
      <p:grpSp>
        <p:nvGrpSpPr>
          <p:cNvPr id="1031" name="Group 15"/>
          <p:cNvGrpSpPr>
            <a:grpSpLocks/>
          </p:cNvGrpSpPr>
          <p:nvPr userDrawn="1"/>
        </p:nvGrpSpPr>
        <p:grpSpPr bwMode="auto">
          <a:xfrm>
            <a:off x="5730875" y="6453188"/>
            <a:ext cx="434975" cy="381000"/>
            <a:chOff x="4181" y="4125"/>
            <a:chExt cx="183" cy="192"/>
          </a:xfrm>
        </p:grpSpPr>
        <p:sp>
          <p:nvSpPr>
            <p:cNvPr id="1035" name="Freeform 16"/>
            <p:cNvSpPr>
              <a:spLocks/>
            </p:cNvSpPr>
            <p:nvPr userDrawn="1"/>
          </p:nvSpPr>
          <p:spPr bwMode="auto">
            <a:xfrm>
              <a:off x="4181" y="4125"/>
              <a:ext cx="183" cy="192"/>
            </a:xfrm>
            <a:custGeom>
              <a:avLst/>
              <a:gdLst>
                <a:gd name="T0" fmla="*/ 364 w 364"/>
                <a:gd name="T1" fmla="*/ 424 h 578"/>
                <a:gd name="T2" fmla="*/ 364 w 364"/>
                <a:gd name="T3" fmla="*/ 0 h 578"/>
                <a:gd name="T4" fmla="*/ 0 w 364"/>
                <a:gd name="T5" fmla="*/ 0 h 578"/>
                <a:gd name="T6" fmla="*/ 0 w 364"/>
                <a:gd name="T7" fmla="*/ 578 h 578"/>
                <a:gd name="T8" fmla="*/ 232 w 364"/>
                <a:gd name="T9" fmla="*/ 578 h 578"/>
                <a:gd name="T10" fmla="*/ 364 w 364"/>
                <a:gd name="T11" fmla="*/ 424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 name="Freeform 17"/>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endParaRPr lang="en-US"/>
            </a:p>
          </p:txBody>
        </p:sp>
        <p:sp>
          <p:nvSpPr>
            <p:cNvPr id="1037" name="Freeform 18"/>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endParaRPr lang="en-US"/>
            </a:p>
          </p:txBody>
        </p:sp>
      </p:grpSp>
      <p:sp>
        <p:nvSpPr>
          <p:cNvPr id="11" name="Rectangle 6"/>
          <p:cNvSpPr>
            <a:spLocks noChangeArrowheads="1"/>
          </p:cNvSpPr>
          <p:nvPr userDrawn="1"/>
        </p:nvSpPr>
        <p:spPr bwMode="auto">
          <a:xfrm>
            <a:off x="0" y="6570663"/>
            <a:ext cx="3781425" cy="261937"/>
          </a:xfrm>
          <a:prstGeom prst="rect">
            <a:avLst/>
          </a:prstGeom>
          <a:noFill/>
          <a:ln w="12700" algn="ctr">
            <a:noFill/>
            <a:miter lim="800000"/>
            <a:headEnd/>
            <a:tailEnd/>
          </a:ln>
          <a:effectLst/>
        </p:spPr>
        <p:txBody>
          <a:bodyPr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100" dirty="0">
                <a:solidFill>
                  <a:srgbClr val="FFFFCC"/>
                </a:solidFill>
                <a:latin typeface="Arial" panose="020B0604020202020204" pitchFamily="34" charset="0"/>
              </a:rPr>
              <a:t>Copyright © 2021, ABES Engineering College</a:t>
            </a:r>
          </a:p>
        </p:txBody>
      </p:sp>
      <p:pic>
        <p:nvPicPr>
          <p:cNvPr id="1034" name="Picture 8" descr="ABES ENGINEERING COLLEGE, Ghāziābād"/>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Lst>
  <p:hf hdr="0" ftr="0" dt="0"/>
  <p:txStyles>
    <p:title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1143000"/>
            <a:ext cx="8420100" cy="2514600"/>
          </a:xfrm>
        </p:spPr>
        <p:style>
          <a:lnRef idx="2">
            <a:schemeClr val="accent4"/>
          </a:lnRef>
          <a:fillRef idx="1">
            <a:schemeClr val="lt1"/>
          </a:fillRef>
          <a:effectRef idx="0">
            <a:schemeClr val="accent4"/>
          </a:effectRef>
          <a:fontRef idx="minor">
            <a:schemeClr val="dk1"/>
          </a:fontRef>
        </p:style>
        <p:txBody>
          <a:bodyPr/>
          <a:lstStyle/>
          <a:p>
            <a:pPr eaLnBrk="1" hangingPunct="1">
              <a:defRPr/>
            </a:pPr>
            <a:r>
              <a:rPr lang="en-US" altLang="en-US" sz="4000" dirty="0"/>
              <a:t>Keys in a Relational Database</a:t>
            </a:r>
          </a:p>
        </p:txBody>
      </p:sp>
      <p:sp>
        <p:nvSpPr>
          <p:cNvPr id="5124" name="Rectangle 10"/>
          <p:cNvSpPr>
            <a:spLocks noChangeArrowheads="1"/>
          </p:cNvSpPr>
          <p:nvPr/>
        </p:nvSpPr>
        <p:spPr bwMode="auto">
          <a:xfrm>
            <a:off x="1600200" y="1930400"/>
            <a:ext cx="6934200" cy="5715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eaLnBrk="1" hangingPunct="1">
              <a:buFont typeface="Wingdings" panose="05000000000000000000" pitchFamily="2" charset="2"/>
              <a:buNone/>
            </a:pPr>
            <a:endParaRPr lang="en-US" altLang="en-US" b="1">
              <a:solidFill>
                <a:srgbClr val="FFCC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IN" altLang="en-US" dirty="0">
                <a:solidFill>
                  <a:schemeClr val="accent6">
                    <a:lumMod val="75000"/>
                  </a:schemeClr>
                </a:solidFill>
              </a:rPr>
              <a:t>Some facts to remember about super keys</a:t>
            </a:r>
            <a:endParaRPr lang="en-IN" dirty="0">
              <a:solidFill>
                <a:schemeClr val="accent6">
                  <a:lumMod val="75000"/>
                </a:schemeClr>
              </a:solidFill>
            </a:endParaRPr>
          </a:p>
        </p:txBody>
      </p:sp>
      <p:sp>
        <p:nvSpPr>
          <p:cNvPr id="3" name="Content Placeholder 2"/>
          <p:cNvSpPr>
            <a:spLocks noGrp="1"/>
          </p:cNvSpPr>
          <p:nvPr>
            <p:ph idx="1"/>
          </p:nvPr>
        </p:nvSpPr>
        <p:spPr>
          <a:xfrm>
            <a:off x="-33130" y="1219201"/>
            <a:ext cx="12344400" cy="5638800"/>
          </a:xfrm>
        </p:spPr>
        <p:txBody>
          <a:bodyPr/>
          <a:lstStyle/>
          <a:p>
            <a:pPr>
              <a:lnSpc>
                <a:spcPct val="150000"/>
              </a:lnSpc>
            </a:pPr>
            <a:r>
              <a:rPr lang="en-US" sz="2600" dirty="0">
                <a:latin typeface="Times New Roman" pitchFamily="18" charset="0"/>
                <a:cs typeface="Times New Roman" pitchFamily="18" charset="0"/>
              </a:rPr>
              <a:t>A super key specifies uniqueness property for a row (tuple) i.e. t</a:t>
            </a:r>
            <a:r>
              <a:rPr lang="en-US" sz="2600" baseline="-25000" dirty="0">
                <a:latin typeface="Times New Roman" pitchFamily="18" charset="0"/>
                <a:cs typeface="Times New Roman" pitchFamily="18" charset="0"/>
              </a:rPr>
              <a:t>1</a:t>
            </a:r>
            <a:r>
              <a:rPr lang="en-US" sz="2600" dirty="0">
                <a:latin typeface="Times New Roman" pitchFamily="18" charset="0"/>
                <a:cs typeface="Times New Roman" pitchFamily="18" charset="0"/>
              </a:rPr>
              <a:t> [SK] ≠ t</a:t>
            </a:r>
            <a:r>
              <a:rPr lang="en-US" sz="2600" baseline="-25000" dirty="0">
                <a:latin typeface="Times New Roman" pitchFamily="18" charset="0"/>
                <a:cs typeface="Times New Roman" pitchFamily="18" charset="0"/>
              </a:rPr>
              <a:t>2</a:t>
            </a:r>
            <a:r>
              <a:rPr lang="en-US" sz="2600" dirty="0">
                <a:latin typeface="Times New Roman" pitchFamily="18" charset="0"/>
                <a:cs typeface="Times New Roman" pitchFamily="18" charset="0"/>
              </a:rPr>
              <a:t> [SK]  .</a:t>
            </a:r>
          </a:p>
          <a:p>
            <a:pPr>
              <a:lnSpc>
                <a:spcPct val="150000"/>
              </a:lnSpc>
            </a:pPr>
            <a:r>
              <a:rPr lang="en-US" sz="2600" dirty="0">
                <a:latin typeface="Times New Roman" pitchFamily="18" charset="0"/>
                <a:cs typeface="Times New Roman" pitchFamily="18" charset="0"/>
              </a:rPr>
              <a:t>Every relation has one default super key, i.e., the set of all attributes of that relation. </a:t>
            </a:r>
          </a:p>
          <a:p>
            <a:pPr>
              <a:lnSpc>
                <a:spcPct val="150000"/>
              </a:lnSpc>
            </a:pPr>
            <a:r>
              <a:rPr lang="en-US" sz="2600" dirty="0">
                <a:latin typeface="Times New Roman" pitchFamily="18" charset="0"/>
                <a:cs typeface="Times New Roman" pitchFamily="18" charset="0"/>
              </a:rPr>
              <a:t>A super key can have extraneous attribute/s. For super key SK2 i.e. {roll_no, first_name, last_name}, first_name and last_name are extraneous attributes. If we remove these attributes, then also uniqueness property holds.   </a:t>
            </a:r>
          </a:p>
          <a:p>
            <a:pPr>
              <a:lnSpc>
                <a:spcPct val="150000"/>
              </a:lnSpc>
            </a:pPr>
            <a:r>
              <a:rPr lang="en-US" sz="2600" dirty="0">
                <a:latin typeface="Times New Roman" pitchFamily="18" charset="0"/>
                <a:cs typeface="Times New Roman" pitchFamily="18" charset="0"/>
              </a:rPr>
              <a:t>If SK is a super key, then any superset of SK will also be a super key. </a:t>
            </a:r>
            <a:endParaRPr lang="en-IN" sz="26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10</a:t>
            </a:fld>
            <a:endParaRPr lang="en-US" altLang="en-US"/>
          </a:p>
        </p:txBody>
      </p:sp>
    </p:spTree>
    <p:extLst>
      <p:ext uri="{BB962C8B-B14F-4D97-AF65-F5344CB8AC3E}">
        <p14:creationId xmlns:p14="http://schemas.microsoft.com/office/powerpoint/2010/main" val="2505435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chemeClr val="accent2"/>
                </a:solidFill>
              </a:rPr>
              <a:t>Candidate Key</a:t>
            </a:r>
            <a:endParaRPr lang="en-IN" dirty="0">
              <a:solidFill>
                <a:schemeClr val="accent2"/>
              </a:solidFill>
            </a:endParaRPr>
          </a:p>
        </p:txBody>
      </p:sp>
      <p:sp>
        <p:nvSpPr>
          <p:cNvPr id="3" name="Content Placeholder 2"/>
          <p:cNvSpPr>
            <a:spLocks noGrp="1"/>
          </p:cNvSpPr>
          <p:nvPr>
            <p:ph idx="1"/>
          </p:nvPr>
        </p:nvSpPr>
        <p:spPr>
          <a:xfrm>
            <a:off x="152400" y="985838"/>
            <a:ext cx="11887200" cy="5338762"/>
          </a:xfrm>
        </p:spPr>
        <p:txBody>
          <a:bodyPr/>
          <a:lstStyle/>
          <a:p>
            <a:pPr marL="0" indent="0">
              <a:buNone/>
            </a:pPr>
            <a:r>
              <a:rPr lang="en-US" dirty="0"/>
              <a:t>A </a:t>
            </a:r>
            <a:r>
              <a:rPr lang="en-US" b="1" dirty="0"/>
              <a:t>candidate key </a:t>
            </a:r>
            <a:r>
              <a:rPr lang="en-US" dirty="0"/>
              <a:t>is a minimal super key that can identify each row (tuple) of a given relation uniquely.</a:t>
            </a:r>
          </a:p>
          <a:p>
            <a:pPr marL="0" indent="0">
              <a:buNone/>
            </a:pPr>
            <a:endParaRPr lang="en-US" dirty="0"/>
          </a:p>
          <a:p>
            <a:r>
              <a:rPr lang="en-US" dirty="0"/>
              <a:t> A </a:t>
            </a:r>
            <a:r>
              <a:rPr lang="en-US" b="1" dirty="0"/>
              <a:t>candidate key </a:t>
            </a:r>
            <a:r>
              <a:rPr lang="en-US" dirty="0"/>
              <a:t>has a minimum number of attributes that are definitely needed to establish a row (tuple) uniqueness in a given relation. </a:t>
            </a:r>
          </a:p>
          <a:p>
            <a:r>
              <a:rPr lang="en-US" dirty="0"/>
              <a:t>The set of all possible candidate keys is known as the candidate key set. </a:t>
            </a:r>
          </a:p>
          <a:p>
            <a:pPr marL="0" indent="0">
              <a:buNone/>
            </a:pPr>
            <a:r>
              <a:rPr lang="en-US" dirty="0"/>
              <a:t>   </a:t>
            </a:r>
          </a:p>
          <a:p>
            <a:pPr marL="0" indent="0">
              <a:buNone/>
            </a:pPr>
            <a:r>
              <a:rPr lang="en-US" b="1" dirty="0"/>
              <a:t>Example</a:t>
            </a:r>
            <a:r>
              <a:rPr lang="en-US" dirty="0"/>
              <a:t>: Consider  </a:t>
            </a:r>
            <a:r>
              <a:rPr lang="en-US" b="1" dirty="0"/>
              <a:t>STUDENT</a:t>
            </a:r>
            <a:r>
              <a:rPr lang="en-US" dirty="0"/>
              <a:t>(</a:t>
            </a:r>
            <a:r>
              <a:rPr lang="en-US" dirty="0" err="1"/>
              <a:t>adhaar_no</a:t>
            </a:r>
            <a:r>
              <a:rPr lang="en-US" dirty="0"/>
              <a:t>, roll_no, first_name, last_name, address, dob, gender, </a:t>
            </a:r>
            <a:r>
              <a:rPr lang="en-US" dirty="0" err="1"/>
              <a:t>mobile_no</a:t>
            </a:r>
            <a:r>
              <a:rPr lang="en-US" dirty="0"/>
              <a:t>, </a:t>
            </a:r>
            <a:r>
              <a:rPr lang="en-US" dirty="0" err="1"/>
              <a:t>email_id</a:t>
            </a:r>
            <a:r>
              <a:rPr lang="en-US" dirty="0"/>
              <a:t>) below are the </a:t>
            </a:r>
            <a:r>
              <a:rPr lang="en-IN" dirty="0"/>
              <a:t>candidate keys:</a:t>
            </a:r>
          </a:p>
          <a:p>
            <a:pPr marL="0" indent="0">
              <a:buNone/>
            </a:pPr>
            <a:endParaRPr lang="en-US" dirty="0"/>
          </a:p>
          <a:p>
            <a:pPr marL="0" indent="0" algn="just">
              <a:buNone/>
            </a:pPr>
            <a:r>
              <a:rPr lang="en-US" dirty="0"/>
              <a:t>    </a:t>
            </a:r>
            <a:r>
              <a:rPr lang="en-US" sz="2300" dirty="0"/>
              <a:t>CK1=(</a:t>
            </a:r>
            <a:r>
              <a:rPr lang="en-US" sz="2300" dirty="0" err="1"/>
              <a:t>adhaar_no</a:t>
            </a:r>
            <a:r>
              <a:rPr lang="en-US" sz="2300" dirty="0"/>
              <a:t>), CK2 = (roll_no) , CK3 = (first_name, </a:t>
            </a:r>
            <a:r>
              <a:rPr lang="en-US" sz="2300" dirty="0" err="1"/>
              <a:t>last_name,address</a:t>
            </a:r>
            <a:r>
              <a:rPr lang="en-US" sz="2300" dirty="0"/>
              <a:t>),</a:t>
            </a:r>
          </a:p>
          <a:p>
            <a:pPr marL="0" indent="0" algn="just">
              <a:buNone/>
            </a:pPr>
            <a:r>
              <a:rPr lang="en-US" sz="2300" dirty="0"/>
              <a:t>    CK4 = (</a:t>
            </a:r>
            <a:r>
              <a:rPr lang="en-US" sz="2300" dirty="0" err="1"/>
              <a:t>email_id</a:t>
            </a:r>
            <a:r>
              <a:rPr lang="en-US" sz="2300" dirty="0"/>
              <a:t>)  </a:t>
            </a:r>
          </a:p>
          <a:p>
            <a:pPr marL="0" indent="0">
              <a:buNone/>
            </a:pPr>
            <a:endParaRPr lang="en-IN" sz="23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11</a:t>
            </a:fld>
            <a:endParaRPr lang="en-US" altLang="en-US"/>
          </a:p>
        </p:txBody>
      </p:sp>
    </p:spTree>
    <p:extLst>
      <p:ext uri="{BB962C8B-B14F-4D97-AF65-F5344CB8AC3E}">
        <p14:creationId xmlns:p14="http://schemas.microsoft.com/office/powerpoint/2010/main" val="651977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Some facts to remember about candidate keys</a:t>
            </a:r>
            <a:endParaRPr lang="en-IN" dirty="0"/>
          </a:p>
        </p:txBody>
      </p:sp>
      <p:sp>
        <p:nvSpPr>
          <p:cNvPr id="3" name="Content Placeholder 2"/>
          <p:cNvSpPr>
            <a:spLocks noGrp="1"/>
          </p:cNvSpPr>
          <p:nvPr>
            <p:ph idx="1"/>
          </p:nvPr>
        </p:nvSpPr>
        <p:spPr/>
        <p:txBody>
          <a:bodyPr/>
          <a:lstStyle/>
          <a:p>
            <a:r>
              <a:rPr lang="en-US" dirty="0"/>
              <a:t>All the attributes in a candidate key are sufficient as well as necessary to identify each tuple uniquely.​  </a:t>
            </a:r>
            <a:endParaRPr lang="en-US" sz="1600" dirty="0"/>
          </a:p>
          <a:p>
            <a:r>
              <a:rPr lang="en-US" dirty="0"/>
              <a:t>Removing any attribute from the candidate key fails in identifying each tuple uniquely.​  </a:t>
            </a:r>
            <a:endParaRPr lang="en-US" sz="1600" dirty="0"/>
          </a:p>
          <a:p>
            <a:r>
              <a:rPr lang="en-US" dirty="0"/>
              <a:t>The value of the candidate key must always be unique.​  </a:t>
            </a:r>
          </a:p>
          <a:p>
            <a:r>
              <a:rPr lang="en-US" dirty="0"/>
              <a:t>The value of the candidate key can never be NULL.​  </a:t>
            </a:r>
          </a:p>
          <a:p>
            <a:r>
              <a:rPr lang="en-US" dirty="0"/>
              <a:t>It is possible to have multiple candidate keys in a relation.​  </a:t>
            </a:r>
          </a:p>
          <a:p>
            <a:r>
              <a:rPr lang="en-US" dirty="0"/>
              <a:t>Those attributes which appear in any candidate key are called </a:t>
            </a:r>
            <a:r>
              <a:rPr lang="en-US" b="1" dirty="0"/>
              <a:t>prime attributes</a:t>
            </a:r>
            <a:r>
              <a:rPr lang="en-US" dirty="0"/>
              <a:t>.​  </a:t>
            </a:r>
          </a:p>
          <a:p>
            <a:r>
              <a:rPr lang="en-US" dirty="0"/>
              <a:t>A candidate key is a super key but not vice versa.    </a:t>
            </a:r>
          </a:p>
          <a:p>
            <a:endParaRPr lang="en-IN" dirty="0"/>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12</a:t>
            </a:fld>
            <a:endParaRPr lang="en-US" altLang="en-US"/>
          </a:p>
        </p:txBody>
      </p:sp>
    </p:spTree>
    <p:extLst>
      <p:ext uri="{BB962C8B-B14F-4D97-AF65-F5344CB8AC3E}">
        <p14:creationId xmlns:p14="http://schemas.microsoft.com/office/powerpoint/2010/main" val="3866944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chemeClr val="accent2"/>
                </a:solidFill>
              </a:rPr>
              <a:t>Primary Key</a:t>
            </a:r>
            <a:endParaRPr lang="en-IN" dirty="0">
              <a:solidFill>
                <a:schemeClr val="accent2"/>
              </a:solidFill>
            </a:endParaRPr>
          </a:p>
        </p:txBody>
      </p:sp>
      <p:sp>
        <p:nvSpPr>
          <p:cNvPr id="3" name="Content Placeholder 2"/>
          <p:cNvSpPr>
            <a:spLocks noGrp="1"/>
          </p:cNvSpPr>
          <p:nvPr>
            <p:ph idx="1"/>
          </p:nvPr>
        </p:nvSpPr>
        <p:spPr>
          <a:xfrm>
            <a:off x="76200" y="1143000"/>
            <a:ext cx="12192000" cy="5021263"/>
          </a:xfrm>
        </p:spPr>
        <p:txBody>
          <a:bodyPr/>
          <a:lstStyle/>
          <a:p>
            <a:pPr marL="0" indent="0">
              <a:buNone/>
            </a:pPr>
            <a:r>
              <a:rPr lang="en-US" dirty="0"/>
              <a:t>A primary key is a constraint  in a table which uniquely identifies each row record in a database table by enabling one or more the column in the table as primary key.</a:t>
            </a:r>
          </a:p>
          <a:p>
            <a:pPr marL="0" indent="0">
              <a:buNone/>
            </a:pPr>
            <a:endParaRPr lang="en-US" dirty="0"/>
          </a:p>
          <a:p>
            <a:r>
              <a:rPr lang="en-US" dirty="0"/>
              <a:t>A relation can have many candidate keys, which can uniquely identify each row (tuple) of a given relation. Any one of these candidate keys can be chosen as a Primary key (PK) of a given relation.  </a:t>
            </a:r>
          </a:p>
          <a:p>
            <a:r>
              <a:rPr lang="en-US" dirty="0"/>
              <a:t> Some facts to remember about primary keys are given below:</a:t>
            </a:r>
          </a:p>
          <a:p>
            <a:pPr lvl="1">
              <a:buFont typeface="Wingdings" pitchFamily="2" charset="2"/>
              <a:buChar char="ü"/>
            </a:pPr>
            <a:r>
              <a:rPr lang="en-US" dirty="0"/>
              <a:t> </a:t>
            </a:r>
            <a:r>
              <a:rPr lang="en-US" sz="2000" dirty="0"/>
              <a:t>The value of the primary key field will always be unique​  </a:t>
            </a:r>
          </a:p>
          <a:p>
            <a:pPr lvl="1">
              <a:buFont typeface="Wingdings" pitchFamily="2" charset="2"/>
              <a:buChar char="ü"/>
            </a:pPr>
            <a:r>
              <a:rPr lang="en-US" sz="2000" dirty="0"/>
              <a:t> The value of a primary key field can never be NULL   </a:t>
            </a:r>
          </a:p>
          <a:p>
            <a:pPr lvl="1">
              <a:buFont typeface="Wingdings" pitchFamily="2" charset="2"/>
              <a:buChar char="ü"/>
            </a:pPr>
            <a:r>
              <a:rPr lang="en-US" sz="2000" dirty="0"/>
              <a:t> A relation is allowed to have only one primary key  </a:t>
            </a:r>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13</a:t>
            </a:fld>
            <a:endParaRPr lang="en-US" altLang="en-US"/>
          </a:p>
        </p:txBody>
      </p:sp>
    </p:spTree>
    <p:extLst>
      <p:ext uri="{BB962C8B-B14F-4D97-AF65-F5344CB8AC3E}">
        <p14:creationId xmlns:p14="http://schemas.microsoft.com/office/powerpoint/2010/main" val="141063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IN" altLang="en-US" dirty="0">
                <a:solidFill>
                  <a:schemeClr val="accent6">
                    <a:lumMod val="75000"/>
                  </a:schemeClr>
                </a:solidFill>
              </a:rPr>
              <a:t>Primary Key(Contd..)</a:t>
            </a:r>
            <a:endParaRPr lang="en-IN" dirty="0">
              <a:solidFill>
                <a:schemeClr val="accent6">
                  <a:lumMod val="75000"/>
                </a:schemeClr>
              </a:solidFill>
            </a:endParaRP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14</a:t>
            </a:fld>
            <a:endParaRPr lang="en-US" altLang="en-US"/>
          </a:p>
        </p:txBody>
      </p:sp>
      <p:sp>
        <p:nvSpPr>
          <p:cNvPr id="6" name="TextBox 5"/>
          <p:cNvSpPr txBox="1"/>
          <p:nvPr/>
        </p:nvSpPr>
        <p:spPr>
          <a:xfrm>
            <a:off x="228600" y="1676400"/>
            <a:ext cx="7467600" cy="2954655"/>
          </a:xfrm>
          <a:prstGeom prst="rect">
            <a:avLst/>
          </a:prstGeom>
          <a:noFill/>
        </p:spPr>
        <p:txBody>
          <a:bodyPr wrap="square" rtlCol="0">
            <a:spAutoFit/>
          </a:bodyPr>
          <a:lstStyle/>
          <a:p>
            <a:pPr marL="0" indent="0">
              <a:buNone/>
            </a:pPr>
            <a:r>
              <a:rPr lang="en-US" sz="2400" dirty="0">
                <a:latin typeface="+mj-lt"/>
              </a:rPr>
              <a:t>The primary key should be chosen such that:  </a:t>
            </a:r>
          </a:p>
          <a:p>
            <a:endParaRPr lang="en-US" sz="2400" dirty="0">
              <a:latin typeface="+mj-lt"/>
            </a:endParaRPr>
          </a:p>
          <a:p>
            <a:pPr marL="342900" indent="-342900">
              <a:buFont typeface="Wingdings" pitchFamily="2" charset="2"/>
              <a:buChar char="Ø"/>
            </a:pPr>
            <a:r>
              <a:rPr lang="en-US" sz="2400" dirty="0">
                <a:latin typeface="+mj-lt"/>
              </a:rPr>
              <a:t>Its attributes are never, or very rarely, changed , i.e., time-invariant.   </a:t>
            </a:r>
          </a:p>
          <a:p>
            <a:pPr marL="342900" indent="-342900">
              <a:buFont typeface="Wingdings" pitchFamily="2" charset="2"/>
              <a:buChar char="Ø"/>
            </a:pPr>
            <a:endParaRPr lang="en-US" sz="2400" dirty="0">
              <a:latin typeface="+mj-lt"/>
            </a:endParaRPr>
          </a:p>
          <a:p>
            <a:pPr marL="342900" indent="-342900">
              <a:buFont typeface="Wingdings" pitchFamily="2" charset="2"/>
              <a:buChar char="Ø"/>
            </a:pPr>
            <a:r>
              <a:rPr lang="en-US" sz="2400" dirty="0">
                <a:latin typeface="+mj-lt"/>
              </a:rPr>
              <a:t>It should consist of either a single attribute or a small number of attributes.</a:t>
            </a:r>
            <a:endParaRPr lang="en-IN" sz="2400" dirty="0">
              <a:latin typeface="+mj-lt"/>
            </a:endParaRPr>
          </a:p>
          <a:p>
            <a:endParaRPr lang="en-IN"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86600" y="1676400"/>
            <a:ext cx="4800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6197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70" y="0"/>
            <a:ext cx="9914188" cy="1017922"/>
          </a:xfrm>
          <a:effectLst/>
        </p:spPr>
        <p:txBody>
          <a:bodyPr/>
          <a:lstStyle/>
          <a:p>
            <a:r>
              <a:rPr lang="en-IN" dirty="0">
                <a:solidFill>
                  <a:schemeClr val="accent6">
                    <a:lumMod val="75000"/>
                  </a:schemeClr>
                </a:solidFill>
              </a:rPr>
              <a:t>Composite key</a:t>
            </a:r>
          </a:p>
        </p:txBody>
      </p:sp>
      <p:sp>
        <p:nvSpPr>
          <p:cNvPr id="3" name="Content Placeholder 2"/>
          <p:cNvSpPr>
            <a:spLocks noGrp="1"/>
          </p:cNvSpPr>
          <p:nvPr>
            <p:ph idx="1"/>
          </p:nvPr>
        </p:nvSpPr>
        <p:spPr>
          <a:xfrm>
            <a:off x="119270" y="1066800"/>
            <a:ext cx="11787808" cy="5410200"/>
          </a:xfrm>
        </p:spPr>
        <p:txBody>
          <a:bodyPr/>
          <a:lstStyle/>
          <a:p>
            <a:pPr marL="0" indent="0">
              <a:buNone/>
            </a:pPr>
            <a:r>
              <a:rPr lang="en-IN" sz="2300" b="1" dirty="0"/>
              <a:t>A composite key is a primary key consisting</a:t>
            </a:r>
            <a:r>
              <a:rPr lang="en-IN" sz="2300" dirty="0"/>
              <a:t> of two or more columns that uniquely identify rows in a relation. </a:t>
            </a:r>
          </a:p>
          <a:p>
            <a:pPr marL="0" indent="0">
              <a:buNone/>
            </a:pPr>
            <a:endParaRPr lang="en-IN" sz="2000" dirty="0"/>
          </a:p>
          <a:p>
            <a:r>
              <a:rPr lang="en-US" sz="2300" dirty="0"/>
              <a:t>The combination of columns guarantees uniqueness, though individually uniqueness is not guaranteed. Hence, they are combined to identify records in a relation uniquely.</a:t>
            </a:r>
          </a:p>
          <a:p>
            <a:pPr marL="0" indent="0">
              <a:buNone/>
            </a:pPr>
            <a:endParaRPr lang="en-US" sz="2300" dirty="0"/>
          </a:p>
          <a:p>
            <a:pPr marL="0" indent="0">
              <a:buNone/>
            </a:pPr>
            <a:r>
              <a:rPr lang="en-US" sz="2300" b="1" dirty="0"/>
              <a:t>Example: </a:t>
            </a:r>
            <a:r>
              <a:rPr lang="en-US" sz="2300" dirty="0"/>
              <a:t>Consider Section table </a:t>
            </a:r>
          </a:p>
          <a:p>
            <a:pPr marL="0" indent="0">
              <a:buNone/>
            </a:pPr>
            <a:r>
              <a:rPr lang="en-US" sz="2300" dirty="0"/>
              <a:t> composite key consisting of </a:t>
            </a:r>
          </a:p>
          <a:p>
            <a:pPr marL="0" indent="0">
              <a:buNone/>
            </a:pPr>
            <a:r>
              <a:rPr lang="en-US" sz="2300" dirty="0"/>
              <a:t>(</a:t>
            </a:r>
            <a:r>
              <a:rPr lang="en-US" sz="2300" dirty="0" err="1"/>
              <a:t>section_name</a:t>
            </a:r>
            <a:r>
              <a:rPr lang="en-US" sz="2300" dirty="0"/>
              <a:t>) and (</a:t>
            </a:r>
            <a:r>
              <a:rPr lang="en-US" sz="2300" dirty="0" err="1"/>
              <a:t>dept_id</a:t>
            </a:r>
            <a:r>
              <a:rPr lang="en-US" sz="2300" dirty="0"/>
              <a:t>). </a:t>
            </a:r>
            <a:r>
              <a:rPr lang="en-US" sz="2000" dirty="0"/>
              <a:t> </a:t>
            </a:r>
          </a:p>
          <a:p>
            <a:pPr marL="0" indent="0">
              <a:buNone/>
            </a:pPr>
            <a:endParaRPr lang="en-US" dirty="0"/>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15</a:t>
            </a:fld>
            <a:endParaRPr lang="en-US"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1478" y="3124200"/>
            <a:ext cx="67056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1588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84"/>
            <a:ext cx="9914188" cy="1017922"/>
          </a:xfrm>
          <a:effectLst/>
        </p:spPr>
        <p:txBody>
          <a:bodyPr/>
          <a:lstStyle/>
          <a:p>
            <a:r>
              <a:rPr lang="en-US" altLang="en-US" dirty="0">
                <a:solidFill>
                  <a:schemeClr val="accent2"/>
                </a:solidFill>
              </a:rPr>
              <a:t> </a:t>
            </a:r>
            <a:br>
              <a:rPr lang="en-US" altLang="en-US" dirty="0">
                <a:solidFill>
                  <a:schemeClr val="accent2"/>
                </a:solidFill>
              </a:rPr>
            </a:br>
            <a:br>
              <a:rPr lang="en-US" altLang="en-US" dirty="0">
                <a:solidFill>
                  <a:schemeClr val="accent2"/>
                </a:solidFill>
              </a:rPr>
            </a:br>
            <a:r>
              <a:rPr lang="en-US" altLang="en-US" dirty="0">
                <a:solidFill>
                  <a:schemeClr val="accent6">
                    <a:lumMod val="75000"/>
                  </a:schemeClr>
                </a:solidFill>
              </a:rPr>
              <a:t>Secondary Key or Alternate key</a:t>
            </a:r>
            <a:r>
              <a:rPr lang="en-US" altLang="en-US" dirty="0">
                <a:solidFill>
                  <a:schemeClr val="accent2"/>
                </a:solidFill>
              </a:rPr>
              <a:t> </a:t>
            </a:r>
            <a:r>
              <a:rPr lang="en-US" altLang="en-US" b="0" dirty="0">
                <a:solidFill>
                  <a:schemeClr val="accent2"/>
                </a:solidFill>
              </a:rPr>
              <a:t> </a:t>
            </a:r>
            <a:br>
              <a:rPr lang="en-US" altLang="en-US" b="0" dirty="0">
                <a:solidFill>
                  <a:schemeClr val="accent2"/>
                </a:solidFill>
              </a:rPr>
            </a:br>
            <a:r>
              <a:rPr lang="en-US" altLang="en-US" b="0" dirty="0">
                <a:solidFill>
                  <a:schemeClr val="accent2"/>
                </a:solidFill>
              </a:rPr>
              <a:t> </a:t>
            </a:r>
            <a:br>
              <a:rPr lang="en-US" altLang="en-US" b="0" dirty="0">
                <a:solidFill>
                  <a:schemeClr val="accent2"/>
                </a:solidFill>
              </a:rPr>
            </a:br>
            <a:endParaRPr lang="en-IN" dirty="0">
              <a:solidFill>
                <a:schemeClr val="accent2"/>
              </a:solidFill>
            </a:endParaRPr>
          </a:p>
        </p:txBody>
      </p:sp>
      <p:sp>
        <p:nvSpPr>
          <p:cNvPr id="3" name="Content Placeholder 2"/>
          <p:cNvSpPr>
            <a:spLocks noGrp="1"/>
          </p:cNvSpPr>
          <p:nvPr>
            <p:ph idx="1"/>
          </p:nvPr>
        </p:nvSpPr>
        <p:spPr>
          <a:xfrm>
            <a:off x="228600" y="1282700"/>
            <a:ext cx="11734800" cy="4881563"/>
          </a:xfrm>
        </p:spPr>
        <p:txBody>
          <a:bodyPr/>
          <a:lstStyle/>
          <a:p>
            <a:pPr marL="0" indent="0" algn="just">
              <a:buNone/>
            </a:pPr>
            <a:r>
              <a:rPr lang="en-US" b="1" dirty="0"/>
              <a:t>Secondary or Alternate key </a:t>
            </a:r>
            <a:r>
              <a:rPr lang="en-US" dirty="0"/>
              <a:t>(s) are the candidate</a:t>
            </a:r>
            <a:r>
              <a:rPr lang="en-US" b="1" dirty="0"/>
              <a:t> </a:t>
            </a:r>
            <a:r>
              <a:rPr lang="en-US" dirty="0"/>
              <a:t>keys that are left unimplemented or unused after implementing the primary key. </a:t>
            </a:r>
          </a:p>
          <a:p>
            <a:pPr marL="0" indent="0">
              <a:buNone/>
            </a:pPr>
            <a:endParaRPr lang="en-US" dirty="0"/>
          </a:p>
          <a:p>
            <a:pPr algn="just"/>
            <a:r>
              <a:rPr lang="en-US" dirty="0"/>
              <a:t>The </a:t>
            </a:r>
            <a:r>
              <a:rPr lang="en-US" b="1" dirty="0"/>
              <a:t>secondary keys </a:t>
            </a:r>
            <a:r>
              <a:rPr lang="en-US" dirty="0"/>
              <a:t>are used for data retrieval purposes and indexing. Indexing is done for better and faster data searching and retrieval from the database. </a:t>
            </a:r>
          </a:p>
          <a:p>
            <a:pPr marL="0" indent="0">
              <a:buNone/>
            </a:pPr>
            <a:endParaRPr lang="en-US" dirty="0"/>
          </a:p>
          <a:p>
            <a:r>
              <a:rPr lang="en-US" dirty="0"/>
              <a:t>If in the </a:t>
            </a:r>
            <a:r>
              <a:rPr lang="en-US" b="1" dirty="0"/>
              <a:t>student relation</a:t>
            </a:r>
            <a:r>
              <a:rPr lang="en-US" dirty="0"/>
              <a:t>, (roll_no) is designated as a primary key, the remaining candidate keys – (</a:t>
            </a:r>
            <a:r>
              <a:rPr lang="en-US" dirty="0" err="1"/>
              <a:t>adhaar_no</a:t>
            </a:r>
            <a:r>
              <a:rPr lang="en-US" dirty="0"/>
              <a:t>), (</a:t>
            </a:r>
            <a:r>
              <a:rPr lang="en-US" dirty="0" err="1"/>
              <a:t>email_id</a:t>
            </a:r>
            <a:r>
              <a:rPr lang="en-US" dirty="0"/>
              <a:t>), (first_name, last_name, address) are the secondary keys or alternate keys of the student relation. </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16</a:t>
            </a:fld>
            <a:endParaRPr lang="en-US" altLang="en-US"/>
          </a:p>
        </p:txBody>
      </p:sp>
    </p:spTree>
    <p:extLst>
      <p:ext uri="{BB962C8B-B14F-4D97-AF65-F5344CB8AC3E}">
        <p14:creationId xmlns:p14="http://schemas.microsoft.com/office/powerpoint/2010/main" val="1799092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these questions</a:t>
            </a:r>
            <a:endParaRPr lang="en-IN" dirty="0"/>
          </a:p>
        </p:txBody>
      </p:sp>
      <p:sp>
        <p:nvSpPr>
          <p:cNvPr id="3" name="Content Placeholder 2"/>
          <p:cNvSpPr>
            <a:spLocks noGrp="1"/>
          </p:cNvSpPr>
          <p:nvPr>
            <p:ph idx="1"/>
          </p:nvPr>
        </p:nvSpPr>
        <p:spPr/>
        <p:txBody>
          <a:bodyPr/>
          <a:lstStyle/>
          <a:p>
            <a:pPr marL="0" indent="0">
              <a:buNone/>
            </a:pPr>
            <a:r>
              <a:rPr lang="en-US" dirty="0"/>
              <a:t>Which one of the following is a set of one or more attributes taken collectively to uniquely identify a record?</a:t>
            </a:r>
          </a:p>
          <a:p>
            <a:pPr marL="0" indent="0">
              <a:buNone/>
            </a:pPr>
            <a:br>
              <a:rPr lang="en-US" dirty="0"/>
            </a:br>
            <a:r>
              <a:rPr lang="en-US" dirty="0"/>
              <a:t>a) Candidate key</a:t>
            </a:r>
            <a:br>
              <a:rPr lang="en-US" dirty="0"/>
            </a:br>
            <a:r>
              <a:rPr lang="en-US" dirty="0"/>
              <a:t>b) Sub key</a:t>
            </a:r>
            <a:br>
              <a:rPr lang="en-US" dirty="0"/>
            </a:br>
            <a:r>
              <a:rPr lang="en-US" dirty="0"/>
              <a:t>c) Super key</a:t>
            </a:r>
            <a:br>
              <a:rPr lang="en-US" dirty="0"/>
            </a:br>
            <a:r>
              <a:rPr lang="en-US" dirty="0"/>
              <a:t>d) Foreign key</a:t>
            </a:r>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17</a:t>
            </a:fld>
            <a:endParaRPr lang="en-US" altLang="en-US"/>
          </a:p>
        </p:txBody>
      </p:sp>
    </p:spTree>
    <p:extLst>
      <p:ext uri="{BB962C8B-B14F-4D97-AF65-F5344CB8AC3E}">
        <p14:creationId xmlns:p14="http://schemas.microsoft.com/office/powerpoint/2010/main" val="2884513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these questions</a:t>
            </a:r>
            <a:endParaRPr lang="en-IN" dirty="0"/>
          </a:p>
        </p:txBody>
      </p:sp>
      <p:sp>
        <p:nvSpPr>
          <p:cNvPr id="3" name="Content Placeholder 2"/>
          <p:cNvSpPr>
            <a:spLocks noGrp="1"/>
          </p:cNvSpPr>
          <p:nvPr>
            <p:ph idx="1"/>
          </p:nvPr>
        </p:nvSpPr>
        <p:spPr/>
        <p:txBody>
          <a:bodyPr/>
          <a:lstStyle/>
          <a:p>
            <a:pPr marL="0" indent="0">
              <a:buNone/>
            </a:pPr>
            <a:r>
              <a:rPr lang="en-US" dirty="0"/>
              <a:t>Which one of the following is a set of one or more attributes taken collectively to uniquely identify a record?</a:t>
            </a:r>
          </a:p>
          <a:p>
            <a:pPr marL="0" indent="0">
              <a:buNone/>
            </a:pPr>
            <a:br>
              <a:rPr lang="en-US" dirty="0"/>
            </a:br>
            <a:r>
              <a:rPr lang="en-US" dirty="0"/>
              <a:t>a) Candidate key</a:t>
            </a:r>
            <a:br>
              <a:rPr lang="en-US" dirty="0"/>
            </a:br>
            <a:r>
              <a:rPr lang="en-US" dirty="0"/>
              <a:t>b) Sub key</a:t>
            </a:r>
            <a:br>
              <a:rPr lang="en-US" dirty="0"/>
            </a:br>
            <a:r>
              <a:rPr lang="en-US" dirty="0"/>
              <a:t>c) </a:t>
            </a:r>
            <a:r>
              <a:rPr lang="en-US" b="1" dirty="0">
                <a:solidFill>
                  <a:srgbClr val="FF0000"/>
                </a:solidFill>
              </a:rPr>
              <a:t>Super key</a:t>
            </a:r>
            <a:br>
              <a:rPr lang="en-US" dirty="0"/>
            </a:br>
            <a:r>
              <a:rPr lang="en-US" dirty="0"/>
              <a:t>d) Foreign key</a:t>
            </a:r>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18</a:t>
            </a:fld>
            <a:endParaRPr lang="en-US" altLang="en-US"/>
          </a:p>
        </p:txBody>
      </p:sp>
    </p:spTree>
    <p:extLst>
      <p:ext uri="{BB962C8B-B14F-4D97-AF65-F5344CB8AC3E}">
        <p14:creationId xmlns:p14="http://schemas.microsoft.com/office/powerpoint/2010/main" val="1593449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IN" dirty="0">
                <a:solidFill>
                  <a:schemeClr val="accent6">
                    <a:lumMod val="75000"/>
                  </a:schemeClr>
                </a:solidFill>
              </a:rPr>
              <a:t>Can you answer this ?</a:t>
            </a:r>
          </a:p>
        </p:txBody>
      </p:sp>
      <p:sp>
        <p:nvSpPr>
          <p:cNvPr id="3" name="Content Placeholder 2"/>
          <p:cNvSpPr>
            <a:spLocks noGrp="1"/>
          </p:cNvSpPr>
          <p:nvPr>
            <p:ph idx="1"/>
          </p:nvPr>
        </p:nvSpPr>
        <p:spPr/>
        <p:txBody>
          <a:bodyPr/>
          <a:lstStyle/>
          <a:p>
            <a:pPr marL="0" indent="0">
              <a:buNone/>
            </a:pPr>
            <a:r>
              <a:rPr lang="en-US" dirty="0"/>
              <a:t>2. The subset of a super key is a candidate key under what condition?</a:t>
            </a:r>
          </a:p>
          <a:p>
            <a:pPr marL="0" indent="0">
              <a:buNone/>
            </a:pPr>
            <a:br>
              <a:rPr lang="en-US" dirty="0"/>
            </a:br>
            <a:r>
              <a:rPr lang="en-US" dirty="0"/>
              <a:t>a) No proper subset is a super key</a:t>
            </a:r>
            <a:br>
              <a:rPr lang="en-US" dirty="0"/>
            </a:br>
            <a:r>
              <a:rPr lang="en-US" dirty="0"/>
              <a:t>b) All subsets are super keys</a:t>
            </a:r>
            <a:br>
              <a:rPr lang="en-US" dirty="0"/>
            </a:br>
            <a:r>
              <a:rPr lang="en-US" dirty="0"/>
              <a:t>c) Subset is a super key</a:t>
            </a:r>
            <a:br>
              <a:rPr lang="en-US" dirty="0"/>
            </a:br>
            <a:r>
              <a:rPr lang="en-US" dirty="0"/>
              <a:t>d) Each subset is a super key</a:t>
            </a:r>
            <a:endParaRPr lang="en-IN" dirty="0"/>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19</a:t>
            </a:fld>
            <a:endParaRPr lang="en-US" altLang="en-US"/>
          </a:p>
        </p:txBody>
      </p:sp>
      <p:sp>
        <p:nvSpPr>
          <p:cNvPr id="5" name="Rectangle 4"/>
          <p:cNvSpPr/>
          <p:nvPr/>
        </p:nvSpPr>
        <p:spPr bwMode="auto">
          <a:xfrm>
            <a:off x="433137" y="2133600"/>
            <a:ext cx="4824663" cy="381000"/>
          </a:xfrm>
          <a:prstGeom prst="rect">
            <a:avLst/>
          </a:prstGeom>
          <a:solidFill>
            <a:srgbClr val="AFAFAF">
              <a:alpha val="20000"/>
            </a:srgb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Tree>
    <p:extLst>
      <p:ext uri="{BB962C8B-B14F-4D97-AF65-F5344CB8AC3E}">
        <p14:creationId xmlns:p14="http://schemas.microsoft.com/office/powerpoint/2010/main" val="376274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effectLst/>
        </p:spPr>
        <p:txBody>
          <a:bodyPr/>
          <a:lstStyle/>
          <a:p>
            <a:pPr eaLnBrk="1" hangingPunct="1"/>
            <a:r>
              <a:rPr lang="en-US" altLang="en-US" sz="3600" dirty="0">
                <a:solidFill>
                  <a:schemeClr val="accent6">
                    <a:lumMod val="75000"/>
                  </a:schemeClr>
                </a:solidFill>
              </a:rPr>
              <a:t>General Guideline</a:t>
            </a:r>
          </a:p>
        </p:txBody>
      </p:sp>
      <p:sp>
        <p:nvSpPr>
          <p:cNvPr id="7171" name="Content Placeholder 2"/>
          <p:cNvSpPr>
            <a:spLocks noGrp="1"/>
          </p:cNvSpPr>
          <p:nvPr>
            <p:ph idx="1"/>
          </p:nvPr>
        </p:nvSpPr>
        <p:spPr/>
        <p:txBody>
          <a:bodyPr/>
          <a:lstStyle/>
          <a:p>
            <a:pPr indent="4763" eaLnBrk="1" hangingPunct="1">
              <a:buFont typeface="Wingdings" panose="05000000000000000000" pitchFamily="2" charset="2"/>
              <a:buNone/>
            </a:pPr>
            <a:r>
              <a:rPr lang="en-US" altLang="en-US" sz="1600" b="1"/>
              <a:t>© (2021) ABES Engineering College.</a:t>
            </a:r>
          </a:p>
          <a:p>
            <a:pPr indent="4763" eaLnBrk="1" hangingPunct="1">
              <a:buFont typeface="Wingdings" panose="05000000000000000000" pitchFamily="2" charset="2"/>
              <a:buNone/>
            </a:pPr>
            <a:endParaRPr lang="en-US" altLang="en-US" sz="1600"/>
          </a:p>
          <a:p>
            <a:pPr indent="4763" algn="just" eaLnBrk="1" hangingPunct="1">
              <a:buFont typeface="Wingdings" panose="05000000000000000000" pitchFamily="2" charset="2"/>
              <a:buNone/>
            </a:pPr>
            <a:r>
              <a:rPr lang="en-US" altLang="en-US" sz="1600"/>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p>
        </p:txBody>
      </p:sp>
      <p:sp>
        <p:nvSpPr>
          <p:cNvPr id="7172" name="Slide Number Placeholder 3"/>
          <p:cNvSpPr>
            <a:spLocks noGrp="1"/>
          </p:cNvSpPr>
          <p:nvPr>
            <p:ph type="sldNum" sz="quarter" idx="10"/>
          </p:nvPr>
        </p:nvSpPr>
        <p:spPr>
          <a:xfrm>
            <a:off x="5390231" y="6473157"/>
            <a:ext cx="10318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C14B7E0C-946A-4A56-89AE-3F8B67CC828C}" type="slidenum">
              <a:rPr lang="en-US" altLang="en-US" sz="1200">
                <a:solidFill>
                  <a:schemeClr val="bg1"/>
                </a:solidFill>
              </a:rPr>
              <a:pPr>
                <a:spcBef>
                  <a:spcPct val="0"/>
                </a:spcBef>
                <a:buClrTx/>
                <a:buFontTx/>
                <a:buNone/>
              </a:pPr>
              <a:t>2</a:t>
            </a:fld>
            <a:endParaRPr lang="en-US" altLang="en-US" sz="12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6042"/>
            <a:ext cx="9914188" cy="1017922"/>
          </a:xfrm>
          <a:effectLst/>
        </p:spPr>
        <p:txBody>
          <a:bodyPr/>
          <a:lstStyle/>
          <a:p>
            <a:r>
              <a:rPr lang="en-IN" dirty="0">
                <a:solidFill>
                  <a:schemeClr val="accent6">
                    <a:lumMod val="75000"/>
                  </a:schemeClr>
                </a:solidFill>
              </a:rPr>
              <a:t>Can you answer this ?</a:t>
            </a:r>
            <a:endParaRPr lang="en-IN" dirty="0">
              <a:solidFill>
                <a:schemeClr val="accent2"/>
              </a:solidFill>
            </a:endParaRPr>
          </a:p>
        </p:txBody>
      </p:sp>
      <p:sp>
        <p:nvSpPr>
          <p:cNvPr id="3" name="Content Placeholder 2"/>
          <p:cNvSpPr>
            <a:spLocks noGrp="1"/>
          </p:cNvSpPr>
          <p:nvPr>
            <p:ph idx="1"/>
          </p:nvPr>
        </p:nvSpPr>
        <p:spPr>
          <a:xfrm>
            <a:off x="36094" y="1001880"/>
            <a:ext cx="12155905" cy="5475120"/>
          </a:xfrm>
        </p:spPr>
        <p:txBody>
          <a:bodyPr/>
          <a:lstStyle/>
          <a:p>
            <a:pPr marL="0" indent="0">
              <a:buNone/>
            </a:pPr>
            <a:r>
              <a:rPr lang="en-US" dirty="0"/>
              <a:t>Q. A _____ is a property of the entire relation, rather than of the individual tuples in which each tuple is unique.</a:t>
            </a:r>
          </a:p>
          <a:p>
            <a:pPr marL="0" indent="0">
              <a:buNone/>
            </a:pPr>
            <a:br>
              <a:rPr lang="en-US" dirty="0"/>
            </a:br>
            <a:r>
              <a:rPr lang="en-US" dirty="0"/>
              <a:t>a) Rows</a:t>
            </a:r>
            <a:br>
              <a:rPr lang="en-US" dirty="0"/>
            </a:br>
            <a:r>
              <a:rPr lang="en-US" dirty="0"/>
              <a:t>b) Key</a:t>
            </a:r>
            <a:br>
              <a:rPr lang="en-US" dirty="0"/>
            </a:br>
            <a:r>
              <a:rPr lang="en-US" dirty="0"/>
              <a:t>c) Attribute</a:t>
            </a:r>
            <a:br>
              <a:rPr lang="en-US" dirty="0"/>
            </a:br>
            <a:r>
              <a:rPr lang="en-US" dirty="0"/>
              <a:t>d) Fields</a:t>
            </a:r>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20</a:t>
            </a:fld>
            <a:endParaRPr lang="en-US" altLang="en-US"/>
          </a:p>
        </p:txBody>
      </p:sp>
      <p:sp>
        <p:nvSpPr>
          <p:cNvPr id="5" name="Rectangle 4"/>
          <p:cNvSpPr/>
          <p:nvPr/>
        </p:nvSpPr>
        <p:spPr bwMode="auto">
          <a:xfrm>
            <a:off x="381000" y="2590800"/>
            <a:ext cx="1219200" cy="381000"/>
          </a:xfrm>
          <a:prstGeom prst="rect">
            <a:avLst/>
          </a:prstGeom>
          <a:solidFill>
            <a:srgbClr val="AFAFAF">
              <a:alpha val="20000"/>
            </a:srgb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Tree>
    <p:extLst>
      <p:ext uri="{BB962C8B-B14F-4D97-AF65-F5344CB8AC3E}">
        <p14:creationId xmlns:p14="http://schemas.microsoft.com/office/powerpoint/2010/main" val="206242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IN" dirty="0">
                <a:solidFill>
                  <a:schemeClr val="accent6">
                    <a:lumMod val="75000"/>
                  </a:schemeClr>
                </a:solidFill>
              </a:rPr>
              <a:t>Can you answer this ?</a:t>
            </a:r>
          </a:p>
        </p:txBody>
      </p:sp>
      <p:sp>
        <p:nvSpPr>
          <p:cNvPr id="3" name="Content Placeholder 2"/>
          <p:cNvSpPr>
            <a:spLocks noGrp="1"/>
          </p:cNvSpPr>
          <p:nvPr>
            <p:ph idx="1"/>
          </p:nvPr>
        </p:nvSpPr>
        <p:spPr/>
        <p:txBody>
          <a:bodyPr/>
          <a:lstStyle/>
          <a:p>
            <a:pPr marL="0" indent="0">
              <a:buNone/>
            </a:pPr>
            <a:r>
              <a:rPr lang="en-US" dirty="0"/>
              <a:t>Q. An attribute in a relation is a foreign key if the _______ key from one relation is used as an attribute in that relation.</a:t>
            </a:r>
          </a:p>
          <a:p>
            <a:pPr marL="0" indent="0">
              <a:buNone/>
            </a:pPr>
            <a:br>
              <a:rPr lang="en-US" dirty="0"/>
            </a:br>
            <a:r>
              <a:rPr lang="en-US" dirty="0"/>
              <a:t>a) Candidate</a:t>
            </a:r>
            <a:br>
              <a:rPr lang="en-US" dirty="0"/>
            </a:br>
            <a:r>
              <a:rPr lang="en-US" dirty="0"/>
              <a:t>b) Primary</a:t>
            </a:r>
            <a:br>
              <a:rPr lang="en-US" dirty="0"/>
            </a:br>
            <a:r>
              <a:rPr lang="en-US" dirty="0"/>
              <a:t>c) Super</a:t>
            </a:r>
            <a:br>
              <a:rPr lang="en-US" dirty="0"/>
            </a:br>
            <a:r>
              <a:rPr lang="en-US" dirty="0"/>
              <a:t>d) Sub</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21</a:t>
            </a:fld>
            <a:endParaRPr lang="en-US" altLang="en-US"/>
          </a:p>
        </p:txBody>
      </p:sp>
      <p:sp>
        <p:nvSpPr>
          <p:cNvPr id="5" name="Rectangle 4"/>
          <p:cNvSpPr/>
          <p:nvPr/>
        </p:nvSpPr>
        <p:spPr bwMode="auto">
          <a:xfrm>
            <a:off x="433137" y="2895600"/>
            <a:ext cx="1624263" cy="381000"/>
          </a:xfrm>
          <a:prstGeom prst="rect">
            <a:avLst/>
          </a:prstGeom>
          <a:solidFill>
            <a:srgbClr val="AFAFAF">
              <a:alpha val="20000"/>
            </a:srgb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Tree>
    <p:extLst>
      <p:ext uri="{BB962C8B-B14F-4D97-AF65-F5344CB8AC3E}">
        <p14:creationId xmlns:p14="http://schemas.microsoft.com/office/powerpoint/2010/main" val="204643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Can you answer this ?</a:t>
            </a:r>
            <a:endParaRPr lang="en-IN" dirty="0"/>
          </a:p>
        </p:txBody>
      </p:sp>
      <p:sp>
        <p:nvSpPr>
          <p:cNvPr id="3" name="Content Placeholder 2"/>
          <p:cNvSpPr>
            <a:spLocks noGrp="1"/>
          </p:cNvSpPr>
          <p:nvPr>
            <p:ph idx="1"/>
          </p:nvPr>
        </p:nvSpPr>
        <p:spPr/>
        <p:txBody>
          <a:bodyPr/>
          <a:lstStyle/>
          <a:p>
            <a:pPr marL="0" indent="0">
              <a:buNone/>
            </a:pPr>
            <a:r>
              <a:rPr lang="en-US" dirty="0"/>
              <a:t>Q. In RDBMS Relationships between tables created by using</a:t>
            </a:r>
            <a:endParaRPr lang="en-IN" dirty="0"/>
          </a:p>
          <a:p>
            <a:pPr marL="457200" lvl="0" indent="-457200">
              <a:buFont typeface="+mj-lt"/>
              <a:buAutoNum type="alphaLcParenR"/>
            </a:pPr>
            <a:r>
              <a:rPr lang="en-IN" dirty="0"/>
              <a:t>Alternate Keys</a:t>
            </a:r>
          </a:p>
          <a:p>
            <a:pPr marL="457200" lvl="0" indent="-457200">
              <a:buFont typeface="+mj-lt"/>
              <a:buAutoNum type="alphaLcParenR"/>
            </a:pPr>
            <a:r>
              <a:rPr lang="en-IN" dirty="0">
                <a:solidFill>
                  <a:schemeClr val="tx1"/>
                </a:solidFill>
              </a:rPr>
              <a:t>Foreign Keys</a:t>
            </a:r>
          </a:p>
          <a:p>
            <a:pPr marL="457200" lvl="0" indent="-457200">
              <a:buFont typeface="+mj-lt"/>
              <a:buAutoNum type="alphaLcParenR"/>
            </a:pPr>
            <a:r>
              <a:rPr lang="en-IN" dirty="0"/>
              <a:t>Candidate Keys</a:t>
            </a:r>
          </a:p>
          <a:p>
            <a:pPr marL="457200" lvl="0" indent="-457200">
              <a:buFont typeface="+mj-lt"/>
              <a:buAutoNum type="alphaLcParenR"/>
            </a:pPr>
            <a:r>
              <a:rPr lang="en-IN" dirty="0"/>
              <a:t>Composite Keys </a:t>
            </a:r>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22</a:t>
            </a:fld>
            <a:endParaRPr lang="en-US" altLang="en-US"/>
          </a:p>
        </p:txBody>
      </p:sp>
    </p:spTree>
    <p:extLst>
      <p:ext uri="{BB962C8B-B14F-4D97-AF65-F5344CB8AC3E}">
        <p14:creationId xmlns:p14="http://schemas.microsoft.com/office/powerpoint/2010/main" val="3953911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Can you answer this ?</a:t>
            </a:r>
            <a:endParaRPr lang="en-IN" dirty="0"/>
          </a:p>
        </p:txBody>
      </p:sp>
      <p:sp>
        <p:nvSpPr>
          <p:cNvPr id="3" name="Content Placeholder 2"/>
          <p:cNvSpPr>
            <a:spLocks noGrp="1"/>
          </p:cNvSpPr>
          <p:nvPr>
            <p:ph idx="1"/>
          </p:nvPr>
        </p:nvSpPr>
        <p:spPr/>
        <p:txBody>
          <a:bodyPr/>
          <a:lstStyle/>
          <a:p>
            <a:pPr marL="0" indent="0">
              <a:buNone/>
            </a:pPr>
            <a:r>
              <a:rPr lang="en-US" dirty="0"/>
              <a:t>Q. In RDBMS Relationships between tables created by using</a:t>
            </a:r>
            <a:endParaRPr lang="en-IN" dirty="0"/>
          </a:p>
          <a:p>
            <a:pPr marL="457200" lvl="0" indent="-457200">
              <a:buFont typeface="+mj-lt"/>
              <a:buAutoNum type="alphaLcParenR"/>
            </a:pPr>
            <a:r>
              <a:rPr lang="en-IN" dirty="0"/>
              <a:t>Alternate Keys</a:t>
            </a:r>
          </a:p>
          <a:p>
            <a:pPr marL="457200" lvl="0" indent="-457200">
              <a:buFont typeface="+mj-lt"/>
              <a:buAutoNum type="alphaLcParenR"/>
            </a:pPr>
            <a:r>
              <a:rPr lang="en-IN" b="1" dirty="0">
                <a:solidFill>
                  <a:srgbClr val="FF0000"/>
                </a:solidFill>
              </a:rPr>
              <a:t>Foreign Keys</a:t>
            </a:r>
          </a:p>
          <a:p>
            <a:pPr marL="457200" lvl="0" indent="-457200">
              <a:buFont typeface="+mj-lt"/>
              <a:buAutoNum type="alphaLcParenR"/>
            </a:pPr>
            <a:r>
              <a:rPr lang="en-IN" dirty="0"/>
              <a:t>Candidate Keys</a:t>
            </a:r>
          </a:p>
          <a:p>
            <a:pPr marL="457200" lvl="0" indent="-457200">
              <a:buFont typeface="+mj-lt"/>
              <a:buAutoNum type="alphaLcParenR"/>
            </a:pPr>
            <a:r>
              <a:rPr lang="en-IN" dirty="0"/>
              <a:t>Composite Keys </a:t>
            </a:r>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23</a:t>
            </a:fld>
            <a:endParaRPr lang="en-US" altLang="en-US"/>
          </a:p>
        </p:txBody>
      </p:sp>
    </p:spTree>
    <p:extLst>
      <p:ext uri="{BB962C8B-B14F-4D97-AF65-F5344CB8AC3E}">
        <p14:creationId xmlns:p14="http://schemas.microsoft.com/office/powerpoint/2010/main" val="1761183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Can you answer this ?</a:t>
            </a:r>
            <a:endParaRPr lang="en-IN" dirty="0"/>
          </a:p>
        </p:txBody>
      </p:sp>
      <p:sp>
        <p:nvSpPr>
          <p:cNvPr id="3" name="Content Placeholder 2"/>
          <p:cNvSpPr>
            <a:spLocks noGrp="1"/>
          </p:cNvSpPr>
          <p:nvPr>
            <p:ph idx="1"/>
          </p:nvPr>
        </p:nvSpPr>
        <p:spPr/>
        <p:txBody>
          <a:bodyPr/>
          <a:lstStyle/>
          <a:p>
            <a:pPr marL="0" indent="0">
              <a:buNone/>
            </a:pPr>
            <a:r>
              <a:rPr lang="en-US" dirty="0"/>
              <a:t>Q. Which one is correct with respect to RDBMS</a:t>
            </a:r>
          </a:p>
          <a:p>
            <a:pPr marL="0" indent="0">
              <a:buNone/>
            </a:pPr>
            <a:endParaRPr lang="en-IN" dirty="0"/>
          </a:p>
          <a:p>
            <a:pPr marL="457200" lvl="0" indent="-457200">
              <a:buFont typeface="+mj-lt"/>
              <a:buAutoNum type="alphaLcParenR"/>
            </a:pPr>
            <a:r>
              <a:rPr lang="en-IN" dirty="0"/>
              <a:t>Primary Key ⊆ Super Key ⊆ Candidate Key</a:t>
            </a:r>
          </a:p>
          <a:p>
            <a:pPr marL="457200" lvl="0" indent="-457200">
              <a:buFont typeface="+mj-lt"/>
              <a:buAutoNum type="alphaLcParenR"/>
            </a:pPr>
            <a:r>
              <a:rPr lang="en-IN" dirty="0"/>
              <a:t>Primary Key ⊆ Candidate Key ⊆ Super Key</a:t>
            </a:r>
          </a:p>
          <a:p>
            <a:pPr marL="457200" lvl="0" indent="-457200">
              <a:buFont typeface="+mj-lt"/>
              <a:buAutoNum type="alphaLcParenR"/>
            </a:pPr>
            <a:r>
              <a:rPr lang="en-IN" dirty="0"/>
              <a:t>Super key⊆  Candidate Key ⊆ Primary key</a:t>
            </a:r>
          </a:p>
          <a:p>
            <a:pPr marL="457200" lvl="0" indent="-457200">
              <a:buFont typeface="+mj-lt"/>
              <a:buAutoNum type="alphaLcParenR"/>
            </a:pPr>
            <a:r>
              <a:rPr lang="en-IN" dirty="0"/>
              <a:t>Super key ⊆ Primary key ⊆ Candidate key</a:t>
            </a:r>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24</a:t>
            </a:fld>
            <a:endParaRPr lang="en-US" altLang="en-US"/>
          </a:p>
        </p:txBody>
      </p:sp>
    </p:spTree>
    <p:extLst>
      <p:ext uri="{BB962C8B-B14F-4D97-AF65-F5344CB8AC3E}">
        <p14:creationId xmlns:p14="http://schemas.microsoft.com/office/powerpoint/2010/main" val="1025386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Can you answer this ?</a:t>
            </a:r>
            <a:endParaRPr lang="en-IN" dirty="0"/>
          </a:p>
        </p:txBody>
      </p:sp>
      <p:sp>
        <p:nvSpPr>
          <p:cNvPr id="3" name="Content Placeholder 2"/>
          <p:cNvSpPr>
            <a:spLocks noGrp="1"/>
          </p:cNvSpPr>
          <p:nvPr>
            <p:ph idx="1"/>
          </p:nvPr>
        </p:nvSpPr>
        <p:spPr/>
        <p:txBody>
          <a:bodyPr/>
          <a:lstStyle/>
          <a:p>
            <a:pPr marL="0" indent="0">
              <a:buNone/>
            </a:pPr>
            <a:r>
              <a:rPr lang="en-US" dirty="0"/>
              <a:t>Q. Which one is correct with respect to RDBMS</a:t>
            </a:r>
          </a:p>
          <a:p>
            <a:pPr marL="0" indent="0">
              <a:buNone/>
            </a:pPr>
            <a:endParaRPr lang="en-IN" dirty="0"/>
          </a:p>
          <a:p>
            <a:pPr marL="457200" lvl="0" indent="-457200">
              <a:buFont typeface="+mj-lt"/>
              <a:buAutoNum type="alphaLcParenR"/>
            </a:pPr>
            <a:r>
              <a:rPr lang="en-IN" dirty="0"/>
              <a:t>Primary Key ⊆ Super Key ⊆ Candidate Key</a:t>
            </a:r>
          </a:p>
          <a:p>
            <a:pPr marL="457200" lvl="0" indent="-457200">
              <a:buFont typeface="+mj-lt"/>
              <a:buAutoNum type="alphaLcParenR"/>
            </a:pPr>
            <a:r>
              <a:rPr lang="en-IN" b="1" dirty="0">
                <a:solidFill>
                  <a:srgbClr val="FF0000"/>
                </a:solidFill>
              </a:rPr>
              <a:t>Primary Key ⊆ Candidate Key ⊆ Super Key</a:t>
            </a:r>
          </a:p>
          <a:p>
            <a:pPr marL="457200" lvl="0" indent="-457200">
              <a:buFont typeface="+mj-lt"/>
              <a:buAutoNum type="alphaLcParenR"/>
            </a:pPr>
            <a:r>
              <a:rPr lang="en-IN" dirty="0"/>
              <a:t>Super key⊆  Candidate Key ⊆ Primary key</a:t>
            </a:r>
          </a:p>
          <a:p>
            <a:pPr marL="457200" lvl="0" indent="-457200">
              <a:buFont typeface="+mj-lt"/>
              <a:buAutoNum type="alphaLcParenR"/>
            </a:pPr>
            <a:r>
              <a:rPr lang="en-IN" dirty="0"/>
              <a:t>Super key ⊆ Primary key ⊆ Candidate key</a:t>
            </a:r>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25</a:t>
            </a:fld>
            <a:endParaRPr lang="en-US" altLang="en-US"/>
          </a:p>
        </p:txBody>
      </p:sp>
    </p:spTree>
    <p:extLst>
      <p:ext uri="{BB962C8B-B14F-4D97-AF65-F5344CB8AC3E}">
        <p14:creationId xmlns:p14="http://schemas.microsoft.com/office/powerpoint/2010/main" val="3599221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Can you answer this ?</a:t>
            </a:r>
            <a:endParaRPr lang="en-IN" dirty="0"/>
          </a:p>
        </p:txBody>
      </p:sp>
      <p:sp>
        <p:nvSpPr>
          <p:cNvPr id="3" name="Content Placeholder 2"/>
          <p:cNvSpPr>
            <a:spLocks noGrp="1"/>
          </p:cNvSpPr>
          <p:nvPr>
            <p:ph idx="1"/>
          </p:nvPr>
        </p:nvSpPr>
        <p:spPr/>
        <p:txBody>
          <a:bodyPr/>
          <a:lstStyle/>
          <a:p>
            <a:pPr marL="0" indent="0">
              <a:buNone/>
            </a:pPr>
            <a:r>
              <a:rPr lang="en-US" dirty="0"/>
              <a:t> Q. A </a:t>
            </a:r>
            <a:r>
              <a:rPr lang="en-US" i="1" dirty="0"/>
              <a:t>prime attribute</a:t>
            </a:r>
            <a:r>
              <a:rPr lang="en-US" dirty="0"/>
              <a:t> of a relation scheme </a:t>
            </a:r>
            <a:r>
              <a:rPr lang="en-US" i="1" dirty="0"/>
              <a:t>R</a:t>
            </a:r>
            <a:r>
              <a:rPr lang="en-US" dirty="0"/>
              <a:t> is an attribute that appears </a:t>
            </a:r>
          </a:p>
          <a:p>
            <a:pPr marL="0" indent="0">
              <a:buNone/>
            </a:pPr>
            <a:r>
              <a:rPr lang="en-US" dirty="0"/>
              <a:t>(GATE 2014)</a:t>
            </a:r>
          </a:p>
          <a:p>
            <a:pPr marL="0" indent="0">
              <a:buNone/>
            </a:pPr>
            <a:endParaRPr lang="en-IN" dirty="0"/>
          </a:p>
          <a:p>
            <a:pPr marL="457200" lvl="0" indent="-457200">
              <a:buFont typeface="+mj-lt"/>
              <a:buAutoNum type="alphaLcParenR"/>
            </a:pPr>
            <a:r>
              <a:rPr lang="en-IN" dirty="0"/>
              <a:t>    in all candidate keys of </a:t>
            </a:r>
            <a:r>
              <a:rPr lang="en-IN" i="1" dirty="0"/>
              <a:t>R</a:t>
            </a:r>
            <a:r>
              <a:rPr lang="en-IN" dirty="0"/>
              <a:t>.</a:t>
            </a:r>
          </a:p>
          <a:p>
            <a:pPr marL="457200" lvl="0" indent="-457200">
              <a:buFont typeface="+mj-lt"/>
              <a:buAutoNum type="alphaLcParenR"/>
            </a:pPr>
            <a:r>
              <a:rPr lang="en-US" dirty="0"/>
              <a:t>    in some candidate key of </a:t>
            </a:r>
            <a:r>
              <a:rPr lang="en-US" i="1" dirty="0"/>
              <a:t>R</a:t>
            </a:r>
            <a:r>
              <a:rPr lang="en-US" dirty="0"/>
              <a:t>.</a:t>
            </a:r>
            <a:endParaRPr lang="en-IN" dirty="0"/>
          </a:p>
          <a:p>
            <a:pPr marL="457200" lvl="0" indent="-457200">
              <a:buFont typeface="+mj-lt"/>
              <a:buAutoNum type="alphaLcParenR"/>
            </a:pPr>
            <a:r>
              <a:rPr lang="en-US" dirty="0"/>
              <a:t>    in a foreign key of </a:t>
            </a:r>
            <a:r>
              <a:rPr lang="en-US" i="1" dirty="0"/>
              <a:t>R</a:t>
            </a:r>
            <a:r>
              <a:rPr lang="en-US" dirty="0"/>
              <a:t>.</a:t>
            </a:r>
            <a:endParaRPr lang="en-IN" dirty="0"/>
          </a:p>
          <a:p>
            <a:pPr marL="457200" lvl="0" indent="-457200">
              <a:buFont typeface="+mj-lt"/>
              <a:buAutoNum type="alphaLcParenR"/>
            </a:pPr>
            <a:r>
              <a:rPr lang="en-IN" dirty="0"/>
              <a:t>    only in the primary key of </a:t>
            </a:r>
            <a:r>
              <a:rPr lang="en-IN" i="1" dirty="0"/>
              <a:t>R</a:t>
            </a:r>
            <a:r>
              <a:rPr lang="en-IN" dirty="0"/>
              <a:t>.</a:t>
            </a:r>
            <a:r>
              <a:rPr lang="en-IN" b="1" dirty="0"/>
              <a:t> </a:t>
            </a:r>
            <a:endParaRPr lang="en-IN" dirty="0"/>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26</a:t>
            </a:fld>
            <a:endParaRPr lang="en-US" altLang="en-US"/>
          </a:p>
        </p:txBody>
      </p:sp>
    </p:spTree>
    <p:extLst>
      <p:ext uri="{BB962C8B-B14F-4D97-AF65-F5344CB8AC3E}">
        <p14:creationId xmlns:p14="http://schemas.microsoft.com/office/powerpoint/2010/main" val="74047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Can you answer this ?</a:t>
            </a:r>
            <a:endParaRPr lang="en-IN" dirty="0"/>
          </a:p>
        </p:txBody>
      </p:sp>
      <p:sp>
        <p:nvSpPr>
          <p:cNvPr id="3" name="Content Placeholder 2"/>
          <p:cNvSpPr>
            <a:spLocks noGrp="1"/>
          </p:cNvSpPr>
          <p:nvPr>
            <p:ph idx="1"/>
          </p:nvPr>
        </p:nvSpPr>
        <p:spPr/>
        <p:txBody>
          <a:bodyPr/>
          <a:lstStyle/>
          <a:p>
            <a:pPr marL="0" indent="0">
              <a:buNone/>
            </a:pPr>
            <a:r>
              <a:rPr lang="en-US" dirty="0"/>
              <a:t> Q. A </a:t>
            </a:r>
            <a:r>
              <a:rPr lang="en-US" i="1" dirty="0"/>
              <a:t>prime attribute</a:t>
            </a:r>
            <a:r>
              <a:rPr lang="en-US" dirty="0"/>
              <a:t> of a relation scheme </a:t>
            </a:r>
            <a:r>
              <a:rPr lang="en-US" i="1" dirty="0"/>
              <a:t>R</a:t>
            </a:r>
            <a:r>
              <a:rPr lang="en-US" dirty="0"/>
              <a:t> is an attribute that appears</a:t>
            </a:r>
          </a:p>
          <a:p>
            <a:pPr marL="0" indent="0">
              <a:buNone/>
            </a:pPr>
            <a:r>
              <a:rPr lang="en-US" dirty="0"/>
              <a:t>(GATE 2014)</a:t>
            </a:r>
          </a:p>
          <a:p>
            <a:pPr marL="0" indent="0">
              <a:buNone/>
            </a:pPr>
            <a:endParaRPr lang="en-IN" dirty="0"/>
          </a:p>
          <a:p>
            <a:pPr marL="457200" lvl="0" indent="-457200">
              <a:buFont typeface="+mj-lt"/>
              <a:buAutoNum type="alphaLcParenR"/>
            </a:pPr>
            <a:r>
              <a:rPr lang="en-IN" dirty="0"/>
              <a:t>    in all candidate keys of </a:t>
            </a:r>
            <a:r>
              <a:rPr lang="en-IN" i="1" dirty="0"/>
              <a:t>R</a:t>
            </a:r>
            <a:r>
              <a:rPr lang="en-IN" dirty="0"/>
              <a:t>.</a:t>
            </a:r>
          </a:p>
          <a:p>
            <a:pPr marL="457200" lvl="0" indent="-457200">
              <a:buFont typeface="+mj-lt"/>
              <a:buAutoNum type="alphaLcParenR"/>
            </a:pPr>
            <a:r>
              <a:rPr lang="en-US" b="1" dirty="0">
                <a:solidFill>
                  <a:srgbClr val="FF0000"/>
                </a:solidFill>
              </a:rPr>
              <a:t>    in some candidate key of </a:t>
            </a:r>
            <a:r>
              <a:rPr lang="en-US" b="1" i="1" dirty="0">
                <a:solidFill>
                  <a:srgbClr val="FF0000"/>
                </a:solidFill>
              </a:rPr>
              <a:t>R</a:t>
            </a:r>
            <a:r>
              <a:rPr lang="en-US" b="1" dirty="0">
                <a:solidFill>
                  <a:srgbClr val="FF0000"/>
                </a:solidFill>
              </a:rPr>
              <a:t>.</a:t>
            </a:r>
            <a:endParaRPr lang="en-IN" b="1" dirty="0">
              <a:solidFill>
                <a:srgbClr val="FF0000"/>
              </a:solidFill>
            </a:endParaRPr>
          </a:p>
          <a:p>
            <a:pPr marL="457200" lvl="0" indent="-457200">
              <a:buFont typeface="+mj-lt"/>
              <a:buAutoNum type="alphaLcParenR"/>
            </a:pPr>
            <a:r>
              <a:rPr lang="en-US" dirty="0"/>
              <a:t>    in a foreign key of </a:t>
            </a:r>
            <a:r>
              <a:rPr lang="en-US" i="1" dirty="0"/>
              <a:t>R</a:t>
            </a:r>
            <a:r>
              <a:rPr lang="en-US" dirty="0"/>
              <a:t>.</a:t>
            </a:r>
            <a:endParaRPr lang="en-IN" dirty="0"/>
          </a:p>
          <a:p>
            <a:pPr marL="457200" lvl="0" indent="-457200">
              <a:buFont typeface="+mj-lt"/>
              <a:buAutoNum type="alphaLcParenR"/>
            </a:pPr>
            <a:r>
              <a:rPr lang="en-IN" dirty="0"/>
              <a:t>    only in the primary key of </a:t>
            </a:r>
            <a:r>
              <a:rPr lang="en-IN" i="1" dirty="0"/>
              <a:t>R</a:t>
            </a:r>
            <a:r>
              <a:rPr lang="en-IN" dirty="0"/>
              <a:t>.</a:t>
            </a:r>
            <a:r>
              <a:rPr lang="en-IN" b="1" dirty="0"/>
              <a:t> </a:t>
            </a:r>
            <a:endParaRPr lang="en-IN" dirty="0"/>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27</a:t>
            </a:fld>
            <a:endParaRPr lang="en-US" altLang="en-US"/>
          </a:p>
        </p:txBody>
      </p:sp>
    </p:spTree>
    <p:extLst>
      <p:ext uri="{BB962C8B-B14F-4D97-AF65-F5344CB8AC3E}">
        <p14:creationId xmlns:p14="http://schemas.microsoft.com/office/powerpoint/2010/main" val="1809389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Can you answer this ?</a:t>
            </a:r>
            <a:endParaRPr lang="en-IN" dirty="0"/>
          </a:p>
        </p:txBody>
      </p:sp>
      <p:sp>
        <p:nvSpPr>
          <p:cNvPr id="3" name="Content Placeholder 2"/>
          <p:cNvSpPr>
            <a:spLocks noGrp="1"/>
          </p:cNvSpPr>
          <p:nvPr>
            <p:ph idx="1"/>
          </p:nvPr>
        </p:nvSpPr>
        <p:spPr/>
        <p:txBody>
          <a:bodyPr/>
          <a:lstStyle/>
          <a:p>
            <a:pPr marL="0" indent="0">
              <a:buNone/>
            </a:pPr>
            <a:r>
              <a:rPr lang="en-US" dirty="0"/>
              <a:t>Q. Which of the following statements are not true?(GATE 2017)</a:t>
            </a:r>
          </a:p>
          <a:p>
            <a:pPr marL="0" indent="0">
              <a:buNone/>
            </a:pPr>
            <a:endParaRPr lang="en-IN" dirty="0"/>
          </a:p>
          <a:p>
            <a:pPr marL="457200" indent="-457200">
              <a:buFont typeface="+mj-lt"/>
              <a:buAutoNum type="alphaLcParenR"/>
            </a:pPr>
            <a:r>
              <a:rPr lang="en-US" dirty="0"/>
              <a:t>Superset of a </a:t>
            </a:r>
            <a:r>
              <a:rPr lang="en-US" dirty="0" err="1"/>
              <a:t>superkey</a:t>
            </a:r>
            <a:r>
              <a:rPr lang="en-US" dirty="0"/>
              <a:t> is also a </a:t>
            </a:r>
            <a:r>
              <a:rPr lang="en-US" dirty="0" err="1"/>
              <a:t>superkey</a:t>
            </a:r>
            <a:r>
              <a:rPr lang="en-US" dirty="0"/>
              <a:t>.</a:t>
            </a:r>
            <a:endParaRPr lang="en-IN" dirty="0"/>
          </a:p>
          <a:p>
            <a:pPr marL="457200" indent="-457200">
              <a:buFont typeface="+mj-lt"/>
              <a:buAutoNum type="alphaLcParenR"/>
            </a:pPr>
            <a:r>
              <a:rPr lang="en-US" dirty="0"/>
              <a:t>Superset of a candidate key is a </a:t>
            </a:r>
            <a:r>
              <a:rPr lang="en-US" dirty="0" err="1"/>
              <a:t>superkey</a:t>
            </a:r>
            <a:r>
              <a:rPr lang="en-US" dirty="0"/>
              <a:t>.</a:t>
            </a:r>
            <a:endParaRPr lang="en-IN" dirty="0"/>
          </a:p>
          <a:p>
            <a:pPr marL="457200" indent="-457200">
              <a:buFont typeface="+mj-lt"/>
              <a:buAutoNum type="alphaLcParenR"/>
            </a:pPr>
            <a:r>
              <a:rPr lang="en-US" dirty="0"/>
              <a:t>Subset of a candidate key can be a </a:t>
            </a:r>
            <a:r>
              <a:rPr lang="en-US" dirty="0" err="1"/>
              <a:t>superkey</a:t>
            </a:r>
            <a:r>
              <a:rPr lang="en-US" dirty="0"/>
              <a:t>.</a:t>
            </a:r>
            <a:endParaRPr lang="en-IN" dirty="0"/>
          </a:p>
          <a:p>
            <a:pPr marL="457200" indent="-457200">
              <a:buFont typeface="+mj-lt"/>
              <a:buAutoNum type="alphaLcParenR"/>
            </a:pPr>
            <a:r>
              <a:rPr lang="en-US" dirty="0"/>
              <a:t>Proper subset of a candidate key is also a candidate key.</a:t>
            </a:r>
            <a:endParaRPr lang="en-IN" dirty="0"/>
          </a:p>
          <a:p>
            <a:pPr marL="457200" indent="-457200">
              <a:buFont typeface="+mj-lt"/>
              <a:buAutoNum type="alphaLcParenR"/>
            </a:pP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28</a:t>
            </a:fld>
            <a:endParaRPr lang="en-US" altLang="en-US"/>
          </a:p>
        </p:txBody>
      </p:sp>
    </p:spTree>
    <p:extLst>
      <p:ext uri="{BB962C8B-B14F-4D97-AF65-F5344CB8AC3E}">
        <p14:creationId xmlns:p14="http://schemas.microsoft.com/office/powerpoint/2010/main" val="1512922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Can you answer this ?</a:t>
            </a:r>
            <a:endParaRPr lang="en-IN" dirty="0"/>
          </a:p>
        </p:txBody>
      </p:sp>
      <p:sp>
        <p:nvSpPr>
          <p:cNvPr id="3" name="Content Placeholder 2"/>
          <p:cNvSpPr>
            <a:spLocks noGrp="1"/>
          </p:cNvSpPr>
          <p:nvPr>
            <p:ph idx="1"/>
          </p:nvPr>
        </p:nvSpPr>
        <p:spPr/>
        <p:txBody>
          <a:bodyPr/>
          <a:lstStyle/>
          <a:p>
            <a:pPr marL="0" indent="0">
              <a:buNone/>
            </a:pPr>
            <a:r>
              <a:rPr lang="en-US" dirty="0"/>
              <a:t>Q. Which of the following statements are not true?(GATE 2017)</a:t>
            </a:r>
          </a:p>
          <a:p>
            <a:pPr marL="0" indent="0">
              <a:buNone/>
            </a:pPr>
            <a:endParaRPr lang="en-IN" dirty="0"/>
          </a:p>
          <a:p>
            <a:pPr marL="457200" indent="-457200">
              <a:buFont typeface="+mj-lt"/>
              <a:buAutoNum type="alphaLcParenR"/>
            </a:pPr>
            <a:r>
              <a:rPr lang="en-US" dirty="0"/>
              <a:t>Superset of a </a:t>
            </a:r>
            <a:r>
              <a:rPr lang="en-US" dirty="0" err="1"/>
              <a:t>superkey</a:t>
            </a:r>
            <a:r>
              <a:rPr lang="en-US" dirty="0"/>
              <a:t> is also a </a:t>
            </a:r>
            <a:r>
              <a:rPr lang="en-US" dirty="0" err="1"/>
              <a:t>superkey</a:t>
            </a:r>
            <a:r>
              <a:rPr lang="en-US" dirty="0"/>
              <a:t>.</a:t>
            </a:r>
            <a:endParaRPr lang="en-IN" dirty="0"/>
          </a:p>
          <a:p>
            <a:pPr marL="457200" indent="-457200">
              <a:buFont typeface="+mj-lt"/>
              <a:buAutoNum type="alphaLcParenR"/>
            </a:pPr>
            <a:r>
              <a:rPr lang="en-US" dirty="0"/>
              <a:t>Superset of a candidate key is a </a:t>
            </a:r>
            <a:r>
              <a:rPr lang="en-US" dirty="0" err="1"/>
              <a:t>superkey</a:t>
            </a:r>
            <a:r>
              <a:rPr lang="en-US" dirty="0"/>
              <a:t>.</a:t>
            </a:r>
            <a:endParaRPr lang="en-IN" dirty="0"/>
          </a:p>
          <a:p>
            <a:pPr marL="457200" indent="-457200">
              <a:buFont typeface="+mj-lt"/>
              <a:buAutoNum type="alphaLcParenR"/>
            </a:pPr>
            <a:r>
              <a:rPr lang="en-US" dirty="0"/>
              <a:t>Subset of a candidate key can be a </a:t>
            </a:r>
            <a:r>
              <a:rPr lang="en-US" dirty="0" err="1"/>
              <a:t>superkey</a:t>
            </a:r>
            <a:r>
              <a:rPr lang="en-US" dirty="0"/>
              <a:t>.</a:t>
            </a:r>
            <a:endParaRPr lang="en-IN" dirty="0"/>
          </a:p>
          <a:p>
            <a:pPr marL="457200" indent="-457200">
              <a:buFont typeface="+mj-lt"/>
              <a:buAutoNum type="alphaLcParenR"/>
            </a:pPr>
            <a:r>
              <a:rPr lang="en-US" b="1" dirty="0">
                <a:solidFill>
                  <a:srgbClr val="FF0000"/>
                </a:solidFill>
              </a:rPr>
              <a:t>Proper subset of a candidate key is also a candidate key.</a:t>
            </a:r>
            <a:endParaRPr lang="en-IN" b="1" dirty="0">
              <a:solidFill>
                <a:srgbClr val="FF0000"/>
              </a:solidFill>
            </a:endParaRPr>
          </a:p>
          <a:p>
            <a:pPr marL="457200" indent="-457200">
              <a:buFont typeface="+mj-lt"/>
              <a:buAutoNum type="alphaLcParenR"/>
            </a:pP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29</a:t>
            </a:fld>
            <a:endParaRPr lang="en-US" altLang="en-US"/>
          </a:p>
        </p:txBody>
      </p:sp>
    </p:spTree>
    <p:extLst>
      <p:ext uri="{BB962C8B-B14F-4D97-AF65-F5344CB8AC3E}">
        <p14:creationId xmlns:p14="http://schemas.microsoft.com/office/powerpoint/2010/main" val="2063553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EC0D652-A8FC-424A-87A4-EF988E509A82}" type="slidenum">
              <a:rPr lang="en-US" altLang="en-US" sz="1200">
                <a:solidFill>
                  <a:schemeClr val="bg1"/>
                </a:solidFill>
              </a:rPr>
              <a:pPr>
                <a:spcBef>
                  <a:spcPct val="0"/>
                </a:spcBef>
                <a:buClrTx/>
                <a:buFontTx/>
                <a:buNone/>
              </a:pPr>
              <a:t>3</a:t>
            </a:fld>
            <a:endParaRPr lang="en-US" altLang="en-US" sz="1200">
              <a:solidFill>
                <a:schemeClr val="bg1"/>
              </a:solidFill>
            </a:endParaRPr>
          </a:p>
        </p:txBody>
      </p:sp>
      <p:sp>
        <p:nvSpPr>
          <p:cNvPr id="10244" name="Line 5"/>
          <p:cNvSpPr>
            <a:spLocks noChangeShapeType="1"/>
          </p:cNvSpPr>
          <p:nvPr/>
        </p:nvSpPr>
        <p:spPr bwMode="auto">
          <a:xfrm>
            <a:off x="5765800" y="1066800"/>
            <a:ext cx="0" cy="525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0245" name="Line 6"/>
          <p:cNvSpPr>
            <a:spLocks noChangeShapeType="1"/>
          </p:cNvSpPr>
          <p:nvPr/>
        </p:nvSpPr>
        <p:spPr bwMode="auto">
          <a:xfrm>
            <a:off x="1263650" y="4038600"/>
            <a:ext cx="957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3" name="TextBox 12"/>
          <p:cNvSpPr txBox="1"/>
          <p:nvPr/>
        </p:nvSpPr>
        <p:spPr>
          <a:xfrm>
            <a:off x="1447800" y="160020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describe the structure of Relational Model .</a:t>
            </a:r>
          </a:p>
        </p:txBody>
      </p:sp>
      <p:sp>
        <p:nvSpPr>
          <p:cNvPr id="2" name="Title 1"/>
          <p:cNvSpPr>
            <a:spLocks noGrp="1"/>
          </p:cNvSpPr>
          <p:nvPr>
            <p:ph type="title"/>
          </p:nvPr>
        </p:nvSpPr>
        <p:spPr>
          <a:effectLst/>
        </p:spPr>
        <p:txBody>
          <a:bodyPr/>
          <a:lstStyle/>
          <a:p>
            <a:r>
              <a:rPr lang="en-US" sz="3600" dirty="0">
                <a:solidFill>
                  <a:schemeClr val="accent6">
                    <a:lumMod val="75000"/>
                  </a:schemeClr>
                </a:solidFill>
              </a:rPr>
              <a:t>Module Objective</a:t>
            </a:r>
          </a:p>
        </p:txBody>
      </p:sp>
      <p:sp>
        <p:nvSpPr>
          <p:cNvPr id="21" name="TextBox 20"/>
          <p:cNvSpPr txBox="1"/>
          <p:nvPr/>
        </p:nvSpPr>
        <p:spPr>
          <a:xfrm>
            <a:off x="1475874" y="2302877"/>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understand database schema , relational model objects and characteristics of relations </a:t>
            </a:r>
          </a:p>
        </p:txBody>
      </p:sp>
      <p:sp>
        <p:nvSpPr>
          <p:cNvPr id="23" name="TextBox 22"/>
          <p:cNvSpPr txBox="1"/>
          <p:nvPr/>
        </p:nvSpPr>
        <p:spPr>
          <a:xfrm>
            <a:off x="1459832" y="2986263"/>
            <a:ext cx="9525000" cy="584775"/>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discuss different keys in relational database like Super Key , Candidate key ,Primary Key , Composite Key , Secondary Key or Alternate Key </a:t>
            </a:r>
            <a:r>
              <a:rPr lang="en-US" sz="1600" b="1" dirty="0">
                <a:latin typeface="+mn-lt"/>
              </a:rPr>
              <a:t> , Surrogate Key , Foreign and Unique Key </a:t>
            </a:r>
            <a:endParaRPr lang="en-US" sz="1600" b="1" dirty="0">
              <a:solidFill>
                <a:srgbClr val="000000"/>
              </a:solidFill>
              <a:latin typeface="+mn-lt"/>
            </a:endParaRPr>
          </a:p>
        </p:txBody>
      </p:sp>
      <p:sp>
        <p:nvSpPr>
          <p:cNvPr id="25" name="TextBox 24"/>
          <p:cNvSpPr txBox="1"/>
          <p:nvPr/>
        </p:nvSpPr>
        <p:spPr>
          <a:xfrm>
            <a:off x="1459832" y="3977581"/>
            <a:ext cx="9525000" cy="584775"/>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explain different constraints like schema based or integrity , entity integrity or key , Referential integrity and domain constraints </a:t>
            </a:r>
          </a:p>
        </p:txBody>
      </p:sp>
      <p:sp>
        <p:nvSpPr>
          <p:cNvPr id="26" name="TextBox 25"/>
          <p:cNvSpPr txBox="1"/>
          <p:nvPr/>
        </p:nvSpPr>
        <p:spPr>
          <a:xfrm>
            <a:off x="1475874" y="486477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discuss SMS Case study with all constraints </a:t>
            </a:r>
          </a:p>
        </p:txBody>
      </p:sp>
      <p:sp>
        <p:nvSpPr>
          <p:cNvPr id="27" name="TextBox 26"/>
          <p:cNvSpPr txBox="1"/>
          <p:nvPr/>
        </p:nvSpPr>
        <p:spPr>
          <a:xfrm>
            <a:off x="1475874" y="5594685"/>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understand basic concepts of SQL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amond(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amond(in)">
                                      <p:cBhvr>
                                        <p:cTn id="12" dur="2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amond(in)">
                                      <p:cBhvr>
                                        <p:cTn id="17" dur="2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diamond(in)">
                                      <p:cBhvr>
                                        <p:cTn id="22" dur="2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amond(in)">
                                      <p:cBhvr>
                                        <p:cTn id="27" dur="2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diamond(in)">
                                      <p:cBhvr>
                                        <p:cTn id="32"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altLang="en-US" dirty="0">
                <a:solidFill>
                  <a:schemeClr val="accent6">
                    <a:lumMod val="75000"/>
                  </a:schemeClr>
                </a:solidFill>
              </a:rPr>
              <a:t>Surrogate Keys</a:t>
            </a:r>
            <a:endParaRPr lang="en-IN" dirty="0">
              <a:solidFill>
                <a:schemeClr val="accent6">
                  <a:lumMod val="75000"/>
                </a:schemeClr>
              </a:solidFill>
            </a:endParaRPr>
          </a:p>
        </p:txBody>
      </p:sp>
      <p:sp>
        <p:nvSpPr>
          <p:cNvPr id="3" name="Content Placeholder 2"/>
          <p:cNvSpPr>
            <a:spLocks noGrp="1"/>
          </p:cNvSpPr>
          <p:nvPr>
            <p:ph idx="1"/>
          </p:nvPr>
        </p:nvSpPr>
        <p:spPr>
          <a:xfrm>
            <a:off x="152400" y="1282700"/>
            <a:ext cx="12042475" cy="4881563"/>
          </a:xfrm>
        </p:spPr>
        <p:txBody>
          <a:bodyPr/>
          <a:lstStyle/>
          <a:p>
            <a:pPr marL="0" indent="0">
              <a:buNone/>
            </a:pPr>
            <a:r>
              <a:rPr lang="en-IN" b="1" dirty="0"/>
              <a:t>A surrogate key</a:t>
            </a:r>
            <a:r>
              <a:rPr lang="en-IN" dirty="0"/>
              <a:t> is a system-generated value with no business meaning that is used to identify a record in a relation uniquely. This key is used as a primary key in a given relation when a natural primary key is not available. </a:t>
            </a:r>
          </a:p>
          <a:p>
            <a:pPr marL="0" indent="0">
              <a:buNone/>
            </a:pPr>
            <a:endParaRPr lang="en-IN" dirty="0"/>
          </a:p>
          <a:p>
            <a:r>
              <a:rPr lang="en-IN" dirty="0"/>
              <a:t>The </a:t>
            </a:r>
            <a:r>
              <a:rPr lang="en-IN" b="1" dirty="0"/>
              <a:t>surrogate key </a:t>
            </a:r>
            <a:r>
              <a:rPr lang="en-IN" dirty="0"/>
              <a:t>is usually an integer and thus does not lend any meaning to the data in the relation. A surrogate key is a value generated right before the record is inserted into a relation.</a:t>
            </a:r>
            <a:endParaRPr lang="en-US" dirty="0"/>
          </a:p>
          <a:p>
            <a:r>
              <a:rPr lang="en-US" dirty="0"/>
              <a:t>When the primary key is too big or complicated, </a:t>
            </a:r>
            <a:r>
              <a:rPr lang="en-US" b="1" dirty="0"/>
              <a:t>Surrogate keys </a:t>
            </a:r>
            <a:r>
              <a:rPr lang="en-US" dirty="0"/>
              <a:t>are preferred. </a:t>
            </a:r>
            <a:r>
              <a:rPr lang="en-US" b="1" dirty="0"/>
              <a:t>A surrogate key </a:t>
            </a:r>
            <a:r>
              <a:rPr lang="en-US" dirty="0"/>
              <a:t>is generated for each unique combination of the primary key. </a:t>
            </a:r>
          </a:p>
          <a:p>
            <a:pPr marL="0" indent="0">
              <a:buNone/>
            </a:pPr>
            <a:endParaRPr lang="en-US" dirty="0"/>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30</a:t>
            </a:fld>
            <a:endParaRPr lang="en-US" altLang="en-US"/>
          </a:p>
        </p:txBody>
      </p:sp>
    </p:spTree>
    <p:extLst>
      <p:ext uri="{BB962C8B-B14F-4D97-AF65-F5344CB8AC3E}">
        <p14:creationId xmlns:p14="http://schemas.microsoft.com/office/powerpoint/2010/main" val="1576447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altLang="en-US" dirty="0">
                <a:solidFill>
                  <a:schemeClr val="accent6">
                    <a:lumMod val="75000"/>
                  </a:schemeClr>
                </a:solidFill>
              </a:rPr>
              <a:t>Surrogate Keys(Contd..)</a:t>
            </a:r>
            <a:endParaRPr lang="en-IN" dirty="0">
              <a:solidFill>
                <a:schemeClr val="accent6">
                  <a:lumMod val="75000"/>
                </a:schemeClr>
              </a:solidFill>
            </a:endParaRPr>
          </a:p>
        </p:txBody>
      </p:sp>
      <p:sp>
        <p:nvSpPr>
          <p:cNvPr id="3" name="Content Placeholder 2"/>
          <p:cNvSpPr>
            <a:spLocks noGrp="1"/>
          </p:cNvSpPr>
          <p:nvPr>
            <p:ph idx="1"/>
          </p:nvPr>
        </p:nvSpPr>
        <p:spPr>
          <a:xfrm>
            <a:off x="406400" y="1282700"/>
            <a:ext cx="11404600" cy="4881563"/>
          </a:xfrm>
        </p:spPr>
        <p:txBody>
          <a:bodyPr/>
          <a:lstStyle/>
          <a:p>
            <a:pPr marL="0" indent="0">
              <a:buNone/>
            </a:pPr>
            <a:r>
              <a:rPr lang="en-US" b="1" dirty="0"/>
              <a:t>Example: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key comprising of a combination of various components of address (</a:t>
            </a:r>
            <a:r>
              <a:rPr lang="en-US" dirty="0" err="1"/>
              <a:t>house_no</a:t>
            </a:r>
            <a:r>
              <a:rPr lang="en-US" dirty="0"/>
              <a:t>, </a:t>
            </a:r>
            <a:r>
              <a:rPr lang="en-US" dirty="0" err="1"/>
              <a:t>street_name</a:t>
            </a:r>
            <a:r>
              <a:rPr lang="en-US" dirty="0"/>
              <a:t>, city, state, </a:t>
            </a:r>
            <a:r>
              <a:rPr lang="en-US" dirty="0" err="1"/>
              <a:t>Pincode</a:t>
            </a:r>
            <a:r>
              <a:rPr lang="en-US" dirty="0"/>
              <a:t>).</a:t>
            </a:r>
          </a:p>
          <a:p>
            <a:r>
              <a:rPr lang="en-US" dirty="0"/>
              <a:t>A </a:t>
            </a:r>
            <a:r>
              <a:rPr lang="en-US" b="1" dirty="0"/>
              <a:t>surrogate key </a:t>
            </a:r>
            <a:r>
              <a:rPr lang="en-US" dirty="0"/>
              <a:t>can be introduced as </a:t>
            </a:r>
            <a:r>
              <a:rPr lang="en-US" dirty="0" err="1"/>
              <a:t>address_id</a:t>
            </a:r>
            <a:r>
              <a:rPr lang="en-US" dirty="0"/>
              <a:t> for each unique combination of address (</a:t>
            </a:r>
            <a:r>
              <a:rPr lang="en-US" dirty="0" err="1"/>
              <a:t>house_no</a:t>
            </a:r>
            <a:r>
              <a:rPr lang="en-US" dirty="0"/>
              <a:t>, </a:t>
            </a:r>
            <a:r>
              <a:rPr lang="en-US" dirty="0" err="1"/>
              <a:t>street_name</a:t>
            </a:r>
            <a:r>
              <a:rPr lang="en-US" dirty="0"/>
              <a:t>, city, state, </a:t>
            </a:r>
            <a:r>
              <a:rPr lang="en-US" dirty="0" err="1"/>
              <a:t>Pincode</a:t>
            </a:r>
            <a:r>
              <a:rPr lang="en-US" dirty="0"/>
              <a:t>).</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31</a:t>
            </a:fld>
            <a:endParaRPr lang="en-US"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143000"/>
            <a:ext cx="7010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4237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729"/>
            <a:ext cx="9914188" cy="1017922"/>
          </a:xfrm>
          <a:effectLst/>
        </p:spPr>
        <p:txBody>
          <a:bodyPr/>
          <a:lstStyle/>
          <a:p>
            <a:r>
              <a:rPr lang="en-IN" altLang="en-US" dirty="0">
                <a:solidFill>
                  <a:schemeClr val="accent6">
                    <a:lumMod val="75000"/>
                  </a:schemeClr>
                </a:solidFill>
              </a:rPr>
              <a:t>Foreign Key</a:t>
            </a:r>
            <a:r>
              <a:rPr lang="en-US" altLang="en-US" dirty="0">
                <a:solidFill>
                  <a:schemeClr val="accent2"/>
                </a:solidFill>
              </a:rPr>
              <a:t>  </a:t>
            </a:r>
            <a:endParaRPr lang="en-IN" dirty="0">
              <a:solidFill>
                <a:schemeClr val="accent2"/>
              </a:solidFill>
            </a:endParaRPr>
          </a:p>
        </p:txBody>
      </p:sp>
      <p:sp>
        <p:nvSpPr>
          <p:cNvPr id="3" name="Content Placeholder 2"/>
          <p:cNvSpPr>
            <a:spLocks noGrp="1"/>
          </p:cNvSpPr>
          <p:nvPr>
            <p:ph idx="1"/>
          </p:nvPr>
        </p:nvSpPr>
        <p:spPr>
          <a:xfrm>
            <a:off x="0" y="609600"/>
            <a:ext cx="12115800" cy="5554664"/>
          </a:xfrm>
        </p:spPr>
        <p:txBody>
          <a:bodyPr/>
          <a:lstStyle/>
          <a:p>
            <a:pPr marL="0" indent="0">
              <a:buNone/>
            </a:pPr>
            <a:endParaRPr lang="en-US" dirty="0"/>
          </a:p>
          <a:p>
            <a:pPr marL="0" indent="0">
              <a:buNone/>
            </a:pPr>
            <a:r>
              <a:rPr lang="en-US" dirty="0"/>
              <a:t>When the primary key (PK) of one relation (also referred to as parent relation) is included as a non-unique attribute in another relation (also referred to as child relation), then such a database key is called a </a:t>
            </a:r>
            <a:r>
              <a:rPr lang="en-US" b="1" dirty="0"/>
              <a:t>foreign key (FK).</a:t>
            </a:r>
          </a:p>
          <a:p>
            <a:pPr marL="0" indent="0">
              <a:buNone/>
            </a:pPr>
            <a:endParaRPr lang="en-US" b="1" dirty="0"/>
          </a:p>
          <a:p>
            <a:r>
              <a:rPr lang="en-US" dirty="0"/>
              <a:t> The primary purpose of the </a:t>
            </a:r>
            <a:r>
              <a:rPr lang="en-US" b="1" dirty="0"/>
              <a:t>foreign key (FK) </a:t>
            </a:r>
            <a:r>
              <a:rPr lang="en-US" dirty="0"/>
              <a:t>is to define and create a relationship between the two relations.</a:t>
            </a:r>
            <a:endParaRPr lang="en-US" b="1" dirty="0"/>
          </a:p>
          <a:p>
            <a:r>
              <a:rPr lang="en-US" dirty="0"/>
              <a:t>The relation which is being referenced is called </a:t>
            </a:r>
            <a:r>
              <a:rPr lang="en-US" b="1" dirty="0"/>
              <a:t>referenced relation</a:t>
            </a:r>
            <a:r>
              <a:rPr lang="en-US" dirty="0"/>
              <a:t>, and the corresponding attribute is called a</a:t>
            </a:r>
            <a:r>
              <a:rPr lang="en-US" b="1" dirty="0"/>
              <a:t> referenced attribute</a:t>
            </a:r>
            <a:r>
              <a:rPr lang="en-US" dirty="0"/>
              <a:t>. </a:t>
            </a:r>
          </a:p>
          <a:p>
            <a:r>
              <a:rPr lang="en-US" dirty="0"/>
              <a:t>The relation which refers to the referenced relation is called </a:t>
            </a:r>
            <a:r>
              <a:rPr lang="en-US" b="1" dirty="0"/>
              <a:t>referencing relation</a:t>
            </a:r>
            <a:r>
              <a:rPr lang="en-US" dirty="0"/>
              <a:t>, and the corresponding attribute is called referencing attribute. </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32</a:t>
            </a:fld>
            <a:endParaRPr lang="en-US" altLang="en-US"/>
          </a:p>
        </p:txBody>
      </p:sp>
    </p:spTree>
    <p:extLst>
      <p:ext uri="{BB962C8B-B14F-4D97-AF65-F5344CB8AC3E}">
        <p14:creationId xmlns:p14="http://schemas.microsoft.com/office/powerpoint/2010/main" val="1088753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22"/>
            <a:ext cx="9914188" cy="1017922"/>
          </a:xfrm>
          <a:effectLst/>
        </p:spPr>
        <p:txBody>
          <a:bodyPr/>
          <a:lstStyle/>
          <a:p>
            <a:r>
              <a:rPr lang="en-IN" dirty="0">
                <a:solidFill>
                  <a:schemeClr val="accent6">
                    <a:lumMod val="75000"/>
                  </a:schemeClr>
                </a:solidFill>
              </a:rPr>
              <a:t>Foreign Key (Contd..)</a:t>
            </a:r>
          </a:p>
        </p:txBody>
      </p:sp>
      <p:sp>
        <p:nvSpPr>
          <p:cNvPr id="3" name="Content Placeholder 2"/>
          <p:cNvSpPr>
            <a:spLocks noGrp="1"/>
          </p:cNvSpPr>
          <p:nvPr>
            <p:ph idx="1"/>
          </p:nvPr>
        </p:nvSpPr>
        <p:spPr>
          <a:xfrm>
            <a:off x="228600" y="1066800"/>
            <a:ext cx="11150600" cy="4881563"/>
          </a:xfrm>
        </p:spPr>
        <p:txBody>
          <a:bodyPr/>
          <a:lstStyle/>
          <a:p>
            <a:pPr marL="0" indent="0">
              <a:buNone/>
            </a:pPr>
            <a:r>
              <a:rPr lang="en-US" b="1" dirty="0"/>
              <a:t>Example:</a:t>
            </a:r>
          </a:p>
          <a:p>
            <a:pPr marL="0" indent="0">
              <a:buNone/>
            </a:pPr>
            <a:r>
              <a:rPr lang="en-US" dirty="0"/>
              <a:t>In below given figure attribute (</a:t>
            </a:r>
            <a:r>
              <a:rPr lang="en-US" dirty="0" err="1"/>
              <a:t>dept_id</a:t>
            </a:r>
            <a:r>
              <a:rPr lang="en-US" dirty="0"/>
              <a:t>) in course relation is a </a:t>
            </a:r>
            <a:r>
              <a:rPr lang="en-US" b="1" dirty="0"/>
              <a:t>foreign key (FK)</a:t>
            </a:r>
            <a:r>
              <a:rPr lang="en-US" dirty="0"/>
              <a:t>, and all values for this attribute will match the values of the </a:t>
            </a:r>
            <a:r>
              <a:rPr lang="en-US" b="1" dirty="0"/>
              <a:t>primary key (PK) </a:t>
            </a:r>
            <a:r>
              <a:rPr lang="en-US" dirty="0"/>
              <a:t>attribute (</a:t>
            </a:r>
            <a:r>
              <a:rPr lang="en-US" dirty="0" err="1"/>
              <a:t>dept_id</a:t>
            </a:r>
            <a:r>
              <a:rPr lang="en-US" dirty="0"/>
              <a:t>) in the department relation. </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33</a:t>
            </a:fld>
            <a:endParaRPr lang="en-US" altLang="en-US"/>
          </a:p>
        </p:txBody>
      </p:sp>
      <p:pic>
        <p:nvPicPr>
          <p:cNvPr id="6" name="Picture 5">
            <a:extLst>
              <a:ext uri="{FF2B5EF4-FFF2-40B4-BE49-F238E27FC236}">
                <a16:creationId xmlns:a16="http://schemas.microsoft.com/office/drawing/2014/main" id="{A06B6302-411A-4523-BEB8-AEBE09757945}"/>
              </a:ext>
            </a:extLst>
          </p:cNvPr>
          <p:cNvPicPr>
            <a:picLocks noChangeAspect="1"/>
          </p:cNvPicPr>
          <p:nvPr/>
        </p:nvPicPr>
        <p:blipFill>
          <a:blip r:embed="rId2"/>
          <a:stretch>
            <a:fillRect/>
          </a:stretch>
        </p:blipFill>
        <p:spPr>
          <a:xfrm>
            <a:off x="1133475" y="2667000"/>
            <a:ext cx="8610600" cy="3657600"/>
          </a:xfrm>
          <a:prstGeom prst="rect">
            <a:avLst/>
          </a:prstGeom>
        </p:spPr>
      </p:pic>
    </p:spTree>
    <p:extLst>
      <p:ext uri="{BB962C8B-B14F-4D97-AF65-F5344CB8AC3E}">
        <p14:creationId xmlns:p14="http://schemas.microsoft.com/office/powerpoint/2010/main" val="691010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IN" altLang="en-US" dirty="0">
                <a:solidFill>
                  <a:schemeClr val="accent6">
                    <a:lumMod val="75000"/>
                  </a:schemeClr>
                </a:solidFill>
              </a:rPr>
              <a:t>Unique Key</a:t>
            </a:r>
            <a:r>
              <a:rPr lang="en-IN" altLang="en-US" b="0" dirty="0">
                <a:solidFill>
                  <a:schemeClr val="accent2"/>
                </a:solidFill>
              </a:rPr>
              <a:t> </a:t>
            </a:r>
            <a:endParaRPr lang="en-IN" dirty="0">
              <a:solidFill>
                <a:schemeClr val="accent2"/>
              </a:solidFill>
            </a:endParaRPr>
          </a:p>
        </p:txBody>
      </p:sp>
      <p:sp>
        <p:nvSpPr>
          <p:cNvPr id="3" name="Content Placeholder 2"/>
          <p:cNvSpPr>
            <a:spLocks noGrp="1"/>
          </p:cNvSpPr>
          <p:nvPr>
            <p:ph idx="1"/>
          </p:nvPr>
        </p:nvSpPr>
        <p:spPr>
          <a:xfrm>
            <a:off x="76200" y="1282700"/>
            <a:ext cx="11963400" cy="4881563"/>
          </a:xfrm>
        </p:spPr>
        <p:txBody>
          <a:bodyPr/>
          <a:lstStyle/>
          <a:p>
            <a:pPr marL="0" indent="0">
              <a:buNone/>
            </a:pPr>
            <a:r>
              <a:rPr lang="en-US" b="1" dirty="0"/>
              <a:t>Unique key </a:t>
            </a:r>
            <a:r>
              <a:rPr lang="en-US" dirty="0"/>
              <a:t>constraints also identifies an individual tuple uniquely in a relation or table.</a:t>
            </a:r>
          </a:p>
          <a:p>
            <a:pPr marL="0" indent="0">
              <a:buNone/>
            </a:pPr>
            <a:endParaRPr lang="en-US" dirty="0"/>
          </a:p>
          <a:p>
            <a:r>
              <a:rPr lang="en-US" dirty="0"/>
              <a:t> Multiple unique keys can present in a table. NULL values are allowed in case of a unique key. These can also be used as foreign keys for another table</a:t>
            </a:r>
          </a:p>
          <a:p>
            <a:r>
              <a:rPr lang="en-US" dirty="0"/>
              <a:t>It can be used when someone wants to enforce unique constraints on a column and a group of columns which is not a primary key. </a:t>
            </a:r>
          </a:p>
          <a:p>
            <a:pPr marL="0" indent="0">
              <a:buNone/>
            </a:pPr>
            <a:endParaRPr lang="en-US" dirty="0"/>
          </a:p>
          <a:p>
            <a:pPr marL="0" indent="0">
              <a:buNone/>
            </a:pPr>
            <a:r>
              <a:rPr lang="en-US" b="1" dirty="0"/>
              <a:t>Example</a:t>
            </a:r>
            <a:r>
              <a:rPr lang="en-US" dirty="0"/>
              <a:t>: In Department relation, </a:t>
            </a:r>
            <a:r>
              <a:rPr lang="en-US" b="1" dirty="0" err="1"/>
              <a:t>dept_name</a:t>
            </a:r>
            <a:r>
              <a:rPr lang="en-US" dirty="0"/>
              <a:t> is a unique key and in Course relation, </a:t>
            </a:r>
            <a:r>
              <a:rPr lang="en-US" b="1" dirty="0" err="1"/>
              <a:t>course_name</a:t>
            </a:r>
            <a:r>
              <a:rPr lang="en-US" b="1" dirty="0"/>
              <a:t> </a:t>
            </a:r>
            <a:r>
              <a:rPr lang="en-US" dirty="0"/>
              <a:t>is a unique key. </a:t>
            </a:r>
          </a:p>
          <a:p>
            <a:endParaRPr lang="en-US" dirty="0"/>
          </a:p>
          <a:p>
            <a:pPr marL="0" indent="0">
              <a:buNone/>
            </a:pPr>
            <a:r>
              <a:rPr lang="en-US" dirty="0"/>
              <a:t> </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34</a:t>
            </a:fld>
            <a:endParaRPr lang="en-US" altLang="en-US"/>
          </a:p>
        </p:txBody>
      </p:sp>
    </p:spTree>
    <p:extLst>
      <p:ext uri="{BB962C8B-B14F-4D97-AF65-F5344CB8AC3E}">
        <p14:creationId xmlns:p14="http://schemas.microsoft.com/office/powerpoint/2010/main" val="200379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altLang="en-US" dirty="0">
                <a:solidFill>
                  <a:schemeClr val="accent6">
                    <a:lumMod val="75000"/>
                  </a:schemeClr>
                </a:solidFill>
              </a:rPr>
              <a:t>Difference between Primary Key and Unique Key </a:t>
            </a:r>
            <a:r>
              <a:rPr lang="en-US" altLang="en-US" b="0" dirty="0">
                <a:solidFill>
                  <a:schemeClr val="accent6">
                    <a:lumMod val="75000"/>
                  </a:schemeClr>
                </a:solidFill>
              </a:rPr>
              <a:t> </a:t>
            </a:r>
            <a:endParaRPr lang="en-IN" dirty="0">
              <a:solidFill>
                <a:schemeClr val="accent6">
                  <a:lumMod val="75000"/>
                </a:schemeClr>
              </a:solidFill>
            </a:endParaRP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35</a:t>
            </a:fld>
            <a:endParaRPr lang="en-US" alt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7912" y="985838"/>
            <a:ext cx="10352088" cy="525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6272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IN" dirty="0">
                <a:solidFill>
                  <a:schemeClr val="accent6">
                    <a:lumMod val="75000"/>
                  </a:schemeClr>
                </a:solidFill>
              </a:rPr>
              <a:t>Review Questions</a:t>
            </a:r>
          </a:p>
        </p:txBody>
      </p:sp>
      <p:sp>
        <p:nvSpPr>
          <p:cNvPr id="3" name="Content Placeholder 2"/>
          <p:cNvSpPr>
            <a:spLocks noGrp="1"/>
          </p:cNvSpPr>
          <p:nvPr>
            <p:ph idx="1"/>
          </p:nvPr>
        </p:nvSpPr>
        <p:spPr/>
        <p:txBody>
          <a:bodyPr/>
          <a:lstStyle/>
          <a:p>
            <a:pPr marL="0" indent="0">
              <a:buNone/>
            </a:pPr>
            <a:r>
              <a:rPr lang="en-US" dirty="0"/>
              <a:t>Q 1.What are Super key, Primary key, Candidate key, and Foreign keys?</a:t>
            </a:r>
          </a:p>
          <a:p>
            <a:pPr marL="0" indent="0">
              <a:buNone/>
            </a:pPr>
            <a:r>
              <a:rPr lang="en-US" dirty="0"/>
              <a:t>Q 2. What is the difference between Primary key and Unique key?</a:t>
            </a:r>
          </a:p>
          <a:p>
            <a:pPr marL="0" indent="0">
              <a:buNone/>
            </a:pPr>
            <a:r>
              <a:rPr lang="en-US" dirty="0"/>
              <a:t>Q 3. What is importance of keys in Database?</a:t>
            </a:r>
          </a:p>
          <a:p>
            <a:pPr marL="0" indent="0">
              <a:buNone/>
            </a:pPr>
            <a:endParaRPr lang="en-US" dirty="0"/>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36</a:t>
            </a:fld>
            <a:endParaRPr lang="en-US" altLang="en-US"/>
          </a:p>
        </p:txBody>
      </p:sp>
    </p:spTree>
    <p:extLst>
      <p:ext uri="{BB962C8B-B14F-4D97-AF65-F5344CB8AC3E}">
        <p14:creationId xmlns:p14="http://schemas.microsoft.com/office/powerpoint/2010/main" val="2668130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5C012D54-CB9D-4234-BE5A-50F89A606296}" type="slidenum">
              <a:rPr lang="en-US" altLang="en-US" sz="1200">
                <a:solidFill>
                  <a:schemeClr val="bg1"/>
                </a:solidFill>
              </a:rPr>
              <a:pPr>
                <a:spcBef>
                  <a:spcPct val="0"/>
                </a:spcBef>
                <a:buClrTx/>
                <a:buFontTx/>
                <a:buNone/>
              </a:pPr>
              <a:t>37</a:t>
            </a:fld>
            <a:endParaRPr lang="en-US" altLang="en-US" sz="1200">
              <a:solidFill>
                <a:schemeClr val="bg1"/>
              </a:solidFill>
            </a:endParaRPr>
          </a:p>
        </p:txBody>
      </p:sp>
      <p:sp>
        <p:nvSpPr>
          <p:cNvPr id="84995" name="Rectangle 2"/>
          <p:cNvSpPr>
            <a:spLocks noChangeArrowheads="1"/>
          </p:cNvSpPr>
          <p:nvPr/>
        </p:nvSpPr>
        <p:spPr bwMode="auto">
          <a:xfrm>
            <a:off x="4648200" y="359410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spcBef>
                <a:spcPct val="20000"/>
              </a:spcBef>
              <a:buClr>
                <a:srgbClr val="003366"/>
              </a:buClr>
              <a:buFont typeface="Wingdings" panose="05000000000000000000" pitchFamily="2" charset="2"/>
              <a:buNone/>
              <a:defRPr/>
            </a:pPr>
            <a:r>
              <a:rPr lang="en-US" altLang="en-US" sz="2800" dirty="0">
                <a:solidFill>
                  <a:schemeClr val="bg2">
                    <a:lumMod val="50000"/>
                  </a:schemeClr>
                </a:solidFill>
                <a:latin typeface="Arial" panose="020B0604020202020204" pitchFamily="34" charset="0"/>
              </a:rPr>
              <a:t>Thank You</a:t>
            </a:r>
          </a:p>
        </p:txBody>
      </p:sp>
      <p:sp>
        <p:nvSpPr>
          <p:cNvPr id="28676" name="Line 3"/>
          <p:cNvSpPr>
            <a:spLocks noChangeShapeType="1"/>
          </p:cNvSpPr>
          <p:nvPr/>
        </p:nvSpPr>
        <p:spPr bwMode="auto">
          <a:xfrm>
            <a:off x="4686300" y="4876800"/>
            <a:ext cx="52006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E57418F4-AF19-4567-AAA9-D6BF0605072C}" type="slidenum">
              <a:rPr lang="en-US" altLang="en-US" sz="1200">
                <a:solidFill>
                  <a:schemeClr val="bg1"/>
                </a:solidFill>
              </a:rPr>
              <a:pPr>
                <a:spcBef>
                  <a:spcPct val="0"/>
                </a:spcBef>
                <a:buClrTx/>
                <a:buFontTx/>
                <a:buNone/>
              </a:pPr>
              <a:t>4</a:t>
            </a:fld>
            <a:endParaRPr lang="en-US" altLang="en-US" sz="1200">
              <a:solidFill>
                <a:schemeClr val="bg1"/>
              </a:solidFill>
            </a:endParaRPr>
          </a:p>
        </p:txBody>
      </p:sp>
      <p:sp>
        <p:nvSpPr>
          <p:cNvPr id="16388" name="Content Placeholder 2"/>
          <p:cNvSpPr>
            <a:spLocks noGrp="1"/>
          </p:cNvSpPr>
          <p:nvPr>
            <p:ph idx="1"/>
          </p:nvPr>
        </p:nvSpPr>
        <p:spPr>
          <a:xfrm>
            <a:off x="1473200" y="1282700"/>
            <a:ext cx="8915400" cy="4881563"/>
          </a:xfrm>
        </p:spPr>
        <p:txBody>
          <a:bodyPr/>
          <a:lstStyle/>
          <a:p>
            <a:pPr eaLnBrk="1" hangingPunct="1">
              <a:spcBef>
                <a:spcPts val="100"/>
              </a:spcBef>
              <a:buFont typeface="Wingdings" panose="05000000000000000000" pitchFamily="2" charset="2"/>
              <a:buChar char="§"/>
            </a:pPr>
            <a:r>
              <a:rPr lang="en-US" altLang="en-US" sz="2800" b="1" dirty="0"/>
              <a:t>Database keys</a:t>
            </a:r>
          </a:p>
          <a:p>
            <a:pPr marL="342900" lvl="1" indent="-342900" eaLnBrk="1" hangingPunct="1">
              <a:spcBef>
                <a:spcPts val="100"/>
              </a:spcBef>
            </a:pPr>
            <a:r>
              <a:rPr lang="en-US" altLang="en-US" sz="2800" b="1" dirty="0">
                <a:ea typeface="+mn-ea"/>
                <a:cs typeface="+mn-cs"/>
              </a:rPr>
              <a:t>Objectives of Database Keys</a:t>
            </a:r>
          </a:p>
          <a:p>
            <a:pPr marL="342900" lvl="1" indent="-342900" eaLnBrk="1" hangingPunct="1">
              <a:spcBef>
                <a:spcPts val="100"/>
              </a:spcBef>
            </a:pPr>
            <a:r>
              <a:rPr lang="en-US" altLang="en-US" sz="2800" b="1" dirty="0">
                <a:ea typeface="+mn-ea"/>
                <a:cs typeface="+mn-cs"/>
              </a:rPr>
              <a:t>Types of Database Keys</a:t>
            </a:r>
          </a:p>
          <a:p>
            <a:pPr lvl="1" eaLnBrk="1" hangingPunct="1">
              <a:spcBef>
                <a:spcPts val="100"/>
              </a:spcBef>
            </a:pPr>
            <a:endParaRPr lang="en-US" altLang="en-US" sz="2800" b="1" dirty="0"/>
          </a:p>
        </p:txBody>
      </p:sp>
      <p:sp>
        <p:nvSpPr>
          <p:cNvPr id="2" name="Title 1"/>
          <p:cNvSpPr>
            <a:spLocks noGrp="1"/>
          </p:cNvSpPr>
          <p:nvPr>
            <p:ph type="title"/>
          </p:nvPr>
        </p:nvSpPr>
        <p:spPr>
          <a:effectLst/>
        </p:spPr>
        <p:txBody>
          <a:bodyPr/>
          <a:lstStyle/>
          <a:p>
            <a:r>
              <a:rPr lang="en-US" altLang="en-US" sz="3600" dirty="0">
                <a:solidFill>
                  <a:schemeClr val="accent6">
                    <a:lumMod val="75000"/>
                  </a:schemeClr>
                </a:solidFill>
              </a:rPr>
              <a:t>Session Plan </a:t>
            </a:r>
            <a:endParaRPr lang="en-US" sz="3600" dirty="0">
              <a:solidFill>
                <a:schemeClr val="accent6">
                  <a:lumMod val="75000"/>
                </a:schemeClr>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IN" altLang="en-US" sz="3600" dirty="0">
                <a:solidFill>
                  <a:schemeClr val="accent6">
                    <a:lumMod val="75000"/>
                  </a:schemeClr>
                </a:solidFill>
              </a:rPr>
              <a:t>Need of Database key</a:t>
            </a:r>
            <a:endParaRPr lang="en-US" sz="3600" dirty="0">
              <a:solidFill>
                <a:schemeClr val="accent6">
                  <a:lumMod val="75000"/>
                </a:schemeClr>
              </a:solidFill>
            </a:endParaRPr>
          </a:p>
        </p:txBody>
      </p:sp>
      <p:sp>
        <p:nvSpPr>
          <p:cNvPr id="3" name="Content Placeholder 2"/>
          <p:cNvSpPr>
            <a:spLocks noGrp="1"/>
          </p:cNvSpPr>
          <p:nvPr>
            <p:ph idx="1"/>
          </p:nvPr>
        </p:nvSpPr>
        <p:spPr>
          <a:xfrm>
            <a:off x="52137" y="695742"/>
            <a:ext cx="12115800" cy="5630863"/>
          </a:xfrm>
        </p:spPr>
        <p:txBody>
          <a:bodyPr>
            <a:normAutofit/>
          </a:bodyPr>
          <a:lstStyle/>
          <a:p>
            <a:endParaRPr lang="en-US" dirty="0"/>
          </a:p>
          <a:p>
            <a:pPr marL="0" indent="0">
              <a:buNone/>
            </a:pPr>
            <a:r>
              <a:rPr lang="en-US" dirty="0"/>
              <a:t>In a database relation, it is easy to identify a particular (specific) column; however, we need a mechanism (way) to identify a particular (specific) row in a database relation. For this, the concept of database keys is used so that we can identify each row uniquely. </a:t>
            </a:r>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a:xfrm>
            <a:off x="5410200" y="6481011"/>
            <a:ext cx="1022684" cy="5135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12</a:t>
            </a:r>
          </a:p>
        </p:txBody>
      </p:sp>
      <p:pic>
        <p:nvPicPr>
          <p:cNvPr id="6" name="Picture 5">
            <a:extLst>
              <a:ext uri="{FF2B5EF4-FFF2-40B4-BE49-F238E27FC236}">
                <a16:creationId xmlns:a16="http://schemas.microsoft.com/office/drawing/2014/main" id="{0E72D043-206D-44CC-AE54-FE76F5EDA1FF}"/>
              </a:ext>
            </a:extLst>
          </p:cNvPr>
          <p:cNvPicPr>
            <a:picLocks noChangeAspect="1"/>
          </p:cNvPicPr>
          <p:nvPr/>
        </p:nvPicPr>
        <p:blipFill>
          <a:blip r:embed="rId3"/>
          <a:stretch>
            <a:fillRect/>
          </a:stretch>
        </p:blipFill>
        <p:spPr>
          <a:xfrm>
            <a:off x="533400" y="2514600"/>
            <a:ext cx="10515600" cy="3657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112A-6E3F-4A25-A099-162A566DDC32}"/>
              </a:ext>
            </a:extLst>
          </p:cNvPr>
          <p:cNvSpPr>
            <a:spLocks noGrp="1"/>
          </p:cNvSpPr>
          <p:nvPr>
            <p:ph type="title"/>
          </p:nvPr>
        </p:nvSpPr>
        <p:spPr>
          <a:effectLst/>
        </p:spPr>
        <p:txBody>
          <a:bodyPr/>
          <a:lstStyle/>
          <a:p>
            <a:r>
              <a:rPr lang="en-IN" altLang="en-US" dirty="0">
                <a:solidFill>
                  <a:schemeClr val="accent6">
                    <a:lumMod val="75000"/>
                  </a:schemeClr>
                </a:solidFill>
              </a:rPr>
              <a:t>Database key</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06421978-A3D5-4C08-885F-12C3FA2CEBDF}"/>
              </a:ext>
            </a:extLst>
          </p:cNvPr>
          <p:cNvSpPr>
            <a:spLocks noGrp="1"/>
          </p:cNvSpPr>
          <p:nvPr>
            <p:ph idx="1"/>
          </p:nvPr>
        </p:nvSpPr>
        <p:spPr>
          <a:xfrm>
            <a:off x="0" y="1138238"/>
            <a:ext cx="12268200" cy="5026025"/>
          </a:xfrm>
        </p:spPr>
        <p:txBody>
          <a:bodyPr/>
          <a:lstStyle/>
          <a:p>
            <a:pPr marL="0" indent="0">
              <a:buNone/>
            </a:pPr>
            <a:r>
              <a:rPr lang="en-US" b="1" dirty="0"/>
              <a:t>A database key (database relation key) </a:t>
            </a:r>
            <a:r>
              <a:rPr lang="en-US" dirty="0"/>
              <a:t>is an attribute or a set of attributes in a particular relation that can uniquely identify each row (tuple) in that relation.</a:t>
            </a:r>
          </a:p>
          <a:p>
            <a:r>
              <a:rPr lang="en-US" b="1" dirty="0"/>
              <a:t>   Database keys </a:t>
            </a:r>
            <a:r>
              <a:rPr lang="en-US" dirty="0"/>
              <a:t>have three primary objectives given in below figure.</a:t>
            </a:r>
          </a:p>
          <a:p>
            <a:pPr marL="0" indent="0">
              <a:buNone/>
            </a:pPr>
            <a:endParaRPr lang="en-IN" dirty="0"/>
          </a:p>
        </p:txBody>
      </p:sp>
      <p:sp>
        <p:nvSpPr>
          <p:cNvPr id="4" name="Slide Number Placeholder 3">
            <a:extLst>
              <a:ext uri="{FF2B5EF4-FFF2-40B4-BE49-F238E27FC236}">
                <a16:creationId xmlns:a16="http://schemas.microsoft.com/office/drawing/2014/main" id="{D3403C4D-E941-44EC-B188-B444580FFBEB}"/>
              </a:ext>
            </a:extLst>
          </p:cNvPr>
          <p:cNvSpPr>
            <a:spLocks noGrp="1"/>
          </p:cNvSpPr>
          <p:nvPr>
            <p:ph type="sldNum" sz="quarter" idx="10"/>
          </p:nvPr>
        </p:nvSpPr>
        <p:spPr/>
        <p:txBody>
          <a:bodyPr/>
          <a:lstStyle/>
          <a:p>
            <a:pPr>
              <a:defRPr/>
            </a:pPr>
            <a:fld id="{ABFF5F4A-8FC7-419E-B94C-CDDC8DE310AE}" type="slidenum">
              <a:rPr lang="en-US" altLang="en-US" smtClean="0"/>
              <a:pPr>
                <a:defRPr/>
              </a:pPr>
              <a:t>6</a:t>
            </a:fld>
            <a:endParaRPr lang="en-US" altLang="en-US"/>
          </a:p>
        </p:txBody>
      </p:sp>
      <p:pic>
        <p:nvPicPr>
          <p:cNvPr id="6" name="Picture 5">
            <a:extLst>
              <a:ext uri="{FF2B5EF4-FFF2-40B4-BE49-F238E27FC236}">
                <a16:creationId xmlns:a16="http://schemas.microsoft.com/office/drawing/2014/main" id="{4A180EA9-325A-4A8A-BC48-18BA14FDCC7B}"/>
              </a:ext>
            </a:extLst>
          </p:cNvPr>
          <p:cNvPicPr>
            <a:picLocks noChangeAspect="1"/>
          </p:cNvPicPr>
          <p:nvPr/>
        </p:nvPicPr>
        <p:blipFill>
          <a:blip r:embed="rId2"/>
          <a:stretch>
            <a:fillRect/>
          </a:stretch>
        </p:blipFill>
        <p:spPr>
          <a:xfrm>
            <a:off x="1905000" y="2514600"/>
            <a:ext cx="8229599" cy="3810000"/>
          </a:xfrm>
          <a:prstGeom prst="rect">
            <a:avLst/>
          </a:prstGeom>
        </p:spPr>
      </p:pic>
    </p:spTree>
    <p:extLst>
      <p:ext uri="{BB962C8B-B14F-4D97-AF65-F5344CB8AC3E}">
        <p14:creationId xmlns:p14="http://schemas.microsoft.com/office/powerpoint/2010/main" val="435084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959"/>
            <a:ext cx="9914188" cy="1017922"/>
          </a:xfrm>
          <a:effectLst/>
        </p:spPr>
        <p:txBody>
          <a:bodyPr/>
          <a:lstStyle/>
          <a:p>
            <a:r>
              <a:rPr lang="en-US" altLang="en-US" dirty="0">
                <a:solidFill>
                  <a:schemeClr val="accent6">
                    <a:lumMod val="75000"/>
                  </a:schemeClr>
                </a:solidFill>
              </a:rPr>
              <a:t>Type of database keys</a:t>
            </a:r>
            <a:r>
              <a:rPr lang="en-US" altLang="en-US" b="0" dirty="0">
                <a:solidFill>
                  <a:schemeClr val="accent2"/>
                </a:solidFill>
              </a:rPr>
              <a:t> </a:t>
            </a:r>
            <a:endParaRPr lang="en-IN" dirty="0">
              <a:solidFill>
                <a:schemeClr val="accent2"/>
              </a:solidFill>
            </a:endParaRPr>
          </a:p>
        </p:txBody>
      </p:sp>
      <p:sp>
        <p:nvSpPr>
          <p:cNvPr id="3" name="Content Placeholder 2"/>
          <p:cNvSpPr>
            <a:spLocks noGrp="1"/>
          </p:cNvSpPr>
          <p:nvPr>
            <p:ph idx="1"/>
          </p:nvPr>
        </p:nvSpPr>
        <p:spPr/>
        <p:txBody>
          <a:bodyPr/>
          <a:lstStyle/>
          <a:p>
            <a:pPr marL="0" indent="0">
              <a:buNone/>
            </a:pPr>
            <a:r>
              <a:rPr lang="en-US" dirty="0"/>
              <a:t>There are mainly seven different types of Keys in DBMS and each key has its different functionality: </a:t>
            </a:r>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7</a:t>
            </a:fld>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362200"/>
            <a:ext cx="60198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98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22"/>
            <a:ext cx="9914188" cy="1017922"/>
          </a:xfrm>
          <a:effectLst/>
        </p:spPr>
        <p:txBody>
          <a:bodyPr/>
          <a:lstStyle/>
          <a:p>
            <a:r>
              <a:rPr lang="en-IN" altLang="en-US" dirty="0">
                <a:solidFill>
                  <a:schemeClr val="accent6">
                    <a:lumMod val="75000"/>
                  </a:schemeClr>
                </a:solidFill>
              </a:rPr>
              <a:t>Super Key </a:t>
            </a:r>
            <a:endParaRPr lang="en-IN" dirty="0">
              <a:solidFill>
                <a:schemeClr val="accent6">
                  <a:lumMod val="75000"/>
                </a:schemeClr>
              </a:solidFill>
            </a:endParaRPr>
          </a:p>
        </p:txBody>
      </p:sp>
      <p:sp>
        <p:nvSpPr>
          <p:cNvPr id="3" name="Content Placeholder 2"/>
          <p:cNvSpPr>
            <a:spLocks noGrp="1"/>
          </p:cNvSpPr>
          <p:nvPr>
            <p:ph idx="1"/>
          </p:nvPr>
        </p:nvSpPr>
        <p:spPr>
          <a:xfrm>
            <a:off x="0" y="1066800"/>
            <a:ext cx="12192000" cy="5334000"/>
          </a:xfrm>
        </p:spPr>
        <p:txBody>
          <a:bodyPr/>
          <a:lstStyle/>
          <a:p>
            <a:pPr marL="0" indent="0">
              <a:buNone/>
            </a:pPr>
            <a:r>
              <a:rPr lang="en-US" dirty="0"/>
              <a:t>A </a:t>
            </a:r>
            <a:r>
              <a:rPr lang="en-US" b="1" dirty="0"/>
              <a:t>super key (SK) </a:t>
            </a:r>
            <a:r>
              <a:rPr lang="en-US" dirty="0"/>
              <a:t>is a set of one or more attributes that allows us to </a:t>
            </a:r>
            <a:r>
              <a:rPr lang="en-US" b="1" dirty="0">
                <a:solidFill>
                  <a:srgbClr val="CC3300"/>
                </a:solidFill>
              </a:rPr>
              <a:t>uniquely identify </a:t>
            </a:r>
            <a:r>
              <a:rPr lang="en-US" dirty="0"/>
              <a:t>a row (tuple) in the relation.   </a:t>
            </a:r>
          </a:p>
          <a:p>
            <a:pPr marL="0" indent="0">
              <a:buNone/>
            </a:pPr>
            <a:r>
              <a:rPr lang="en-US" dirty="0"/>
              <a:t> </a:t>
            </a:r>
          </a:p>
          <a:p>
            <a:pPr marL="0" indent="0">
              <a:buNone/>
            </a:pPr>
            <a:r>
              <a:rPr lang="en-US" dirty="0"/>
              <a:t>SK is a set of attributes of a relation schema R with the property that no two tuples t</a:t>
            </a:r>
            <a:r>
              <a:rPr lang="en-US" baseline="-25000" dirty="0"/>
              <a:t>1</a:t>
            </a:r>
            <a:r>
              <a:rPr lang="en-US" dirty="0"/>
              <a:t> and t</a:t>
            </a:r>
            <a:r>
              <a:rPr lang="en-US" baseline="-25000" dirty="0"/>
              <a:t>2</a:t>
            </a:r>
            <a:r>
              <a:rPr lang="en-US" dirty="0"/>
              <a:t> in any relation state r of R should have the same combination of values for these attributes. This is known as </a:t>
            </a:r>
            <a:r>
              <a:rPr lang="en-US" b="1" dirty="0"/>
              <a:t>uniqueness property</a:t>
            </a:r>
            <a:r>
              <a:rPr lang="en-US" dirty="0"/>
              <a:t>. </a:t>
            </a:r>
          </a:p>
          <a:p>
            <a:pPr marL="0" indent="0">
              <a:buNone/>
            </a:pPr>
            <a:r>
              <a:rPr lang="en-US" dirty="0"/>
              <a:t>Thus, we can state that:  </a:t>
            </a:r>
            <a:r>
              <a:rPr lang="en-US" b="1" dirty="0">
                <a:solidFill>
                  <a:srgbClr val="CC3300"/>
                </a:solidFill>
              </a:rPr>
              <a:t>t</a:t>
            </a:r>
            <a:r>
              <a:rPr lang="en-US" b="1" baseline="-25000" dirty="0">
                <a:solidFill>
                  <a:srgbClr val="CC3300"/>
                </a:solidFill>
              </a:rPr>
              <a:t>1</a:t>
            </a:r>
            <a:r>
              <a:rPr lang="en-US" b="1" dirty="0">
                <a:solidFill>
                  <a:srgbClr val="CC3300"/>
                </a:solidFill>
              </a:rPr>
              <a:t>[SK] ≠ t</a:t>
            </a:r>
            <a:r>
              <a:rPr lang="en-US" b="1" baseline="-25000" dirty="0">
                <a:solidFill>
                  <a:srgbClr val="CC3300"/>
                </a:solidFill>
              </a:rPr>
              <a:t>2</a:t>
            </a:r>
            <a:r>
              <a:rPr lang="en-US" b="1" dirty="0">
                <a:solidFill>
                  <a:srgbClr val="CC3300"/>
                </a:solidFill>
              </a:rPr>
              <a:t>[SK]  or t</a:t>
            </a:r>
            <a:r>
              <a:rPr lang="en-US" b="1" baseline="-25000" dirty="0">
                <a:solidFill>
                  <a:srgbClr val="CC3300"/>
                </a:solidFill>
              </a:rPr>
              <a:t>1</a:t>
            </a:r>
            <a:r>
              <a:rPr lang="en-US" b="1" dirty="0">
                <a:solidFill>
                  <a:srgbClr val="CC3300"/>
                </a:solidFill>
              </a:rPr>
              <a:t>.SK ≠ t</a:t>
            </a:r>
            <a:r>
              <a:rPr lang="en-US" b="1" baseline="-25000" dirty="0">
                <a:solidFill>
                  <a:srgbClr val="CC3300"/>
                </a:solidFill>
              </a:rPr>
              <a:t>2</a:t>
            </a:r>
            <a:r>
              <a:rPr lang="en-US" b="1" dirty="0">
                <a:solidFill>
                  <a:srgbClr val="CC3300"/>
                </a:solidFill>
              </a:rPr>
              <a:t>.SK </a:t>
            </a:r>
          </a:p>
          <a:p>
            <a:pPr marL="0" indent="0">
              <a:buNone/>
            </a:pPr>
            <a:endParaRPr lang="en-US" sz="1600" dirty="0"/>
          </a:p>
          <a:p>
            <a:pPr marL="0" indent="0">
              <a:buNone/>
            </a:pPr>
            <a:r>
              <a:rPr lang="en-US" b="1" dirty="0"/>
              <a:t>Example:</a:t>
            </a:r>
            <a:r>
              <a:rPr lang="en-IN" dirty="0"/>
              <a:t>1.(</a:t>
            </a:r>
            <a:r>
              <a:rPr lang="en-IN" dirty="0" err="1"/>
              <a:t>roll_no</a:t>
            </a:r>
            <a:r>
              <a:rPr lang="en-IN" dirty="0"/>
              <a:t>, </a:t>
            </a:r>
            <a:r>
              <a:rPr lang="en-IN" dirty="0" err="1"/>
              <a:t>first_name</a:t>
            </a:r>
            <a:r>
              <a:rPr lang="en-IN" dirty="0"/>
              <a:t>, </a:t>
            </a:r>
            <a:r>
              <a:rPr lang="en-IN" dirty="0" err="1"/>
              <a:t>last_name</a:t>
            </a:r>
            <a:r>
              <a:rPr lang="en-IN" dirty="0"/>
              <a:t>)</a:t>
            </a:r>
            <a:endParaRPr lang="en-IN" baseline="30000" dirty="0"/>
          </a:p>
          <a:p>
            <a:pPr marL="0" indent="0">
              <a:buNone/>
            </a:pPr>
            <a:r>
              <a:rPr lang="en-IN" dirty="0"/>
              <a:t>                2.(</a:t>
            </a:r>
            <a:r>
              <a:rPr lang="en-IN" dirty="0" err="1"/>
              <a:t>roll_no</a:t>
            </a:r>
            <a:r>
              <a:rPr lang="en-IN" dirty="0"/>
              <a:t>)  </a:t>
            </a:r>
          </a:p>
          <a:p>
            <a:pPr marL="0" indent="0">
              <a:buNone/>
            </a:pPr>
            <a:r>
              <a:rPr lang="en-IN" dirty="0"/>
              <a:t>We can say that t</a:t>
            </a:r>
            <a:r>
              <a:rPr lang="en-IN" baseline="-25000" dirty="0"/>
              <a:t>1</a:t>
            </a:r>
            <a:r>
              <a:rPr lang="en-IN" dirty="0"/>
              <a:t>[</a:t>
            </a:r>
            <a:r>
              <a:rPr lang="en-IN" dirty="0" err="1"/>
              <a:t>roll_no</a:t>
            </a:r>
            <a:r>
              <a:rPr lang="en-IN" dirty="0"/>
              <a:t>, </a:t>
            </a:r>
            <a:r>
              <a:rPr lang="en-IN" dirty="0" err="1"/>
              <a:t>first_name</a:t>
            </a:r>
            <a:r>
              <a:rPr lang="en-IN" dirty="0"/>
              <a:t>, </a:t>
            </a:r>
            <a:r>
              <a:rPr lang="en-IN" dirty="0" err="1"/>
              <a:t>last_name</a:t>
            </a:r>
            <a:r>
              <a:rPr lang="en-IN" dirty="0"/>
              <a:t>] ≠ t</a:t>
            </a:r>
            <a:r>
              <a:rPr lang="en-IN" baseline="-25000" dirty="0"/>
              <a:t>2</a:t>
            </a:r>
            <a:r>
              <a:rPr lang="en-IN" dirty="0"/>
              <a:t>[</a:t>
            </a:r>
            <a:r>
              <a:rPr lang="en-IN" dirty="0" err="1"/>
              <a:t>roll_no</a:t>
            </a:r>
            <a:r>
              <a:rPr lang="en-IN" dirty="0"/>
              <a:t>, </a:t>
            </a:r>
            <a:r>
              <a:rPr lang="en-IN" dirty="0" err="1"/>
              <a:t>first_name</a:t>
            </a:r>
            <a:r>
              <a:rPr lang="en-IN" dirty="0"/>
              <a:t>, </a:t>
            </a:r>
            <a:r>
              <a:rPr lang="en-IN" dirty="0" err="1"/>
              <a:t>last_name</a:t>
            </a:r>
            <a:r>
              <a:rPr lang="en-IN" dirty="0"/>
              <a:t>] similarly, t</a:t>
            </a:r>
            <a:r>
              <a:rPr lang="en-IN" baseline="-25000" dirty="0"/>
              <a:t>1</a:t>
            </a:r>
            <a:r>
              <a:rPr lang="en-IN" dirty="0"/>
              <a:t>[</a:t>
            </a:r>
            <a:r>
              <a:rPr lang="en-IN" dirty="0" err="1"/>
              <a:t>roll_no</a:t>
            </a:r>
            <a:r>
              <a:rPr lang="en-IN" dirty="0"/>
              <a:t>] ≠ t</a:t>
            </a:r>
            <a:r>
              <a:rPr lang="en-IN" baseline="-25000" dirty="0"/>
              <a:t>2</a:t>
            </a:r>
            <a:r>
              <a:rPr lang="en-IN" dirty="0"/>
              <a:t>[</a:t>
            </a:r>
            <a:r>
              <a:rPr lang="en-IN" dirty="0" err="1"/>
              <a:t>roll_no</a:t>
            </a:r>
            <a:r>
              <a:rPr lang="en-IN" dirty="0"/>
              <a:t>].</a:t>
            </a:r>
          </a:p>
          <a:p>
            <a:pPr marL="0" indent="0">
              <a:buNone/>
            </a:pPr>
            <a:endParaRPr lang="en-IN" b="1" dirty="0"/>
          </a:p>
          <a:p>
            <a:pPr marL="0" indent="0">
              <a:buNone/>
            </a:pPr>
            <a:endParaRPr lang="en-IN" b="1" dirty="0"/>
          </a:p>
          <a:p>
            <a:endParaRPr lang="en-US" dirty="0"/>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8</a:t>
            </a:fld>
            <a:endParaRPr lang="en-US" altLang="en-US"/>
          </a:p>
        </p:txBody>
      </p:sp>
    </p:spTree>
    <p:extLst>
      <p:ext uri="{BB962C8B-B14F-4D97-AF65-F5344CB8AC3E}">
        <p14:creationId xmlns:p14="http://schemas.microsoft.com/office/powerpoint/2010/main" val="196298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84"/>
            <a:ext cx="9914188" cy="1017922"/>
          </a:xfrm>
          <a:effectLst/>
        </p:spPr>
        <p:txBody>
          <a:bodyPr/>
          <a:lstStyle/>
          <a:p>
            <a:br>
              <a:rPr lang="en-IN" dirty="0">
                <a:solidFill>
                  <a:schemeClr val="accent2"/>
                </a:solidFill>
              </a:rPr>
            </a:br>
            <a:r>
              <a:rPr lang="en-IN" dirty="0">
                <a:solidFill>
                  <a:schemeClr val="accent6">
                    <a:lumMod val="75000"/>
                  </a:schemeClr>
                </a:solidFill>
              </a:rPr>
              <a:t>Super Key(Contd..) </a:t>
            </a:r>
            <a:br>
              <a:rPr lang="en-IN" dirty="0">
                <a:solidFill>
                  <a:schemeClr val="accent2"/>
                </a:solidFill>
              </a:rPr>
            </a:br>
            <a:endParaRPr lang="en-IN" dirty="0">
              <a:solidFill>
                <a:schemeClr val="accent2"/>
              </a:solidFill>
            </a:endParaRPr>
          </a:p>
        </p:txBody>
      </p:sp>
      <p:sp>
        <p:nvSpPr>
          <p:cNvPr id="3" name="Content Placeholder 2"/>
          <p:cNvSpPr>
            <a:spLocks noGrp="1"/>
          </p:cNvSpPr>
          <p:nvPr>
            <p:ph idx="1"/>
          </p:nvPr>
        </p:nvSpPr>
        <p:spPr>
          <a:xfrm>
            <a:off x="0" y="985838"/>
            <a:ext cx="12192000" cy="5338762"/>
          </a:xfrm>
        </p:spPr>
        <p:txBody>
          <a:bodyPr/>
          <a:lstStyle/>
          <a:p>
            <a:pPr marL="0" indent="0">
              <a:buNone/>
            </a:pPr>
            <a:r>
              <a:rPr lang="en-US" dirty="0"/>
              <a:t>Consider the Schema, </a:t>
            </a:r>
            <a:r>
              <a:rPr lang="en-US" b="1" dirty="0"/>
              <a:t>STUDENT</a:t>
            </a:r>
            <a:r>
              <a:rPr lang="en-US" dirty="0"/>
              <a:t>(</a:t>
            </a:r>
            <a:r>
              <a:rPr lang="en-US" dirty="0" err="1"/>
              <a:t>adhaar_no</a:t>
            </a:r>
            <a:r>
              <a:rPr lang="en-US" dirty="0"/>
              <a:t>, roll_no, first_name, last_name, address, dob, gender, </a:t>
            </a:r>
            <a:r>
              <a:rPr lang="en-US" dirty="0" err="1"/>
              <a:t>mobile_no</a:t>
            </a:r>
            <a:r>
              <a:rPr lang="en-US" dirty="0"/>
              <a:t>, </a:t>
            </a:r>
            <a:r>
              <a:rPr lang="en-US" dirty="0" err="1"/>
              <a:t>email_id</a:t>
            </a:r>
            <a:r>
              <a:rPr lang="en-US" dirty="0"/>
              <a:t>).</a:t>
            </a:r>
          </a:p>
          <a:p>
            <a:pPr marL="0" indent="0">
              <a:buNone/>
            </a:pPr>
            <a:endParaRPr lang="en-US" sz="1100" dirty="0"/>
          </a:p>
          <a:p>
            <a:pPr marL="0" indent="0">
              <a:buNone/>
            </a:pPr>
            <a:r>
              <a:rPr lang="en-US" b="1" dirty="0"/>
              <a:t>Maximum no. of possible super keys for a relation with n attributes = 2</a:t>
            </a:r>
            <a:r>
              <a:rPr lang="en-US" b="1" baseline="30000" dirty="0"/>
              <a:t>n</a:t>
            </a:r>
            <a:r>
              <a:rPr lang="en-US" b="1" dirty="0"/>
              <a:t>-1</a:t>
            </a:r>
            <a:r>
              <a:rPr lang="en-US" i="1" dirty="0"/>
              <a:t>  </a:t>
            </a:r>
            <a:endParaRPr lang="en-US" dirty="0"/>
          </a:p>
          <a:p>
            <a:pPr marL="0" indent="0">
              <a:buNone/>
            </a:pPr>
            <a:endParaRPr lang="en-US" sz="1200" b="1" dirty="0"/>
          </a:p>
          <a:p>
            <a:pPr marL="0" indent="0">
              <a:buNone/>
            </a:pPr>
            <a:r>
              <a:rPr lang="en-US" sz="2200" b="1" dirty="0"/>
              <a:t>Below are some sets of super keys for the above STUDENT schema:</a:t>
            </a:r>
          </a:p>
          <a:p>
            <a:pPr marL="0" indent="0">
              <a:buNone/>
            </a:pPr>
            <a:endParaRPr lang="en-US" sz="1200" b="1" dirty="0"/>
          </a:p>
          <a:p>
            <a:pPr marL="0" indent="0">
              <a:buNone/>
            </a:pPr>
            <a:endParaRPr lang="en-US" b="1" i="1" dirty="0"/>
          </a:p>
          <a:p>
            <a:pPr marL="0" indent="0">
              <a:buNone/>
            </a:pPr>
            <a:endParaRPr lang="en-US" b="1" i="1" dirty="0"/>
          </a:p>
          <a:p>
            <a:pPr marL="0" indent="0">
              <a:buNone/>
            </a:pPr>
            <a:endParaRPr lang="en-US" b="1" i="1" dirty="0"/>
          </a:p>
          <a:p>
            <a:pPr marL="0" indent="0">
              <a:buNone/>
            </a:pPr>
            <a:endParaRPr lang="en-US" b="1" i="1" dirty="0"/>
          </a:p>
          <a:p>
            <a:pPr marL="0" indent="0">
              <a:buNone/>
            </a:pPr>
            <a:endParaRPr lang="en-US" sz="2300" dirty="0"/>
          </a:p>
          <a:p>
            <a:pPr marL="0" indent="0">
              <a:buNone/>
            </a:pPr>
            <a:r>
              <a:rPr lang="en-US" sz="2300" dirty="0"/>
              <a:t>Thus student relation with 9 attributes maximum no. of possible super keys will be equal to </a:t>
            </a:r>
            <a:r>
              <a:rPr lang="en-US" sz="2300" b="1" i="1" dirty="0"/>
              <a:t>2</a:t>
            </a:r>
            <a:r>
              <a:rPr lang="en-US" sz="2300" b="1" i="1" baseline="30000" dirty="0"/>
              <a:t>9</a:t>
            </a:r>
            <a:r>
              <a:rPr lang="en-US" sz="2300" b="1" i="1" dirty="0"/>
              <a:t>-1</a:t>
            </a:r>
            <a:r>
              <a:rPr lang="en-US" sz="2300" i="1" dirty="0"/>
              <a:t>. </a:t>
            </a:r>
            <a:endParaRPr lang="en-US" sz="23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9</a:t>
            </a:fld>
            <a:endParaRPr lang="en-US" altLang="en-US" dirty="0"/>
          </a:p>
        </p:txBody>
      </p:sp>
      <p:graphicFrame>
        <p:nvGraphicFramePr>
          <p:cNvPr id="6" name="Table 5"/>
          <p:cNvGraphicFramePr>
            <a:graphicFrameLocks noGrp="1"/>
          </p:cNvGraphicFramePr>
          <p:nvPr>
            <p:extLst>
              <p:ext uri="{D42A27DB-BD31-4B8C-83A1-F6EECF244321}">
                <p14:modId xmlns:p14="http://schemas.microsoft.com/office/powerpoint/2010/main" val="2486195237"/>
              </p:ext>
            </p:extLst>
          </p:nvPr>
        </p:nvGraphicFramePr>
        <p:xfrm>
          <a:off x="1001712" y="3124200"/>
          <a:ext cx="9906000" cy="2286000"/>
        </p:xfrm>
        <a:graphic>
          <a:graphicData uri="http://schemas.openxmlformats.org/drawingml/2006/table">
            <a:tbl>
              <a:tblPr firstRow="1" bandRow="1">
                <a:tableStyleId>{5C22544A-7EE6-4342-B048-85BDC9FD1C3A}</a:tableStyleId>
              </a:tblPr>
              <a:tblGrid>
                <a:gridCol w="46482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2133600">
                <a:tc>
                  <a:txBody>
                    <a:bodyPr/>
                    <a:lstStyle/>
                    <a:p>
                      <a:pPr rtl="0" fontAlgn="base"/>
                      <a:r>
                        <a:rPr lang="en-US" sz="1800" b="1" i="0" kern="1200" dirty="0">
                          <a:solidFill>
                            <a:schemeClr val="tx1"/>
                          </a:solidFill>
                          <a:effectLst/>
                          <a:latin typeface="+mn-lt"/>
                          <a:ea typeface="+mn-ea"/>
                          <a:cs typeface="+mn-cs"/>
                        </a:rPr>
                        <a:t>SK1 = (</a:t>
                      </a:r>
                      <a:r>
                        <a:rPr lang="en-US" sz="1800" b="1" i="0" kern="1200" dirty="0" err="1">
                          <a:solidFill>
                            <a:schemeClr val="tx1"/>
                          </a:solidFill>
                          <a:effectLst/>
                          <a:latin typeface="+mn-lt"/>
                          <a:ea typeface="+mn-ea"/>
                          <a:cs typeface="+mn-cs"/>
                        </a:rPr>
                        <a:t>adhaar_no</a:t>
                      </a:r>
                      <a:r>
                        <a:rPr lang="en-US" sz="1800" b="1" i="0" kern="1200" dirty="0">
                          <a:solidFill>
                            <a:schemeClr val="tx1"/>
                          </a:solidFill>
                          <a:effectLst/>
                          <a:latin typeface="+mn-lt"/>
                          <a:ea typeface="+mn-ea"/>
                          <a:cs typeface="+mn-cs"/>
                        </a:rPr>
                        <a:t>) </a:t>
                      </a:r>
                    </a:p>
                    <a:p>
                      <a:pPr rtl="0" fontAlgn="base"/>
                      <a:r>
                        <a:rPr lang="en-US" sz="1800" b="1" i="0" kern="1200" dirty="0">
                          <a:solidFill>
                            <a:schemeClr val="tx1"/>
                          </a:solidFill>
                          <a:effectLst/>
                          <a:latin typeface="+mn-lt"/>
                          <a:ea typeface="+mn-ea"/>
                          <a:cs typeface="+mn-cs"/>
                        </a:rPr>
                        <a:t>SK2 = (roll_no) </a:t>
                      </a:r>
                    </a:p>
                    <a:p>
                      <a:pPr rtl="0" fontAlgn="base"/>
                      <a:r>
                        <a:rPr lang="en-US" sz="1800" b="1" i="0" kern="1200" dirty="0">
                          <a:solidFill>
                            <a:schemeClr val="tx1"/>
                          </a:solidFill>
                          <a:effectLst/>
                          <a:latin typeface="+mn-lt"/>
                          <a:ea typeface="+mn-ea"/>
                          <a:cs typeface="+mn-cs"/>
                        </a:rPr>
                        <a:t>SK3 = (</a:t>
                      </a:r>
                      <a:r>
                        <a:rPr lang="en-US" sz="1800" b="1" i="0" kern="1200" dirty="0" err="1">
                          <a:solidFill>
                            <a:schemeClr val="tx1"/>
                          </a:solidFill>
                          <a:effectLst/>
                          <a:latin typeface="+mn-lt"/>
                          <a:ea typeface="+mn-ea"/>
                          <a:cs typeface="+mn-cs"/>
                        </a:rPr>
                        <a:t>mobile_no</a:t>
                      </a:r>
                      <a:r>
                        <a:rPr lang="en-US" sz="1800" b="1" i="0" kern="1200" dirty="0">
                          <a:solidFill>
                            <a:schemeClr val="tx1"/>
                          </a:solidFill>
                          <a:effectLst/>
                          <a:latin typeface="+mn-lt"/>
                          <a:ea typeface="+mn-ea"/>
                          <a:cs typeface="+mn-cs"/>
                        </a:rPr>
                        <a:t>) </a:t>
                      </a:r>
                    </a:p>
                    <a:p>
                      <a:pPr rtl="0" fontAlgn="base"/>
                      <a:r>
                        <a:rPr lang="en-US" sz="1800" b="1" i="0" kern="1200" dirty="0">
                          <a:solidFill>
                            <a:schemeClr val="tx1"/>
                          </a:solidFill>
                          <a:effectLst/>
                          <a:latin typeface="+mn-lt"/>
                          <a:ea typeface="+mn-ea"/>
                          <a:cs typeface="+mn-cs"/>
                        </a:rPr>
                        <a:t>SK4 = (</a:t>
                      </a:r>
                      <a:r>
                        <a:rPr lang="en-US" sz="1800" b="1" i="0" kern="1200" dirty="0" err="1">
                          <a:solidFill>
                            <a:schemeClr val="tx1"/>
                          </a:solidFill>
                          <a:effectLst/>
                          <a:latin typeface="+mn-lt"/>
                          <a:ea typeface="+mn-ea"/>
                          <a:cs typeface="+mn-cs"/>
                        </a:rPr>
                        <a:t>email_id</a:t>
                      </a:r>
                      <a:r>
                        <a:rPr lang="en-US" sz="1800" b="1" i="0" kern="1200" dirty="0">
                          <a:solidFill>
                            <a:schemeClr val="tx1"/>
                          </a:solidFill>
                          <a:effectLst/>
                          <a:latin typeface="+mn-lt"/>
                          <a:ea typeface="+mn-ea"/>
                          <a:cs typeface="+mn-cs"/>
                        </a:rPr>
                        <a:t>) </a:t>
                      </a:r>
                    </a:p>
                    <a:p>
                      <a:pPr rtl="0" fontAlgn="base"/>
                      <a:r>
                        <a:rPr lang="en-US" sz="1800" b="1" i="0" kern="1200" dirty="0">
                          <a:solidFill>
                            <a:schemeClr val="tx1"/>
                          </a:solidFill>
                          <a:effectLst/>
                          <a:latin typeface="+mn-lt"/>
                          <a:ea typeface="+mn-ea"/>
                          <a:cs typeface="+mn-cs"/>
                        </a:rPr>
                        <a:t>SK5=(</a:t>
                      </a:r>
                      <a:r>
                        <a:rPr lang="en-US" sz="1800" b="1" i="0" kern="1200" dirty="0" err="1">
                          <a:solidFill>
                            <a:schemeClr val="tx1"/>
                          </a:solidFill>
                          <a:effectLst/>
                          <a:latin typeface="+mn-lt"/>
                          <a:ea typeface="+mn-ea"/>
                          <a:cs typeface="+mn-cs"/>
                        </a:rPr>
                        <a:t>adhaar_no</a:t>
                      </a:r>
                      <a:r>
                        <a:rPr lang="en-US" sz="1800" b="1" i="0" kern="1200" dirty="0">
                          <a:solidFill>
                            <a:schemeClr val="tx1"/>
                          </a:solidFill>
                          <a:effectLst/>
                          <a:latin typeface="+mn-lt"/>
                          <a:ea typeface="+mn-ea"/>
                          <a:cs typeface="+mn-cs"/>
                        </a:rPr>
                        <a:t>, first_name, last_name)  SK6 =(roll_no, first_name, last_name ) </a:t>
                      </a:r>
                    </a:p>
                    <a:p>
                      <a:endParaRPr lang="en-IN" dirty="0"/>
                    </a:p>
                  </a:txBody>
                  <a:tcPr>
                    <a:solidFill>
                      <a:schemeClr val="accent1">
                        <a:lumMod val="60000"/>
                        <a:lumOff val="40000"/>
                      </a:schemeClr>
                    </a:solidFill>
                  </a:tcPr>
                </a:tc>
                <a:tc>
                  <a:txBody>
                    <a:bodyPr/>
                    <a:lstStyle/>
                    <a:p>
                      <a:pPr rtl="0" fontAlgn="base"/>
                      <a:r>
                        <a:rPr lang="en-US" sz="1800" b="1" i="0" kern="1200" dirty="0">
                          <a:solidFill>
                            <a:schemeClr val="tx1"/>
                          </a:solidFill>
                          <a:effectLst/>
                          <a:latin typeface="+mn-lt"/>
                          <a:ea typeface="+mn-ea"/>
                          <a:cs typeface="+mn-cs"/>
                        </a:rPr>
                        <a:t>SK7 = (first_name, last_name, address, </a:t>
                      </a:r>
                      <a:r>
                        <a:rPr lang="en-US" sz="1800" b="1" i="0" kern="1200" dirty="0" err="1">
                          <a:solidFill>
                            <a:schemeClr val="tx1"/>
                          </a:solidFill>
                          <a:effectLst/>
                          <a:latin typeface="+mn-lt"/>
                          <a:ea typeface="+mn-ea"/>
                          <a:cs typeface="+mn-cs"/>
                        </a:rPr>
                        <a:t>mobile_no</a:t>
                      </a:r>
                      <a:r>
                        <a:rPr lang="en-US" sz="1800" b="1" i="0" kern="1200" dirty="0">
                          <a:solidFill>
                            <a:schemeClr val="tx1"/>
                          </a:solidFill>
                          <a:effectLst/>
                          <a:latin typeface="+mn-lt"/>
                          <a:ea typeface="+mn-ea"/>
                          <a:cs typeface="+mn-cs"/>
                        </a:rPr>
                        <a:t>) </a:t>
                      </a:r>
                    </a:p>
                    <a:p>
                      <a:pPr rtl="0" fontAlgn="base"/>
                      <a:r>
                        <a:rPr lang="en-US" sz="1800" b="1" i="0" kern="1200" dirty="0">
                          <a:solidFill>
                            <a:schemeClr val="tx1"/>
                          </a:solidFill>
                          <a:effectLst/>
                          <a:latin typeface="+mn-lt"/>
                          <a:ea typeface="+mn-ea"/>
                          <a:cs typeface="+mn-cs"/>
                        </a:rPr>
                        <a:t>SK8 = (roll_no, first_name, gender)   </a:t>
                      </a:r>
                    </a:p>
                    <a:p>
                      <a:pPr rtl="0" fontAlgn="base"/>
                      <a:r>
                        <a:rPr lang="en-US" sz="1800" b="1" i="0" kern="1200" dirty="0">
                          <a:solidFill>
                            <a:schemeClr val="tx1"/>
                          </a:solidFill>
                          <a:effectLst/>
                          <a:latin typeface="+mn-lt"/>
                          <a:ea typeface="+mn-ea"/>
                          <a:cs typeface="+mn-cs"/>
                        </a:rPr>
                        <a:t>SK9 = (first_name, last_name, address, </a:t>
                      </a:r>
                      <a:r>
                        <a:rPr lang="en-US" sz="1800" b="1" i="0" kern="1200" dirty="0" err="1">
                          <a:solidFill>
                            <a:schemeClr val="tx1"/>
                          </a:solidFill>
                          <a:effectLst/>
                          <a:latin typeface="+mn-lt"/>
                          <a:ea typeface="+mn-ea"/>
                          <a:cs typeface="+mn-cs"/>
                        </a:rPr>
                        <a:t>email_id</a:t>
                      </a:r>
                      <a:r>
                        <a:rPr lang="en-US" sz="1800" b="1" i="0" kern="1200" dirty="0">
                          <a:solidFill>
                            <a:schemeClr val="tx1"/>
                          </a:solidFill>
                          <a:effectLst/>
                          <a:latin typeface="+mn-lt"/>
                          <a:ea typeface="+mn-ea"/>
                          <a:cs typeface="+mn-cs"/>
                        </a:rPr>
                        <a:t>) </a:t>
                      </a:r>
                    </a:p>
                    <a:p>
                      <a:pPr rtl="0" fontAlgn="base"/>
                      <a:r>
                        <a:rPr lang="en-US" sz="1800" b="1" i="0" kern="1200" dirty="0">
                          <a:solidFill>
                            <a:schemeClr val="tx1"/>
                          </a:solidFill>
                          <a:effectLst/>
                          <a:latin typeface="+mn-lt"/>
                          <a:ea typeface="+mn-ea"/>
                          <a:cs typeface="+mn-cs"/>
                        </a:rPr>
                        <a:t>SK10 = (first_name, </a:t>
                      </a:r>
                      <a:r>
                        <a:rPr lang="en-US" sz="1800" b="1" i="0" kern="1200" dirty="0" err="1">
                          <a:solidFill>
                            <a:schemeClr val="tx1"/>
                          </a:solidFill>
                          <a:effectLst/>
                          <a:latin typeface="+mn-lt"/>
                          <a:ea typeface="+mn-ea"/>
                          <a:cs typeface="+mn-cs"/>
                        </a:rPr>
                        <a:t>mobile_no</a:t>
                      </a:r>
                      <a:r>
                        <a:rPr lang="en-US" sz="1800" b="1" i="0" kern="1200" dirty="0">
                          <a:solidFill>
                            <a:schemeClr val="tx1"/>
                          </a:solidFill>
                          <a:effectLst/>
                          <a:latin typeface="+mn-lt"/>
                          <a:ea typeface="+mn-ea"/>
                          <a:cs typeface="+mn-cs"/>
                        </a:rPr>
                        <a:t>, </a:t>
                      </a:r>
                      <a:r>
                        <a:rPr lang="en-US" sz="1800" b="1" i="0" kern="1200" dirty="0" err="1">
                          <a:solidFill>
                            <a:schemeClr val="tx1"/>
                          </a:solidFill>
                          <a:effectLst/>
                          <a:latin typeface="+mn-lt"/>
                          <a:ea typeface="+mn-ea"/>
                          <a:cs typeface="+mn-cs"/>
                        </a:rPr>
                        <a:t>email_id</a:t>
                      </a:r>
                      <a:r>
                        <a:rPr lang="en-US" sz="1800" b="1" i="0" kern="1200" dirty="0">
                          <a:solidFill>
                            <a:schemeClr val="tx1"/>
                          </a:solidFill>
                          <a:effectLst/>
                          <a:latin typeface="+mn-lt"/>
                          <a:ea typeface="+mn-ea"/>
                          <a:cs typeface="+mn-cs"/>
                        </a:rPr>
                        <a:t>, dob) etc. </a:t>
                      </a:r>
                    </a:p>
                    <a:p>
                      <a:endParaRPr lang="en-IN" dirty="0"/>
                    </a:p>
                  </a:txBody>
                  <a:tcPr>
                    <a:solidFill>
                      <a:schemeClr val="accent1">
                        <a:lumMod val="60000"/>
                        <a:lumOff val="40000"/>
                      </a:schemeClr>
                    </a:solidFill>
                  </a:tcPr>
                </a:tc>
                <a:extLst>
                  <a:ext uri="{0D108BD9-81ED-4DB2-BD59-A6C34878D82A}">
                    <a16:rowId xmlns:a16="http://schemas.microsoft.com/office/drawing/2014/main" val="10000"/>
                  </a:ext>
                </a:extLst>
              </a:tr>
            </a:tbl>
          </a:graphicData>
        </a:graphic>
      </p:graphicFrame>
      <p:sp>
        <p:nvSpPr>
          <p:cNvPr id="5" name="Rectangle 4"/>
          <p:cNvSpPr/>
          <p:nvPr/>
        </p:nvSpPr>
        <p:spPr bwMode="auto">
          <a:xfrm>
            <a:off x="0" y="2019300"/>
            <a:ext cx="10744200" cy="452438"/>
          </a:xfrm>
          <a:prstGeom prst="rect">
            <a:avLst/>
          </a:prstGeom>
          <a:solidFill>
            <a:srgbClr val="AFAFAF">
              <a:alpha val="20000"/>
            </a:srgb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Tree>
    <p:extLst>
      <p:ext uri="{BB962C8B-B14F-4D97-AF65-F5344CB8AC3E}">
        <p14:creationId xmlns:p14="http://schemas.microsoft.com/office/powerpoint/2010/main" val="1482150612"/>
      </p:ext>
    </p:extLst>
  </p:cSld>
  <p:clrMapOvr>
    <a:masterClrMapping/>
  </p:clrMapOvr>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48CE3B35531040B2D0558FC90F5755" ma:contentTypeVersion="5" ma:contentTypeDescription="Create a new document." ma:contentTypeScope="" ma:versionID="1d6a5c864886c6e72488e233191e43d5">
  <xsd:schema xmlns:xsd="http://www.w3.org/2001/XMLSchema" xmlns:xs="http://www.w3.org/2001/XMLSchema" xmlns:p="http://schemas.microsoft.com/office/2006/metadata/properties" xmlns:ns2="4ed0e2e2-ac3f-437f-850a-1b81a33a438a" xmlns:ns3="7f2d156a-49a8-4154-81be-7fe77221daa9" targetNamespace="http://schemas.microsoft.com/office/2006/metadata/properties" ma:root="true" ma:fieldsID="d3d0872017a0f81a8fe3c26c3c917425" ns2:_="" ns3:_="">
    <xsd:import namespace="4ed0e2e2-ac3f-437f-850a-1b81a33a438a"/>
    <xsd:import namespace="7f2d156a-49a8-4154-81be-7fe77221daa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d0e2e2-ac3f-437f-850a-1b81a33a438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f2d156a-49a8-4154-81be-7fe77221daa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D1B6D1D-2A90-4A4E-A8FA-7F9DDFEAC19A}"/>
</file>

<file path=customXml/itemProps2.xml><?xml version="1.0" encoding="utf-8"?>
<ds:datastoreItem xmlns:ds="http://schemas.openxmlformats.org/officeDocument/2006/customXml" ds:itemID="{D301665A-C00D-45B6-B1FE-EE717CA72BAB}"/>
</file>

<file path=customXml/itemProps3.xml><?xml version="1.0" encoding="utf-8"?>
<ds:datastoreItem xmlns:ds="http://schemas.openxmlformats.org/officeDocument/2006/customXml" ds:itemID="{C2974B48-76EB-4E04-BBA6-71C8950F7E43}"/>
</file>

<file path=docProps/app.xml><?xml version="1.0" encoding="utf-8"?>
<Properties xmlns="http://schemas.openxmlformats.org/officeDocument/2006/extended-properties" xmlns:vt="http://schemas.openxmlformats.org/officeDocument/2006/docPropsVTypes">
  <Template/>
  <TotalTime>21491</TotalTime>
  <Words>1025</Words>
  <Application>Microsoft Office PowerPoint</Application>
  <PresentationFormat>Widescreen</PresentationFormat>
  <Paragraphs>273</Paragraphs>
  <Slides>37</Slides>
  <Notes>5</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Presentation</vt:lpstr>
      <vt:lpstr>Keys in a Relational Database</vt:lpstr>
      <vt:lpstr>General Guideline</vt:lpstr>
      <vt:lpstr>Module Objective</vt:lpstr>
      <vt:lpstr>Session Plan </vt:lpstr>
      <vt:lpstr>Need of Database key</vt:lpstr>
      <vt:lpstr>Database key</vt:lpstr>
      <vt:lpstr>Type of database keys </vt:lpstr>
      <vt:lpstr>Super Key </vt:lpstr>
      <vt:lpstr> Super Key(Contd..)  </vt:lpstr>
      <vt:lpstr>Some facts to remember about super keys</vt:lpstr>
      <vt:lpstr>Candidate Key</vt:lpstr>
      <vt:lpstr>Some facts to remember about candidate keys</vt:lpstr>
      <vt:lpstr>Primary Key</vt:lpstr>
      <vt:lpstr>Primary Key(Contd..)</vt:lpstr>
      <vt:lpstr>Composite key</vt:lpstr>
      <vt:lpstr>   Secondary Key or Alternate key     </vt:lpstr>
      <vt:lpstr>Can you answer these questions</vt:lpstr>
      <vt:lpstr>Can you answer these questions</vt:lpstr>
      <vt:lpstr>Can you answer this ?</vt:lpstr>
      <vt:lpstr>Can you answer this ?</vt:lpstr>
      <vt:lpstr>Can you answer this ?</vt:lpstr>
      <vt:lpstr>Can you answer this ?</vt:lpstr>
      <vt:lpstr>Can you answer this ?</vt:lpstr>
      <vt:lpstr>Can you answer this ?</vt:lpstr>
      <vt:lpstr>Can you answer this ?</vt:lpstr>
      <vt:lpstr>Can you answer this ?</vt:lpstr>
      <vt:lpstr>Can you answer this ?</vt:lpstr>
      <vt:lpstr>Can you answer this ?</vt:lpstr>
      <vt:lpstr>Can you answer this ?</vt:lpstr>
      <vt:lpstr>Surrogate Keys</vt:lpstr>
      <vt:lpstr>Surrogate Keys(Contd..)</vt:lpstr>
      <vt:lpstr>Foreign Key  </vt:lpstr>
      <vt:lpstr>Foreign Key (Contd..)</vt:lpstr>
      <vt:lpstr>Unique Key </vt:lpstr>
      <vt:lpstr>Difference between Primary Key and Unique Key  </vt:lpstr>
      <vt:lpstr>Review Questions</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heena_mehta</dc:creator>
  <cp:lastModifiedBy>Ritin Behl</cp:lastModifiedBy>
  <cp:revision>1233</cp:revision>
  <dcterms:created xsi:type="dcterms:W3CDTF">2004-06-12T09:53:42Z</dcterms:created>
  <dcterms:modified xsi:type="dcterms:W3CDTF">2021-10-27T10:23:10Z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0x010100CB48CE3B35531040B2D0558FC90F5755</vt:lpwstr>
  </property>
</Properties>
</file>