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44"/>
  </p:notesMasterIdLst>
  <p:handoutMasterIdLst>
    <p:handoutMasterId r:id="rId45"/>
  </p:handoutMasterIdLst>
  <p:sldIdLst>
    <p:sldId id="256" r:id="rId2"/>
    <p:sldId id="973" r:id="rId3"/>
    <p:sldId id="976" r:id="rId4"/>
    <p:sldId id="849" r:id="rId5"/>
    <p:sldId id="854" r:id="rId6"/>
    <p:sldId id="982" r:id="rId7"/>
    <p:sldId id="983" r:id="rId8"/>
    <p:sldId id="984" r:id="rId9"/>
    <p:sldId id="985" r:id="rId10"/>
    <p:sldId id="1015" r:id="rId11"/>
    <p:sldId id="1025" r:id="rId12"/>
    <p:sldId id="966" r:id="rId13"/>
    <p:sldId id="1026" r:id="rId14"/>
    <p:sldId id="986" r:id="rId15"/>
    <p:sldId id="1018" r:id="rId16"/>
    <p:sldId id="1027" r:id="rId17"/>
    <p:sldId id="987" r:id="rId18"/>
    <p:sldId id="1014" r:id="rId19"/>
    <p:sldId id="1028" r:id="rId20"/>
    <p:sldId id="988" r:id="rId21"/>
    <p:sldId id="989" r:id="rId22"/>
    <p:sldId id="990" r:id="rId23"/>
    <p:sldId id="1012" r:id="rId24"/>
    <p:sldId id="1013" r:id="rId25"/>
    <p:sldId id="1016" r:id="rId26"/>
    <p:sldId id="1029" r:id="rId27"/>
    <p:sldId id="1017" r:id="rId28"/>
    <p:sldId id="1030" r:id="rId29"/>
    <p:sldId id="1021" r:id="rId30"/>
    <p:sldId id="1031" r:id="rId31"/>
    <p:sldId id="1022" r:id="rId32"/>
    <p:sldId id="1032" r:id="rId33"/>
    <p:sldId id="1023" r:id="rId34"/>
    <p:sldId id="1033" r:id="rId35"/>
    <p:sldId id="1024" r:id="rId36"/>
    <p:sldId id="1034" r:id="rId37"/>
    <p:sldId id="1035" r:id="rId38"/>
    <p:sldId id="1037" r:id="rId39"/>
    <p:sldId id="1038" r:id="rId40"/>
    <p:sldId id="1039" r:id="rId41"/>
    <p:sldId id="1019" r:id="rId42"/>
    <p:sldId id="972" r:id="rId43"/>
  </p:sldIdLst>
  <p:sldSz cx="12192000" cy="6858000"/>
  <p:notesSz cx="6858000" cy="9190038"/>
  <p:defaultTextStyle>
    <a:defPPr>
      <a:defRPr lang="en-US"/>
    </a:defPPr>
    <a:lvl1pPr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1pPr>
    <a:lvl2pPr marL="457200"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2pPr>
    <a:lvl3pPr marL="914400"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3pPr>
    <a:lvl4pPr marL="1371600"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4pPr>
    <a:lvl5pPr marL="1828800"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5pPr>
    <a:lvl6pPr marL="2286000" algn="l" defTabSz="914400" rtl="0" eaLnBrk="1" latinLnBrk="0" hangingPunct="1">
      <a:defRPr kern="1200">
        <a:solidFill>
          <a:schemeClr val="tx1"/>
        </a:solidFill>
        <a:latin typeface="Courier New" panose="02070309020205020404" pitchFamily="49" charset="0"/>
        <a:ea typeface="+mn-ea"/>
        <a:cs typeface="+mn-cs"/>
      </a:defRPr>
    </a:lvl6pPr>
    <a:lvl7pPr marL="2743200" algn="l" defTabSz="914400" rtl="0" eaLnBrk="1" latinLnBrk="0" hangingPunct="1">
      <a:defRPr kern="1200">
        <a:solidFill>
          <a:schemeClr val="tx1"/>
        </a:solidFill>
        <a:latin typeface="Courier New" panose="02070309020205020404" pitchFamily="49" charset="0"/>
        <a:ea typeface="+mn-ea"/>
        <a:cs typeface="+mn-cs"/>
      </a:defRPr>
    </a:lvl7pPr>
    <a:lvl8pPr marL="3200400" algn="l" defTabSz="914400" rtl="0" eaLnBrk="1" latinLnBrk="0" hangingPunct="1">
      <a:defRPr kern="1200">
        <a:solidFill>
          <a:schemeClr val="tx1"/>
        </a:solidFill>
        <a:latin typeface="Courier New" panose="02070309020205020404" pitchFamily="49" charset="0"/>
        <a:ea typeface="+mn-ea"/>
        <a:cs typeface="+mn-cs"/>
      </a:defRPr>
    </a:lvl8pPr>
    <a:lvl9pPr marL="3657600" algn="l" defTabSz="914400" rtl="0" eaLnBrk="1" latinLnBrk="0" hangingPunct="1">
      <a:defRPr kern="1200">
        <a:solidFill>
          <a:schemeClr val="tx1"/>
        </a:solidFill>
        <a:latin typeface="Courier New" panose="02070309020205020404" pitchFamily="4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95">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E6E8E7"/>
    <a:srgbClr val="F4B930"/>
    <a:srgbClr val="752E2E"/>
    <a:srgbClr val="0066CC"/>
    <a:srgbClr val="0000FF"/>
    <a:srgbClr val="008000"/>
    <a:srgbClr val="00FF00"/>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562FB4-6D21-6720-976A-5CE05EA52EE5}" v="282" dt="2021-09-23T10:25:29.104"/>
    <p1510:client id="{AB646787-B388-D9FC-309B-AC2CD0529F25}" v="161" dt="2021-09-23T11:26:54.846"/>
    <p1510:client id="{C1166180-FC85-F59C-CBC5-086FED2A9538}" v="3" dt="2021-10-18T07:26:47.703"/>
    <p1510:client id="{D8D3A00C-C4A8-149B-17D5-B05435305260}" v="545" dt="2021-10-07T11:17:45.478"/>
    <p1510:client id="{EEDA014E-8F79-8C19-0D5C-0FF113C63CC3}" v="62" dt="2021-09-23T04:54:44.350"/>
    <p1510:client id="{F217B8E8-C6AB-8B13-C2EC-EECA577E692D}" v="610" dt="2021-09-23T09:51:02.5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18" autoAdjust="0"/>
    <p:restoredTop sz="81240" autoAdjust="0"/>
  </p:normalViewPr>
  <p:slideViewPr>
    <p:cSldViewPr>
      <p:cViewPr varScale="1">
        <p:scale>
          <a:sx n="60" d="100"/>
          <a:sy n="60" d="100"/>
        </p:scale>
        <p:origin x="1320"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432"/>
    </p:cViewPr>
  </p:sorterViewPr>
  <p:notesViewPr>
    <p:cSldViewPr>
      <p:cViewPr varScale="1">
        <p:scale>
          <a:sx n="59" d="100"/>
          <a:sy n="59" d="100"/>
        </p:scale>
        <p:origin x="-2424" y="-84"/>
      </p:cViewPr>
      <p:guideLst>
        <p:guide orient="horz" pos="2895"/>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3" Type="http://schemas.openxmlformats.org/officeDocument/2006/relationships/customXml" Target="../customXml/item2.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rima Rawat IT" userId="S::garima.rawat@abes.ac.in::adb1d79b-6a1c-4974-ba36-319d6c650fbb" providerId="AD" clId="Web-{C1166180-FC85-F59C-CBC5-086FED2A9538}"/>
    <pc:docChg chg="modSld">
      <pc:chgData name="Garima Rawat IT" userId="S::garima.rawat@abes.ac.in::adb1d79b-6a1c-4974-ba36-319d6c650fbb" providerId="AD" clId="Web-{C1166180-FC85-F59C-CBC5-086FED2A9538}" dt="2021-10-18T07:26:47.703" v="2" actId="1076"/>
      <pc:docMkLst>
        <pc:docMk/>
      </pc:docMkLst>
      <pc:sldChg chg="modSp">
        <pc:chgData name="Garima Rawat IT" userId="S::garima.rawat@abes.ac.in::adb1d79b-6a1c-4974-ba36-319d6c650fbb" providerId="AD" clId="Web-{C1166180-FC85-F59C-CBC5-086FED2A9538}" dt="2021-10-18T07:26:47.703" v="2" actId="1076"/>
        <pc:sldMkLst>
          <pc:docMk/>
          <pc:sldMk cId="0" sldId="987"/>
        </pc:sldMkLst>
        <pc:picChg chg="mod">
          <ac:chgData name="Garima Rawat IT" userId="S::garima.rawat@abes.ac.in::adb1d79b-6a1c-4974-ba36-319d6c650fbb" providerId="AD" clId="Web-{C1166180-FC85-F59C-CBC5-086FED2A9538}" dt="2021-10-18T07:26:47.703" v="2" actId="1076"/>
          <ac:picMkLst>
            <pc:docMk/>
            <pc:sldMk cId="0" sldId="987"/>
            <ac:picMk id="10" creationId="{32FC2160-C73D-4DF5-9C39-83FBA2B4ECDC}"/>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6978"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lnSpc>
                <a:spcPct val="100000"/>
              </a:lnSpc>
              <a:spcBef>
                <a:spcPct val="50000"/>
              </a:spcBef>
              <a:buClr>
                <a:srgbClr val="0033CC"/>
              </a:buClr>
              <a:buSzPct val="155000"/>
              <a:buFont typeface="Symbol" pitchFamily="18" charset="2"/>
              <a:buNone/>
              <a:defRPr sz="1200">
                <a:latin typeface="Arial" charset="0"/>
              </a:defRPr>
            </a:lvl1pPr>
          </a:lstStyle>
          <a:p>
            <a:pPr>
              <a:defRPr/>
            </a:pPr>
            <a:endParaRPr lang="en-US"/>
          </a:p>
        </p:txBody>
      </p:sp>
      <p:sp>
        <p:nvSpPr>
          <p:cNvPr id="126979" name="Rectangle 3"/>
          <p:cNvSpPr>
            <a:spLocks noGrp="1" noChangeArrowheads="1"/>
          </p:cNvSpPr>
          <p:nvPr>
            <p:ph type="dt" sz="quarter" idx="1"/>
          </p:nvPr>
        </p:nvSpPr>
        <p:spPr bwMode="auto">
          <a:xfrm>
            <a:off x="388620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lnSpc>
                <a:spcPct val="100000"/>
              </a:lnSpc>
              <a:spcBef>
                <a:spcPct val="50000"/>
              </a:spcBef>
              <a:buClr>
                <a:srgbClr val="0033CC"/>
              </a:buClr>
              <a:buSzPct val="155000"/>
              <a:buFont typeface="Symbol" pitchFamily="18" charset="2"/>
              <a:buNone/>
              <a:defRPr sz="1200">
                <a:latin typeface="Arial" charset="0"/>
              </a:defRPr>
            </a:lvl1pPr>
          </a:lstStyle>
          <a:p>
            <a:pPr>
              <a:defRPr/>
            </a:pPr>
            <a:endParaRPr lang="en-US"/>
          </a:p>
        </p:txBody>
      </p:sp>
      <p:sp>
        <p:nvSpPr>
          <p:cNvPr id="126980" name="Rectangle 4"/>
          <p:cNvSpPr>
            <a:spLocks noGrp="1" noChangeArrowheads="1"/>
          </p:cNvSpPr>
          <p:nvPr>
            <p:ph type="ftr" sz="quarter" idx="2"/>
          </p:nvPr>
        </p:nvSpPr>
        <p:spPr bwMode="auto">
          <a:xfrm>
            <a:off x="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lnSpc>
                <a:spcPct val="100000"/>
              </a:lnSpc>
              <a:spcBef>
                <a:spcPct val="50000"/>
              </a:spcBef>
              <a:buClr>
                <a:srgbClr val="0033CC"/>
              </a:buClr>
              <a:buSzPct val="155000"/>
              <a:buFont typeface="Symbol" pitchFamily="18" charset="2"/>
              <a:buNone/>
              <a:defRPr sz="1200">
                <a:latin typeface="Arial" charset="0"/>
              </a:defRPr>
            </a:lvl1pPr>
          </a:lstStyle>
          <a:p>
            <a:pPr>
              <a:defRPr/>
            </a:pPr>
            <a:r>
              <a:rPr lang="en-US"/>
              <a:t>ER/CORP/CRS/LA06/003</a:t>
            </a:r>
          </a:p>
        </p:txBody>
      </p:sp>
      <p:sp>
        <p:nvSpPr>
          <p:cNvPr id="126981" name="Rectangle 5"/>
          <p:cNvSpPr>
            <a:spLocks noGrp="1" noChangeArrowheads="1"/>
          </p:cNvSpPr>
          <p:nvPr>
            <p:ph type="sldNum" sz="quarter" idx="3"/>
          </p:nvPr>
        </p:nvSpPr>
        <p:spPr bwMode="auto">
          <a:xfrm>
            <a:off x="388620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lnSpc>
                <a:spcPct val="100000"/>
              </a:lnSpc>
              <a:spcBef>
                <a:spcPct val="50000"/>
              </a:spcBef>
              <a:buClr>
                <a:srgbClr val="0033CC"/>
              </a:buClr>
              <a:buSzPct val="155000"/>
              <a:buFont typeface="Symbol" panose="05050102010706020507" pitchFamily="18" charset="2"/>
              <a:buNone/>
              <a:defRPr sz="1200" smtClean="0">
                <a:latin typeface="Arial" panose="020B0604020202020204" pitchFamily="34" charset="0"/>
              </a:defRPr>
            </a:lvl1pPr>
          </a:lstStyle>
          <a:p>
            <a:pPr>
              <a:defRPr/>
            </a:pPr>
            <a:fld id="{A7DE6621-3C93-47A2-B0B5-C8CF801500F6}" type="slidenum">
              <a:rPr lang="en-US" altLang="en-US"/>
              <a:pPr>
                <a:defRPr/>
              </a:pPr>
              <a:t>‹#›</a:t>
            </a:fld>
            <a:endParaRPr lang="en-US" altLang="en-US"/>
          </a:p>
        </p:txBody>
      </p:sp>
    </p:spTree>
    <p:extLst>
      <p:ext uri="{BB962C8B-B14F-4D97-AF65-F5344CB8AC3E}">
        <p14:creationId xmlns:p14="http://schemas.microsoft.com/office/powerpoint/2010/main" val="9320209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ClrTx/>
              <a:defRPr sz="1200">
                <a:latin typeface="Times New Roman" pitchFamily="18" charset="0"/>
              </a:defRPr>
            </a:lvl1pPr>
          </a:lstStyle>
          <a:p>
            <a:pPr>
              <a:defRPr/>
            </a:pPr>
            <a:endParaRPr lang="en-US"/>
          </a:p>
        </p:txBody>
      </p:sp>
      <p:sp>
        <p:nvSpPr>
          <p:cNvPr id="8195" name="Rectangle 3"/>
          <p:cNvSpPr>
            <a:spLocks noGrp="1" noChangeArrowheads="1"/>
          </p:cNvSpPr>
          <p:nvPr>
            <p:ph type="dt" idx="1"/>
          </p:nvPr>
        </p:nvSpPr>
        <p:spPr bwMode="auto">
          <a:xfrm>
            <a:off x="388620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ClrTx/>
              <a:defRPr sz="1200">
                <a:latin typeface="Times New Roman" pitchFamily="18"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366713" y="688975"/>
            <a:ext cx="6126162" cy="34464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914400" y="4365625"/>
            <a:ext cx="5029200" cy="41354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p:cNvSpPr>
            <a:spLocks noGrp="1" noChangeArrowheads="1"/>
          </p:cNvSpPr>
          <p:nvPr>
            <p:ph type="ftr" sz="quarter" idx="4"/>
          </p:nvPr>
        </p:nvSpPr>
        <p:spPr bwMode="auto">
          <a:xfrm>
            <a:off x="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lnSpc>
                <a:spcPct val="100000"/>
              </a:lnSpc>
              <a:spcBef>
                <a:spcPct val="0"/>
              </a:spcBef>
              <a:buClrTx/>
              <a:defRPr sz="1200">
                <a:latin typeface="Times New Roman" pitchFamily="18" charset="0"/>
              </a:defRPr>
            </a:lvl1pPr>
          </a:lstStyle>
          <a:p>
            <a:pPr>
              <a:defRPr/>
            </a:pPr>
            <a:r>
              <a:rPr lang="en-US"/>
              <a:t>ER/CORP/CRS/LA06/003</a:t>
            </a:r>
          </a:p>
        </p:txBody>
      </p:sp>
      <p:sp>
        <p:nvSpPr>
          <p:cNvPr id="8199" name="Rectangle 7"/>
          <p:cNvSpPr>
            <a:spLocks noGrp="1" noChangeArrowheads="1"/>
          </p:cNvSpPr>
          <p:nvPr>
            <p:ph type="sldNum" sz="quarter" idx="5"/>
          </p:nvPr>
        </p:nvSpPr>
        <p:spPr bwMode="auto">
          <a:xfrm>
            <a:off x="388620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buClrTx/>
              <a:defRPr sz="1200" smtClean="0">
                <a:latin typeface="Times New Roman" panose="02020603050405020304" pitchFamily="18" charset="0"/>
              </a:defRPr>
            </a:lvl1pPr>
          </a:lstStyle>
          <a:p>
            <a:pPr>
              <a:defRPr/>
            </a:pPr>
            <a:fld id="{057FEF3E-92B1-46BD-AF58-250FF3AA454B}" type="slidenum">
              <a:rPr lang="en-US" altLang="en-US"/>
              <a:pPr>
                <a:defRPr/>
              </a:pPr>
              <a:t>‹#›</a:t>
            </a:fld>
            <a:endParaRPr lang="en-US" altLang="en-US"/>
          </a:p>
        </p:txBody>
      </p:sp>
    </p:spTree>
    <p:extLst>
      <p:ext uri="{BB962C8B-B14F-4D97-AF65-F5344CB8AC3E}">
        <p14:creationId xmlns:p14="http://schemas.microsoft.com/office/powerpoint/2010/main" val="1962467607"/>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614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AC7DDF8-F7DF-4259-80D4-2792E5D2B956}" type="slidenum">
              <a:rPr lang="en-US" altLang="en-US"/>
              <a:pPr>
                <a:spcBef>
                  <a:spcPct val="0"/>
                </a:spcBef>
              </a:pPr>
              <a:t>1</a:t>
            </a:fld>
            <a:endParaRPr lang="en-US" altLang="en-US"/>
          </a:p>
        </p:txBody>
      </p:sp>
      <p:sp>
        <p:nvSpPr>
          <p:cNvPr id="6148" name="Rectangle 2"/>
          <p:cNvSpPr>
            <a:spLocks noGrp="1" noRot="1" noChangeAspect="1" noChangeArrowheads="1" noTextEdit="1"/>
          </p:cNvSpPr>
          <p:nvPr>
            <p:ph type="sldImg"/>
          </p:nvPr>
        </p:nvSpPr>
        <p:spPr>
          <a:ln/>
        </p:spPr>
      </p:sp>
      <p:sp>
        <p:nvSpPr>
          <p:cNvPr id="61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000">
              <a:latin typeface="Arial" panose="020B0604020202020204" pitchFamily="34" charset="0"/>
            </a:endParaRPr>
          </a:p>
        </p:txBody>
      </p:sp>
    </p:spTree>
    <p:extLst>
      <p:ext uri="{BB962C8B-B14F-4D97-AF65-F5344CB8AC3E}">
        <p14:creationId xmlns:p14="http://schemas.microsoft.com/office/powerpoint/2010/main" val="2960976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1126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C1856F2-8A4D-49E3-A3B9-538933DB0B0E}" type="slidenum">
              <a:rPr lang="en-US" altLang="en-US"/>
              <a:pPr>
                <a:spcBef>
                  <a:spcPct val="0"/>
                </a:spcBef>
              </a:pPr>
              <a:t>3</a:t>
            </a:fld>
            <a:endParaRPr lang="en-US" altLang="en-US"/>
          </a:p>
        </p:txBody>
      </p:sp>
      <p:sp>
        <p:nvSpPr>
          <p:cNvPr id="11268" name="Rectangle 2"/>
          <p:cNvSpPr>
            <a:spLocks noGrp="1" noRot="1" noChangeAspect="1" noChangeArrowheads="1" noTextEdit="1"/>
          </p:cNvSpPr>
          <p:nvPr>
            <p:ph type="sldImg"/>
          </p:nvPr>
        </p:nvSpPr>
        <p:spPr>
          <a:ln/>
        </p:spPr>
      </p:sp>
      <p:sp>
        <p:nvSpPr>
          <p:cNvPr id="112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468615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1741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A5BF0FA-12C9-48B9-BE85-554CC8A6CF04}" type="slidenum">
              <a:rPr lang="en-US" altLang="en-US"/>
              <a:pPr>
                <a:spcBef>
                  <a:spcPct val="0"/>
                </a:spcBef>
              </a:pPr>
              <a:t>4</a:t>
            </a:fld>
            <a:endParaRPr lang="en-US" altLang="en-US"/>
          </a:p>
        </p:txBody>
      </p:sp>
      <p:sp>
        <p:nvSpPr>
          <p:cNvPr id="17412" name="Rectangle 2"/>
          <p:cNvSpPr>
            <a:spLocks noGrp="1" noRot="1" noChangeAspect="1" noChangeArrowheads="1" noTextEdit="1"/>
          </p:cNvSpPr>
          <p:nvPr>
            <p:ph type="sldImg"/>
          </p:nvPr>
        </p:nvSpPr>
        <p:spPr>
          <a:xfrm>
            <a:off x="363538" y="687388"/>
            <a:ext cx="6132512" cy="3449637"/>
          </a:xfrm>
          <a:ln/>
        </p:spPr>
      </p:sp>
      <p:sp>
        <p:nvSpPr>
          <p:cNvPr id="174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451366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2150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87F1682-3BA7-4B6F-8512-47D952FCBF1A}" type="slidenum">
              <a:rPr lang="en-US" altLang="en-US"/>
              <a:pPr>
                <a:spcBef>
                  <a:spcPct val="0"/>
                </a:spcBef>
              </a:pPr>
              <a:t>5</a:t>
            </a:fld>
            <a:endParaRPr lang="en-US" altLang="en-US"/>
          </a:p>
        </p:txBody>
      </p:sp>
      <p:sp>
        <p:nvSpPr>
          <p:cNvPr id="21508" name="Rectangle 2"/>
          <p:cNvSpPr>
            <a:spLocks noGrp="1" noRot="1" noChangeAspect="1" noChangeArrowheads="1" noTextEdit="1"/>
          </p:cNvSpPr>
          <p:nvPr>
            <p:ph type="sldImg"/>
          </p:nvPr>
        </p:nvSpPr>
        <p:spPr>
          <a:ln/>
        </p:spPr>
      </p:sp>
      <p:sp>
        <p:nvSpPr>
          <p:cNvPr id="215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218575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effectLst/>
                <a:latin typeface="Times New Roman" pitchFamily="18" charset="0"/>
                <a:ea typeface="+mn-ea"/>
                <a:cs typeface="+mn-cs"/>
              </a:rPr>
              <a:t>Database Instance </a:t>
            </a:r>
            <a:r>
              <a:rPr lang="en-IN" sz="1200" b="0" i="0" kern="1200" dirty="0">
                <a:solidFill>
                  <a:schemeClr val="tx1"/>
                </a:solidFill>
                <a:effectLst/>
                <a:latin typeface="Times New Roman" pitchFamily="18" charset="0"/>
                <a:ea typeface="+mn-ea"/>
                <a:cs typeface="+mn-cs"/>
              </a:rPr>
              <a:t>is a snapshot of the data in the database at a given instant in time. The data stored in a database at a particular moment is called an </a:t>
            </a:r>
            <a:r>
              <a:rPr lang="en-IN" sz="1200" b="1" i="0" kern="1200" dirty="0">
                <a:solidFill>
                  <a:schemeClr val="tx1"/>
                </a:solidFill>
                <a:effectLst/>
                <a:latin typeface="Times New Roman" pitchFamily="18" charset="0"/>
                <a:ea typeface="+mn-ea"/>
                <a:cs typeface="+mn-cs"/>
              </a:rPr>
              <a:t>Instance of a Database</a:t>
            </a:r>
            <a:endParaRPr lang="en-IN" dirty="0"/>
          </a:p>
        </p:txBody>
      </p:sp>
      <p:sp>
        <p:nvSpPr>
          <p:cNvPr id="4" name="Footer Placeholder 3"/>
          <p:cNvSpPr>
            <a:spLocks noGrp="1"/>
          </p:cNvSpPr>
          <p:nvPr>
            <p:ph type="ftr" sz="quarter" idx="10"/>
          </p:nvPr>
        </p:nvSpPr>
        <p:spPr/>
        <p:txBody>
          <a:bodyPr/>
          <a:lstStyle/>
          <a:p>
            <a:pPr>
              <a:defRPr/>
            </a:pPr>
            <a:r>
              <a:rPr lang="en-US"/>
              <a:t>ER/CORP/CRS/LA06/003</a:t>
            </a:r>
          </a:p>
        </p:txBody>
      </p:sp>
      <p:sp>
        <p:nvSpPr>
          <p:cNvPr id="5" name="Slide Number Placeholder 4"/>
          <p:cNvSpPr>
            <a:spLocks noGrp="1"/>
          </p:cNvSpPr>
          <p:nvPr>
            <p:ph type="sldNum" sz="quarter" idx="11"/>
          </p:nvPr>
        </p:nvSpPr>
        <p:spPr/>
        <p:txBody>
          <a:bodyPr/>
          <a:lstStyle/>
          <a:p>
            <a:pPr>
              <a:defRPr/>
            </a:pPr>
            <a:fld id="{057FEF3E-92B1-46BD-AF58-250FF3AA454B}" type="slidenum">
              <a:rPr lang="en-US" altLang="en-US" smtClean="0"/>
              <a:pPr>
                <a:defRPr/>
              </a:pPr>
              <a:t>7</a:t>
            </a:fld>
            <a:endParaRPr lang="en-US" altLang="en-US"/>
          </a:p>
        </p:txBody>
      </p:sp>
    </p:spTree>
    <p:extLst>
      <p:ext uri="{BB962C8B-B14F-4D97-AF65-F5344CB8AC3E}">
        <p14:creationId xmlns:p14="http://schemas.microsoft.com/office/powerpoint/2010/main" val="3675240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2560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2507871-7251-4BCD-93F1-FADD7EC0FEB8}" type="slidenum">
              <a:rPr lang="en-US" altLang="en-US"/>
              <a:pPr>
                <a:spcBef>
                  <a:spcPct val="0"/>
                </a:spcBef>
              </a:pPr>
              <a:t>12</a:t>
            </a:fld>
            <a:endParaRPr lang="en-US" altLang="en-US"/>
          </a:p>
        </p:txBody>
      </p:sp>
      <p:sp>
        <p:nvSpPr>
          <p:cNvPr id="25604" name="Rectangle 2"/>
          <p:cNvSpPr>
            <a:spLocks noGrp="1" noRot="1" noChangeAspect="1" noChangeArrowheads="1" noTextEdit="1"/>
          </p:cNvSpPr>
          <p:nvPr>
            <p:ph type="sldImg"/>
          </p:nvPr>
        </p:nvSpPr>
        <p:spPr>
          <a:ln/>
        </p:spPr>
      </p:sp>
      <p:sp>
        <p:nvSpPr>
          <p:cNvPr id="256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AutoNum type="arabicPeriod"/>
            </a:pPr>
            <a:endParaRPr lang="en-US" altLang="en-US" sz="1000"/>
          </a:p>
        </p:txBody>
      </p:sp>
    </p:spTree>
    <p:extLst>
      <p:ext uri="{BB962C8B-B14F-4D97-AF65-F5344CB8AC3E}">
        <p14:creationId xmlns:p14="http://schemas.microsoft.com/office/powerpoint/2010/main" val="20585074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2560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2507871-7251-4BCD-93F1-FADD7EC0FEB8}" type="slidenum">
              <a:rPr lang="en-US" altLang="en-US"/>
              <a:pPr>
                <a:spcBef>
                  <a:spcPct val="0"/>
                </a:spcBef>
              </a:pPr>
              <a:t>13</a:t>
            </a:fld>
            <a:endParaRPr lang="en-US" altLang="en-US"/>
          </a:p>
        </p:txBody>
      </p:sp>
      <p:sp>
        <p:nvSpPr>
          <p:cNvPr id="25604" name="Rectangle 2"/>
          <p:cNvSpPr>
            <a:spLocks noGrp="1" noRot="1" noChangeAspect="1" noChangeArrowheads="1" noTextEdit="1"/>
          </p:cNvSpPr>
          <p:nvPr>
            <p:ph type="sldImg"/>
          </p:nvPr>
        </p:nvSpPr>
        <p:spPr>
          <a:ln/>
        </p:spPr>
      </p:sp>
      <p:sp>
        <p:nvSpPr>
          <p:cNvPr id="256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AutoNum type="arabicPeriod"/>
            </a:pPr>
            <a:endParaRPr lang="en-US" altLang="en-US" sz="1000"/>
          </a:p>
        </p:txBody>
      </p:sp>
    </p:spTree>
    <p:extLst>
      <p:ext uri="{BB962C8B-B14F-4D97-AF65-F5344CB8AC3E}">
        <p14:creationId xmlns:p14="http://schemas.microsoft.com/office/powerpoint/2010/main" val="1077714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 </a:t>
            </a:r>
            <a:r>
              <a:rPr lang="en-IN" sz="1200" b="1" kern="1200" dirty="0">
                <a:solidFill>
                  <a:schemeClr val="tx1"/>
                </a:solidFill>
                <a:effectLst/>
                <a:latin typeface="Times New Roman" pitchFamily="18" charset="0"/>
                <a:ea typeface="+mn-ea"/>
                <a:cs typeface="+mn-cs"/>
              </a:rPr>
              <a:t>relation</a:t>
            </a:r>
            <a:r>
              <a:rPr lang="en-IN" sz="1200" kern="1200" dirty="0">
                <a:solidFill>
                  <a:schemeClr val="tx1"/>
                </a:solidFill>
                <a:effectLst/>
                <a:latin typeface="Times New Roman" pitchFamily="18" charset="0"/>
                <a:ea typeface="+mn-ea"/>
                <a:cs typeface="+mn-cs"/>
              </a:rPr>
              <a:t> STUDENT of the relation schema STUDENT (</a:t>
            </a:r>
            <a:r>
              <a:rPr lang="en-IN" sz="1200" kern="1200" dirty="0" err="1">
                <a:solidFill>
                  <a:schemeClr val="tx1"/>
                </a:solidFill>
                <a:effectLst/>
                <a:latin typeface="Times New Roman" pitchFamily="18" charset="0"/>
                <a:ea typeface="+mn-ea"/>
                <a:cs typeface="+mn-cs"/>
              </a:rPr>
              <a:t>roll_no</a:t>
            </a:r>
            <a:r>
              <a:rPr lang="en-IN" sz="1200" kern="1200" dirty="0">
                <a:solidFill>
                  <a:schemeClr val="tx1"/>
                </a:solidFill>
                <a:effectLst/>
                <a:latin typeface="Times New Roman" pitchFamily="18" charset="0"/>
                <a:ea typeface="+mn-ea"/>
                <a:cs typeface="+mn-cs"/>
              </a:rPr>
              <a:t>, </a:t>
            </a:r>
            <a:r>
              <a:rPr lang="en-IN" sz="1200" kern="1200" dirty="0" err="1">
                <a:solidFill>
                  <a:schemeClr val="tx1"/>
                </a:solidFill>
                <a:effectLst/>
                <a:latin typeface="Times New Roman" pitchFamily="18" charset="0"/>
                <a:ea typeface="+mn-ea"/>
                <a:cs typeface="+mn-cs"/>
              </a:rPr>
              <a:t>first_name</a:t>
            </a:r>
            <a:r>
              <a:rPr lang="en-IN" sz="1200" kern="1200" dirty="0">
                <a:solidFill>
                  <a:schemeClr val="tx1"/>
                </a:solidFill>
                <a:effectLst/>
                <a:latin typeface="Times New Roman" pitchFamily="18" charset="0"/>
                <a:ea typeface="+mn-ea"/>
                <a:cs typeface="+mn-cs"/>
              </a:rPr>
              <a:t>, middle_ name, last_ name, dob, gender, </a:t>
            </a:r>
            <a:r>
              <a:rPr lang="en-IN" sz="1200" kern="1200" dirty="0" err="1">
                <a:solidFill>
                  <a:schemeClr val="tx1"/>
                </a:solidFill>
                <a:effectLst/>
                <a:latin typeface="Times New Roman" pitchFamily="18" charset="0"/>
                <a:ea typeface="+mn-ea"/>
                <a:cs typeface="+mn-cs"/>
              </a:rPr>
              <a:t>house_no</a:t>
            </a:r>
            <a:r>
              <a:rPr lang="en-IN" sz="1200" kern="1200" dirty="0">
                <a:solidFill>
                  <a:schemeClr val="tx1"/>
                </a:solidFill>
                <a:effectLst/>
                <a:latin typeface="Times New Roman" pitchFamily="18" charset="0"/>
                <a:ea typeface="+mn-ea"/>
                <a:cs typeface="+mn-cs"/>
              </a:rPr>
              <a:t>, </a:t>
            </a:r>
            <a:r>
              <a:rPr lang="en-IN" sz="1200" kern="1200" dirty="0" err="1">
                <a:solidFill>
                  <a:schemeClr val="tx1"/>
                </a:solidFill>
                <a:effectLst/>
                <a:latin typeface="Times New Roman" pitchFamily="18" charset="0"/>
                <a:ea typeface="+mn-ea"/>
                <a:cs typeface="+mn-cs"/>
              </a:rPr>
              <a:t>street_name</a:t>
            </a:r>
            <a:r>
              <a:rPr lang="en-IN" sz="1200" kern="1200" dirty="0">
                <a:solidFill>
                  <a:schemeClr val="tx1"/>
                </a:solidFill>
                <a:effectLst/>
                <a:latin typeface="Times New Roman" pitchFamily="18" charset="0"/>
                <a:ea typeface="+mn-ea"/>
                <a:cs typeface="+mn-cs"/>
              </a:rPr>
              <a:t>, city, state, pin code) is a set of 5-tuples r = {t</a:t>
            </a:r>
            <a:r>
              <a:rPr lang="en-IN" sz="1200" kern="1200" baseline="-25000" dirty="0">
                <a:solidFill>
                  <a:schemeClr val="tx1"/>
                </a:solidFill>
                <a:effectLst/>
                <a:latin typeface="Times New Roman" pitchFamily="18" charset="0"/>
                <a:ea typeface="+mn-ea"/>
                <a:cs typeface="+mn-cs"/>
              </a:rPr>
              <a:t>1</a:t>
            </a:r>
            <a:r>
              <a:rPr lang="en-IN" sz="1200" kern="1200" dirty="0">
                <a:solidFill>
                  <a:schemeClr val="tx1"/>
                </a:solidFill>
                <a:effectLst/>
                <a:latin typeface="Times New Roman" pitchFamily="18" charset="0"/>
                <a:ea typeface="+mn-ea"/>
                <a:cs typeface="+mn-cs"/>
              </a:rPr>
              <a:t>, t</a:t>
            </a:r>
            <a:r>
              <a:rPr lang="en-IN" sz="1200" kern="1200" baseline="-25000" dirty="0">
                <a:solidFill>
                  <a:schemeClr val="tx1"/>
                </a:solidFill>
                <a:effectLst/>
                <a:latin typeface="Times New Roman" pitchFamily="18" charset="0"/>
                <a:ea typeface="+mn-ea"/>
                <a:cs typeface="+mn-cs"/>
              </a:rPr>
              <a:t>2</a:t>
            </a:r>
            <a:r>
              <a:rPr lang="en-IN" sz="1200" kern="1200" dirty="0">
                <a:solidFill>
                  <a:schemeClr val="tx1"/>
                </a:solidFill>
                <a:effectLst/>
                <a:latin typeface="Times New Roman" pitchFamily="18" charset="0"/>
                <a:ea typeface="+mn-ea"/>
                <a:cs typeface="+mn-cs"/>
              </a:rPr>
              <a:t>, t</a:t>
            </a:r>
            <a:r>
              <a:rPr lang="en-IN" sz="1200" kern="1200" baseline="-25000" dirty="0">
                <a:solidFill>
                  <a:schemeClr val="tx1"/>
                </a:solidFill>
                <a:effectLst/>
                <a:latin typeface="Times New Roman" pitchFamily="18" charset="0"/>
                <a:ea typeface="+mn-ea"/>
                <a:cs typeface="+mn-cs"/>
              </a:rPr>
              <a:t>3</a:t>
            </a:r>
            <a:r>
              <a:rPr lang="en-IN" sz="1200" kern="1200" dirty="0">
                <a:solidFill>
                  <a:schemeClr val="tx1"/>
                </a:solidFill>
                <a:effectLst/>
                <a:latin typeface="Times New Roman" pitchFamily="18" charset="0"/>
                <a:ea typeface="+mn-ea"/>
                <a:cs typeface="+mn-cs"/>
              </a:rPr>
              <a:t>, t</a:t>
            </a:r>
            <a:r>
              <a:rPr lang="en-IN" sz="1200" kern="1200" baseline="-25000" dirty="0">
                <a:solidFill>
                  <a:schemeClr val="tx1"/>
                </a:solidFill>
                <a:effectLst/>
                <a:latin typeface="Times New Roman" pitchFamily="18" charset="0"/>
                <a:ea typeface="+mn-ea"/>
                <a:cs typeface="+mn-cs"/>
              </a:rPr>
              <a:t>4</a:t>
            </a:r>
            <a:r>
              <a:rPr lang="en-IN" sz="1200" kern="1200" dirty="0">
                <a:solidFill>
                  <a:schemeClr val="tx1"/>
                </a:solidFill>
                <a:effectLst/>
                <a:latin typeface="Times New Roman" pitchFamily="18" charset="0"/>
                <a:ea typeface="+mn-ea"/>
                <a:cs typeface="+mn-cs"/>
              </a:rPr>
              <a:t>, t</a:t>
            </a:r>
            <a:r>
              <a:rPr lang="en-IN" sz="1200" kern="1200" baseline="-25000" dirty="0">
                <a:solidFill>
                  <a:schemeClr val="tx1"/>
                </a:solidFill>
                <a:effectLst/>
                <a:latin typeface="Times New Roman" pitchFamily="18" charset="0"/>
                <a:ea typeface="+mn-ea"/>
                <a:cs typeface="+mn-cs"/>
              </a:rPr>
              <a:t>5</a:t>
            </a:r>
            <a:r>
              <a:rPr lang="en-IN" sz="1200" kern="1200" dirty="0">
                <a:solidFill>
                  <a:schemeClr val="tx1"/>
                </a:solidFill>
                <a:effectLst/>
                <a:latin typeface="Times New Roman" pitchFamily="18" charset="0"/>
                <a:ea typeface="+mn-ea"/>
                <a:cs typeface="+mn-cs"/>
              </a:rPr>
              <a:t>}. Second tuple t</a:t>
            </a:r>
            <a:r>
              <a:rPr lang="en-IN" sz="1200" kern="1200" baseline="-25000" dirty="0">
                <a:solidFill>
                  <a:schemeClr val="tx1"/>
                </a:solidFill>
                <a:effectLst/>
                <a:latin typeface="Times New Roman" pitchFamily="18" charset="0"/>
                <a:ea typeface="+mn-ea"/>
                <a:cs typeface="+mn-cs"/>
              </a:rPr>
              <a:t>2</a:t>
            </a:r>
            <a:r>
              <a:rPr lang="en-IN" sz="1200" kern="1200" dirty="0">
                <a:solidFill>
                  <a:schemeClr val="tx1"/>
                </a:solidFill>
                <a:effectLst/>
                <a:latin typeface="Times New Roman" pitchFamily="18" charset="0"/>
                <a:ea typeface="+mn-ea"/>
                <a:cs typeface="+mn-cs"/>
              </a:rPr>
              <a:t> is an ordered list of 12 values t</a:t>
            </a:r>
            <a:r>
              <a:rPr lang="en-IN" sz="1200" kern="1200" baseline="-25000" dirty="0">
                <a:solidFill>
                  <a:schemeClr val="tx1"/>
                </a:solidFill>
                <a:effectLst/>
                <a:latin typeface="Times New Roman" pitchFamily="18" charset="0"/>
                <a:ea typeface="+mn-ea"/>
                <a:cs typeface="+mn-cs"/>
              </a:rPr>
              <a:t>2</a:t>
            </a:r>
            <a:r>
              <a:rPr lang="en-IN" sz="1200" kern="1200" dirty="0">
                <a:solidFill>
                  <a:schemeClr val="tx1"/>
                </a:solidFill>
                <a:effectLst/>
                <a:latin typeface="Times New Roman" pitchFamily="18" charset="0"/>
                <a:ea typeface="+mn-ea"/>
                <a:cs typeface="+mn-cs"/>
              </a:rPr>
              <a:t> = &lt;191006345, </a:t>
            </a:r>
            <a:r>
              <a:rPr lang="en-IN" sz="1200" kern="1200" dirty="0" err="1">
                <a:solidFill>
                  <a:schemeClr val="tx1"/>
                </a:solidFill>
                <a:effectLst/>
                <a:latin typeface="Times New Roman" pitchFamily="18" charset="0"/>
                <a:ea typeface="+mn-ea"/>
                <a:cs typeface="+mn-cs"/>
              </a:rPr>
              <a:t>Satynder</a:t>
            </a:r>
            <a:r>
              <a:rPr lang="en-IN" sz="1200" kern="1200" dirty="0">
                <a:solidFill>
                  <a:schemeClr val="tx1"/>
                </a:solidFill>
                <a:effectLst/>
                <a:latin typeface="Times New Roman" pitchFamily="18" charset="0"/>
                <a:ea typeface="+mn-ea"/>
                <a:cs typeface="+mn-cs"/>
              </a:rPr>
              <a:t>, Kumar, Bhatia, 15.06.2001, Male, B/35, </a:t>
            </a:r>
            <a:r>
              <a:rPr lang="en-IN" sz="1200" kern="1200" dirty="0" err="1">
                <a:solidFill>
                  <a:schemeClr val="tx1"/>
                </a:solidFill>
                <a:effectLst/>
                <a:latin typeface="Times New Roman" pitchFamily="18" charset="0"/>
                <a:ea typeface="+mn-ea"/>
                <a:cs typeface="+mn-cs"/>
              </a:rPr>
              <a:t>Kavi</a:t>
            </a:r>
            <a:r>
              <a:rPr lang="en-IN" sz="1200" kern="1200" dirty="0">
                <a:solidFill>
                  <a:schemeClr val="tx1"/>
                </a:solidFill>
                <a:effectLst/>
                <a:latin typeface="Times New Roman" pitchFamily="18" charset="0"/>
                <a:ea typeface="+mn-ea"/>
                <a:cs typeface="+mn-cs"/>
              </a:rPr>
              <a:t> Nagar, Ghaziabad, Uttar Pradesh, 200100&gt;, where a value suppose </a:t>
            </a:r>
            <a:r>
              <a:rPr lang="en-IN" sz="1200" kern="1200" dirty="0" err="1">
                <a:solidFill>
                  <a:schemeClr val="tx1"/>
                </a:solidFill>
                <a:effectLst/>
                <a:latin typeface="Times New Roman" pitchFamily="18" charset="0"/>
                <a:ea typeface="+mn-ea"/>
                <a:cs typeface="+mn-cs"/>
              </a:rPr>
              <a:t>Kavi</a:t>
            </a:r>
            <a:r>
              <a:rPr lang="en-IN" sz="1200" kern="1200" dirty="0">
                <a:solidFill>
                  <a:schemeClr val="tx1"/>
                </a:solidFill>
                <a:effectLst/>
                <a:latin typeface="Times New Roman" pitchFamily="18" charset="0"/>
                <a:ea typeface="+mn-ea"/>
                <a:cs typeface="+mn-cs"/>
              </a:rPr>
              <a:t> Nagar is an element from </a:t>
            </a:r>
            <a:r>
              <a:rPr lang="en-IN" sz="1200" kern="1200" dirty="0" err="1">
                <a:solidFill>
                  <a:schemeClr val="tx1"/>
                </a:solidFill>
                <a:effectLst/>
                <a:latin typeface="Times New Roman" pitchFamily="18" charset="0"/>
                <a:ea typeface="+mn-ea"/>
                <a:cs typeface="+mn-cs"/>
              </a:rPr>
              <a:t>dom</a:t>
            </a:r>
            <a:r>
              <a:rPr lang="en-IN" sz="1200" kern="1200" dirty="0">
                <a:solidFill>
                  <a:schemeClr val="tx1"/>
                </a:solidFill>
                <a:effectLst/>
                <a:latin typeface="Times New Roman" pitchFamily="18" charset="0"/>
                <a:ea typeface="+mn-ea"/>
                <a:cs typeface="+mn-cs"/>
              </a:rPr>
              <a:t>(</a:t>
            </a:r>
            <a:r>
              <a:rPr lang="en-IN" sz="1200" kern="1200" dirty="0" err="1">
                <a:solidFill>
                  <a:schemeClr val="tx1"/>
                </a:solidFill>
                <a:effectLst/>
                <a:latin typeface="Times New Roman" pitchFamily="18" charset="0"/>
                <a:ea typeface="+mn-ea"/>
                <a:cs typeface="+mn-cs"/>
              </a:rPr>
              <a:t>street_name</a:t>
            </a:r>
            <a:r>
              <a:rPr lang="en-IN" sz="1200" kern="1200" dirty="0">
                <a:solidFill>
                  <a:schemeClr val="tx1"/>
                </a:solidFill>
                <a:effectLst/>
                <a:latin typeface="Times New Roman" pitchFamily="18" charset="0"/>
                <a:ea typeface="+mn-ea"/>
                <a:cs typeface="+mn-cs"/>
              </a:rPr>
              <a:t>).</a:t>
            </a:r>
            <a:endParaRPr lang="en-IN" dirty="0"/>
          </a:p>
        </p:txBody>
      </p:sp>
      <p:sp>
        <p:nvSpPr>
          <p:cNvPr id="4" name="Footer Placeholder 3"/>
          <p:cNvSpPr>
            <a:spLocks noGrp="1"/>
          </p:cNvSpPr>
          <p:nvPr>
            <p:ph type="ftr" sz="quarter" idx="10"/>
          </p:nvPr>
        </p:nvSpPr>
        <p:spPr/>
        <p:txBody>
          <a:bodyPr/>
          <a:lstStyle/>
          <a:p>
            <a:pPr>
              <a:defRPr/>
            </a:pPr>
            <a:r>
              <a:rPr lang="en-US"/>
              <a:t>ER/CORP/CRS/LA06/003</a:t>
            </a:r>
          </a:p>
        </p:txBody>
      </p:sp>
      <p:sp>
        <p:nvSpPr>
          <p:cNvPr id="5" name="Slide Number Placeholder 4"/>
          <p:cNvSpPr>
            <a:spLocks noGrp="1"/>
          </p:cNvSpPr>
          <p:nvPr>
            <p:ph type="sldNum" sz="quarter" idx="11"/>
          </p:nvPr>
        </p:nvSpPr>
        <p:spPr/>
        <p:txBody>
          <a:bodyPr/>
          <a:lstStyle/>
          <a:p>
            <a:pPr>
              <a:defRPr/>
            </a:pPr>
            <a:fld id="{057FEF3E-92B1-46BD-AF58-250FF3AA454B}" type="slidenum">
              <a:rPr lang="en-US" altLang="en-US" smtClean="0"/>
              <a:pPr>
                <a:defRPr/>
              </a:pPr>
              <a:t>17</a:t>
            </a:fld>
            <a:endParaRPr lang="en-US" altLang="en-US"/>
          </a:p>
        </p:txBody>
      </p:sp>
    </p:spTree>
    <p:extLst>
      <p:ext uri="{BB962C8B-B14F-4D97-AF65-F5344CB8AC3E}">
        <p14:creationId xmlns:p14="http://schemas.microsoft.com/office/powerpoint/2010/main" val="34610611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26" name="Picture 2" descr="White Computer Wallpapers - Top Free White Computer Backgrounds -  WallpaperAccess"/>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0886"/>
            <a:ext cx="12192000" cy="684711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9"/>
          <p:cNvSpPr>
            <a:spLocks noChangeArrowheads="1"/>
          </p:cNvSpPr>
          <p:nvPr userDrawn="1"/>
        </p:nvSpPr>
        <p:spPr bwMode="auto">
          <a:xfrm>
            <a:off x="0" y="6527800"/>
            <a:ext cx="12192000" cy="330200"/>
          </a:xfrm>
          <a:prstGeom prst="rect">
            <a:avLst/>
          </a:prstGeom>
          <a:solidFill>
            <a:schemeClr val="tx2">
              <a:lumMod val="85000"/>
              <a:lumOff val="15000"/>
              <a:alpha val="61000"/>
            </a:schemeClr>
          </a:solidFill>
          <a:ln w="9525">
            <a:noFill/>
            <a:miter lim="800000"/>
            <a:headEnd/>
            <a:tailEnd/>
          </a:ln>
          <a:effectLst/>
        </p:spPr>
        <p:txBody>
          <a:bodyPr wrap="none" anchor="ctr"/>
          <a:lstStyle/>
          <a:p>
            <a:pPr eaLnBrk="1" hangingPunct="1">
              <a:lnSpc>
                <a:spcPct val="80000"/>
              </a:lnSpc>
              <a:spcBef>
                <a:spcPct val="20000"/>
              </a:spcBef>
              <a:buClr>
                <a:schemeClr val="tx2"/>
              </a:buClr>
              <a:defRPr/>
            </a:pPr>
            <a:endParaRPr lang="en-US"/>
          </a:p>
        </p:txBody>
      </p:sp>
      <p:sp>
        <p:nvSpPr>
          <p:cNvPr id="5" name="Text Box 8"/>
          <p:cNvSpPr txBox="1">
            <a:spLocks noChangeArrowheads="1"/>
          </p:cNvSpPr>
          <p:nvPr userDrawn="1"/>
        </p:nvSpPr>
        <p:spPr bwMode="auto">
          <a:xfrm>
            <a:off x="-93663" y="6583363"/>
            <a:ext cx="1500188" cy="274637"/>
          </a:xfrm>
          <a:prstGeom prst="rect">
            <a:avLst/>
          </a:prstGeom>
          <a:noFill/>
          <a:ln w="12700">
            <a:noFill/>
            <a:miter lim="800000"/>
            <a:headEnd/>
            <a:tailEnd/>
          </a:ln>
          <a:effectLst>
            <a:outerShdw dist="17961" dir="2700000" algn="ctr" rotWithShape="0">
              <a:schemeClr val="tx1"/>
            </a:outerShdw>
          </a:effectLst>
        </p:spPr>
        <p:txBody>
          <a:bodyPr>
            <a:spAutoFit/>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algn="ctr">
              <a:spcBef>
                <a:spcPct val="50000"/>
              </a:spcBef>
              <a:buClr>
                <a:srgbClr val="0033CC"/>
              </a:buClr>
              <a:buSzPct val="155000"/>
              <a:buFont typeface="Symbol" panose="05050102010706020507" pitchFamily="18" charset="2"/>
              <a:buNone/>
              <a:defRPr/>
            </a:pPr>
            <a:r>
              <a:rPr lang="en-US" altLang="en-US" sz="1200" dirty="0">
                <a:solidFill>
                  <a:srgbClr val="FFFFCC"/>
                </a:solidFill>
                <a:latin typeface="Arial" panose="020B0604020202020204" pitchFamily="34" charset="0"/>
              </a:rPr>
              <a:t>Ver. No.: 1.1</a:t>
            </a:r>
          </a:p>
        </p:txBody>
      </p:sp>
      <p:sp>
        <p:nvSpPr>
          <p:cNvPr id="6" name="Rectangle 5"/>
          <p:cNvSpPr>
            <a:spLocks noChangeArrowheads="1"/>
          </p:cNvSpPr>
          <p:nvPr userDrawn="1"/>
        </p:nvSpPr>
        <p:spPr bwMode="auto">
          <a:xfrm>
            <a:off x="8096250" y="6540500"/>
            <a:ext cx="3290888" cy="277813"/>
          </a:xfrm>
          <a:prstGeom prst="rect">
            <a:avLst/>
          </a:prstGeom>
          <a:noFill/>
          <a:ln w="12700" algn="ctr">
            <a:noFill/>
            <a:miter lim="800000"/>
            <a:headEnd/>
            <a:tailEnd/>
          </a:ln>
          <a:effectLst>
            <a:outerShdw dist="17961" dir="2700000" algn="ctr" rotWithShape="0">
              <a:schemeClr val="tx1"/>
            </a:outerShdw>
          </a:effectLst>
        </p:spPr>
        <p:txBody>
          <a:bodyPr wrap="none" lIns="92075" tIns="46038" rIns="92075" bIns="46038">
            <a:spAutoFit/>
          </a:bodyPr>
          <a:lstStyle>
            <a:lvl1pPr marL="173038" indent="-173038"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a:spcBef>
                <a:spcPct val="50000"/>
              </a:spcBef>
              <a:defRPr/>
            </a:pPr>
            <a:r>
              <a:rPr lang="en-US" altLang="en-US" sz="1200" dirty="0">
                <a:solidFill>
                  <a:srgbClr val="FFFFCC"/>
                </a:solidFill>
                <a:latin typeface="Arial" panose="020B0604020202020204" pitchFamily="34" charset="0"/>
              </a:rPr>
              <a:t>Copyright © 2021, ABES Engineering College</a:t>
            </a:r>
          </a:p>
        </p:txBody>
      </p:sp>
      <p:sp>
        <p:nvSpPr>
          <p:cNvPr id="24" name="Title 1"/>
          <p:cNvSpPr>
            <a:spLocks noGrp="1"/>
          </p:cNvSpPr>
          <p:nvPr>
            <p:ph type="title"/>
          </p:nvPr>
        </p:nvSpPr>
        <p:spPr>
          <a:xfrm>
            <a:off x="656492" y="762000"/>
            <a:ext cx="9941169" cy="973138"/>
          </a:xfrm>
        </p:spPr>
        <p:txBody>
          <a:bodyPr/>
          <a:lstStyle>
            <a:lvl1pPr>
              <a:defRPr>
                <a:solidFill>
                  <a:schemeClr val="tx2">
                    <a:lumMod val="65000"/>
                    <a:lumOff val="35000"/>
                  </a:schemeClr>
                </a:solidFill>
              </a:defRPr>
            </a:lvl1pPr>
          </a:lstStyle>
          <a:p>
            <a:r>
              <a:rPr lang="en-US" dirty="0"/>
              <a:t>Click to edit Master title style</a:t>
            </a:r>
          </a:p>
        </p:txBody>
      </p:sp>
      <p:sp>
        <p:nvSpPr>
          <p:cNvPr id="8" name="Text Box 26"/>
          <p:cNvSpPr txBox="1">
            <a:spLocks noChangeArrowheads="1"/>
          </p:cNvSpPr>
          <p:nvPr userDrawn="1"/>
        </p:nvSpPr>
        <p:spPr bwMode="auto">
          <a:xfrm>
            <a:off x="304800" y="76200"/>
            <a:ext cx="84724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0000"/>
              </a:lnSpc>
              <a:spcBef>
                <a:spcPct val="20000"/>
              </a:spcBef>
              <a:buClr>
                <a:schemeClr val="tx2"/>
              </a:buClr>
              <a:defRPr>
                <a:solidFill>
                  <a:schemeClr val="tx1"/>
                </a:solidFill>
                <a:latin typeface="Courier New" panose="02070309020205020404" pitchFamily="49" charset="0"/>
              </a:defRPr>
            </a:lvl1pPr>
            <a:lvl2pPr marL="742950" indent="-285750">
              <a:lnSpc>
                <a:spcPct val="80000"/>
              </a:lnSpc>
              <a:spcBef>
                <a:spcPct val="20000"/>
              </a:spcBef>
              <a:buClr>
                <a:schemeClr val="tx2"/>
              </a:buClr>
              <a:defRPr>
                <a:solidFill>
                  <a:schemeClr val="tx1"/>
                </a:solidFill>
                <a:latin typeface="Courier New" panose="02070309020205020404" pitchFamily="49" charset="0"/>
              </a:defRPr>
            </a:lvl2pPr>
            <a:lvl3pPr marL="1143000" indent="-228600">
              <a:lnSpc>
                <a:spcPct val="80000"/>
              </a:lnSpc>
              <a:spcBef>
                <a:spcPct val="20000"/>
              </a:spcBef>
              <a:buClr>
                <a:schemeClr val="tx2"/>
              </a:buClr>
              <a:defRPr>
                <a:solidFill>
                  <a:schemeClr val="tx1"/>
                </a:solidFill>
                <a:latin typeface="Courier New" panose="02070309020205020404" pitchFamily="49" charset="0"/>
              </a:defRPr>
            </a:lvl3pPr>
            <a:lvl4pPr marL="1600200" indent="-228600">
              <a:lnSpc>
                <a:spcPct val="80000"/>
              </a:lnSpc>
              <a:spcBef>
                <a:spcPct val="20000"/>
              </a:spcBef>
              <a:buClr>
                <a:schemeClr val="tx2"/>
              </a:buClr>
              <a:defRPr>
                <a:solidFill>
                  <a:schemeClr val="tx1"/>
                </a:solidFill>
                <a:latin typeface="Courier New" panose="02070309020205020404" pitchFamily="49" charset="0"/>
              </a:defRPr>
            </a:lvl4pPr>
            <a:lvl5pPr marL="2057400" indent="-228600">
              <a:lnSpc>
                <a:spcPct val="80000"/>
              </a:lnSpc>
              <a:spcBef>
                <a:spcPct val="20000"/>
              </a:spcBef>
              <a:buClr>
                <a:schemeClr val="tx2"/>
              </a:buClr>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eaLnBrk="1" hangingPunct="1">
              <a:lnSpc>
                <a:spcPct val="100000"/>
              </a:lnSpc>
              <a:spcBef>
                <a:spcPct val="0"/>
              </a:spcBef>
              <a:buClrTx/>
            </a:pPr>
            <a:r>
              <a:rPr lang="en-US" altLang="en-US" sz="1600" b="1" dirty="0">
                <a:solidFill>
                  <a:srgbClr val="752E2E"/>
                </a:solidFill>
                <a:latin typeface="Arial" panose="020B0604020202020204" pitchFamily="34" charset="0"/>
              </a:rPr>
              <a:t>Quality Content for Outcome based Learning </a:t>
            </a:r>
            <a:endParaRPr lang="en-US" altLang="en-US" sz="1200" i="1" dirty="0">
              <a:solidFill>
                <a:srgbClr val="752E2E"/>
              </a:solidFill>
              <a:latin typeface="Arial" panose="020B0604020202020204" pitchFamily="34" charset="0"/>
            </a:endParaRPr>
          </a:p>
        </p:txBody>
      </p:sp>
      <p:pic>
        <p:nvPicPr>
          <p:cNvPr id="11" name="Picture 8" descr="ABES ENGINEERING COLLEGE, Ghāziābād"/>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l="29861" r="30270"/>
          <a:stretch>
            <a:fillRect/>
          </a:stretch>
        </p:blipFill>
        <p:spPr bwMode="auto">
          <a:xfrm>
            <a:off x="11125200" y="12700"/>
            <a:ext cx="64452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6488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6" presetClass="emph" presetSubtype="0" fill="hold" nodeType="withEffect">
                                  <p:stCondLst>
                                    <p:cond delay="0"/>
                                  </p:stCondLst>
                                  <p:iterate type="lt">
                                    <p:tmPct val="10000"/>
                                  </p:iterate>
                                  <p:childTnLst>
                                    <p:animScale>
                                      <p:cBhvr>
                                        <p:cTn id="6" dur="250" autoRev="1" fill="hold">
                                          <p:stCondLst>
                                            <p:cond delay="0"/>
                                          </p:stCondLst>
                                        </p:cTn>
                                        <p:tgtEl>
                                          <p:spTgt spid="8">
                                            <p:txEl>
                                              <p:pRg st="0" end="0"/>
                                            </p:txEl>
                                          </p:spTgt>
                                        </p:tgtEl>
                                      </p:cBhvr>
                                      <p:to x="80000" y="100000"/>
                                    </p:animScale>
                                    <p:anim by="(#ppt_w*0.10)" calcmode="lin" valueType="num">
                                      <p:cBhvr>
                                        <p:cTn id="7" dur="250" autoRev="1" fill="hold">
                                          <p:stCondLst>
                                            <p:cond delay="0"/>
                                          </p:stCondLst>
                                        </p:cTn>
                                        <p:tgtEl>
                                          <p:spTgt spid="8">
                                            <p:txEl>
                                              <p:pRg st="0" end="0"/>
                                            </p:txEl>
                                          </p:spTgt>
                                        </p:tgtEl>
                                        <p:attrNameLst>
                                          <p:attrName>ppt_x</p:attrName>
                                        </p:attrNameLst>
                                      </p:cBhvr>
                                    </p:anim>
                                    <p:anim by="(-#ppt_w*0.10)" calcmode="lin" valueType="num">
                                      <p:cBhvr>
                                        <p:cTn id="8" dur="250" autoRev="1" fill="hold">
                                          <p:stCondLst>
                                            <p:cond delay="0"/>
                                          </p:stCondLst>
                                        </p:cTn>
                                        <p:tgtEl>
                                          <p:spTgt spid="8">
                                            <p:txEl>
                                              <p:pRg st="0" end="0"/>
                                            </p:txEl>
                                          </p:spTgt>
                                        </p:tgtEl>
                                        <p:attrNameLst>
                                          <p:attrName>ppt_y</p:attrName>
                                        </p:attrNameLst>
                                      </p:cBhvr>
                                    </p:anim>
                                    <p:animRot by="-480000">
                                      <p:cBhvr>
                                        <p:cTn id="9" dur="250" autoRev="1" fill="hold">
                                          <p:stCondLst>
                                            <p:cond delay="0"/>
                                          </p:stCondLst>
                                        </p:cTn>
                                        <p:tgtEl>
                                          <p:spTgt spid="8">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sldNum" sz="quarter" idx="10"/>
          </p:nvPr>
        </p:nvSpPr>
        <p:spPr>
          <a:ln/>
        </p:spPr>
        <p:txBody>
          <a:bodyPr/>
          <a:lstStyle>
            <a:lvl1pPr>
              <a:defRPr/>
            </a:lvl1pPr>
          </a:lstStyle>
          <a:p>
            <a:pPr>
              <a:defRPr/>
            </a:pPr>
            <a:fld id="{AEF9AD39-7510-4C73-B55F-D4030612FCAF}" type="slidenum">
              <a:rPr lang="en-US" altLang="en-US"/>
              <a:pPr>
                <a:defRPr/>
              </a:pPr>
              <a:t>‹#›</a:t>
            </a:fld>
            <a:endParaRPr lang="en-US" altLang="en-US"/>
          </a:p>
        </p:txBody>
      </p:sp>
    </p:spTree>
    <p:extLst>
      <p:ext uri="{BB962C8B-B14F-4D97-AF65-F5344CB8AC3E}">
        <p14:creationId xmlns:p14="http://schemas.microsoft.com/office/powerpoint/2010/main" val="1533975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36000" y="1143001"/>
            <a:ext cx="2743200" cy="5021271"/>
          </a:xfrm>
        </p:spPr>
        <p:txBody>
          <a:bodyPr vert="eaVert"/>
          <a:lstStyle>
            <a:lvl1pPr>
              <a:defRPr>
                <a:solidFill>
                  <a:schemeClr val="tx2">
                    <a:lumMod val="65000"/>
                    <a:lumOff val="35000"/>
                  </a:schemeClr>
                </a:solidFill>
              </a:defRPr>
            </a:lvl1pPr>
          </a:lstStyle>
          <a:p>
            <a:r>
              <a:rPr lang="en-US" dirty="0"/>
              <a:t>Click to edit Master title style</a:t>
            </a:r>
          </a:p>
        </p:txBody>
      </p:sp>
      <p:sp>
        <p:nvSpPr>
          <p:cNvPr id="3" name="Vertical Text Placeholder 2"/>
          <p:cNvSpPr>
            <a:spLocks noGrp="1"/>
          </p:cNvSpPr>
          <p:nvPr>
            <p:ph type="body" orient="vert" idx="1"/>
          </p:nvPr>
        </p:nvSpPr>
        <p:spPr>
          <a:xfrm>
            <a:off x="406405" y="1143001"/>
            <a:ext cx="8042031" cy="50212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sldNum" sz="quarter" idx="10"/>
          </p:nvPr>
        </p:nvSpPr>
        <p:spPr>
          <a:ln/>
        </p:spPr>
        <p:txBody>
          <a:bodyPr/>
          <a:lstStyle>
            <a:lvl1pPr>
              <a:defRPr/>
            </a:lvl1pPr>
          </a:lstStyle>
          <a:p>
            <a:pPr>
              <a:defRPr/>
            </a:pPr>
            <a:fld id="{80D50F49-C7F2-4C10-8E63-8D26244045F4}" type="slidenum">
              <a:rPr lang="en-US" altLang="en-US"/>
              <a:pPr>
                <a:defRPr/>
              </a:pPr>
              <a:t>‹#›</a:t>
            </a:fld>
            <a:endParaRPr lang="en-US" altLang="en-US"/>
          </a:p>
        </p:txBody>
      </p:sp>
    </p:spTree>
    <p:extLst>
      <p:ext uri="{BB962C8B-B14F-4D97-AF65-F5344CB8AC3E}">
        <p14:creationId xmlns:p14="http://schemas.microsoft.com/office/powerpoint/2010/main" val="18824423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06405" y="12700"/>
            <a:ext cx="9941169" cy="973138"/>
          </a:xfrm>
        </p:spPr>
        <p:txBody>
          <a:bodyPr/>
          <a:lstStyle/>
          <a:p>
            <a:r>
              <a:rPr lang="en-US"/>
              <a:t>Click to edit Master title style</a:t>
            </a:r>
          </a:p>
        </p:txBody>
      </p:sp>
      <p:sp>
        <p:nvSpPr>
          <p:cNvPr id="3" name="Content Placeholder 2"/>
          <p:cNvSpPr>
            <a:spLocks noGrp="1"/>
          </p:cNvSpPr>
          <p:nvPr>
            <p:ph sz="quarter" idx="1"/>
          </p:nvPr>
        </p:nvSpPr>
        <p:spPr>
          <a:xfrm>
            <a:off x="406404" y="1282700"/>
            <a:ext cx="5392617" cy="2363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986584" y="1282700"/>
            <a:ext cx="5392617" cy="2363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06404" y="3798897"/>
            <a:ext cx="5392617" cy="236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5986584" y="3798897"/>
            <a:ext cx="5392617" cy="236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4"/>
          <p:cNvSpPr>
            <a:spLocks noGrp="1" noChangeArrowheads="1"/>
          </p:cNvSpPr>
          <p:nvPr>
            <p:ph type="sldNum" sz="quarter" idx="10"/>
          </p:nvPr>
        </p:nvSpPr>
        <p:spPr>
          <a:ln/>
        </p:spPr>
        <p:txBody>
          <a:bodyPr/>
          <a:lstStyle>
            <a:lvl1pPr>
              <a:defRPr/>
            </a:lvl1pPr>
          </a:lstStyle>
          <a:p>
            <a:pPr>
              <a:defRPr/>
            </a:pPr>
            <a:fld id="{0AA7E522-6CDC-47DC-923C-DC2048DB6BAB}" type="slidenum">
              <a:rPr lang="en-US" altLang="en-US"/>
              <a:pPr>
                <a:defRPr/>
              </a:pPr>
              <a:t>‹#›</a:t>
            </a:fld>
            <a:endParaRPr lang="en-US" altLang="en-US"/>
          </a:p>
        </p:txBody>
      </p:sp>
    </p:spTree>
    <p:extLst>
      <p:ext uri="{BB962C8B-B14F-4D97-AF65-F5344CB8AC3E}">
        <p14:creationId xmlns:p14="http://schemas.microsoft.com/office/powerpoint/2010/main" val="39824631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5" y="12700"/>
            <a:ext cx="9941169" cy="973138"/>
          </a:xfrm>
        </p:spPr>
        <p:txBody>
          <a:bodyPr/>
          <a:lstStyle/>
          <a:p>
            <a:r>
              <a:rPr lang="en-US"/>
              <a:t>Click to edit Master title style</a:t>
            </a:r>
          </a:p>
        </p:txBody>
      </p:sp>
      <p:sp>
        <p:nvSpPr>
          <p:cNvPr id="3" name="Text Placeholder 2"/>
          <p:cNvSpPr>
            <a:spLocks noGrp="1"/>
          </p:cNvSpPr>
          <p:nvPr>
            <p:ph type="body" sz="half" idx="1"/>
          </p:nvPr>
        </p:nvSpPr>
        <p:spPr>
          <a:xfrm>
            <a:off x="406404" y="1282706"/>
            <a:ext cx="5392617" cy="4881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6584" y="1282706"/>
            <a:ext cx="5392617" cy="4881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4"/>
          <p:cNvSpPr>
            <a:spLocks noGrp="1" noChangeArrowheads="1"/>
          </p:cNvSpPr>
          <p:nvPr>
            <p:ph type="sldNum" sz="quarter" idx="10"/>
          </p:nvPr>
        </p:nvSpPr>
        <p:spPr>
          <a:ln/>
        </p:spPr>
        <p:txBody>
          <a:bodyPr/>
          <a:lstStyle>
            <a:lvl1pPr>
              <a:defRPr/>
            </a:lvl1pPr>
          </a:lstStyle>
          <a:p>
            <a:pPr>
              <a:defRPr/>
            </a:pPr>
            <a:fld id="{887F9149-AC54-4393-9B55-7B10562FE23D}" type="slidenum">
              <a:rPr lang="en-US" altLang="en-US"/>
              <a:pPr>
                <a:defRPr/>
              </a:pPr>
              <a:t>‹#›</a:t>
            </a:fld>
            <a:endParaRPr lang="en-US" altLang="en-US"/>
          </a:p>
        </p:txBody>
      </p:sp>
    </p:spTree>
    <p:extLst>
      <p:ext uri="{BB962C8B-B14F-4D97-AF65-F5344CB8AC3E}">
        <p14:creationId xmlns:p14="http://schemas.microsoft.com/office/powerpoint/2010/main" val="10851064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5" y="12700"/>
            <a:ext cx="9941169" cy="973138"/>
          </a:xfrm>
        </p:spPr>
        <p:txBody>
          <a:bodyPr/>
          <a:lstStyle/>
          <a:p>
            <a:r>
              <a:rPr lang="en-US"/>
              <a:t>Click to edit Master title style</a:t>
            </a:r>
          </a:p>
        </p:txBody>
      </p:sp>
      <p:sp>
        <p:nvSpPr>
          <p:cNvPr id="3" name="Text Placeholder 2"/>
          <p:cNvSpPr>
            <a:spLocks noGrp="1"/>
          </p:cNvSpPr>
          <p:nvPr>
            <p:ph type="body" sz="half" idx="1"/>
          </p:nvPr>
        </p:nvSpPr>
        <p:spPr>
          <a:xfrm>
            <a:off x="406404" y="1282706"/>
            <a:ext cx="5392617" cy="4881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986584" y="1282700"/>
            <a:ext cx="5392617" cy="2363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5986584" y="3798897"/>
            <a:ext cx="5392617" cy="236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4"/>
          <p:cNvSpPr>
            <a:spLocks noGrp="1" noChangeArrowheads="1"/>
          </p:cNvSpPr>
          <p:nvPr>
            <p:ph type="sldNum" sz="quarter" idx="10"/>
          </p:nvPr>
        </p:nvSpPr>
        <p:spPr>
          <a:ln/>
        </p:spPr>
        <p:txBody>
          <a:bodyPr/>
          <a:lstStyle>
            <a:lvl1pPr>
              <a:defRPr/>
            </a:lvl1pPr>
          </a:lstStyle>
          <a:p>
            <a:pPr>
              <a:defRPr/>
            </a:pPr>
            <a:fld id="{B817CAE7-3308-4205-A1E8-914B86D5D409}" type="slidenum">
              <a:rPr lang="en-US" altLang="en-US"/>
              <a:pPr>
                <a:defRPr/>
              </a:pPr>
              <a:t>‹#›</a:t>
            </a:fld>
            <a:endParaRPr lang="en-US" altLang="en-US"/>
          </a:p>
        </p:txBody>
      </p:sp>
    </p:spTree>
    <p:extLst>
      <p:ext uri="{BB962C8B-B14F-4D97-AF65-F5344CB8AC3E}">
        <p14:creationId xmlns:p14="http://schemas.microsoft.com/office/powerpoint/2010/main" val="17106043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06405" y="12700"/>
            <a:ext cx="9941169" cy="973138"/>
          </a:xfrm>
        </p:spPr>
        <p:txBody>
          <a:bodyPr/>
          <a:lstStyle/>
          <a:p>
            <a:r>
              <a:rPr lang="en-US"/>
              <a:t>Click to edit Master title style</a:t>
            </a:r>
          </a:p>
        </p:txBody>
      </p:sp>
      <p:sp>
        <p:nvSpPr>
          <p:cNvPr id="3" name="Table Placeholder 2"/>
          <p:cNvSpPr>
            <a:spLocks noGrp="1"/>
          </p:cNvSpPr>
          <p:nvPr>
            <p:ph type="tbl" idx="1"/>
          </p:nvPr>
        </p:nvSpPr>
        <p:spPr>
          <a:xfrm>
            <a:off x="406400" y="1282706"/>
            <a:ext cx="10972800" cy="4881563"/>
          </a:xfrm>
        </p:spPr>
        <p:txBody>
          <a:bodyPr/>
          <a:lstStyle/>
          <a:p>
            <a:pPr lvl="0"/>
            <a:endParaRPr lang="en-US" noProof="0"/>
          </a:p>
        </p:txBody>
      </p:sp>
      <p:sp>
        <p:nvSpPr>
          <p:cNvPr id="4" name="Rectangle 14"/>
          <p:cNvSpPr>
            <a:spLocks noGrp="1" noChangeArrowheads="1"/>
          </p:cNvSpPr>
          <p:nvPr>
            <p:ph type="sldNum" sz="quarter" idx="10"/>
          </p:nvPr>
        </p:nvSpPr>
        <p:spPr>
          <a:ln/>
        </p:spPr>
        <p:txBody>
          <a:bodyPr/>
          <a:lstStyle>
            <a:lvl1pPr>
              <a:defRPr/>
            </a:lvl1pPr>
          </a:lstStyle>
          <a:p>
            <a:pPr>
              <a:defRPr/>
            </a:pPr>
            <a:fld id="{495BA10A-2BB2-4EA8-B82B-C54498389C36}" type="slidenum">
              <a:rPr lang="en-US" altLang="en-US"/>
              <a:pPr>
                <a:defRPr/>
              </a:pPr>
              <a:t>‹#›</a:t>
            </a:fld>
            <a:endParaRPr lang="en-US" altLang="en-US"/>
          </a:p>
        </p:txBody>
      </p:sp>
    </p:spTree>
    <p:extLst>
      <p:ext uri="{BB962C8B-B14F-4D97-AF65-F5344CB8AC3E}">
        <p14:creationId xmlns:p14="http://schemas.microsoft.com/office/powerpoint/2010/main" val="1557272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sldNum" sz="quarter" idx="10"/>
          </p:nvPr>
        </p:nvSpPr>
        <p:spPr>
          <a:ln/>
        </p:spPr>
        <p:txBody>
          <a:bodyPr/>
          <a:lstStyle>
            <a:lvl1pPr>
              <a:defRPr/>
            </a:lvl1pPr>
          </a:lstStyle>
          <a:p>
            <a:pPr>
              <a:defRPr/>
            </a:pPr>
            <a:fld id="{ABFF5F4A-8FC7-419E-B94C-CDDC8DE310AE}" type="slidenum">
              <a:rPr lang="en-US" altLang="en-US"/>
              <a:pPr>
                <a:defRPr/>
              </a:pPr>
              <a:t>‹#›</a:t>
            </a:fld>
            <a:endParaRPr lang="en-US" altLang="en-US"/>
          </a:p>
        </p:txBody>
      </p:sp>
    </p:spTree>
    <p:extLst>
      <p:ext uri="{BB962C8B-B14F-4D97-AF65-F5344CB8AC3E}">
        <p14:creationId xmlns:p14="http://schemas.microsoft.com/office/powerpoint/2010/main" val="1996103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247" y="4406909"/>
            <a:ext cx="10363200" cy="1362075"/>
          </a:xfrm>
        </p:spPr>
        <p:txBody>
          <a:bodyPr anchor="t"/>
          <a:lstStyle>
            <a:lvl1pPr algn="l">
              <a:defRPr sz="4000" b="1" cap="all">
                <a:solidFill>
                  <a:schemeClr val="tx2">
                    <a:lumMod val="65000"/>
                    <a:lumOff val="35000"/>
                  </a:schemeClr>
                </a:solidFill>
              </a:defRPr>
            </a:lvl1pPr>
          </a:lstStyle>
          <a:p>
            <a:r>
              <a:rPr lang="en-US" dirty="0"/>
              <a:t>Click to edit Master title style</a:t>
            </a:r>
          </a:p>
        </p:txBody>
      </p:sp>
      <p:sp>
        <p:nvSpPr>
          <p:cNvPr id="3" name="Text Placeholder 2"/>
          <p:cNvSpPr>
            <a:spLocks noGrp="1"/>
          </p:cNvSpPr>
          <p:nvPr>
            <p:ph type="body" idx="1"/>
          </p:nvPr>
        </p:nvSpPr>
        <p:spPr>
          <a:xfrm>
            <a:off x="963247"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4"/>
          <p:cNvSpPr>
            <a:spLocks noGrp="1" noChangeArrowheads="1"/>
          </p:cNvSpPr>
          <p:nvPr>
            <p:ph type="sldNum" sz="quarter" idx="10"/>
          </p:nvPr>
        </p:nvSpPr>
        <p:spPr>
          <a:ln/>
        </p:spPr>
        <p:txBody>
          <a:bodyPr/>
          <a:lstStyle>
            <a:lvl1pPr>
              <a:defRPr/>
            </a:lvl1pPr>
          </a:lstStyle>
          <a:p>
            <a:pPr>
              <a:defRPr/>
            </a:pPr>
            <a:fld id="{42A176A8-E247-47DA-96C2-01418C0361C7}" type="slidenum">
              <a:rPr lang="en-US" altLang="en-US"/>
              <a:pPr>
                <a:defRPr/>
              </a:pPr>
              <a:t>‹#›</a:t>
            </a:fld>
            <a:endParaRPr lang="en-US" altLang="en-US"/>
          </a:p>
        </p:txBody>
      </p:sp>
    </p:spTree>
    <p:extLst>
      <p:ext uri="{BB962C8B-B14F-4D97-AF65-F5344CB8AC3E}">
        <p14:creationId xmlns:p14="http://schemas.microsoft.com/office/powerpoint/2010/main" val="411975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6404" y="1282706"/>
            <a:ext cx="5392617"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6584" y="1282706"/>
            <a:ext cx="5392617"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4"/>
          <p:cNvSpPr>
            <a:spLocks noGrp="1" noChangeArrowheads="1"/>
          </p:cNvSpPr>
          <p:nvPr>
            <p:ph type="sldNum" sz="quarter" idx="10"/>
          </p:nvPr>
        </p:nvSpPr>
        <p:spPr>
          <a:ln/>
        </p:spPr>
        <p:txBody>
          <a:bodyPr/>
          <a:lstStyle>
            <a:lvl1pPr>
              <a:defRPr/>
            </a:lvl1pPr>
          </a:lstStyle>
          <a:p>
            <a:pPr>
              <a:defRPr/>
            </a:pPr>
            <a:fld id="{1ACCD72E-50F4-41E5-B510-F5FAC99B2AA7}" type="slidenum">
              <a:rPr lang="en-US" altLang="en-US"/>
              <a:pPr>
                <a:defRPr/>
              </a:pPr>
              <a:t>‹#›</a:t>
            </a:fld>
            <a:endParaRPr lang="en-US" altLang="en-US"/>
          </a:p>
        </p:txBody>
      </p:sp>
    </p:spTree>
    <p:extLst>
      <p:ext uri="{BB962C8B-B14F-4D97-AF65-F5344CB8AC3E}">
        <p14:creationId xmlns:p14="http://schemas.microsoft.com/office/powerpoint/2010/main" val="357502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75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75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699" y="1535113"/>
            <a:ext cx="53887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699" y="2174875"/>
            <a:ext cx="53887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4"/>
          <p:cNvSpPr>
            <a:spLocks noGrp="1" noChangeArrowheads="1"/>
          </p:cNvSpPr>
          <p:nvPr>
            <p:ph type="sldNum" sz="quarter" idx="10"/>
          </p:nvPr>
        </p:nvSpPr>
        <p:spPr>
          <a:ln/>
        </p:spPr>
        <p:txBody>
          <a:bodyPr/>
          <a:lstStyle>
            <a:lvl1pPr>
              <a:defRPr/>
            </a:lvl1pPr>
          </a:lstStyle>
          <a:p>
            <a:pPr>
              <a:defRPr/>
            </a:pPr>
            <a:fld id="{9C25FE18-19A6-4731-AE0A-3D81B0542B3F}" type="slidenum">
              <a:rPr lang="en-US" altLang="en-US"/>
              <a:pPr>
                <a:defRPr/>
              </a:pPr>
              <a:t>‹#›</a:t>
            </a:fld>
            <a:endParaRPr lang="en-US" altLang="en-US"/>
          </a:p>
        </p:txBody>
      </p:sp>
    </p:spTree>
    <p:extLst>
      <p:ext uri="{BB962C8B-B14F-4D97-AF65-F5344CB8AC3E}">
        <p14:creationId xmlns:p14="http://schemas.microsoft.com/office/powerpoint/2010/main" val="3424399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14"/>
          <p:cNvSpPr>
            <a:spLocks noGrp="1" noChangeArrowheads="1"/>
          </p:cNvSpPr>
          <p:nvPr>
            <p:ph type="sldNum" sz="quarter" idx="10"/>
          </p:nvPr>
        </p:nvSpPr>
        <p:spPr>
          <a:ln/>
        </p:spPr>
        <p:txBody>
          <a:bodyPr/>
          <a:lstStyle>
            <a:lvl1pPr>
              <a:defRPr/>
            </a:lvl1pPr>
          </a:lstStyle>
          <a:p>
            <a:pPr>
              <a:defRPr/>
            </a:pPr>
            <a:fld id="{10F37FC7-8D70-46F5-AA9C-C56EC588CE73}" type="slidenum">
              <a:rPr lang="en-US" altLang="en-US"/>
              <a:pPr>
                <a:defRPr/>
              </a:pPr>
              <a:t>‹#›</a:t>
            </a:fld>
            <a:endParaRPr lang="en-US" altLang="en-US"/>
          </a:p>
        </p:txBody>
      </p:sp>
    </p:spTree>
    <p:extLst>
      <p:ext uri="{BB962C8B-B14F-4D97-AF65-F5344CB8AC3E}">
        <p14:creationId xmlns:p14="http://schemas.microsoft.com/office/powerpoint/2010/main" val="3256614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4"/>
          <p:cNvSpPr>
            <a:spLocks noGrp="1" noChangeArrowheads="1"/>
          </p:cNvSpPr>
          <p:nvPr>
            <p:ph type="sldNum" sz="quarter" idx="10"/>
          </p:nvPr>
        </p:nvSpPr>
        <p:spPr>
          <a:ln/>
        </p:spPr>
        <p:txBody>
          <a:bodyPr/>
          <a:lstStyle>
            <a:lvl1pPr>
              <a:defRPr/>
            </a:lvl1pPr>
          </a:lstStyle>
          <a:p>
            <a:pPr>
              <a:defRPr/>
            </a:pPr>
            <a:fld id="{99D8F1AC-1087-4FCA-B6F0-FFC28D76A876}" type="slidenum">
              <a:rPr lang="en-US" altLang="en-US"/>
              <a:pPr>
                <a:defRPr/>
              </a:pPr>
              <a:t>‹#›</a:t>
            </a:fld>
            <a:endParaRPr lang="en-US" altLang="en-US"/>
          </a:p>
        </p:txBody>
      </p:sp>
    </p:spTree>
    <p:extLst>
      <p:ext uri="{BB962C8B-B14F-4D97-AF65-F5344CB8AC3E}">
        <p14:creationId xmlns:p14="http://schemas.microsoft.com/office/powerpoint/2010/main" val="2679012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5" y="273050"/>
            <a:ext cx="4011247"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4767384" y="273059"/>
            <a:ext cx="681501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605" y="1435103"/>
            <a:ext cx="401124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4"/>
          <p:cNvSpPr>
            <a:spLocks noGrp="1" noChangeArrowheads="1"/>
          </p:cNvSpPr>
          <p:nvPr>
            <p:ph type="sldNum" sz="quarter" idx="10"/>
          </p:nvPr>
        </p:nvSpPr>
        <p:spPr>
          <a:ln/>
        </p:spPr>
        <p:txBody>
          <a:bodyPr/>
          <a:lstStyle>
            <a:lvl1pPr>
              <a:defRPr/>
            </a:lvl1pPr>
          </a:lstStyle>
          <a:p>
            <a:pPr>
              <a:defRPr/>
            </a:pPr>
            <a:fld id="{6ADF1D3B-E8FD-4DD4-B17A-00ADB81D7C09}" type="slidenum">
              <a:rPr lang="en-US" altLang="en-US"/>
              <a:pPr>
                <a:defRPr/>
              </a:pPr>
              <a:t>‹#›</a:t>
            </a:fld>
            <a:endParaRPr lang="en-US" altLang="en-US"/>
          </a:p>
        </p:txBody>
      </p:sp>
    </p:spTree>
    <p:extLst>
      <p:ext uri="{BB962C8B-B14F-4D97-AF65-F5344CB8AC3E}">
        <p14:creationId xmlns:p14="http://schemas.microsoft.com/office/powerpoint/2010/main" val="1740725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554"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554"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554"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4"/>
          <p:cNvSpPr>
            <a:spLocks noGrp="1" noChangeArrowheads="1"/>
          </p:cNvSpPr>
          <p:nvPr>
            <p:ph type="sldNum" sz="quarter" idx="10"/>
          </p:nvPr>
        </p:nvSpPr>
        <p:spPr>
          <a:ln/>
        </p:spPr>
        <p:txBody>
          <a:bodyPr/>
          <a:lstStyle>
            <a:lvl1pPr>
              <a:defRPr/>
            </a:lvl1pPr>
          </a:lstStyle>
          <a:p>
            <a:pPr>
              <a:defRPr/>
            </a:pPr>
            <a:fld id="{62C36814-3413-4D73-86EC-95C46AE855CE}" type="slidenum">
              <a:rPr lang="en-US" altLang="en-US"/>
              <a:pPr>
                <a:defRPr/>
              </a:pPr>
              <a:t>‹#›</a:t>
            </a:fld>
            <a:endParaRPr lang="en-US" altLang="en-US"/>
          </a:p>
        </p:txBody>
      </p:sp>
    </p:spTree>
    <p:extLst>
      <p:ext uri="{BB962C8B-B14F-4D97-AF65-F5344CB8AC3E}">
        <p14:creationId xmlns:p14="http://schemas.microsoft.com/office/powerpoint/2010/main" val="2957990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2" descr="White Computer Wallpapers - Top Free White Computer Backgrounds -  WallpaperAccess"/>
          <p:cNvPicPr>
            <a:picLocks noChangeAspect="1" noChangeArrowheads="1"/>
          </p:cNvPicPr>
          <p:nvPr userDrawn="1"/>
        </p:nvPicPr>
        <p:blipFill rotWithShape="1">
          <a:blip r:embed="rId17" cstate="print">
            <a:extLst>
              <a:ext uri="{28A0092B-C50C-407E-A947-70E740481C1C}">
                <a14:useLocalDpi xmlns:a14="http://schemas.microsoft.com/office/drawing/2010/main" val="0"/>
              </a:ext>
            </a:extLst>
          </a:blip>
          <a:srcRect t="79265"/>
          <a:stretch/>
        </p:blipFill>
        <p:spPr bwMode="auto">
          <a:xfrm>
            <a:off x="-12032" y="0"/>
            <a:ext cx="121920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11" descr="E&amp;R-Template-inside_footer2"/>
          <p:cNvPicPr>
            <a:picLocks noChangeAspect="1" noChangeArrowheads="1"/>
          </p:cNvPicPr>
          <p:nvPr userDrawn="1"/>
        </p:nvPicPr>
        <p:blipFill rotWithShape="1">
          <a:blip r:embed="rId18" cstate="print">
            <a:duotone>
              <a:prstClr val="black"/>
              <a:schemeClr val="accent3">
                <a:tint val="45000"/>
                <a:satMod val="400000"/>
              </a:schemeClr>
            </a:duotone>
            <a:extLst>
              <a:ext uri="{28A0092B-C50C-407E-A947-70E740481C1C}">
                <a14:useLocalDpi xmlns:a14="http://schemas.microsoft.com/office/drawing/2010/main" val="0"/>
              </a:ext>
            </a:extLst>
          </a:blip>
          <a:srcRect l="3703" t="30556" r="28148"/>
          <a:stretch/>
        </p:blipFill>
        <p:spPr bwMode="auto">
          <a:xfrm>
            <a:off x="0" y="6183745"/>
            <a:ext cx="12192000" cy="750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12"/>
          <p:cNvSpPr>
            <a:spLocks noGrp="1" noChangeArrowheads="1"/>
          </p:cNvSpPr>
          <p:nvPr>
            <p:ph type="title"/>
          </p:nvPr>
        </p:nvSpPr>
        <p:spPr bwMode="auto">
          <a:xfrm>
            <a:off x="433137" y="-32084"/>
            <a:ext cx="9914188" cy="1017922"/>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en-US" altLang="en-US" dirty="0"/>
          </a:p>
        </p:txBody>
      </p:sp>
      <p:sp>
        <p:nvSpPr>
          <p:cNvPr id="1029" name="Rectangle 13"/>
          <p:cNvSpPr>
            <a:spLocks noGrp="1" noChangeArrowheads="1"/>
          </p:cNvSpPr>
          <p:nvPr>
            <p:ph type="body" idx="1"/>
          </p:nvPr>
        </p:nvSpPr>
        <p:spPr bwMode="auto">
          <a:xfrm>
            <a:off x="406400" y="1282700"/>
            <a:ext cx="10972800" cy="488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166350" name="Rectangle 14"/>
          <p:cNvSpPr>
            <a:spLocks noGrp="1" noChangeArrowheads="1"/>
          </p:cNvSpPr>
          <p:nvPr>
            <p:ph type="sldNum" sz="quarter" idx="4"/>
          </p:nvPr>
        </p:nvSpPr>
        <p:spPr bwMode="auto">
          <a:xfrm>
            <a:off x="5438775" y="6477000"/>
            <a:ext cx="1031875" cy="476250"/>
          </a:xfrm>
          <a:prstGeom prst="rect">
            <a:avLst/>
          </a:prstGeom>
          <a:noFill/>
          <a:ln w="9525">
            <a:noFill/>
            <a:miter lim="800000"/>
            <a:headEnd/>
            <a:tailEnd/>
          </a:ln>
          <a:effectLst>
            <a:outerShdw dist="17961" dir="2700000" algn="ctr" rotWithShape="0">
              <a:schemeClr val="tx1"/>
            </a:outerShdw>
          </a:effectLst>
        </p:spPr>
        <p:txBody>
          <a:bodyPr vert="horz" wrap="square" lIns="91440" tIns="45720" rIns="91440" bIns="45720" numCol="1" anchor="t" anchorCtr="0" compatLnSpc="1">
            <a:prstTxWarp prst="textNoShape">
              <a:avLst/>
            </a:prstTxWarp>
          </a:bodyPr>
          <a:lstStyle>
            <a:lvl1pPr algn="ctr" eaLnBrk="1" hangingPunct="1">
              <a:lnSpc>
                <a:spcPct val="100000"/>
              </a:lnSpc>
              <a:spcBef>
                <a:spcPct val="0"/>
              </a:spcBef>
              <a:buClrTx/>
              <a:defRPr sz="1200" b="1" smtClean="0">
                <a:solidFill>
                  <a:schemeClr val="bg1"/>
                </a:solidFill>
                <a:latin typeface="Arial" panose="020B0604020202020204" pitchFamily="34" charset="0"/>
              </a:defRPr>
            </a:lvl1pPr>
          </a:lstStyle>
          <a:p>
            <a:pPr>
              <a:defRPr/>
            </a:pPr>
            <a:fld id="{EC5FB167-99EC-494E-BA48-D0CB9224004D}" type="slidenum">
              <a:rPr lang="en-US" altLang="en-US"/>
              <a:pPr>
                <a:defRPr/>
              </a:pPr>
              <a:t>‹#›</a:t>
            </a:fld>
            <a:endParaRPr lang="en-US" altLang="en-US"/>
          </a:p>
        </p:txBody>
      </p:sp>
      <p:grpSp>
        <p:nvGrpSpPr>
          <p:cNvPr id="1031" name="Group 15"/>
          <p:cNvGrpSpPr>
            <a:grpSpLocks/>
          </p:cNvGrpSpPr>
          <p:nvPr userDrawn="1"/>
        </p:nvGrpSpPr>
        <p:grpSpPr bwMode="auto">
          <a:xfrm>
            <a:off x="5730875" y="6453188"/>
            <a:ext cx="434975" cy="381000"/>
            <a:chOff x="4181" y="4125"/>
            <a:chExt cx="183" cy="192"/>
          </a:xfrm>
        </p:grpSpPr>
        <p:sp>
          <p:nvSpPr>
            <p:cNvPr id="1035" name="Freeform 16"/>
            <p:cNvSpPr>
              <a:spLocks/>
            </p:cNvSpPr>
            <p:nvPr userDrawn="1"/>
          </p:nvSpPr>
          <p:spPr bwMode="auto">
            <a:xfrm>
              <a:off x="4181" y="4125"/>
              <a:ext cx="183" cy="192"/>
            </a:xfrm>
            <a:custGeom>
              <a:avLst/>
              <a:gdLst>
                <a:gd name="T0" fmla="*/ 364 w 364"/>
                <a:gd name="T1" fmla="*/ 424 h 578"/>
                <a:gd name="T2" fmla="*/ 364 w 364"/>
                <a:gd name="T3" fmla="*/ 0 h 578"/>
                <a:gd name="T4" fmla="*/ 0 w 364"/>
                <a:gd name="T5" fmla="*/ 0 h 578"/>
                <a:gd name="T6" fmla="*/ 0 w 364"/>
                <a:gd name="T7" fmla="*/ 578 h 578"/>
                <a:gd name="T8" fmla="*/ 232 w 364"/>
                <a:gd name="T9" fmla="*/ 578 h 578"/>
                <a:gd name="T10" fmla="*/ 364 w 364"/>
                <a:gd name="T11" fmla="*/ 424 h 5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64" h="578">
                  <a:moveTo>
                    <a:pt x="364" y="424"/>
                  </a:moveTo>
                  <a:lnTo>
                    <a:pt x="364" y="0"/>
                  </a:lnTo>
                  <a:lnTo>
                    <a:pt x="0" y="0"/>
                  </a:lnTo>
                  <a:lnTo>
                    <a:pt x="0" y="578"/>
                  </a:lnTo>
                  <a:lnTo>
                    <a:pt x="232" y="578"/>
                  </a:lnTo>
                  <a:lnTo>
                    <a:pt x="364" y="424"/>
                  </a:lnTo>
                  <a:close/>
                </a:path>
              </a:pathLst>
            </a:custGeom>
            <a:noFill/>
            <a:ln w="1588">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6" name="Freeform 17"/>
            <p:cNvSpPr>
              <a:spLocks/>
            </p:cNvSpPr>
            <p:nvPr userDrawn="1"/>
          </p:nvSpPr>
          <p:spPr bwMode="auto">
            <a:xfrm>
              <a:off x="4297" y="4266"/>
              <a:ext cx="55" cy="42"/>
            </a:xfrm>
            <a:custGeom>
              <a:avLst/>
              <a:gdLst>
                <a:gd name="T0" fmla="*/ 0 w 109"/>
                <a:gd name="T1" fmla="*/ 127 h 127"/>
                <a:gd name="T2" fmla="*/ 0 w 109"/>
                <a:gd name="T3" fmla="*/ 0 h 127"/>
                <a:gd name="T4" fmla="*/ 109 w 109"/>
                <a:gd name="T5" fmla="*/ 0 h 127"/>
                <a:gd name="T6" fmla="*/ 0 w 109"/>
                <a:gd name="T7" fmla="*/ 127 h 12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9" h="127">
                  <a:moveTo>
                    <a:pt x="0" y="127"/>
                  </a:moveTo>
                  <a:lnTo>
                    <a:pt x="0" y="0"/>
                  </a:lnTo>
                  <a:lnTo>
                    <a:pt x="109" y="0"/>
                  </a:lnTo>
                  <a:lnTo>
                    <a:pt x="0" y="127"/>
                  </a:lnTo>
                  <a:close/>
                </a:path>
              </a:pathLst>
            </a:custGeom>
            <a:solidFill>
              <a:schemeClr val="bg1"/>
            </a:solidFill>
            <a:ln w="9525">
              <a:solidFill>
                <a:schemeClr val="bg1"/>
              </a:solidFill>
              <a:round/>
              <a:headEnd/>
              <a:tailEnd/>
            </a:ln>
          </p:spPr>
          <p:txBody>
            <a:bodyPr/>
            <a:lstStyle/>
            <a:p>
              <a:endParaRPr lang="en-US"/>
            </a:p>
          </p:txBody>
        </p:sp>
        <p:sp>
          <p:nvSpPr>
            <p:cNvPr id="1037" name="Freeform 18"/>
            <p:cNvSpPr>
              <a:spLocks/>
            </p:cNvSpPr>
            <p:nvPr userDrawn="1"/>
          </p:nvSpPr>
          <p:spPr bwMode="auto">
            <a:xfrm>
              <a:off x="4297" y="4266"/>
              <a:ext cx="55" cy="42"/>
            </a:xfrm>
            <a:custGeom>
              <a:avLst/>
              <a:gdLst>
                <a:gd name="T0" fmla="*/ 0 w 109"/>
                <a:gd name="T1" fmla="*/ 127 h 127"/>
                <a:gd name="T2" fmla="*/ 0 w 109"/>
                <a:gd name="T3" fmla="*/ 0 h 127"/>
                <a:gd name="T4" fmla="*/ 109 w 109"/>
                <a:gd name="T5" fmla="*/ 0 h 127"/>
                <a:gd name="T6" fmla="*/ 0 w 109"/>
                <a:gd name="T7" fmla="*/ 127 h 12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9" h="127">
                  <a:moveTo>
                    <a:pt x="0" y="127"/>
                  </a:moveTo>
                  <a:lnTo>
                    <a:pt x="0" y="0"/>
                  </a:lnTo>
                  <a:lnTo>
                    <a:pt x="109" y="0"/>
                  </a:lnTo>
                  <a:lnTo>
                    <a:pt x="0" y="127"/>
                  </a:lnTo>
                  <a:close/>
                </a:path>
              </a:pathLst>
            </a:custGeom>
            <a:solidFill>
              <a:schemeClr val="bg1"/>
            </a:solidFill>
            <a:ln w="1588">
              <a:solidFill>
                <a:schemeClr val="bg1"/>
              </a:solidFill>
              <a:prstDash val="solid"/>
              <a:round/>
              <a:headEnd/>
              <a:tailEnd/>
            </a:ln>
          </p:spPr>
          <p:txBody>
            <a:bodyPr/>
            <a:lstStyle/>
            <a:p>
              <a:endParaRPr lang="en-US"/>
            </a:p>
          </p:txBody>
        </p:sp>
      </p:grpSp>
      <p:sp>
        <p:nvSpPr>
          <p:cNvPr id="11" name="Rectangle 6"/>
          <p:cNvSpPr>
            <a:spLocks noChangeArrowheads="1"/>
          </p:cNvSpPr>
          <p:nvPr userDrawn="1"/>
        </p:nvSpPr>
        <p:spPr bwMode="auto">
          <a:xfrm>
            <a:off x="0" y="6570663"/>
            <a:ext cx="3781425" cy="261937"/>
          </a:xfrm>
          <a:prstGeom prst="rect">
            <a:avLst/>
          </a:prstGeom>
          <a:noFill/>
          <a:ln w="12700" algn="ctr">
            <a:noFill/>
            <a:miter lim="800000"/>
            <a:headEnd/>
            <a:tailEnd/>
          </a:ln>
          <a:effectLst/>
        </p:spPr>
        <p:txBody>
          <a:bodyPr lIns="92075" tIns="46038" rIns="92075" bIns="46038">
            <a:spAutoFit/>
          </a:bodyPr>
          <a:lstStyle>
            <a:lvl1pPr marL="173038" indent="-173038"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a:spcBef>
                <a:spcPct val="50000"/>
              </a:spcBef>
              <a:defRPr/>
            </a:pPr>
            <a:r>
              <a:rPr lang="en-US" altLang="en-US" sz="1100" dirty="0">
                <a:solidFill>
                  <a:srgbClr val="FFFFCC"/>
                </a:solidFill>
                <a:latin typeface="Arial" panose="020B0604020202020204" pitchFamily="34" charset="0"/>
              </a:rPr>
              <a:t>Copyright © 2021, ABES Engineering College</a:t>
            </a:r>
          </a:p>
        </p:txBody>
      </p:sp>
      <p:pic>
        <p:nvPicPr>
          <p:cNvPr id="1034" name="Picture 8" descr="ABES ENGINEERING COLLEGE, Ghāziābād"/>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l="29861" r="30270"/>
          <a:stretch>
            <a:fillRect/>
          </a:stretch>
        </p:blipFill>
        <p:spPr bwMode="auto">
          <a:xfrm>
            <a:off x="11125200" y="12700"/>
            <a:ext cx="64452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2"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Lst>
  <p:hf hdr="0" ftr="0" dt="0"/>
  <p:txStyles>
    <p:titleStyle>
      <a:lvl1pPr algn="l" rtl="0" eaLnBrk="0" fontAlgn="base" hangingPunct="0">
        <a:spcBef>
          <a:spcPct val="0"/>
        </a:spcBef>
        <a:spcAft>
          <a:spcPct val="0"/>
        </a:spcAft>
        <a:defRPr lang="en-US" altLang="en-US" sz="3200" b="1" dirty="0" smtClean="0">
          <a:solidFill>
            <a:schemeClr val="tx2">
              <a:lumMod val="85000"/>
              <a:lumOff val="15000"/>
            </a:schemeClr>
          </a:solidFill>
          <a:effectLst/>
          <a:latin typeface="+mn-lt"/>
          <a:ea typeface="+mj-ea"/>
          <a:cs typeface="+mj-cs"/>
        </a:defRPr>
      </a:lvl1pPr>
      <a:lvl2pPr algn="l" rtl="0" eaLnBrk="0" fontAlgn="base" hangingPunct="0">
        <a:spcBef>
          <a:spcPct val="0"/>
        </a:spcBef>
        <a:spcAft>
          <a:spcPct val="0"/>
        </a:spcAft>
        <a:defRPr sz="3200" b="1">
          <a:solidFill>
            <a:srgbClr val="FFFFFF"/>
          </a:solidFill>
          <a:latin typeface="Arial" charset="0"/>
        </a:defRPr>
      </a:lvl2pPr>
      <a:lvl3pPr algn="l" rtl="0" eaLnBrk="0" fontAlgn="base" hangingPunct="0">
        <a:spcBef>
          <a:spcPct val="0"/>
        </a:spcBef>
        <a:spcAft>
          <a:spcPct val="0"/>
        </a:spcAft>
        <a:defRPr sz="3200" b="1">
          <a:solidFill>
            <a:srgbClr val="FFFFFF"/>
          </a:solidFill>
          <a:latin typeface="Arial" charset="0"/>
        </a:defRPr>
      </a:lvl3pPr>
      <a:lvl4pPr algn="l" rtl="0" eaLnBrk="0" fontAlgn="base" hangingPunct="0">
        <a:spcBef>
          <a:spcPct val="0"/>
        </a:spcBef>
        <a:spcAft>
          <a:spcPct val="0"/>
        </a:spcAft>
        <a:defRPr sz="3200" b="1">
          <a:solidFill>
            <a:srgbClr val="FFFFFF"/>
          </a:solidFill>
          <a:latin typeface="Arial" charset="0"/>
        </a:defRPr>
      </a:lvl4pPr>
      <a:lvl5pPr algn="l" rtl="0" eaLnBrk="0" fontAlgn="base" hangingPunct="0">
        <a:spcBef>
          <a:spcPct val="0"/>
        </a:spcBef>
        <a:spcAft>
          <a:spcPct val="0"/>
        </a:spcAft>
        <a:defRPr sz="3200" b="1">
          <a:solidFill>
            <a:srgbClr val="FFFFFF"/>
          </a:solidFill>
          <a:latin typeface="Arial" charset="0"/>
        </a:defRPr>
      </a:lvl5pPr>
      <a:lvl6pPr marL="457200" algn="l" rtl="0" fontAlgn="base">
        <a:spcBef>
          <a:spcPct val="0"/>
        </a:spcBef>
        <a:spcAft>
          <a:spcPct val="0"/>
        </a:spcAft>
        <a:defRPr sz="3200" b="1">
          <a:solidFill>
            <a:srgbClr val="FFFFFF"/>
          </a:solidFill>
          <a:latin typeface="Arial" charset="0"/>
        </a:defRPr>
      </a:lvl6pPr>
      <a:lvl7pPr marL="914400" algn="l" rtl="0" fontAlgn="base">
        <a:spcBef>
          <a:spcPct val="0"/>
        </a:spcBef>
        <a:spcAft>
          <a:spcPct val="0"/>
        </a:spcAft>
        <a:defRPr sz="3200" b="1">
          <a:solidFill>
            <a:srgbClr val="FFFFFF"/>
          </a:solidFill>
          <a:latin typeface="Arial" charset="0"/>
        </a:defRPr>
      </a:lvl7pPr>
      <a:lvl8pPr marL="1371600" algn="l" rtl="0" fontAlgn="base">
        <a:spcBef>
          <a:spcPct val="0"/>
        </a:spcBef>
        <a:spcAft>
          <a:spcPct val="0"/>
        </a:spcAft>
        <a:defRPr sz="3200" b="1">
          <a:solidFill>
            <a:srgbClr val="FFFFFF"/>
          </a:solidFill>
          <a:latin typeface="Arial" charset="0"/>
        </a:defRPr>
      </a:lvl8pPr>
      <a:lvl9pPr marL="1828800" algn="l" rtl="0" fontAlgn="base">
        <a:spcBef>
          <a:spcPct val="0"/>
        </a:spcBef>
        <a:spcAft>
          <a:spcPct val="0"/>
        </a:spcAft>
        <a:defRPr sz="3200" b="1">
          <a:solidFill>
            <a:srgbClr val="FFFFFF"/>
          </a:solidFill>
          <a:latin typeface="Arial" charset="0"/>
        </a:defRPr>
      </a:lvl9pPr>
    </p:titleStyle>
    <p:bodyStyle>
      <a:lvl1pPr marL="342900" indent="-342900" algn="l" rtl="0" eaLnBrk="0" fontAlgn="base" hangingPunct="0">
        <a:spcBef>
          <a:spcPct val="20000"/>
        </a:spcBef>
        <a:spcAft>
          <a:spcPct val="0"/>
        </a:spcAft>
        <a:buClr>
          <a:srgbClr val="003366"/>
        </a:buClr>
        <a:buFont typeface="Wingdings" panose="05000000000000000000" pitchFamily="2" charset="2"/>
        <a:buChar char="Ø"/>
        <a:defRPr sz="2400">
          <a:solidFill>
            <a:srgbClr val="000000"/>
          </a:solidFill>
          <a:latin typeface="+mn-lt"/>
          <a:ea typeface="+mn-ea"/>
          <a:cs typeface="+mn-cs"/>
        </a:defRPr>
      </a:lvl1pPr>
      <a:lvl2pPr marL="742950" indent="-285750" algn="l" rtl="0" eaLnBrk="0" fontAlgn="base" hangingPunct="0">
        <a:spcBef>
          <a:spcPct val="20000"/>
        </a:spcBef>
        <a:spcAft>
          <a:spcPct val="0"/>
        </a:spcAft>
        <a:buClr>
          <a:srgbClr val="003366"/>
        </a:buClr>
        <a:buFont typeface="Wingdings" panose="05000000000000000000" pitchFamily="2" charset="2"/>
        <a:buChar char="§"/>
        <a:defRPr>
          <a:solidFill>
            <a:srgbClr val="000000"/>
          </a:solidFill>
          <a:latin typeface="+mn-lt"/>
        </a:defRPr>
      </a:lvl2pPr>
      <a:lvl3pPr marL="1143000" indent="-228600" algn="l" rtl="0" eaLnBrk="0" fontAlgn="base" hangingPunct="0">
        <a:spcBef>
          <a:spcPct val="20000"/>
        </a:spcBef>
        <a:spcAft>
          <a:spcPct val="0"/>
        </a:spcAft>
        <a:buClr>
          <a:srgbClr val="003366"/>
        </a:buClr>
        <a:buFont typeface="Arial" panose="020B0604020202020204" pitchFamily="34" charset="0"/>
        <a:buChar char="–"/>
        <a:defRPr>
          <a:solidFill>
            <a:srgbClr val="000000"/>
          </a:solidFill>
          <a:latin typeface="+mn-lt"/>
        </a:defRPr>
      </a:lvl3pPr>
      <a:lvl4pPr marL="1600200" indent="-228600" algn="l" rtl="0" eaLnBrk="0" fontAlgn="base" hangingPunct="0">
        <a:spcBef>
          <a:spcPct val="20000"/>
        </a:spcBef>
        <a:spcAft>
          <a:spcPct val="0"/>
        </a:spcAft>
        <a:buClr>
          <a:srgbClr val="003366"/>
        </a:buClr>
        <a:buFont typeface="Arial" panose="020B0604020202020204" pitchFamily="34" charset="0"/>
        <a:buChar char="»"/>
        <a:defRPr>
          <a:solidFill>
            <a:srgbClr val="000000"/>
          </a:solidFill>
          <a:latin typeface="+mn-lt"/>
        </a:defRPr>
      </a:lvl4pPr>
      <a:lvl5pPr marL="2057400" indent="-228600" algn="l" rtl="0" eaLnBrk="0" fontAlgn="base" hangingPunct="0">
        <a:spcBef>
          <a:spcPct val="20000"/>
        </a:spcBef>
        <a:spcAft>
          <a:spcPct val="0"/>
        </a:spcAft>
        <a:buClr>
          <a:srgbClr val="003366"/>
        </a:buClr>
        <a:buChar char="•"/>
        <a:defRPr>
          <a:solidFill>
            <a:srgbClr val="000000"/>
          </a:solidFill>
          <a:latin typeface="+mn-lt"/>
        </a:defRPr>
      </a:lvl5pPr>
      <a:lvl6pPr marL="2514600" indent="-228600" algn="l" rtl="0" fontAlgn="base">
        <a:spcBef>
          <a:spcPct val="20000"/>
        </a:spcBef>
        <a:spcAft>
          <a:spcPct val="0"/>
        </a:spcAft>
        <a:buClr>
          <a:srgbClr val="003366"/>
        </a:buClr>
        <a:buChar char="•"/>
        <a:defRPr>
          <a:solidFill>
            <a:srgbClr val="000000"/>
          </a:solidFill>
          <a:latin typeface="+mn-lt"/>
        </a:defRPr>
      </a:lvl6pPr>
      <a:lvl7pPr marL="2971800" indent="-228600" algn="l" rtl="0" fontAlgn="base">
        <a:spcBef>
          <a:spcPct val="20000"/>
        </a:spcBef>
        <a:spcAft>
          <a:spcPct val="0"/>
        </a:spcAft>
        <a:buClr>
          <a:srgbClr val="003366"/>
        </a:buClr>
        <a:buChar char="•"/>
        <a:defRPr>
          <a:solidFill>
            <a:srgbClr val="000000"/>
          </a:solidFill>
          <a:latin typeface="+mn-lt"/>
        </a:defRPr>
      </a:lvl7pPr>
      <a:lvl8pPr marL="3429000" indent="-228600" algn="l" rtl="0" fontAlgn="base">
        <a:spcBef>
          <a:spcPct val="20000"/>
        </a:spcBef>
        <a:spcAft>
          <a:spcPct val="0"/>
        </a:spcAft>
        <a:buClr>
          <a:srgbClr val="003366"/>
        </a:buClr>
        <a:buChar char="•"/>
        <a:defRPr>
          <a:solidFill>
            <a:srgbClr val="000000"/>
          </a:solidFill>
          <a:latin typeface="+mn-lt"/>
        </a:defRPr>
      </a:lvl8pPr>
      <a:lvl9pPr marL="3886200" indent="-228600" algn="l" rtl="0" fontAlgn="base">
        <a:spcBef>
          <a:spcPct val="20000"/>
        </a:spcBef>
        <a:spcAft>
          <a:spcPct val="0"/>
        </a:spcAft>
        <a:buClr>
          <a:srgbClr val="003366"/>
        </a:buClr>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524000" y="1143000"/>
            <a:ext cx="8420100" cy="2514600"/>
          </a:xfrm>
        </p:spPr>
        <p:style>
          <a:lnRef idx="2">
            <a:schemeClr val="accent4"/>
          </a:lnRef>
          <a:fillRef idx="1">
            <a:schemeClr val="lt1"/>
          </a:fillRef>
          <a:effectRef idx="0">
            <a:schemeClr val="accent4"/>
          </a:effectRef>
          <a:fontRef idx="minor">
            <a:schemeClr val="dk1"/>
          </a:fontRef>
        </p:style>
        <p:txBody>
          <a:bodyPr/>
          <a:lstStyle/>
          <a:p>
            <a:pPr eaLnBrk="1" hangingPunct="1">
              <a:defRPr/>
            </a:pPr>
            <a:r>
              <a:rPr lang="en-US" altLang="en-US" sz="4400" dirty="0"/>
              <a:t>Introduction to Relational Model</a:t>
            </a:r>
          </a:p>
        </p:txBody>
      </p:sp>
      <p:sp>
        <p:nvSpPr>
          <p:cNvPr id="5124" name="Rectangle 10"/>
          <p:cNvSpPr>
            <a:spLocks noChangeArrowheads="1"/>
          </p:cNvSpPr>
          <p:nvPr/>
        </p:nvSpPr>
        <p:spPr bwMode="auto">
          <a:xfrm>
            <a:off x="1600200" y="1930400"/>
            <a:ext cx="6934200" cy="571500"/>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eaLnBrk="1" hangingPunct="1">
              <a:buFont typeface="Wingdings" panose="05000000000000000000" pitchFamily="2" charset="2"/>
              <a:buNone/>
            </a:pPr>
            <a:endParaRPr lang="en-US" altLang="en-US" b="1">
              <a:solidFill>
                <a:srgbClr val="FFCC6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395F9-C58D-495B-9643-88814B4210AC}"/>
              </a:ext>
            </a:extLst>
          </p:cNvPr>
          <p:cNvSpPr>
            <a:spLocks noGrp="1"/>
          </p:cNvSpPr>
          <p:nvPr>
            <p:ph type="title"/>
          </p:nvPr>
        </p:nvSpPr>
        <p:spPr/>
        <p:txBody>
          <a:bodyPr/>
          <a:lstStyle/>
          <a:p>
            <a:br>
              <a:rPr lang="en-IN" b="0" dirty="0">
                <a:ea typeface="+mn-lt"/>
                <a:cs typeface="+mn-lt"/>
              </a:rPr>
            </a:br>
            <a:br>
              <a:rPr lang="en-IN" b="0" dirty="0">
                <a:ea typeface="+mn-lt"/>
                <a:cs typeface="+mn-lt"/>
              </a:rPr>
            </a:br>
            <a:br>
              <a:rPr lang="en-IN" b="0" dirty="0">
                <a:ea typeface="+mn-lt"/>
                <a:cs typeface="+mn-lt"/>
              </a:rPr>
            </a:br>
            <a:br>
              <a:rPr lang="en-IN" b="0" dirty="0">
                <a:ea typeface="+mn-lt"/>
                <a:cs typeface="+mn-lt"/>
              </a:rPr>
            </a:br>
            <a:br>
              <a:rPr lang="en-IN" b="0">
                <a:ea typeface="+mn-lt"/>
                <a:cs typeface="+mn-lt"/>
              </a:rPr>
            </a:br>
            <a:r>
              <a:rPr lang="en-US">
                <a:cs typeface="Arial"/>
              </a:rPr>
              <a:t>Can you Answer this question </a:t>
            </a:r>
            <a:endParaRPr lang="en-IN" b="0">
              <a:ea typeface="+mn-lt"/>
              <a:cs typeface="+mn-lt"/>
            </a:endParaRPr>
          </a:p>
          <a:p>
            <a:endParaRPr lang="en-US" b="0" dirty="0">
              <a:ea typeface="+mn-lt"/>
              <a:cs typeface="+mn-lt"/>
            </a:endParaRPr>
          </a:p>
          <a:p>
            <a:endParaRPr lang="en-US" b="0" dirty="0">
              <a:ea typeface="+mn-lt"/>
              <a:cs typeface="+mn-lt"/>
            </a:endParaRPr>
          </a:p>
          <a:p>
            <a:br>
              <a:rPr lang="en-US" b="0" dirty="0">
                <a:ea typeface="+mn-lt"/>
                <a:cs typeface="+mn-lt"/>
              </a:rPr>
            </a:br>
            <a:endParaRPr lang="en-US" b="0" dirty="0">
              <a:ea typeface="+mn-lt"/>
              <a:cs typeface="+mn-lt"/>
            </a:endParaRPr>
          </a:p>
          <a:p>
            <a:endParaRPr lang="en-US" dirty="0">
              <a:cs typeface="Arial"/>
            </a:endParaRPr>
          </a:p>
        </p:txBody>
      </p:sp>
      <p:sp>
        <p:nvSpPr>
          <p:cNvPr id="3" name="Content Placeholder 2">
            <a:extLst>
              <a:ext uri="{FF2B5EF4-FFF2-40B4-BE49-F238E27FC236}">
                <a16:creationId xmlns:a16="http://schemas.microsoft.com/office/drawing/2014/main" id="{7239F4C6-A5F4-4C10-BB3B-B03E18BF10FE}"/>
              </a:ext>
            </a:extLst>
          </p:cNvPr>
          <p:cNvSpPr>
            <a:spLocks noGrp="1"/>
          </p:cNvSpPr>
          <p:nvPr>
            <p:ph idx="1"/>
          </p:nvPr>
        </p:nvSpPr>
        <p:spPr/>
        <p:txBody>
          <a:bodyPr/>
          <a:lstStyle/>
          <a:p>
            <a:pPr marL="0" indent="0">
              <a:spcAft>
                <a:spcPts val="0"/>
              </a:spcAft>
              <a:buNone/>
            </a:pPr>
            <a:r>
              <a:rPr lang="en-US" b="1" dirty="0">
                <a:cs typeface="Arial"/>
              </a:rPr>
              <a:t>Q: </a:t>
            </a:r>
            <a:r>
              <a:rPr lang="en-US" b="1" dirty="0">
                <a:ea typeface="+mn-lt"/>
                <a:cs typeface="+mn-lt"/>
              </a:rPr>
              <a:t>Which of the following is not a class of constraint in SQL Server?</a:t>
            </a:r>
          </a:p>
          <a:p>
            <a:pPr marL="0" indent="0">
              <a:buNone/>
            </a:pPr>
            <a:endParaRPr lang="en-US"/>
          </a:p>
          <a:p>
            <a:pPr marL="0" indent="0">
              <a:buNone/>
            </a:pPr>
            <a:endParaRPr lang="en-US" dirty="0">
              <a:cs typeface="Arial"/>
            </a:endParaRPr>
          </a:p>
          <a:p>
            <a:pPr marL="457200" indent="-457200">
              <a:buAutoNum type="alphaUcPeriod"/>
            </a:pPr>
            <a:r>
              <a:rPr lang="en-US" dirty="0">
                <a:cs typeface="Arial"/>
              </a:rPr>
              <a:t>NOT NULL</a:t>
            </a:r>
          </a:p>
          <a:p>
            <a:pPr marL="457200" indent="-457200">
              <a:buAutoNum type="alphaUcPeriod"/>
            </a:pPr>
            <a:r>
              <a:rPr lang="en-US" dirty="0">
                <a:cs typeface="Arial"/>
              </a:rPr>
              <a:t>NULL</a:t>
            </a:r>
          </a:p>
          <a:p>
            <a:pPr marL="457200" indent="-457200">
              <a:buAutoNum type="alphaUcPeriod"/>
            </a:pPr>
            <a:r>
              <a:rPr lang="en-US" dirty="0">
                <a:cs typeface="Arial"/>
              </a:rPr>
              <a:t>CHECK</a:t>
            </a:r>
          </a:p>
          <a:p>
            <a:pPr marL="457200" indent="-457200">
              <a:buAutoNum type="alphaUcPeriod"/>
            </a:pPr>
            <a:r>
              <a:rPr lang="en-US" dirty="0">
                <a:cs typeface="Arial"/>
              </a:rPr>
              <a:t>UNIQUE</a:t>
            </a:r>
          </a:p>
          <a:p>
            <a:pPr marL="457200" indent="-457200">
              <a:buAutoNum type="alphaUcPeriod"/>
            </a:pPr>
            <a:endParaRPr lang="en-US" dirty="0">
              <a:cs typeface="Arial"/>
            </a:endParaRPr>
          </a:p>
        </p:txBody>
      </p:sp>
      <p:sp>
        <p:nvSpPr>
          <p:cNvPr id="4" name="Slide Number Placeholder 3">
            <a:extLst>
              <a:ext uri="{FF2B5EF4-FFF2-40B4-BE49-F238E27FC236}">
                <a16:creationId xmlns:a16="http://schemas.microsoft.com/office/drawing/2014/main" id="{D7B5054B-B961-4463-834B-06F9A78C1D63}"/>
              </a:ext>
            </a:extLst>
          </p:cNvPr>
          <p:cNvSpPr>
            <a:spLocks noGrp="1"/>
          </p:cNvSpPr>
          <p:nvPr>
            <p:ph type="sldNum" sz="quarter" idx="10"/>
          </p:nvPr>
        </p:nvSpPr>
        <p:spPr/>
        <p:txBody>
          <a:bodyPr/>
          <a:lstStyle/>
          <a:p>
            <a:pPr>
              <a:defRPr/>
            </a:pPr>
            <a:fld id="{ABFF5F4A-8FC7-419E-B94C-CDDC8DE310AE}" type="slidenum">
              <a:rPr lang="en-US" altLang="en-US"/>
              <a:pPr>
                <a:defRPr/>
              </a:pPr>
              <a:t>10</a:t>
            </a:fld>
            <a:endParaRPr lang="en-US" altLang="en-US"/>
          </a:p>
        </p:txBody>
      </p:sp>
    </p:spTree>
    <p:extLst>
      <p:ext uri="{BB962C8B-B14F-4D97-AF65-F5344CB8AC3E}">
        <p14:creationId xmlns:p14="http://schemas.microsoft.com/office/powerpoint/2010/main" val="293448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395F9-C58D-495B-9643-88814B4210AC}"/>
              </a:ext>
            </a:extLst>
          </p:cNvPr>
          <p:cNvSpPr>
            <a:spLocks noGrp="1"/>
          </p:cNvSpPr>
          <p:nvPr>
            <p:ph type="title"/>
          </p:nvPr>
        </p:nvSpPr>
        <p:spPr/>
        <p:txBody>
          <a:bodyPr/>
          <a:lstStyle/>
          <a:p>
            <a:br>
              <a:rPr lang="en-IN" b="0" dirty="0">
                <a:ea typeface="+mn-lt"/>
                <a:cs typeface="+mn-lt"/>
              </a:rPr>
            </a:br>
            <a:br>
              <a:rPr lang="en-IN" b="0" dirty="0">
                <a:ea typeface="+mn-lt"/>
                <a:cs typeface="+mn-lt"/>
              </a:rPr>
            </a:br>
            <a:br>
              <a:rPr lang="en-IN" b="0" dirty="0">
                <a:ea typeface="+mn-lt"/>
                <a:cs typeface="+mn-lt"/>
              </a:rPr>
            </a:br>
            <a:br>
              <a:rPr lang="en-IN" b="0" dirty="0">
                <a:ea typeface="+mn-lt"/>
                <a:cs typeface="+mn-lt"/>
              </a:rPr>
            </a:br>
            <a:br>
              <a:rPr lang="en-IN" b="0">
                <a:ea typeface="+mn-lt"/>
                <a:cs typeface="+mn-lt"/>
              </a:rPr>
            </a:br>
            <a:r>
              <a:rPr lang="en-US">
                <a:cs typeface="Arial"/>
              </a:rPr>
              <a:t>Can you Answer this question </a:t>
            </a:r>
            <a:endParaRPr lang="en-IN" b="0">
              <a:ea typeface="+mn-lt"/>
              <a:cs typeface="+mn-lt"/>
            </a:endParaRPr>
          </a:p>
          <a:p>
            <a:endParaRPr lang="en-US" b="0" dirty="0">
              <a:ea typeface="+mn-lt"/>
              <a:cs typeface="+mn-lt"/>
            </a:endParaRPr>
          </a:p>
          <a:p>
            <a:endParaRPr lang="en-US" b="0" dirty="0">
              <a:ea typeface="+mn-lt"/>
              <a:cs typeface="+mn-lt"/>
            </a:endParaRPr>
          </a:p>
          <a:p>
            <a:br>
              <a:rPr lang="en-US" b="0" dirty="0">
                <a:ea typeface="+mn-lt"/>
                <a:cs typeface="+mn-lt"/>
              </a:rPr>
            </a:br>
            <a:endParaRPr lang="en-US" b="0" dirty="0">
              <a:ea typeface="+mn-lt"/>
              <a:cs typeface="+mn-lt"/>
            </a:endParaRPr>
          </a:p>
          <a:p>
            <a:endParaRPr lang="en-US" dirty="0">
              <a:cs typeface="Arial"/>
            </a:endParaRPr>
          </a:p>
        </p:txBody>
      </p:sp>
      <p:sp>
        <p:nvSpPr>
          <p:cNvPr id="3" name="Content Placeholder 2">
            <a:extLst>
              <a:ext uri="{FF2B5EF4-FFF2-40B4-BE49-F238E27FC236}">
                <a16:creationId xmlns:a16="http://schemas.microsoft.com/office/drawing/2014/main" id="{7239F4C6-A5F4-4C10-BB3B-B03E18BF10FE}"/>
              </a:ext>
            </a:extLst>
          </p:cNvPr>
          <p:cNvSpPr>
            <a:spLocks noGrp="1"/>
          </p:cNvSpPr>
          <p:nvPr>
            <p:ph idx="1"/>
          </p:nvPr>
        </p:nvSpPr>
        <p:spPr/>
        <p:txBody>
          <a:bodyPr/>
          <a:lstStyle/>
          <a:p>
            <a:pPr marL="0" indent="0">
              <a:spcAft>
                <a:spcPts val="0"/>
              </a:spcAft>
              <a:buNone/>
            </a:pPr>
            <a:r>
              <a:rPr lang="en-US" b="1" dirty="0">
                <a:cs typeface="Arial"/>
              </a:rPr>
              <a:t>Q: </a:t>
            </a:r>
            <a:r>
              <a:rPr lang="en-US" b="1" dirty="0">
                <a:ea typeface="+mn-lt"/>
                <a:cs typeface="+mn-lt"/>
              </a:rPr>
              <a:t>Which of the following is not a class of constraint in SQL Server?</a:t>
            </a:r>
          </a:p>
          <a:p>
            <a:pPr marL="0" indent="0">
              <a:buNone/>
            </a:pPr>
            <a:endParaRPr lang="en-US"/>
          </a:p>
          <a:p>
            <a:pPr marL="0" indent="0">
              <a:buNone/>
            </a:pPr>
            <a:endParaRPr lang="en-US" dirty="0">
              <a:cs typeface="Arial"/>
            </a:endParaRPr>
          </a:p>
          <a:p>
            <a:pPr marL="457200" indent="-457200">
              <a:buAutoNum type="alphaUcPeriod"/>
            </a:pPr>
            <a:r>
              <a:rPr lang="en-US" dirty="0">
                <a:cs typeface="Arial"/>
              </a:rPr>
              <a:t>NOT NULL</a:t>
            </a:r>
          </a:p>
          <a:p>
            <a:pPr marL="457200" indent="-457200">
              <a:buAutoNum type="alphaUcPeriod"/>
            </a:pPr>
            <a:r>
              <a:rPr lang="en-US" b="1" dirty="0">
                <a:solidFill>
                  <a:srgbClr val="FF0000"/>
                </a:solidFill>
                <a:cs typeface="Arial"/>
              </a:rPr>
              <a:t>NULL</a:t>
            </a:r>
          </a:p>
          <a:p>
            <a:pPr marL="457200" indent="-457200">
              <a:buAutoNum type="alphaUcPeriod"/>
            </a:pPr>
            <a:r>
              <a:rPr lang="en-US" dirty="0">
                <a:cs typeface="Arial"/>
              </a:rPr>
              <a:t>CHECK</a:t>
            </a:r>
          </a:p>
          <a:p>
            <a:pPr marL="457200" indent="-457200">
              <a:buAutoNum type="alphaUcPeriod"/>
            </a:pPr>
            <a:r>
              <a:rPr lang="en-US" dirty="0">
                <a:cs typeface="Arial"/>
              </a:rPr>
              <a:t>UNIQUE</a:t>
            </a:r>
          </a:p>
          <a:p>
            <a:pPr marL="457200" indent="-457200">
              <a:buAutoNum type="alphaUcPeriod"/>
            </a:pPr>
            <a:endParaRPr lang="en-US" dirty="0">
              <a:cs typeface="Arial"/>
            </a:endParaRPr>
          </a:p>
        </p:txBody>
      </p:sp>
      <p:sp>
        <p:nvSpPr>
          <p:cNvPr id="4" name="Slide Number Placeholder 3">
            <a:extLst>
              <a:ext uri="{FF2B5EF4-FFF2-40B4-BE49-F238E27FC236}">
                <a16:creationId xmlns:a16="http://schemas.microsoft.com/office/drawing/2014/main" id="{D7B5054B-B961-4463-834B-06F9A78C1D63}"/>
              </a:ext>
            </a:extLst>
          </p:cNvPr>
          <p:cNvSpPr>
            <a:spLocks noGrp="1"/>
          </p:cNvSpPr>
          <p:nvPr>
            <p:ph type="sldNum" sz="quarter" idx="10"/>
          </p:nvPr>
        </p:nvSpPr>
        <p:spPr/>
        <p:txBody>
          <a:bodyPr/>
          <a:lstStyle/>
          <a:p>
            <a:pPr>
              <a:defRPr/>
            </a:pPr>
            <a:fld id="{ABFF5F4A-8FC7-419E-B94C-CDDC8DE310AE}" type="slidenum">
              <a:rPr lang="en-US" altLang="en-US"/>
              <a:pPr>
                <a:defRPr/>
              </a:pPr>
              <a:t>11</a:t>
            </a:fld>
            <a:endParaRPr lang="en-US" altLang="en-US"/>
          </a:p>
        </p:txBody>
      </p:sp>
    </p:spTree>
    <p:extLst>
      <p:ext uri="{BB962C8B-B14F-4D97-AF65-F5344CB8AC3E}">
        <p14:creationId xmlns:p14="http://schemas.microsoft.com/office/powerpoint/2010/main" val="1517512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6BCBFA40-D794-4967-85D7-FA0C32CDE7AF}" type="slidenum">
              <a:rPr lang="en-US" altLang="en-US" sz="1200">
                <a:solidFill>
                  <a:schemeClr val="bg1"/>
                </a:solidFill>
              </a:rPr>
              <a:pPr>
                <a:spcBef>
                  <a:spcPct val="0"/>
                </a:spcBef>
                <a:buClrTx/>
                <a:buFontTx/>
                <a:buNone/>
              </a:pPr>
              <a:t>12</a:t>
            </a:fld>
            <a:endParaRPr lang="en-US" altLang="en-US" sz="1200">
              <a:solidFill>
                <a:schemeClr val="bg1"/>
              </a:solidFill>
            </a:endParaRPr>
          </a:p>
        </p:txBody>
      </p:sp>
      <p:sp>
        <p:nvSpPr>
          <p:cNvPr id="2" name="Title 1"/>
          <p:cNvSpPr>
            <a:spLocks noGrp="1"/>
          </p:cNvSpPr>
          <p:nvPr>
            <p:ph type="title"/>
          </p:nvPr>
        </p:nvSpPr>
        <p:spPr>
          <a:effectLst/>
        </p:spPr>
        <p:txBody>
          <a:bodyPr/>
          <a:lstStyle/>
          <a:p>
            <a:br>
              <a:rPr lang="en-IN" b="0" dirty="0">
                <a:ea typeface="+mn-lt"/>
                <a:cs typeface="+mn-lt"/>
              </a:rPr>
            </a:br>
            <a:br>
              <a:rPr lang="en-IN" b="0" dirty="0">
                <a:ea typeface="+mn-lt"/>
                <a:cs typeface="+mn-lt"/>
              </a:rPr>
            </a:br>
            <a:br>
              <a:rPr lang="en-IN" b="0" dirty="0">
                <a:ea typeface="+mn-lt"/>
                <a:cs typeface="+mn-lt"/>
              </a:rPr>
            </a:br>
            <a:br>
              <a:rPr lang="en-IN" b="0" dirty="0">
                <a:ea typeface="+mn-lt"/>
                <a:cs typeface="+mn-lt"/>
              </a:rPr>
            </a:br>
            <a:br>
              <a:rPr lang="en-IN" b="0" dirty="0">
                <a:ea typeface="+mn-lt"/>
                <a:cs typeface="+mn-lt"/>
              </a:rPr>
            </a:br>
            <a:r>
              <a:rPr lang="en-US">
                <a:ea typeface="+mn-lt"/>
                <a:cs typeface="+mn-lt"/>
              </a:rPr>
              <a:t>Can you Answer this question </a:t>
            </a:r>
            <a:endParaRPr lang="en-IN" b="0">
              <a:ea typeface="+mn-lt"/>
              <a:cs typeface="+mn-lt"/>
            </a:endParaRPr>
          </a:p>
          <a:p>
            <a:endParaRPr lang="en-US" b="0" dirty="0">
              <a:ea typeface="+mn-lt"/>
              <a:cs typeface="+mn-lt"/>
            </a:endParaRPr>
          </a:p>
          <a:p>
            <a:br>
              <a:rPr lang="en-US" b="0" dirty="0">
                <a:ea typeface="+mn-lt"/>
                <a:cs typeface="+mn-lt"/>
              </a:rPr>
            </a:br>
            <a:endParaRPr lang="en-US" b="0" dirty="0">
              <a:ea typeface="+mn-lt"/>
              <a:cs typeface="+mn-lt"/>
            </a:endParaRPr>
          </a:p>
          <a:p>
            <a:endParaRPr lang="en-US" b="0" dirty="0">
              <a:ea typeface="+mn-lt"/>
              <a:cs typeface="+mn-lt"/>
            </a:endParaRPr>
          </a:p>
          <a:p>
            <a:endParaRPr lang="en-US" dirty="0">
              <a:solidFill>
                <a:schemeClr val="tx1"/>
              </a:solidFill>
              <a:cs typeface="Arial"/>
            </a:endParaRPr>
          </a:p>
        </p:txBody>
      </p:sp>
      <p:sp>
        <p:nvSpPr>
          <p:cNvPr id="5" name="TextBox 4">
            <a:extLst>
              <a:ext uri="{FF2B5EF4-FFF2-40B4-BE49-F238E27FC236}">
                <a16:creationId xmlns:a16="http://schemas.microsoft.com/office/drawing/2014/main" id="{BBA0FB0A-0788-4FEA-BA57-5573DC359A7F}"/>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6" name="Content Placeholder 5">
            <a:extLst>
              <a:ext uri="{FF2B5EF4-FFF2-40B4-BE49-F238E27FC236}">
                <a16:creationId xmlns:a16="http://schemas.microsoft.com/office/drawing/2014/main" id="{D21C9556-ABF0-4837-96B6-FFECD230A792}"/>
              </a:ext>
            </a:extLst>
          </p:cNvPr>
          <p:cNvSpPr>
            <a:spLocks noGrp="1"/>
          </p:cNvSpPr>
          <p:nvPr>
            <p:ph idx="1"/>
          </p:nvPr>
        </p:nvSpPr>
        <p:spPr>
          <a:xfrm>
            <a:off x="386080" y="1120140"/>
            <a:ext cx="10972800" cy="4881563"/>
          </a:xfrm>
        </p:spPr>
        <p:txBody>
          <a:bodyPr/>
          <a:lstStyle/>
          <a:p>
            <a:pPr marL="0" indent="0">
              <a:spcBef>
                <a:spcPct val="0"/>
              </a:spcBef>
              <a:buNone/>
            </a:pPr>
            <a:r>
              <a:rPr lang="en-US" b="1" dirty="0">
                <a:cs typeface="Arial"/>
              </a:rPr>
              <a:t>Q: To include integrity constraint in an existing relation use :</a:t>
            </a:r>
            <a:br>
              <a:rPr lang="en-US" b="1" dirty="0">
                <a:cs typeface="Arial"/>
              </a:rPr>
            </a:br>
            <a:br>
              <a:rPr lang="en-US" b="1" dirty="0">
                <a:cs typeface="Arial"/>
              </a:rPr>
            </a:br>
            <a:endParaRPr lang="en-US" b="1" dirty="0">
              <a:cs typeface="Arial"/>
            </a:endParaRPr>
          </a:p>
          <a:p>
            <a:pPr marL="0" indent="0">
              <a:spcBef>
                <a:spcPct val="0"/>
              </a:spcBef>
              <a:buNone/>
            </a:pPr>
            <a:r>
              <a:rPr lang="en-US" dirty="0">
                <a:cs typeface="Arial"/>
              </a:rPr>
              <a:t>A. Modify Table</a:t>
            </a:r>
            <a:br>
              <a:rPr lang="en-US" dirty="0">
                <a:cs typeface="Arial"/>
              </a:rPr>
            </a:br>
            <a:r>
              <a:rPr lang="en-US" dirty="0">
                <a:cs typeface="Arial"/>
              </a:rPr>
              <a:t>B. Drop Table</a:t>
            </a:r>
            <a:br>
              <a:rPr lang="en-US" dirty="0">
                <a:cs typeface="Arial"/>
              </a:rPr>
            </a:br>
            <a:r>
              <a:rPr lang="en-US" dirty="0">
                <a:cs typeface="Arial"/>
              </a:rPr>
              <a:t>C.</a:t>
            </a:r>
            <a:r>
              <a:rPr lang="en-US" b="1" dirty="0">
                <a:cs typeface="Arial"/>
              </a:rPr>
              <a:t> </a:t>
            </a:r>
            <a:r>
              <a:rPr lang="en-US" dirty="0">
                <a:cs typeface="Arial"/>
              </a:rPr>
              <a:t>Alter Table</a:t>
            </a:r>
            <a:br>
              <a:rPr lang="en-US" dirty="0">
                <a:cs typeface="Arial"/>
              </a:rPr>
            </a:br>
            <a:r>
              <a:rPr lang="en-US" dirty="0">
                <a:cs typeface="Arial"/>
              </a:rPr>
              <a:t>D. Create Table</a:t>
            </a:r>
            <a:endParaRPr lang="en-US" dirty="0">
              <a:ea typeface="+mn-lt"/>
              <a:cs typeface="+mn-lt"/>
            </a:endParaRPr>
          </a:p>
          <a:p>
            <a:pPr marL="0" indent="0">
              <a:buNone/>
            </a:pPr>
            <a:endParaRPr lang="en-US" dirty="0">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6BCBFA40-D794-4967-85D7-FA0C32CDE7AF}" type="slidenum">
              <a:rPr lang="en-US" altLang="en-US" sz="1200">
                <a:solidFill>
                  <a:schemeClr val="bg1"/>
                </a:solidFill>
              </a:rPr>
              <a:pPr>
                <a:spcBef>
                  <a:spcPct val="0"/>
                </a:spcBef>
                <a:buClrTx/>
                <a:buFontTx/>
                <a:buNone/>
              </a:pPr>
              <a:t>13</a:t>
            </a:fld>
            <a:endParaRPr lang="en-US" altLang="en-US" sz="1200">
              <a:solidFill>
                <a:schemeClr val="bg1"/>
              </a:solidFill>
            </a:endParaRPr>
          </a:p>
        </p:txBody>
      </p:sp>
      <p:sp>
        <p:nvSpPr>
          <p:cNvPr id="2" name="Title 1"/>
          <p:cNvSpPr>
            <a:spLocks noGrp="1"/>
          </p:cNvSpPr>
          <p:nvPr>
            <p:ph type="title"/>
          </p:nvPr>
        </p:nvSpPr>
        <p:spPr>
          <a:effectLst/>
        </p:spPr>
        <p:txBody>
          <a:bodyPr/>
          <a:lstStyle/>
          <a:p>
            <a:br>
              <a:rPr lang="en-IN" b="0" dirty="0">
                <a:ea typeface="+mn-lt"/>
                <a:cs typeface="+mn-lt"/>
              </a:rPr>
            </a:br>
            <a:br>
              <a:rPr lang="en-IN" b="0" dirty="0">
                <a:ea typeface="+mn-lt"/>
                <a:cs typeface="+mn-lt"/>
              </a:rPr>
            </a:br>
            <a:br>
              <a:rPr lang="en-IN" b="0" dirty="0">
                <a:ea typeface="+mn-lt"/>
                <a:cs typeface="+mn-lt"/>
              </a:rPr>
            </a:br>
            <a:br>
              <a:rPr lang="en-IN" b="0" dirty="0">
                <a:ea typeface="+mn-lt"/>
                <a:cs typeface="+mn-lt"/>
              </a:rPr>
            </a:br>
            <a:br>
              <a:rPr lang="en-IN" b="0" dirty="0">
                <a:ea typeface="+mn-lt"/>
                <a:cs typeface="+mn-lt"/>
              </a:rPr>
            </a:br>
            <a:r>
              <a:rPr lang="en-US">
                <a:ea typeface="+mn-lt"/>
                <a:cs typeface="+mn-lt"/>
              </a:rPr>
              <a:t>Can you Answer this question </a:t>
            </a:r>
            <a:endParaRPr lang="en-IN" b="0">
              <a:ea typeface="+mn-lt"/>
              <a:cs typeface="+mn-lt"/>
            </a:endParaRPr>
          </a:p>
          <a:p>
            <a:endParaRPr lang="en-US" b="0" dirty="0">
              <a:ea typeface="+mn-lt"/>
              <a:cs typeface="+mn-lt"/>
            </a:endParaRPr>
          </a:p>
          <a:p>
            <a:br>
              <a:rPr lang="en-US" b="0" dirty="0">
                <a:ea typeface="+mn-lt"/>
                <a:cs typeface="+mn-lt"/>
              </a:rPr>
            </a:br>
            <a:endParaRPr lang="en-US" b="0" dirty="0">
              <a:ea typeface="+mn-lt"/>
              <a:cs typeface="+mn-lt"/>
            </a:endParaRPr>
          </a:p>
          <a:p>
            <a:endParaRPr lang="en-US" b="0" dirty="0">
              <a:ea typeface="+mn-lt"/>
              <a:cs typeface="+mn-lt"/>
            </a:endParaRPr>
          </a:p>
          <a:p>
            <a:endParaRPr lang="en-US" dirty="0">
              <a:solidFill>
                <a:schemeClr val="tx1"/>
              </a:solidFill>
              <a:cs typeface="Arial"/>
            </a:endParaRPr>
          </a:p>
        </p:txBody>
      </p:sp>
      <p:sp>
        <p:nvSpPr>
          <p:cNvPr id="5" name="TextBox 4">
            <a:extLst>
              <a:ext uri="{FF2B5EF4-FFF2-40B4-BE49-F238E27FC236}">
                <a16:creationId xmlns:a16="http://schemas.microsoft.com/office/drawing/2014/main" id="{BBA0FB0A-0788-4FEA-BA57-5573DC359A7F}"/>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6" name="Content Placeholder 5">
            <a:extLst>
              <a:ext uri="{FF2B5EF4-FFF2-40B4-BE49-F238E27FC236}">
                <a16:creationId xmlns:a16="http://schemas.microsoft.com/office/drawing/2014/main" id="{D21C9556-ABF0-4837-96B6-FFECD230A792}"/>
              </a:ext>
            </a:extLst>
          </p:cNvPr>
          <p:cNvSpPr>
            <a:spLocks noGrp="1"/>
          </p:cNvSpPr>
          <p:nvPr>
            <p:ph idx="1"/>
          </p:nvPr>
        </p:nvSpPr>
        <p:spPr>
          <a:xfrm>
            <a:off x="386080" y="1120140"/>
            <a:ext cx="10972800" cy="4881563"/>
          </a:xfrm>
        </p:spPr>
        <p:txBody>
          <a:bodyPr/>
          <a:lstStyle/>
          <a:p>
            <a:pPr marL="0" indent="0">
              <a:spcBef>
                <a:spcPct val="0"/>
              </a:spcBef>
              <a:buNone/>
            </a:pPr>
            <a:r>
              <a:rPr lang="en-US" b="1" dirty="0">
                <a:cs typeface="Arial"/>
              </a:rPr>
              <a:t>Q: To include integrity constraint in an existing relation use :</a:t>
            </a:r>
            <a:br>
              <a:rPr lang="en-US" b="1" dirty="0">
                <a:cs typeface="Arial"/>
              </a:rPr>
            </a:br>
            <a:br>
              <a:rPr lang="en-US" b="1" dirty="0">
                <a:cs typeface="Arial"/>
              </a:rPr>
            </a:br>
            <a:endParaRPr lang="en-US" b="1" dirty="0">
              <a:cs typeface="Arial"/>
            </a:endParaRPr>
          </a:p>
          <a:p>
            <a:pPr marL="0" indent="0">
              <a:spcBef>
                <a:spcPct val="0"/>
              </a:spcBef>
              <a:buNone/>
            </a:pPr>
            <a:r>
              <a:rPr lang="en-US" dirty="0">
                <a:cs typeface="Arial"/>
              </a:rPr>
              <a:t>A. Modify Table</a:t>
            </a:r>
            <a:br>
              <a:rPr lang="en-US" dirty="0">
                <a:cs typeface="Arial"/>
              </a:rPr>
            </a:br>
            <a:r>
              <a:rPr lang="en-US" dirty="0">
                <a:cs typeface="Arial"/>
              </a:rPr>
              <a:t>B. Drop Table</a:t>
            </a:r>
            <a:br>
              <a:rPr lang="en-US" dirty="0">
                <a:cs typeface="Arial"/>
              </a:rPr>
            </a:br>
            <a:r>
              <a:rPr lang="en-US" dirty="0">
                <a:cs typeface="Arial"/>
              </a:rPr>
              <a:t>C.</a:t>
            </a:r>
            <a:r>
              <a:rPr lang="en-US" b="1" dirty="0">
                <a:cs typeface="Arial"/>
              </a:rPr>
              <a:t> </a:t>
            </a:r>
            <a:r>
              <a:rPr lang="en-US" b="1" dirty="0">
                <a:solidFill>
                  <a:srgbClr val="FF0000"/>
                </a:solidFill>
                <a:cs typeface="Arial"/>
              </a:rPr>
              <a:t>Alter Table</a:t>
            </a:r>
            <a:br>
              <a:rPr lang="en-US" dirty="0">
                <a:cs typeface="Arial"/>
              </a:rPr>
            </a:br>
            <a:r>
              <a:rPr lang="en-US" dirty="0">
                <a:cs typeface="Arial"/>
              </a:rPr>
              <a:t>D. Create Table</a:t>
            </a:r>
            <a:endParaRPr lang="en-US" dirty="0">
              <a:ea typeface="+mn-lt"/>
              <a:cs typeface="+mn-lt"/>
            </a:endParaRPr>
          </a:p>
          <a:p>
            <a:pPr marL="0" indent="0">
              <a:buNone/>
            </a:pPr>
            <a:endParaRPr lang="en-US" dirty="0">
              <a:cs typeface="Arial"/>
            </a:endParaRPr>
          </a:p>
        </p:txBody>
      </p:sp>
    </p:spTree>
    <p:extLst>
      <p:ext uri="{BB962C8B-B14F-4D97-AF65-F5344CB8AC3E}">
        <p14:creationId xmlns:p14="http://schemas.microsoft.com/office/powerpoint/2010/main" val="2937995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Entity Integrity Constraint or Key Constraint </a:t>
            </a:r>
          </a:p>
        </p:txBody>
      </p:sp>
      <p:sp>
        <p:nvSpPr>
          <p:cNvPr id="3" name="Content Placeholder 2"/>
          <p:cNvSpPr>
            <a:spLocks noGrp="1"/>
          </p:cNvSpPr>
          <p:nvPr>
            <p:ph idx="1"/>
          </p:nvPr>
        </p:nvSpPr>
        <p:spPr/>
        <p:txBody>
          <a:bodyPr>
            <a:normAutofit/>
          </a:bodyPr>
          <a:lstStyle/>
          <a:p>
            <a:r>
              <a:rPr lang="en-US" dirty="0">
                <a:ea typeface="+mn-lt"/>
                <a:cs typeface="+mn-lt"/>
              </a:rPr>
              <a:t>It ensures that there are no duplicate tuples in a relation. </a:t>
            </a:r>
          </a:p>
          <a:p>
            <a:r>
              <a:rPr lang="en-US" dirty="0">
                <a:ea typeface="+mn-lt"/>
                <a:cs typeface="+mn-lt"/>
              </a:rPr>
              <a:t>Entity integrity constraint is based on the </a:t>
            </a:r>
            <a:r>
              <a:rPr lang="en-US" b="1" dirty="0">
                <a:ea typeface="+mn-lt"/>
                <a:cs typeface="+mn-lt"/>
              </a:rPr>
              <a:t>Primary Key</a:t>
            </a:r>
            <a:r>
              <a:rPr lang="en-US" dirty="0">
                <a:ea typeface="+mn-lt"/>
                <a:cs typeface="+mn-lt"/>
              </a:rPr>
              <a:t> (PK).</a:t>
            </a:r>
          </a:p>
          <a:p>
            <a:endParaRPr lang="en-US" dirty="0">
              <a:ea typeface="+mn-lt"/>
              <a:cs typeface="+mn-lt"/>
            </a:endParaRPr>
          </a:p>
          <a:p>
            <a:endParaRPr lang="en-US" dirty="0">
              <a:ea typeface="+mn-lt"/>
              <a:cs typeface="+mn-lt"/>
            </a:endParaRPr>
          </a:p>
          <a:p>
            <a:endParaRPr lang="en-US" dirty="0">
              <a:ea typeface="+mn-lt"/>
              <a:cs typeface="+mn-lt"/>
            </a:endParaRPr>
          </a:p>
          <a:p>
            <a:endParaRPr lang="en-US" dirty="0">
              <a:ea typeface="+mn-lt"/>
              <a:cs typeface="+mn-lt"/>
            </a:endParaRPr>
          </a:p>
          <a:p>
            <a:endParaRPr lang="en-US" dirty="0">
              <a:ea typeface="+mn-lt"/>
              <a:cs typeface="+mn-lt"/>
            </a:endParaRPr>
          </a:p>
          <a:p>
            <a:endParaRPr lang="en-US" dirty="0">
              <a:ea typeface="+mn-lt"/>
              <a:cs typeface="+mn-lt"/>
            </a:endParaRPr>
          </a:p>
          <a:p>
            <a:r>
              <a:rPr lang="en-US" dirty="0">
                <a:ea typeface="+mn-lt"/>
                <a:cs typeface="+mn-lt"/>
              </a:rPr>
              <a:t>(</a:t>
            </a:r>
            <a:r>
              <a:rPr lang="en-US" dirty="0" err="1">
                <a:ea typeface="+mn-lt"/>
                <a:cs typeface="+mn-lt"/>
              </a:rPr>
              <a:t>dept_id</a:t>
            </a:r>
            <a:r>
              <a:rPr lang="en-US" dirty="0">
                <a:ea typeface="+mn-lt"/>
                <a:cs typeface="+mn-lt"/>
              </a:rPr>
              <a:t>) is the primary key of department relation therefore it will be unique and not null for all tuples of the department relation</a:t>
            </a:r>
            <a:endParaRPr lang="en-US">
              <a:cs typeface="Arial"/>
            </a:endParaRPr>
          </a:p>
        </p:txBody>
      </p:sp>
      <p:sp>
        <p:nvSpPr>
          <p:cNvPr id="5" name="Slide Number Placeholder 3"/>
          <p:cNvSpPr>
            <a:spLocks noGrp="1"/>
          </p:cNvSpPr>
          <p:nvPr>
            <p:ph type="sldNum" sz="quarter" idx="10"/>
          </p:nvPr>
        </p:nvSpPr>
        <p:spPr>
          <a:xfrm>
            <a:off x="5410200" y="6481011"/>
            <a:ext cx="1022684" cy="51351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r>
              <a:rPr lang="en-US" altLang="en-US" sz="1200" dirty="0">
                <a:solidFill>
                  <a:schemeClr val="bg1"/>
                </a:solidFill>
              </a:rPr>
              <a:t>11</a:t>
            </a:r>
          </a:p>
        </p:txBody>
      </p:sp>
      <p:pic>
        <p:nvPicPr>
          <p:cNvPr id="6" name="Picture 6" descr="Table&#10;&#10;Description automatically generated">
            <a:extLst>
              <a:ext uri="{FF2B5EF4-FFF2-40B4-BE49-F238E27FC236}">
                <a16:creationId xmlns:a16="http://schemas.microsoft.com/office/drawing/2014/main" id="{9C17FD54-78E7-4DA2-AC54-B3CD1F77F1B9}"/>
              </a:ext>
            </a:extLst>
          </p:cNvPr>
          <p:cNvPicPr>
            <a:picLocks noChangeAspect="1"/>
          </p:cNvPicPr>
          <p:nvPr/>
        </p:nvPicPr>
        <p:blipFill>
          <a:blip r:embed="rId2"/>
          <a:stretch>
            <a:fillRect/>
          </a:stretch>
        </p:blipFill>
        <p:spPr>
          <a:xfrm>
            <a:off x="2208757" y="2324159"/>
            <a:ext cx="5958213" cy="218880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878C3-AEED-45B9-BDFD-D3EB915B1ABD}"/>
              </a:ext>
            </a:extLst>
          </p:cNvPr>
          <p:cNvSpPr>
            <a:spLocks noGrp="1"/>
          </p:cNvSpPr>
          <p:nvPr>
            <p:ph type="title"/>
          </p:nvPr>
        </p:nvSpPr>
        <p:spPr/>
        <p:txBody>
          <a:bodyPr/>
          <a:lstStyle/>
          <a:p>
            <a:br>
              <a:rPr lang="en-US">
                <a:ea typeface="+mn-lt"/>
                <a:cs typeface="+mn-lt"/>
              </a:rPr>
            </a:br>
            <a:r>
              <a:rPr lang="en-US">
                <a:ea typeface="+mn-lt"/>
                <a:cs typeface="+mn-lt"/>
              </a:rPr>
              <a:t>Can you Answer this question </a:t>
            </a:r>
            <a:endParaRPr lang="en-IN" b="0">
              <a:ea typeface="+mn-lt"/>
              <a:cs typeface="+mn-lt"/>
            </a:endParaRPr>
          </a:p>
          <a:p>
            <a:endParaRPr lang="en-US" dirty="0">
              <a:cs typeface="Arial"/>
            </a:endParaRPr>
          </a:p>
        </p:txBody>
      </p:sp>
      <p:sp>
        <p:nvSpPr>
          <p:cNvPr id="3" name="Content Placeholder 2">
            <a:extLst>
              <a:ext uri="{FF2B5EF4-FFF2-40B4-BE49-F238E27FC236}">
                <a16:creationId xmlns:a16="http://schemas.microsoft.com/office/drawing/2014/main" id="{695047EA-D7B5-4543-8819-7FD176E26D8A}"/>
              </a:ext>
            </a:extLst>
          </p:cNvPr>
          <p:cNvSpPr>
            <a:spLocks noGrp="1"/>
          </p:cNvSpPr>
          <p:nvPr>
            <p:ph idx="1"/>
          </p:nvPr>
        </p:nvSpPr>
        <p:spPr/>
        <p:txBody>
          <a:bodyPr/>
          <a:lstStyle/>
          <a:p>
            <a:pPr marL="0" indent="0">
              <a:spcAft>
                <a:spcPts val="0"/>
              </a:spcAft>
              <a:buNone/>
            </a:pPr>
            <a:r>
              <a:rPr lang="en-US" b="1" dirty="0">
                <a:cs typeface="Arial"/>
              </a:rPr>
              <a:t>Q: </a:t>
            </a:r>
            <a:r>
              <a:rPr lang="en-US" b="1" dirty="0">
                <a:ea typeface="+mn-lt"/>
                <a:cs typeface="+mn-lt"/>
              </a:rPr>
              <a:t>Which of the constraint can be enforced one per table?</a:t>
            </a:r>
            <a:endParaRPr lang="en-US" b="1">
              <a:cs typeface="Arial"/>
            </a:endParaRPr>
          </a:p>
          <a:p>
            <a:pPr marL="0" indent="0">
              <a:buNone/>
            </a:pPr>
            <a:endParaRPr lang="en-US" dirty="0">
              <a:cs typeface="Arial"/>
            </a:endParaRPr>
          </a:p>
          <a:p>
            <a:pPr marL="457200" indent="-457200">
              <a:buAutoNum type="alphaUcPeriod"/>
            </a:pPr>
            <a:r>
              <a:rPr lang="en-US" dirty="0">
                <a:ea typeface="+mn-lt"/>
                <a:cs typeface="+mn-lt"/>
              </a:rPr>
              <a:t>Primary key constraint</a:t>
            </a:r>
            <a:endParaRPr lang="en-US">
              <a:cs typeface="Arial"/>
            </a:endParaRPr>
          </a:p>
          <a:p>
            <a:pPr marL="457200" indent="-457200">
              <a:buAutoNum type="alphaUcPeriod"/>
            </a:pPr>
            <a:r>
              <a:rPr lang="en-US" dirty="0">
                <a:ea typeface="+mn-lt"/>
                <a:cs typeface="+mn-lt"/>
              </a:rPr>
              <a:t>Not Null constraint</a:t>
            </a:r>
            <a:endParaRPr lang="en-US" dirty="0">
              <a:cs typeface="Arial"/>
            </a:endParaRPr>
          </a:p>
          <a:p>
            <a:pPr marL="457200" indent="-457200">
              <a:buAutoNum type="alphaUcPeriod"/>
            </a:pPr>
            <a:r>
              <a:rPr lang="en-US" dirty="0">
                <a:ea typeface="+mn-lt"/>
                <a:cs typeface="+mn-lt"/>
              </a:rPr>
              <a:t>Foreign Key constraint</a:t>
            </a:r>
          </a:p>
          <a:p>
            <a:pPr marL="457200" indent="-457200">
              <a:buAutoNum type="alphaUcPeriod"/>
            </a:pPr>
            <a:r>
              <a:rPr lang="en-US" dirty="0">
                <a:ea typeface="+mn-lt"/>
                <a:cs typeface="+mn-lt"/>
              </a:rPr>
              <a:t>Check constraint</a:t>
            </a:r>
            <a:endParaRPr lang="en-US" dirty="0">
              <a:cs typeface="Arial"/>
            </a:endParaRPr>
          </a:p>
          <a:p>
            <a:pPr marL="0" indent="0">
              <a:buNone/>
            </a:pPr>
            <a:endParaRPr lang="en-US" dirty="0">
              <a:ea typeface="+mn-lt"/>
              <a:cs typeface="+mn-lt"/>
            </a:endParaRPr>
          </a:p>
          <a:p>
            <a:endParaRPr lang="en-US" dirty="0">
              <a:ea typeface="+mn-lt"/>
              <a:cs typeface="+mn-lt"/>
            </a:endParaRPr>
          </a:p>
        </p:txBody>
      </p:sp>
      <p:sp>
        <p:nvSpPr>
          <p:cNvPr id="4" name="Slide Number Placeholder 3">
            <a:extLst>
              <a:ext uri="{FF2B5EF4-FFF2-40B4-BE49-F238E27FC236}">
                <a16:creationId xmlns:a16="http://schemas.microsoft.com/office/drawing/2014/main" id="{C5B42152-5887-4318-83AF-673A6D74B19C}"/>
              </a:ext>
            </a:extLst>
          </p:cNvPr>
          <p:cNvSpPr>
            <a:spLocks noGrp="1"/>
          </p:cNvSpPr>
          <p:nvPr>
            <p:ph type="sldNum" sz="quarter" idx="10"/>
          </p:nvPr>
        </p:nvSpPr>
        <p:spPr/>
        <p:txBody>
          <a:bodyPr/>
          <a:lstStyle/>
          <a:p>
            <a:pPr>
              <a:defRPr/>
            </a:pPr>
            <a:fld id="{ABFF5F4A-8FC7-419E-B94C-CDDC8DE310AE}" type="slidenum">
              <a:rPr lang="en-US" altLang="en-US"/>
              <a:pPr>
                <a:defRPr/>
              </a:pPr>
              <a:t>15</a:t>
            </a:fld>
            <a:endParaRPr lang="en-US" altLang="en-US"/>
          </a:p>
        </p:txBody>
      </p:sp>
    </p:spTree>
    <p:extLst>
      <p:ext uri="{BB962C8B-B14F-4D97-AF65-F5344CB8AC3E}">
        <p14:creationId xmlns:p14="http://schemas.microsoft.com/office/powerpoint/2010/main" val="3009038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878C3-AEED-45B9-BDFD-D3EB915B1ABD}"/>
              </a:ext>
            </a:extLst>
          </p:cNvPr>
          <p:cNvSpPr>
            <a:spLocks noGrp="1"/>
          </p:cNvSpPr>
          <p:nvPr>
            <p:ph type="title"/>
          </p:nvPr>
        </p:nvSpPr>
        <p:spPr/>
        <p:txBody>
          <a:bodyPr/>
          <a:lstStyle/>
          <a:p>
            <a:br>
              <a:rPr lang="en-US">
                <a:ea typeface="+mn-lt"/>
                <a:cs typeface="+mn-lt"/>
              </a:rPr>
            </a:br>
            <a:r>
              <a:rPr lang="en-US">
                <a:ea typeface="+mn-lt"/>
                <a:cs typeface="+mn-lt"/>
              </a:rPr>
              <a:t>Can you Answer this question </a:t>
            </a:r>
            <a:endParaRPr lang="en-IN" b="0">
              <a:ea typeface="+mn-lt"/>
              <a:cs typeface="+mn-lt"/>
            </a:endParaRPr>
          </a:p>
          <a:p>
            <a:endParaRPr lang="en-US" dirty="0">
              <a:cs typeface="Arial"/>
            </a:endParaRPr>
          </a:p>
        </p:txBody>
      </p:sp>
      <p:sp>
        <p:nvSpPr>
          <p:cNvPr id="3" name="Content Placeholder 2">
            <a:extLst>
              <a:ext uri="{FF2B5EF4-FFF2-40B4-BE49-F238E27FC236}">
                <a16:creationId xmlns:a16="http://schemas.microsoft.com/office/drawing/2014/main" id="{695047EA-D7B5-4543-8819-7FD176E26D8A}"/>
              </a:ext>
            </a:extLst>
          </p:cNvPr>
          <p:cNvSpPr>
            <a:spLocks noGrp="1"/>
          </p:cNvSpPr>
          <p:nvPr>
            <p:ph idx="1"/>
          </p:nvPr>
        </p:nvSpPr>
        <p:spPr/>
        <p:txBody>
          <a:bodyPr/>
          <a:lstStyle/>
          <a:p>
            <a:pPr marL="0" indent="0">
              <a:spcAft>
                <a:spcPts val="0"/>
              </a:spcAft>
              <a:buNone/>
            </a:pPr>
            <a:r>
              <a:rPr lang="en-US" b="1" dirty="0">
                <a:cs typeface="Arial"/>
              </a:rPr>
              <a:t>Q: </a:t>
            </a:r>
            <a:r>
              <a:rPr lang="en-US" b="1" dirty="0">
                <a:ea typeface="+mn-lt"/>
                <a:cs typeface="+mn-lt"/>
              </a:rPr>
              <a:t>Which of the constraint can be enforced one per table?</a:t>
            </a:r>
            <a:endParaRPr lang="en-US" b="1">
              <a:cs typeface="Arial"/>
            </a:endParaRPr>
          </a:p>
          <a:p>
            <a:pPr marL="0" indent="0">
              <a:buNone/>
            </a:pPr>
            <a:endParaRPr lang="en-US" dirty="0">
              <a:cs typeface="Arial"/>
            </a:endParaRPr>
          </a:p>
          <a:p>
            <a:pPr marL="457200" indent="-457200">
              <a:buAutoNum type="alphaUcPeriod"/>
            </a:pPr>
            <a:r>
              <a:rPr lang="en-US" b="1" dirty="0">
                <a:solidFill>
                  <a:srgbClr val="FF0000"/>
                </a:solidFill>
                <a:ea typeface="+mn-lt"/>
                <a:cs typeface="+mn-lt"/>
              </a:rPr>
              <a:t>Primary key constraint</a:t>
            </a:r>
            <a:endParaRPr lang="en-US" b="1">
              <a:solidFill>
                <a:srgbClr val="FF0000"/>
              </a:solidFill>
              <a:cs typeface="Arial"/>
            </a:endParaRPr>
          </a:p>
          <a:p>
            <a:pPr marL="457200" indent="-457200">
              <a:buAutoNum type="alphaUcPeriod"/>
            </a:pPr>
            <a:r>
              <a:rPr lang="en-US" dirty="0">
                <a:ea typeface="+mn-lt"/>
                <a:cs typeface="+mn-lt"/>
              </a:rPr>
              <a:t>Not Null constraint</a:t>
            </a:r>
            <a:endParaRPr lang="en-US" dirty="0">
              <a:cs typeface="Arial"/>
            </a:endParaRPr>
          </a:p>
          <a:p>
            <a:pPr marL="457200" indent="-457200">
              <a:buAutoNum type="alphaUcPeriod"/>
            </a:pPr>
            <a:r>
              <a:rPr lang="en-US" dirty="0">
                <a:ea typeface="+mn-lt"/>
                <a:cs typeface="+mn-lt"/>
              </a:rPr>
              <a:t>Foreign Key constraint</a:t>
            </a:r>
          </a:p>
          <a:p>
            <a:pPr marL="457200" indent="-457200">
              <a:buAutoNum type="alphaUcPeriod"/>
            </a:pPr>
            <a:r>
              <a:rPr lang="en-US" dirty="0">
                <a:ea typeface="+mn-lt"/>
                <a:cs typeface="+mn-lt"/>
              </a:rPr>
              <a:t>Check constraint</a:t>
            </a:r>
            <a:endParaRPr lang="en-US" dirty="0">
              <a:cs typeface="Arial"/>
            </a:endParaRPr>
          </a:p>
          <a:p>
            <a:pPr marL="0" indent="0">
              <a:buNone/>
            </a:pPr>
            <a:endParaRPr lang="en-US" dirty="0">
              <a:ea typeface="+mn-lt"/>
              <a:cs typeface="+mn-lt"/>
            </a:endParaRPr>
          </a:p>
          <a:p>
            <a:endParaRPr lang="en-US" dirty="0">
              <a:ea typeface="+mn-lt"/>
              <a:cs typeface="+mn-lt"/>
            </a:endParaRPr>
          </a:p>
        </p:txBody>
      </p:sp>
      <p:sp>
        <p:nvSpPr>
          <p:cNvPr id="4" name="Slide Number Placeholder 3">
            <a:extLst>
              <a:ext uri="{FF2B5EF4-FFF2-40B4-BE49-F238E27FC236}">
                <a16:creationId xmlns:a16="http://schemas.microsoft.com/office/drawing/2014/main" id="{C5B42152-5887-4318-83AF-673A6D74B19C}"/>
              </a:ext>
            </a:extLst>
          </p:cNvPr>
          <p:cNvSpPr>
            <a:spLocks noGrp="1"/>
          </p:cNvSpPr>
          <p:nvPr>
            <p:ph type="sldNum" sz="quarter" idx="10"/>
          </p:nvPr>
        </p:nvSpPr>
        <p:spPr/>
        <p:txBody>
          <a:bodyPr/>
          <a:lstStyle/>
          <a:p>
            <a:pPr>
              <a:defRPr/>
            </a:pPr>
            <a:fld id="{ABFF5F4A-8FC7-419E-B94C-CDDC8DE310AE}" type="slidenum">
              <a:rPr lang="en-US" altLang="en-US"/>
              <a:pPr>
                <a:defRPr/>
              </a:pPr>
              <a:t>16</a:t>
            </a:fld>
            <a:endParaRPr lang="en-US" altLang="en-US"/>
          </a:p>
        </p:txBody>
      </p:sp>
    </p:spTree>
    <p:extLst>
      <p:ext uri="{BB962C8B-B14F-4D97-AF65-F5344CB8AC3E}">
        <p14:creationId xmlns:p14="http://schemas.microsoft.com/office/powerpoint/2010/main" val="1149969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ea typeface="+mn-lt"/>
                <a:cs typeface="+mn-lt"/>
              </a:rPr>
              <a:t>Referential Integrity Constraints</a:t>
            </a:r>
            <a:r>
              <a:rPr lang="en-US" b="0">
                <a:ea typeface="+mn-lt"/>
                <a:cs typeface="+mn-lt"/>
              </a:rPr>
              <a:t> </a:t>
            </a:r>
          </a:p>
        </p:txBody>
      </p:sp>
      <p:sp>
        <p:nvSpPr>
          <p:cNvPr id="4" name="Slide Number Placeholder 3"/>
          <p:cNvSpPr>
            <a:spLocks noGrp="1"/>
          </p:cNvSpPr>
          <p:nvPr>
            <p:ph type="sldNum" sz="quarter" idx="10"/>
          </p:nvPr>
        </p:nvSpPr>
        <p:spPr>
          <a:xfrm>
            <a:off x="5410200" y="6481011"/>
            <a:ext cx="1022684" cy="51351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r>
              <a:rPr lang="en-US" altLang="en-US" sz="1200" dirty="0">
                <a:solidFill>
                  <a:schemeClr val="bg1"/>
                </a:solidFill>
              </a:rPr>
              <a:t>12</a:t>
            </a:r>
          </a:p>
        </p:txBody>
      </p:sp>
      <p:sp>
        <p:nvSpPr>
          <p:cNvPr id="8" name="Content Placeholder 7">
            <a:extLst>
              <a:ext uri="{FF2B5EF4-FFF2-40B4-BE49-F238E27FC236}">
                <a16:creationId xmlns:a16="http://schemas.microsoft.com/office/drawing/2014/main" id="{D65171E4-E15F-40AA-9545-07B521069489}"/>
              </a:ext>
            </a:extLst>
          </p:cNvPr>
          <p:cNvSpPr>
            <a:spLocks noGrp="1"/>
          </p:cNvSpPr>
          <p:nvPr>
            <p:ph idx="1"/>
          </p:nvPr>
        </p:nvSpPr>
        <p:spPr/>
        <p:txBody>
          <a:bodyPr/>
          <a:lstStyle/>
          <a:p>
            <a:r>
              <a:rPr lang="en-US" dirty="0">
                <a:ea typeface="+mn-lt"/>
                <a:cs typeface="+mn-lt"/>
              </a:rPr>
              <a:t>They are based on the concept of </a:t>
            </a:r>
            <a:r>
              <a:rPr lang="en-US" b="1" dirty="0">
                <a:ea typeface="+mn-lt"/>
                <a:cs typeface="+mn-lt"/>
              </a:rPr>
              <a:t>Foreign Key.</a:t>
            </a:r>
          </a:p>
          <a:p>
            <a:r>
              <a:rPr lang="en-US" dirty="0">
                <a:ea typeface="+mn-lt"/>
                <a:cs typeface="+mn-lt"/>
              </a:rPr>
              <a:t>Constraint: If a relation R2 has a foreign key attribute (FK) matching the primary key attribute (PK) of other relation R1, then every value of FK in R2 must either be equal to the value of PK in some tuple of R1 or the FK value must be null.</a:t>
            </a:r>
            <a:endParaRPr lang="en-US">
              <a:cs typeface="Arial"/>
            </a:endParaRPr>
          </a:p>
        </p:txBody>
      </p:sp>
      <p:pic>
        <p:nvPicPr>
          <p:cNvPr id="10" name="Picture 10">
            <a:extLst>
              <a:ext uri="{FF2B5EF4-FFF2-40B4-BE49-F238E27FC236}">
                <a16:creationId xmlns:a16="http://schemas.microsoft.com/office/drawing/2014/main" id="{32FC2160-C73D-4DF5-9C39-83FBA2B4ECDC}"/>
              </a:ext>
            </a:extLst>
          </p:cNvPr>
          <p:cNvPicPr>
            <a:picLocks noChangeAspect="1"/>
          </p:cNvPicPr>
          <p:nvPr/>
        </p:nvPicPr>
        <p:blipFill>
          <a:blip r:embed="rId3"/>
          <a:stretch>
            <a:fillRect/>
          </a:stretch>
        </p:blipFill>
        <p:spPr>
          <a:xfrm>
            <a:off x="791887" y="3244293"/>
            <a:ext cx="9569884" cy="306250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B8478-9A51-4EF9-8F7C-CAA99AF4F284}"/>
              </a:ext>
            </a:extLst>
          </p:cNvPr>
          <p:cNvSpPr>
            <a:spLocks noGrp="1"/>
          </p:cNvSpPr>
          <p:nvPr>
            <p:ph type="title"/>
          </p:nvPr>
        </p:nvSpPr>
        <p:spPr/>
        <p:txBody>
          <a:bodyPr/>
          <a:lstStyle/>
          <a:p>
            <a:br>
              <a:rPr lang="en-IN" b="0" dirty="0">
                <a:ea typeface="+mn-lt"/>
                <a:cs typeface="+mn-lt"/>
              </a:rPr>
            </a:br>
            <a:br>
              <a:rPr lang="en-IN" b="0">
                <a:ea typeface="+mn-lt"/>
                <a:cs typeface="+mn-lt"/>
              </a:rPr>
            </a:br>
            <a:r>
              <a:rPr lang="en-US">
                <a:cs typeface="Arial"/>
              </a:rPr>
              <a:t>Can you Answer this question </a:t>
            </a:r>
            <a:endParaRPr lang="en-IN" b="0">
              <a:ea typeface="+mn-lt"/>
              <a:cs typeface="+mn-lt"/>
            </a:endParaRPr>
          </a:p>
          <a:p>
            <a:endParaRPr lang="en-US" b="0" dirty="0">
              <a:ea typeface="+mn-lt"/>
              <a:cs typeface="+mn-lt"/>
            </a:endParaRPr>
          </a:p>
          <a:p>
            <a:endParaRPr lang="en-US" dirty="0">
              <a:cs typeface="Arial"/>
            </a:endParaRPr>
          </a:p>
        </p:txBody>
      </p:sp>
      <p:sp>
        <p:nvSpPr>
          <p:cNvPr id="3" name="Content Placeholder 2">
            <a:extLst>
              <a:ext uri="{FF2B5EF4-FFF2-40B4-BE49-F238E27FC236}">
                <a16:creationId xmlns:a16="http://schemas.microsoft.com/office/drawing/2014/main" id="{6D9089EC-629A-4961-9FC8-0551B1B66112}"/>
              </a:ext>
            </a:extLst>
          </p:cNvPr>
          <p:cNvSpPr>
            <a:spLocks noGrp="1"/>
          </p:cNvSpPr>
          <p:nvPr>
            <p:ph idx="1"/>
          </p:nvPr>
        </p:nvSpPr>
        <p:spPr/>
        <p:txBody>
          <a:bodyPr/>
          <a:lstStyle/>
          <a:p>
            <a:pPr marL="0" indent="0">
              <a:spcAft>
                <a:spcPts val="0"/>
              </a:spcAft>
              <a:buNone/>
            </a:pPr>
            <a:r>
              <a:rPr lang="en-US" b="1" dirty="0">
                <a:cs typeface="Arial"/>
              </a:rPr>
              <a:t>Q: Which of the following can be addressed by enforcing a referential integrity constraint?</a:t>
            </a:r>
            <a:endParaRPr lang="en-US" b="1" dirty="0">
              <a:ea typeface="+mn-lt"/>
              <a:cs typeface="+mn-lt"/>
            </a:endParaRPr>
          </a:p>
          <a:p>
            <a:pPr marL="0" indent="0">
              <a:buNone/>
            </a:pPr>
            <a:endParaRPr lang="en-US"/>
          </a:p>
          <a:p>
            <a:pPr marL="457200" indent="-457200">
              <a:spcAft>
                <a:spcPts val="0"/>
              </a:spcAft>
              <a:buAutoNum type="alphaUcPeriod"/>
            </a:pPr>
            <a:r>
              <a:rPr lang="en-US" dirty="0">
                <a:cs typeface="Arial"/>
              </a:rPr>
              <a:t>All phone numbers must include the area code</a:t>
            </a:r>
            <a:endParaRPr lang="en-US" dirty="0">
              <a:ea typeface="+mn-lt"/>
              <a:cs typeface="+mn-lt"/>
            </a:endParaRPr>
          </a:p>
          <a:p>
            <a:pPr marL="457200" indent="-457200">
              <a:spcAft>
                <a:spcPts val="0"/>
              </a:spcAft>
              <a:buAutoNum type="alphaUcPeriod"/>
            </a:pPr>
            <a:r>
              <a:rPr lang="en-US" dirty="0">
                <a:cs typeface="Arial"/>
              </a:rPr>
              <a:t>Certain fields are required (such as the email address, or phone number) before the record is accepted</a:t>
            </a:r>
            <a:endParaRPr lang="en-US" dirty="0">
              <a:ea typeface="+mn-lt"/>
              <a:cs typeface="+mn-lt"/>
            </a:endParaRPr>
          </a:p>
          <a:p>
            <a:pPr marL="457200" indent="-457200">
              <a:spcAft>
                <a:spcPts val="0"/>
              </a:spcAft>
              <a:buAutoNum type="alphaUcPeriod"/>
            </a:pPr>
            <a:r>
              <a:rPr lang="en-US" dirty="0">
                <a:cs typeface="Arial"/>
              </a:rPr>
              <a:t>Information on the customer must be known before anything can be sold to that customer</a:t>
            </a:r>
            <a:endParaRPr lang="en-US">
              <a:ea typeface="+mn-lt"/>
              <a:cs typeface="+mn-lt"/>
            </a:endParaRPr>
          </a:p>
          <a:p>
            <a:pPr marL="457200" indent="-457200">
              <a:spcAft>
                <a:spcPts val="0"/>
              </a:spcAft>
              <a:buAutoNum type="alphaUcPeriod"/>
            </a:pPr>
            <a:r>
              <a:rPr lang="en-US" dirty="0">
                <a:cs typeface="Arial"/>
              </a:rPr>
              <a:t>When entering an order quantity, the user must input a number and not some text</a:t>
            </a:r>
            <a:endParaRPr lang="en-US" dirty="0">
              <a:ea typeface="+mn-lt"/>
              <a:cs typeface="+mn-lt"/>
            </a:endParaRPr>
          </a:p>
          <a:p>
            <a:pPr marL="0" indent="0">
              <a:buNone/>
            </a:pPr>
            <a:endParaRPr lang="en-US" dirty="0">
              <a:cs typeface="Arial"/>
            </a:endParaRPr>
          </a:p>
        </p:txBody>
      </p:sp>
      <p:sp>
        <p:nvSpPr>
          <p:cNvPr id="4" name="Slide Number Placeholder 3">
            <a:extLst>
              <a:ext uri="{FF2B5EF4-FFF2-40B4-BE49-F238E27FC236}">
                <a16:creationId xmlns:a16="http://schemas.microsoft.com/office/drawing/2014/main" id="{04F7051B-7D5D-469F-B12F-D2AF1888A5C3}"/>
              </a:ext>
            </a:extLst>
          </p:cNvPr>
          <p:cNvSpPr>
            <a:spLocks noGrp="1"/>
          </p:cNvSpPr>
          <p:nvPr>
            <p:ph type="sldNum" sz="quarter" idx="10"/>
          </p:nvPr>
        </p:nvSpPr>
        <p:spPr/>
        <p:txBody>
          <a:bodyPr/>
          <a:lstStyle/>
          <a:p>
            <a:pPr>
              <a:defRPr/>
            </a:pPr>
            <a:fld id="{ABFF5F4A-8FC7-419E-B94C-CDDC8DE310AE}" type="slidenum">
              <a:rPr lang="en-US" altLang="en-US"/>
              <a:pPr>
                <a:defRPr/>
              </a:pPr>
              <a:t>18</a:t>
            </a:fld>
            <a:endParaRPr lang="en-US" altLang="en-US"/>
          </a:p>
        </p:txBody>
      </p:sp>
    </p:spTree>
    <p:extLst>
      <p:ext uri="{BB962C8B-B14F-4D97-AF65-F5344CB8AC3E}">
        <p14:creationId xmlns:p14="http://schemas.microsoft.com/office/powerpoint/2010/main" val="2423618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B8478-9A51-4EF9-8F7C-CAA99AF4F284}"/>
              </a:ext>
            </a:extLst>
          </p:cNvPr>
          <p:cNvSpPr>
            <a:spLocks noGrp="1"/>
          </p:cNvSpPr>
          <p:nvPr>
            <p:ph type="title"/>
          </p:nvPr>
        </p:nvSpPr>
        <p:spPr/>
        <p:txBody>
          <a:bodyPr/>
          <a:lstStyle/>
          <a:p>
            <a:br>
              <a:rPr lang="en-IN" b="0" dirty="0">
                <a:ea typeface="+mn-lt"/>
                <a:cs typeface="+mn-lt"/>
              </a:rPr>
            </a:br>
            <a:br>
              <a:rPr lang="en-IN" b="0">
                <a:ea typeface="+mn-lt"/>
                <a:cs typeface="+mn-lt"/>
              </a:rPr>
            </a:br>
            <a:r>
              <a:rPr lang="en-US">
                <a:cs typeface="Arial"/>
              </a:rPr>
              <a:t>Can you Answer this question </a:t>
            </a:r>
            <a:endParaRPr lang="en-IN" b="0">
              <a:ea typeface="+mn-lt"/>
              <a:cs typeface="+mn-lt"/>
            </a:endParaRPr>
          </a:p>
          <a:p>
            <a:endParaRPr lang="en-US" b="0" dirty="0">
              <a:ea typeface="+mn-lt"/>
              <a:cs typeface="+mn-lt"/>
            </a:endParaRPr>
          </a:p>
          <a:p>
            <a:endParaRPr lang="en-US" dirty="0">
              <a:cs typeface="Arial"/>
            </a:endParaRPr>
          </a:p>
        </p:txBody>
      </p:sp>
      <p:sp>
        <p:nvSpPr>
          <p:cNvPr id="3" name="Content Placeholder 2">
            <a:extLst>
              <a:ext uri="{FF2B5EF4-FFF2-40B4-BE49-F238E27FC236}">
                <a16:creationId xmlns:a16="http://schemas.microsoft.com/office/drawing/2014/main" id="{6D9089EC-629A-4961-9FC8-0551B1B66112}"/>
              </a:ext>
            </a:extLst>
          </p:cNvPr>
          <p:cNvSpPr>
            <a:spLocks noGrp="1"/>
          </p:cNvSpPr>
          <p:nvPr>
            <p:ph idx="1"/>
          </p:nvPr>
        </p:nvSpPr>
        <p:spPr/>
        <p:txBody>
          <a:bodyPr/>
          <a:lstStyle/>
          <a:p>
            <a:pPr marL="0" indent="0">
              <a:spcAft>
                <a:spcPts val="0"/>
              </a:spcAft>
              <a:buNone/>
            </a:pPr>
            <a:r>
              <a:rPr lang="en-US" b="1" dirty="0">
                <a:cs typeface="Arial"/>
              </a:rPr>
              <a:t>Q: Which of the following can be addressed by enforcing a referential integrity constraint?</a:t>
            </a:r>
            <a:endParaRPr lang="en-US" b="1" dirty="0">
              <a:ea typeface="+mn-lt"/>
              <a:cs typeface="+mn-lt"/>
            </a:endParaRPr>
          </a:p>
          <a:p>
            <a:pPr marL="0" indent="0">
              <a:buNone/>
            </a:pPr>
            <a:endParaRPr lang="en-US"/>
          </a:p>
          <a:p>
            <a:pPr marL="457200" indent="-457200">
              <a:spcAft>
                <a:spcPts val="0"/>
              </a:spcAft>
              <a:buAutoNum type="alphaUcPeriod"/>
            </a:pPr>
            <a:r>
              <a:rPr lang="en-US" dirty="0">
                <a:cs typeface="Arial"/>
              </a:rPr>
              <a:t>All phone numbers must include the area code</a:t>
            </a:r>
            <a:endParaRPr lang="en-US" dirty="0">
              <a:ea typeface="+mn-lt"/>
              <a:cs typeface="+mn-lt"/>
            </a:endParaRPr>
          </a:p>
          <a:p>
            <a:pPr marL="457200" indent="-457200">
              <a:spcAft>
                <a:spcPts val="0"/>
              </a:spcAft>
              <a:buAutoNum type="alphaUcPeriod"/>
            </a:pPr>
            <a:r>
              <a:rPr lang="en-US" dirty="0">
                <a:cs typeface="Arial"/>
              </a:rPr>
              <a:t>Certain fields are required (such as the email address, or phone number) before the record is accepted</a:t>
            </a:r>
            <a:endParaRPr lang="en-US" dirty="0">
              <a:ea typeface="+mn-lt"/>
              <a:cs typeface="+mn-lt"/>
            </a:endParaRPr>
          </a:p>
          <a:p>
            <a:pPr marL="457200" indent="-457200">
              <a:spcAft>
                <a:spcPts val="0"/>
              </a:spcAft>
              <a:buAutoNum type="alphaUcPeriod"/>
            </a:pPr>
            <a:r>
              <a:rPr lang="en-US" b="1" dirty="0">
                <a:solidFill>
                  <a:srgbClr val="FF0000"/>
                </a:solidFill>
                <a:cs typeface="Arial"/>
              </a:rPr>
              <a:t>Information on the customer must be known before anything can be sold to that customer</a:t>
            </a:r>
            <a:endParaRPr lang="en-US" b="1">
              <a:solidFill>
                <a:srgbClr val="FF0000"/>
              </a:solidFill>
              <a:ea typeface="+mn-lt"/>
              <a:cs typeface="+mn-lt"/>
            </a:endParaRPr>
          </a:p>
          <a:p>
            <a:pPr marL="457200" indent="-457200">
              <a:spcAft>
                <a:spcPts val="0"/>
              </a:spcAft>
              <a:buAutoNum type="alphaUcPeriod"/>
            </a:pPr>
            <a:r>
              <a:rPr lang="en-US" dirty="0">
                <a:cs typeface="Arial"/>
              </a:rPr>
              <a:t>When entering an order quantity, the user must input a number and not some text</a:t>
            </a:r>
            <a:endParaRPr lang="en-US" dirty="0">
              <a:ea typeface="+mn-lt"/>
              <a:cs typeface="+mn-lt"/>
            </a:endParaRPr>
          </a:p>
          <a:p>
            <a:pPr marL="0" indent="0">
              <a:buNone/>
            </a:pPr>
            <a:endParaRPr lang="en-US" dirty="0">
              <a:cs typeface="Arial"/>
            </a:endParaRPr>
          </a:p>
        </p:txBody>
      </p:sp>
      <p:sp>
        <p:nvSpPr>
          <p:cNvPr id="4" name="Slide Number Placeholder 3">
            <a:extLst>
              <a:ext uri="{FF2B5EF4-FFF2-40B4-BE49-F238E27FC236}">
                <a16:creationId xmlns:a16="http://schemas.microsoft.com/office/drawing/2014/main" id="{04F7051B-7D5D-469F-B12F-D2AF1888A5C3}"/>
              </a:ext>
            </a:extLst>
          </p:cNvPr>
          <p:cNvSpPr>
            <a:spLocks noGrp="1"/>
          </p:cNvSpPr>
          <p:nvPr>
            <p:ph type="sldNum" sz="quarter" idx="10"/>
          </p:nvPr>
        </p:nvSpPr>
        <p:spPr/>
        <p:txBody>
          <a:bodyPr/>
          <a:lstStyle/>
          <a:p>
            <a:pPr>
              <a:defRPr/>
            </a:pPr>
            <a:fld id="{ABFF5F4A-8FC7-419E-B94C-CDDC8DE310AE}" type="slidenum">
              <a:rPr lang="en-US" altLang="en-US"/>
              <a:pPr>
                <a:defRPr/>
              </a:pPr>
              <a:t>19</a:t>
            </a:fld>
            <a:endParaRPr lang="en-US" altLang="en-US"/>
          </a:p>
        </p:txBody>
      </p:sp>
    </p:spTree>
    <p:extLst>
      <p:ext uri="{BB962C8B-B14F-4D97-AF65-F5344CB8AC3E}">
        <p14:creationId xmlns:p14="http://schemas.microsoft.com/office/powerpoint/2010/main" val="573129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effectLst/>
        </p:spPr>
        <p:txBody>
          <a:bodyPr/>
          <a:lstStyle/>
          <a:p>
            <a:pPr eaLnBrk="1" hangingPunct="1"/>
            <a:r>
              <a:rPr lang="en-US" altLang="en-US" sz="3600" dirty="0">
                <a:solidFill>
                  <a:schemeClr val="tx1"/>
                </a:solidFill>
              </a:rPr>
              <a:t>General Guideline</a:t>
            </a:r>
            <a:endParaRPr lang="en-US" altLang="en-US" sz="3600" dirty="0">
              <a:solidFill>
                <a:schemeClr val="tx1"/>
              </a:solidFill>
              <a:cs typeface="Arial"/>
            </a:endParaRPr>
          </a:p>
        </p:txBody>
      </p:sp>
      <p:sp>
        <p:nvSpPr>
          <p:cNvPr id="7171" name="Content Placeholder 2"/>
          <p:cNvSpPr>
            <a:spLocks noGrp="1"/>
          </p:cNvSpPr>
          <p:nvPr>
            <p:ph idx="1"/>
          </p:nvPr>
        </p:nvSpPr>
        <p:spPr/>
        <p:txBody>
          <a:bodyPr/>
          <a:lstStyle/>
          <a:p>
            <a:pPr indent="4763" eaLnBrk="1" hangingPunct="1">
              <a:buFont typeface="Wingdings" panose="05000000000000000000" pitchFamily="2" charset="2"/>
              <a:buNone/>
            </a:pPr>
            <a:r>
              <a:rPr lang="en-US" altLang="en-US" sz="1600" b="1"/>
              <a:t>© (2021) ABES Engineering College.</a:t>
            </a:r>
          </a:p>
          <a:p>
            <a:pPr indent="4763" eaLnBrk="1" hangingPunct="1">
              <a:buFont typeface="Wingdings" panose="05000000000000000000" pitchFamily="2" charset="2"/>
              <a:buNone/>
            </a:pPr>
            <a:endParaRPr lang="en-US" altLang="en-US" sz="1600"/>
          </a:p>
          <a:p>
            <a:pPr indent="4763" algn="just" eaLnBrk="1" hangingPunct="1">
              <a:buFont typeface="Wingdings" panose="05000000000000000000" pitchFamily="2" charset="2"/>
              <a:buNone/>
            </a:pPr>
            <a:r>
              <a:rPr lang="en-US" altLang="en-US" sz="1600"/>
              <a:t>This document contains valuable confidential and proprietary information of ABESEC. Such confidential and proprietary information includes, amongst others, proprietary intellectual property which can be legally protected and commercialized. Such information is furnished herein for training purposes only. Except with the express prior written permission of ABESEC, this document and the information contained herein may not be published, disclosed, or used for any other purpose.</a:t>
            </a:r>
          </a:p>
        </p:txBody>
      </p:sp>
      <p:sp>
        <p:nvSpPr>
          <p:cNvPr id="7172" name="Slide Number Placeholder 3"/>
          <p:cNvSpPr>
            <a:spLocks noGrp="1"/>
          </p:cNvSpPr>
          <p:nvPr>
            <p:ph type="sldNum" sz="quarter" idx="10"/>
          </p:nvPr>
        </p:nvSpPr>
        <p:spPr>
          <a:xfrm>
            <a:off x="5390231" y="6473157"/>
            <a:ext cx="1031875"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C14B7E0C-946A-4A56-89AE-3F8B67CC828C}" type="slidenum">
              <a:rPr lang="en-US" altLang="en-US" sz="1200">
                <a:solidFill>
                  <a:schemeClr val="bg1"/>
                </a:solidFill>
              </a:rPr>
              <a:pPr>
                <a:spcBef>
                  <a:spcPct val="0"/>
                </a:spcBef>
                <a:buClrTx/>
                <a:buFontTx/>
                <a:buNone/>
              </a:pPr>
              <a:t>2</a:t>
            </a:fld>
            <a:endParaRPr lang="en-US" altLang="en-US" sz="120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Domain constraint  </a:t>
            </a:r>
          </a:p>
        </p:txBody>
      </p:sp>
      <p:sp>
        <p:nvSpPr>
          <p:cNvPr id="3" name="Content Placeholder 2"/>
          <p:cNvSpPr>
            <a:spLocks noGrp="1"/>
          </p:cNvSpPr>
          <p:nvPr>
            <p:ph idx="1"/>
          </p:nvPr>
        </p:nvSpPr>
        <p:spPr>
          <a:xfrm>
            <a:off x="609600" y="1215025"/>
            <a:ext cx="10972800" cy="4246322"/>
          </a:xfrm>
        </p:spPr>
        <p:txBody>
          <a:bodyPr>
            <a:noAutofit/>
          </a:bodyPr>
          <a:lstStyle/>
          <a:p>
            <a:pPr algn="just"/>
            <a:r>
              <a:rPr lang="en-US" dirty="0">
                <a:ea typeface="+mn-lt"/>
                <a:cs typeface="+mn-lt"/>
              </a:rPr>
              <a:t>Domain constraints specify the set of possible values that may be associated with an attribute. Some of the most commonly used domain constraints are:</a:t>
            </a:r>
            <a:endParaRPr lang="en-US">
              <a:cs typeface="Arial"/>
            </a:endParaRPr>
          </a:p>
          <a:p>
            <a:pPr lvl="1" algn="just"/>
            <a:r>
              <a:rPr lang="en-US" sz="2400" b="1" dirty="0">
                <a:ea typeface="+mn-lt"/>
                <a:cs typeface="+mn-lt"/>
              </a:rPr>
              <a:t>Null constraint:</a:t>
            </a:r>
            <a:r>
              <a:rPr lang="en-US" sz="2400" dirty="0">
                <a:ea typeface="+mn-lt"/>
                <a:cs typeface="+mn-lt"/>
              </a:rPr>
              <a:t> It specifies whether null values are permitted for an attribute</a:t>
            </a:r>
          </a:p>
          <a:p>
            <a:pPr lvl="1" algn="just"/>
            <a:r>
              <a:rPr lang="en-US" sz="2400" b="1" dirty="0">
                <a:ea typeface="+mn-lt"/>
                <a:cs typeface="+mn-lt"/>
              </a:rPr>
              <a:t>Unique constraint:</a:t>
            </a:r>
            <a:r>
              <a:rPr lang="en-US" sz="2400" dirty="0">
                <a:ea typeface="+mn-lt"/>
                <a:cs typeface="+mn-lt"/>
              </a:rPr>
              <a:t> It is a rule that forbids duplicate values in one or more columns within a relation</a:t>
            </a:r>
          </a:p>
          <a:p>
            <a:pPr lvl="1" algn="just"/>
            <a:r>
              <a:rPr lang="en-US" sz="2400" b="1" dirty="0">
                <a:ea typeface="+mn-lt"/>
                <a:cs typeface="+mn-lt"/>
              </a:rPr>
              <a:t>Check constraint:</a:t>
            </a:r>
            <a:r>
              <a:rPr lang="en-US" sz="2400" dirty="0">
                <a:ea typeface="+mn-lt"/>
                <a:cs typeface="+mn-lt"/>
              </a:rPr>
              <a:t> It is defined on a column for specifying the range of values that can be inserted into it, using a predefined condition</a:t>
            </a:r>
          </a:p>
          <a:p>
            <a:pPr lvl="1" algn="just"/>
            <a:r>
              <a:rPr lang="en-US" sz="2400" b="1" dirty="0">
                <a:ea typeface="+mn-lt"/>
                <a:cs typeface="+mn-lt"/>
              </a:rPr>
              <a:t>Default constraint: </a:t>
            </a:r>
            <a:r>
              <a:rPr lang="en-US" sz="2400" dirty="0">
                <a:ea typeface="+mn-lt"/>
                <a:cs typeface="+mn-lt"/>
              </a:rPr>
              <a:t>It is defined to provide a default value to a column if no other value is provided while inserting a new record. </a:t>
            </a:r>
          </a:p>
          <a:p>
            <a:pPr algn="just"/>
            <a:endParaRPr lang="en-US" dirty="0">
              <a:ea typeface="+mn-lt"/>
              <a:cs typeface="+mn-lt"/>
            </a:endParaRPr>
          </a:p>
        </p:txBody>
      </p:sp>
      <p:sp>
        <p:nvSpPr>
          <p:cNvPr id="6" name="Slide Number Placeholder 3"/>
          <p:cNvSpPr>
            <a:spLocks noGrp="1"/>
          </p:cNvSpPr>
          <p:nvPr>
            <p:ph type="sldNum" sz="quarter" idx="10"/>
          </p:nvPr>
        </p:nvSpPr>
        <p:spPr>
          <a:xfrm>
            <a:off x="5410200" y="6481011"/>
            <a:ext cx="1022684" cy="51351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r>
              <a:rPr lang="en-US" altLang="en-US" sz="1200" dirty="0">
                <a:solidFill>
                  <a:schemeClr val="bg1"/>
                </a:solidFill>
              </a:rPr>
              <a:t>13</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137" y="291505"/>
            <a:ext cx="9914188" cy="694333"/>
          </a:xfrm>
        </p:spPr>
        <p:txBody>
          <a:bodyPr>
            <a:normAutofit/>
          </a:bodyPr>
          <a:lstStyle/>
          <a:p>
            <a:r>
              <a:rPr lang="en-US">
                <a:ea typeface="+mn-lt"/>
                <a:cs typeface="+mn-lt"/>
              </a:rPr>
              <a:t>Null Constraint</a:t>
            </a:r>
            <a:endParaRPr lang="en-US">
              <a:cs typeface="Arial"/>
            </a:endParaRPr>
          </a:p>
          <a:p>
            <a:endParaRPr lang="en-US" dirty="0">
              <a:cs typeface="Arial"/>
            </a:endParaRPr>
          </a:p>
        </p:txBody>
      </p:sp>
      <p:sp>
        <p:nvSpPr>
          <p:cNvPr id="3" name="Content Placeholder 2"/>
          <p:cNvSpPr>
            <a:spLocks noGrp="1"/>
          </p:cNvSpPr>
          <p:nvPr>
            <p:ph idx="1"/>
          </p:nvPr>
        </p:nvSpPr>
        <p:spPr>
          <a:xfrm>
            <a:off x="711200" y="1391434"/>
            <a:ext cx="10972800" cy="4734730"/>
          </a:xfrm>
        </p:spPr>
        <p:txBody>
          <a:bodyPr>
            <a:normAutofit/>
          </a:bodyPr>
          <a:lstStyle/>
          <a:p>
            <a:pPr marL="0" indent="0">
              <a:buNone/>
            </a:pPr>
            <a:r>
              <a:rPr lang="en-IN" sz="2800" baseline="-25000" dirty="0">
                <a:ea typeface="+mn-lt"/>
                <a:cs typeface="+mn-lt"/>
              </a:rPr>
              <a:t>If we specify a field in a table to be NOT NULL. Then the field will never accept null value</a:t>
            </a:r>
            <a:endParaRPr lang="en-IN" sz="2800" baseline="-25000" dirty="0">
              <a:cs typeface="Arial"/>
            </a:endParaRPr>
          </a:p>
          <a:p>
            <a:pPr marL="0" indent="0">
              <a:buNone/>
            </a:pPr>
            <a:r>
              <a:rPr lang="en-IN" sz="2800" b="1" baseline="-25000" dirty="0">
                <a:latin typeface="Arial"/>
                <a:cs typeface="Arial"/>
              </a:rPr>
              <a:t>Syntax:</a:t>
            </a:r>
          </a:p>
          <a:p>
            <a:pPr marL="0" indent="0">
              <a:buNone/>
            </a:pPr>
            <a:r>
              <a:rPr lang="en-IN" sz="2800" baseline="-25000" dirty="0">
                <a:latin typeface="Arial"/>
                <a:cs typeface="Arial"/>
              </a:rPr>
              <a:t>CREATE TABLE Student
(
ID int(6) NOT NULL,
NAME varchar(10) NOT NULL,
ADDRESS varchar(20)
);</a:t>
            </a:r>
            <a:endParaRPr lang="en-IN">
              <a:latin typeface="Arial"/>
              <a:cs typeface="Arial"/>
            </a:endParaRPr>
          </a:p>
          <a:p>
            <a:pPr>
              <a:buNone/>
            </a:pPr>
            <a:endParaRPr lang="en-IN" sz="2800" dirty="0">
              <a:cs typeface="Arial"/>
            </a:endParaRPr>
          </a:p>
          <a:p>
            <a:pPr>
              <a:buNone/>
            </a:pPr>
            <a:endParaRPr lang="en-US" sz="2800" dirty="0">
              <a:cs typeface="Arial"/>
            </a:endParaRPr>
          </a:p>
        </p:txBody>
      </p:sp>
      <p:sp>
        <p:nvSpPr>
          <p:cNvPr id="4" name="Slide Number Placeholder 3"/>
          <p:cNvSpPr>
            <a:spLocks noGrp="1"/>
          </p:cNvSpPr>
          <p:nvPr>
            <p:ph type="sldNum" sz="quarter" idx="10"/>
          </p:nvPr>
        </p:nvSpPr>
        <p:spPr>
          <a:xfrm>
            <a:off x="5410200" y="6481011"/>
            <a:ext cx="1022684" cy="51351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r>
              <a:rPr lang="en-US" altLang="en-US" sz="1200" dirty="0">
                <a:solidFill>
                  <a:schemeClr val="bg1"/>
                </a:solidFill>
              </a:rPr>
              <a:t>14</a:t>
            </a:r>
          </a:p>
        </p:txBody>
      </p:sp>
      <p:pic>
        <p:nvPicPr>
          <p:cNvPr id="5" name="Picture 5" descr="Table&#10;&#10;Description automatically generated">
            <a:extLst>
              <a:ext uri="{FF2B5EF4-FFF2-40B4-BE49-F238E27FC236}">
                <a16:creationId xmlns:a16="http://schemas.microsoft.com/office/drawing/2014/main" id="{E6FE2434-0E9C-4ADF-B31E-E919B212A71B}"/>
              </a:ext>
            </a:extLst>
          </p:cNvPr>
          <p:cNvPicPr>
            <a:picLocks noChangeAspect="1"/>
          </p:cNvPicPr>
          <p:nvPr/>
        </p:nvPicPr>
        <p:blipFill>
          <a:blip r:embed="rId2"/>
          <a:stretch>
            <a:fillRect/>
          </a:stretch>
        </p:blipFill>
        <p:spPr>
          <a:xfrm>
            <a:off x="6196209" y="2854607"/>
            <a:ext cx="4110624" cy="3048566"/>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Unique Constraint</a:t>
            </a:r>
          </a:p>
        </p:txBody>
      </p:sp>
      <p:sp>
        <p:nvSpPr>
          <p:cNvPr id="3" name="Content Placeholder 2"/>
          <p:cNvSpPr>
            <a:spLocks noGrp="1"/>
          </p:cNvSpPr>
          <p:nvPr>
            <p:ph idx="1"/>
          </p:nvPr>
        </p:nvSpPr>
        <p:spPr/>
        <p:txBody>
          <a:bodyPr>
            <a:normAutofit/>
          </a:bodyPr>
          <a:lstStyle/>
          <a:p>
            <a:pPr marL="0" indent="0">
              <a:buNone/>
            </a:pPr>
            <a:r>
              <a:rPr lang="en-US" dirty="0">
                <a:ea typeface="+mn-lt"/>
                <a:cs typeface="+mn-lt"/>
              </a:rPr>
              <a:t>This constraint helps to uniquely identify each row in the table.</a:t>
            </a:r>
          </a:p>
          <a:p>
            <a:pPr marL="0" indent="0">
              <a:buNone/>
            </a:pPr>
            <a:r>
              <a:rPr lang="en-US" b="1" dirty="0">
                <a:cs typeface="Arial"/>
              </a:rPr>
              <a:t>Syntax:</a:t>
            </a:r>
          </a:p>
          <a:p>
            <a:pPr marL="0" indent="0">
              <a:buNone/>
            </a:pPr>
            <a:r>
              <a:rPr lang="en-US" dirty="0">
                <a:latin typeface="Consolas"/>
                <a:cs typeface="Arial"/>
              </a:rPr>
              <a:t>CREATE TABLE Student
(
ID int(6) NOT NULL UNIQUE,
NAME varchar(10),
ADDRESS varchar(20)
);</a:t>
            </a:r>
            <a:endParaRPr lang="en-US" dirty="0"/>
          </a:p>
        </p:txBody>
      </p:sp>
      <p:sp>
        <p:nvSpPr>
          <p:cNvPr id="5" name="Slide Number Placeholder 3"/>
          <p:cNvSpPr>
            <a:spLocks noGrp="1"/>
          </p:cNvSpPr>
          <p:nvPr>
            <p:ph type="sldNum" sz="quarter" idx="10"/>
          </p:nvPr>
        </p:nvSpPr>
        <p:spPr>
          <a:xfrm>
            <a:off x="5410200" y="6481011"/>
            <a:ext cx="1022684" cy="51351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r>
              <a:rPr lang="en-US" altLang="en-US" sz="1200" dirty="0">
                <a:solidFill>
                  <a:schemeClr val="bg1"/>
                </a:solidFill>
              </a:rPr>
              <a:t>15</a:t>
            </a:r>
          </a:p>
        </p:txBody>
      </p:sp>
      <p:pic>
        <p:nvPicPr>
          <p:cNvPr id="7" name="Picture 5" descr="Table&#10;&#10;Description automatically generated">
            <a:extLst>
              <a:ext uri="{FF2B5EF4-FFF2-40B4-BE49-F238E27FC236}">
                <a16:creationId xmlns:a16="http://schemas.microsoft.com/office/drawing/2014/main" id="{E8E7BC9E-97B7-4F5F-BE21-8B24E9DD1B8B}"/>
              </a:ext>
            </a:extLst>
          </p:cNvPr>
          <p:cNvPicPr>
            <a:picLocks noChangeAspect="1"/>
          </p:cNvPicPr>
          <p:nvPr/>
        </p:nvPicPr>
        <p:blipFill>
          <a:blip r:embed="rId2"/>
          <a:stretch>
            <a:fillRect/>
          </a:stretch>
        </p:blipFill>
        <p:spPr>
          <a:xfrm>
            <a:off x="6196209" y="2854607"/>
            <a:ext cx="4110624" cy="3048566"/>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Check Constraint</a:t>
            </a:r>
          </a:p>
        </p:txBody>
      </p:sp>
      <p:sp>
        <p:nvSpPr>
          <p:cNvPr id="3" name="Content Placeholder 2"/>
          <p:cNvSpPr>
            <a:spLocks noGrp="1"/>
          </p:cNvSpPr>
          <p:nvPr>
            <p:ph idx="1"/>
          </p:nvPr>
        </p:nvSpPr>
        <p:spPr/>
        <p:txBody>
          <a:bodyPr/>
          <a:lstStyle/>
          <a:p>
            <a:pPr marL="0" indent="0">
              <a:buNone/>
            </a:pPr>
            <a:r>
              <a:rPr lang="en-IN" dirty="0">
                <a:ea typeface="+mn-lt"/>
                <a:cs typeface="+mn-lt"/>
              </a:rPr>
              <a:t>Using the CHECK constraint we can specify a condition for a field, which should be satisfied at the time of entering values for this field. </a:t>
            </a:r>
            <a:endParaRPr lang="en-IN">
              <a:cs typeface="Arial"/>
            </a:endParaRPr>
          </a:p>
          <a:p>
            <a:pPr marL="0" indent="0">
              <a:buNone/>
            </a:pPr>
            <a:r>
              <a:rPr lang="en-US" b="1" dirty="0">
                <a:cs typeface="Arial"/>
              </a:rPr>
              <a:t>Syntax:</a:t>
            </a:r>
          </a:p>
          <a:p>
            <a:pPr marL="0" indent="0">
              <a:buNone/>
            </a:pPr>
            <a:r>
              <a:rPr lang="en-US" dirty="0">
                <a:latin typeface="Arial"/>
                <a:cs typeface="Arial"/>
              </a:rPr>
              <a:t>CREATE TABLE Student
(
ID int(6) NOT NULL,
NAME varchar(10) NOT NULL,
AGE int NOT NULL CHECK (AGE &gt;= 18)
);</a:t>
            </a:r>
          </a:p>
          <a:p>
            <a:endParaRPr lang="en-US"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23</a:t>
            </a:fld>
            <a:endParaRPr lang="en-US" altLang="en-US"/>
          </a:p>
        </p:txBody>
      </p:sp>
    </p:spTree>
    <p:extLst>
      <p:ext uri="{BB962C8B-B14F-4D97-AF65-F5344CB8AC3E}">
        <p14:creationId xmlns:p14="http://schemas.microsoft.com/office/powerpoint/2010/main" val="26381427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Default Constraint</a:t>
            </a:r>
          </a:p>
        </p:txBody>
      </p:sp>
      <p:sp>
        <p:nvSpPr>
          <p:cNvPr id="3" name="Content Placeholder 2"/>
          <p:cNvSpPr>
            <a:spLocks noGrp="1"/>
          </p:cNvSpPr>
          <p:nvPr>
            <p:ph idx="1"/>
          </p:nvPr>
        </p:nvSpPr>
        <p:spPr/>
        <p:txBody>
          <a:bodyPr/>
          <a:lstStyle/>
          <a:p>
            <a:pPr marL="0" indent="0">
              <a:buNone/>
            </a:pPr>
            <a:r>
              <a:rPr lang="en-US" dirty="0">
                <a:ea typeface="+mn-lt"/>
                <a:cs typeface="+mn-lt"/>
              </a:rPr>
              <a:t>This constraint is used to provide a default value for the fields.</a:t>
            </a:r>
          </a:p>
          <a:p>
            <a:pPr marL="0" indent="0">
              <a:buNone/>
            </a:pPr>
            <a:r>
              <a:rPr lang="en-US" b="1" dirty="0">
                <a:ea typeface="+mn-lt"/>
                <a:cs typeface="+mn-lt"/>
              </a:rPr>
              <a:t>Syntax:</a:t>
            </a:r>
          </a:p>
          <a:p>
            <a:pPr marL="0" indent="0">
              <a:buNone/>
            </a:pPr>
            <a:r>
              <a:rPr lang="en-US" dirty="0">
                <a:latin typeface="Arial"/>
                <a:ea typeface="+mn-lt"/>
                <a:cs typeface="+mn-lt"/>
              </a:rPr>
              <a:t>CREATE TABLE Student
(
ID int(6) NOT NULL,
NAME varchar(10) NOT NULL,
AGE int DEFAULT 18
);</a:t>
            </a:r>
            <a:endParaRPr lang="en-US" dirty="0">
              <a:latin typeface="Arial"/>
            </a:endParaRPr>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24</a:t>
            </a:fld>
            <a:endParaRPr lang="en-US" altLang="en-US"/>
          </a:p>
        </p:txBody>
      </p:sp>
    </p:spTree>
    <p:extLst>
      <p:ext uri="{BB962C8B-B14F-4D97-AF65-F5344CB8AC3E}">
        <p14:creationId xmlns:p14="http://schemas.microsoft.com/office/powerpoint/2010/main" val="13717369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62A8C-01CA-4C6E-BF25-CAB936EE78B3}"/>
              </a:ext>
            </a:extLst>
          </p:cNvPr>
          <p:cNvSpPr>
            <a:spLocks noGrp="1"/>
          </p:cNvSpPr>
          <p:nvPr>
            <p:ph type="title"/>
          </p:nvPr>
        </p:nvSpPr>
        <p:spPr/>
        <p:txBody>
          <a:bodyPr/>
          <a:lstStyle/>
          <a:p>
            <a:br>
              <a:rPr lang="en-IN" b="0" dirty="0">
                <a:ea typeface="+mn-lt"/>
                <a:cs typeface="+mn-lt"/>
              </a:rPr>
            </a:br>
            <a:br>
              <a:rPr lang="en-IN" b="0" dirty="0">
                <a:ea typeface="+mn-lt"/>
                <a:cs typeface="+mn-lt"/>
              </a:rPr>
            </a:br>
            <a:br>
              <a:rPr lang="en-IN" b="0">
                <a:ea typeface="+mn-lt"/>
                <a:cs typeface="+mn-lt"/>
              </a:rPr>
            </a:br>
            <a:br>
              <a:rPr lang="en-IN" b="0">
                <a:ea typeface="+mn-lt"/>
                <a:cs typeface="+mn-lt"/>
              </a:rPr>
            </a:br>
            <a:r>
              <a:rPr lang="en-US">
                <a:ea typeface="+mn-lt"/>
                <a:cs typeface="+mn-lt"/>
              </a:rPr>
              <a:t>Can you Answer this question </a:t>
            </a:r>
            <a:endParaRPr lang="en-IN" b="0">
              <a:ea typeface="+mn-lt"/>
              <a:cs typeface="+mn-lt"/>
            </a:endParaRPr>
          </a:p>
          <a:p>
            <a:endParaRPr lang="en-US" b="0" dirty="0">
              <a:ea typeface="+mn-lt"/>
              <a:cs typeface="+mn-lt"/>
            </a:endParaRPr>
          </a:p>
          <a:p>
            <a:endParaRPr lang="en-US" b="0" dirty="0">
              <a:ea typeface="+mn-lt"/>
              <a:cs typeface="+mn-lt"/>
            </a:endParaRPr>
          </a:p>
          <a:p>
            <a:br>
              <a:rPr lang="en-US" dirty="0">
                <a:cs typeface="Arial"/>
              </a:rPr>
            </a:br>
            <a:endParaRPr lang="en-US" dirty="0">
              <a:cs typeface="Arial"/>
            </a:endParaRPr>
          </a:p>
        </p:txBody>
      </p:sp>
      <p:sp>
        <p:nvSpPr>
          <p:cNvPr id="3" name="Content Placeholder 2">
            <a:extLst>
              <a:ext uri="{FF2B5EF4-FFF2-40B4-BE49-F238E27FC236}">
                <a16:creationId xmlns:a16="http://schemas.microsoft.com/office/drawing/2014/main" id="{C41ECFA3-46AB-4919-8AA0-E6A97187F278}"/>
              </a:ext>
            </a:extLst>
          </p:cNvPr>
          <p:cNvSpPr>
            <a:spLocks noGrp="1"/>
          </p:cNvSpPr>
          <p:nvPr>
            <p:ph idx="1"/>
          </p:nvPr>
        </p:nvSpPr>
        <p:spPr/>
        <p:txBody>
          <a:bodyPr/>
          <a:lstStyle/>
          <a:p>
            <a:pPr marL="0" indent="0">
              <a:buNone/>
            </a:pPr>
            <a:r>
              <a:rPr lang="en-US" b="1" dirty="0">
                <a:cs typeface="Arial"/>
              </a:rPr>
              <a:t>Q: </a:t>
            </a:r>
            <a:r>
              <a:rPr lang="en-US" b="1" dirty="0">
                <a:ea typeface="+mn-lt"/>
                <a:cs typeface="+mn-lt"/>
              </a:rPr>
              <a:t>Point out the correct statement.</a:t>
            </a:r>
          </a:p>
          <a:p>
            <a:pPr marL="0" indent="0">
              <a:buNone/>
            </a:pPr>
            <a:endParaRPr lang="en-US" b="1" dirty="0">
              <a:cs typeface="Arial"/>
            </a:endParaRPr>
          </a:p>
          <a:p>
            <a:pPr marL="0" indent="0">
              <a:buNone/>
            </a:pPr>
            <a:endParaRPr lang="en-US" b="1" dirty="0">
              <a:cs typeface="Arial"/>
            </a:endParaRPr>
          </a:p>
          <a:p>
            <a:pPr marL="457200" indent="-457200">
              <a:spcAft>
                <a:spcPts val="0"/>
              </a:spcAft>
              <a:buAutoNum type="alphaUcPeriod"/>
            </a:pPr>
            <a:r>
              <a:rPr lang="en-US" dirty="0">
                <a:ea typeface="+mn-lt"/>
                <a:cs typeface="+mn-lt"/>
              </a:rPr>
              <a:t>CHECK constraints enforce domain integrity</a:t>
            </a:r>
          </a:p>
          <a:p>
            <a:pPr marL="457200" indent="-457200">
              <a:spcAft>
                <a:spcPts val="0"/>
              </a:spcAft>
              <a:buAutoNum type="alphaUcPeriod"/>
            </a:pPr>
            <a:r>
              <a:rPr lang="en-US" dirty="0">
                <a:ea typeface="+mn-lt"/>
                <a:cs typeface="+mn-lt"/>
              </a:rPr>
              <a:t>UNIQUE constraints enforce the uniqueness of the values in a set of columns</a:t>
            </a:r>
          </a:p>
          <a:p>
            <a:pPr marL="457200" indent="-457200">
              <a:spcAft>
                <a:spcPts val="0"/>
              </a:spcAft>
              <a:buAutoNum type="alphaUcPeriod"/>
            </a:pPr>
            <a:r>
              <a:rPr lang="en-US" dirty="0">
                <a:ea typeface="+mn-lt"/>
                <a:cs typeface="+mn-lt"/>
              </a:rPr>
              <a:t>In a UNIQUE constraint, no two rows in the table can have the same value for the columns</a:t>
            </a:r>
          </a:p>
          <a:p>
            <a:pPr marL="457200" indent="-457200">
              <a:buAutoNum type="alphaUcPeriod"/>
            </a:pPr>
            <a:r>
              <a:rPr lang="en-US" dirty="0">
                <a:cs typeface="Arial"/>
              </a:rPr>
              <a:t>All</a:t>
            </a:r>
          </a:p>
        </p:txBody>
      </p:sp>
      <p:sp>
        <p:nvSpPr>
          <p:cNvPr id="4" name="Slide Number Placeholder 3">
            <a:extLst>
              <a:ext uri="{FF2B5EF4-FFF2-40B4-BE49-F238E27FC236}">
                <a16:creationId xmlns:a16="http://schemas.microsoft.com/office/drawing/2014/main" id="{05CF8CCB-D1C6-4029-B308-5C29AA225F45}"/>
              </a:ext>
            </a:extLst>
          </p:cNvPr>
          <p:cNvSpPr>
            <a:spLocks noGrp="1"/>
          </p:cNvSpPr>
          <p:nvPr>
            <p:ph type="sldNum" sz="quarter" idx="10"/>
          </p:nvPr>
        </p:nvSpPr>
        <p:spPr/>
        <p:txBody>
          <a:bodyPr/>
          <a:lstStyle/>
          <a:p>
            <a:pPr>
              <a:defRPr/>
            </a:pPr>
            <a:fld id="{ABFF5F4A-8FC7-419E-B94C-CDDC8DE310AE}" type="slidenum">
              <a:rPr lang="en-US" altLang="en-US"/>
              <a:pPr>
                <a:defRPr/>
              </a:pPr>
              <a:t>25</a:t>
            </a:fld>
            <a:endParaRPr lang="en-US" altLang="en-US"/>
          </a:p>
        </p:txBody>
      </p:sp>
    </p:spTree>
    <p:extLst>
      <p:ext uri="{BB962C8B-B14F-4D97-AF65-F5344CB8AC3E}">
        <p14:creationId xmlns:p14="http://schemas.microsoft.com/office/powerpoint/2010/main" val="6321989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62A8C-01CA-4C6E-BF25-CAB936EE78B3}"/>
              </a:ext>
            </a:extLst>
          </p:cNvPr>
          <p:cNvSpPr>
            <a:spLocks noGrp="1"/>
          </p:cNvSpPr>
          <p:nvPr>
            <p:ph type="title"/>
          </p:nvPr>
        </p:nvSpPr>
        <p:spPr/>
        <p:txBody>
          <a:bodyPr/>
          <a:lstStyle/>
          <a:p>
            <a:br>
              <a:rPr lang="en-IN" b="0" dirty="0">
                <a:ea typeface="+mn-lt"/>
                <a:cs typeface="+mn-lt"/>
              </a:rPr>
            </a:br>
            <a:br>
              <a:rPr lang="en-IN" b="0" dirty="0">
                <a:ea typeface="+mn-lt"/>
                <a:cs typeface="+mn-lt"/>
              </a:rPr>
            </a:br>
            <a:br>
              <a:rPr lang="en-IN" b="0">
                <a:ea typeface="+mn-lt"/>
                <a:cs typeface="+mn-lt"/>
              </a:rPr>
            </a:br>
            <a:br>
              <a:rPr lang="en-IN" b="0">
                <a:ea typeface="+mn-lt"/>
                <a:cs typeface="+mn-lt"/>
              </a:rPr>
            </a:br>
            <a:r>
              <a:rPr lang="en-US">
                <a:ea typeface="+mn-lt"/>
                <a:cs typeface="+mn-lt"/>
              </a:rPr>
              <a:t>Can you Answer this question </a:t>
            </a:r>
            <a:endParaRPr lang="en-IN" b="0">
              <a:ea typeface="+mn-lt"/>
              <a:cs typeface="+mn-lt"/>
            </a:endParaRPr>
          </a:p>
          <a:p>
            <a:endParaRPr lang="en-US" b="0" dirty="0">
              <a:ea typeface="+mn-lt"/>
              <a:cs typeface="+mn-lt"/>
            </a:endParaRPr>
          </a:p>
          <a:p>
            <a:endParaRPr lang="en-US" b="0" dirty="0">
              <a:ea typeface="+mn-lt"/>
              <a:cs typeface="+mn-lt"/>
            </a:endParaRPr>
          </a:p>
          <a:p>
            <a:br>
              <a:rPr lang="en-US" dirty="0">
                <a:cs typeface="Arial"/>
              </a:rPr>
            </a:br>
            <a:endParaRPr lang="en-US" dirty="0">
              <a:cs typeface="Arial"/>
            </a:endParaRPr>
          </a:p>
        </p:txBody>
      </p:sp>
      <p:sp>
        <p:nvSpPr>
          <p:cNvPr id="3" name="Content Placeholder 2">
            <a:extLst>
              <a:ext uri="{FF2B5EF4-FFF2-40B4-BE49-F238E27FC236}">
                <a16:creationId xmlns:a16="http://schemas.microsoft.com/office/drawing/2014/main" id="{C41ECFA3-46AB-4919-8AA0-E6A97187F278}"/>
              </a:ext>
            </a:extLst>
          </p:cNvPr>
          <p:cNvSpPr>
            <a:spLocks noGrp="1"/>
          </p:cNvSpPr>
          <p:nvPr>
            <p:ph idx="1"/>
          </p:nvPr>
        </p:nvSpPr>
        <p:spPr/>
        <p:txBody>
          <a:bodyPr/>
          <a:lstStyle/>
          <a:p>
            <a:pPr marL="0" indent="0">
              <a:buNone/>
            </a:pPr>
            <a:r>
              <a:rPr lang="en-US" b="1" dirty="0">
                <a:cs typeface="Arial"/>
              </a:rPr>
              <a:t>Q: </a:t>
            </a:r>
            <a:r>
              <a:rPr lang="en-US" b="1" dirty="0">
                <a:ea typeface="+mn-lt"/>
                <a:cs typeface="+mn-lt"/>
              </a:rPr>
              <a:t>Point out the correct statement.</a:t>
            </a:r>
          </a:p>
          <a:p>
            <a:pPr marL="0" indent="0">
              <a:buNone/>
            </a:pPr>
            <a:endParaRPr lang="en-US" b="1" dirty="0">
              <a:cs typeface="Arial"/>
            </a:endParaRPr>
          </a:p>
          <a:p>
            <a:pPr marL="0" indent="0">
              <a:buNone/>
            </a:pPr>
            <a:endParaRPr lang="en-US" b="1" dirty="0">
              <a:cs typeface="Arial"/>
            </a:endParaRPr>
          </a:p>
          <a:p>
            <a:pPr marL="457200" indent="-457200">
              <a:spcAft>
                <a:spcPts val="0"/>
              </a:spcAft>
              <a:buAutoNum type="alphaUcPeriod"/>
            </a:pPr>
            <a:r>
              <a:rPr lang="en-US" dirty="0">
                <a:ea typeface="+mn-lt"/>
                <a:cs typeface="+mn-lt"/>
              </a:rPr>
              <a:t>CHECK constraints enforce domain integrity</a:t>
            </a:r>
          </a:p>
          <a:p>
            <a:pPr marL="457200" indent="-457200">
              <a:spcAft>
                <a:spcPts val="0"/>
              </a:spcAft>
              <a:buAutoNum type="alphaUcPeriod"/>
            </a:pPr>
            <a:r>
              <a:rPr lang="en-US" dirty="0">
                <a:ea typeface="+mn-lt"/>
                <a:cs typeface="+mn-lt"/>
              </a:rPr>
              <a:t>UNIQUE constraints enforce the uniqueness of the values in a set of columns</a:t>
            </a:r>
          </a:p>
          <a:p>
            <a:pPr marL="457200" indent="-457200">
              <a:spcAft>
                <a:spcPts val="0"/>
              </a:spcAft>
              <a:buAutoNum type="alphaUcPeriod"/>
            </a:pPr>
            <a:r>
              <a:rPr lang="en-US" dirty="0">
                <a:ea typeface="+mn-lt"/>
                <a:cs typeface="+mn-lt"/>
              </a:rPr>
              <a:t>In a UNIQUE constraint, no two rows in the table can have the same value for the columns</a:t>
            </a:r>
          </a:p>
          <a:p>
            <a:pPr marL="457200" indent="-457200">
              <a:buAutoNum type="alphaUcPeriod"/>
            </a:pPr>
            <a:r>
              <a:rPr lang="en-US" b="1" dirty="0">
                <a:solidFill>
                  <a:srgbClr val="FF0000"/>
                </a:solidFill>
                <a:cs typeface="Arial"/>
              </a:rPr>
              <a:t>All</a:t>
            </a:r>
          </a:p>
        </p:txBody>
      </p:sp>
      <p:sp>
        <p:nvSpPr>
          <p:cNvPr id="4" name="Slide Number Placeholder 3">
            <a:extLst>
              <a:ext uri="{FF2B5EF4-FFF2-40B4-BE49-F238E27FC236}">
                <a16:creationId xmlns:a16="http://schemas.microsoft.com/office/drawing/2014/main" id="{05CF8CCB-D1C6-4029-B308-5C29AA225F45}"/>
              </a:ext>
            </a:extLst>
          </p:cNvPr>
          <p:cNvSpPr>
            <a:spLocks noGrp="1"/>
          </p:cNvSpPr>
          <p:nvPr>
            <p:ph type="sldNum" sz="quarter" idx="10"/>
          </p:nvPr>
        </p:nvSpPr>
        <p:spPr/>
        <p:txBody>
          <a:bodyPr/>
          <a:lstStyle/>
          <a:p>
            <a:pPr>
              <a:defRPr/>
            </a:pPr>
            <a:fld id="{ABFF5F4A-8FC7-419E-B94C-CDDC8DE310AE}" type="slidenum">
              <a:rPr lang="en-US" altLang="en-US"/>
              <a:pPr>
                <a:defRPr/>
              </a:pPr>
              <a:t>26</a:t>
            </a:fld>
            <a:endParaRPr lang="en-US" altLang="en-US"/>
          </a:p>
        </p:txBody>
      </p:sp>
    </p:spTree>
    <p:extLst>
      <p:ext uri="{BB962C8B-B14F-4D97-AF65-F5344CB8AC3E}">
        <p14:creationId xmlns:p14="http://schemas.microsoft.com/office/powerpoint/2010/main" val="7280701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67D64-A6A6-4749-BA41-9A7DF45A35A3}"/>
              </a:ext>
            </a:extLst>
          </p:cNvPr>
          <p:cNvSpPr>
            <a:spLocks noGrp="1"/>
          </p:cNvSpPr>
          <p:nvPr>
            <p:ph type="title"/>
          </p:nvPr>
        </p:nvSpPr>
        <p:spPr/>
        <p:txBody>
          <a:bodyPr/>
          <a:lstStyle/>
          <a:p>
            <a:br>
              <a:rPr lang="en-IN" b="0" dirty="0">
                <a:ea typeface="+mn-lt"/>
                <a:cs typeface="+mn-lt"/>
              </a:rPr>
            </a:br>
            <a:br>
              <a:rPr lang="en-IN" b="0" dirty="0">
                <a:ea typeface="+mn-lt"/>
                <a:cs typeface="+mn-lt"/>
              </a:rPr>
            </a:br>
            <a:br>
              <a:rPr lang="en-IN" b="0" dirty="0">
                <a:ea typeface="+mn-lt"/>
                <a:cs typeface="+mn-lt"/>
              </a:rPr>
            </a:br>
            <a:br>
              <a:rPr lang="en-IN" b="0" dirty="0">
                <a:ea typeface="+mn-lt"/>
                <a:cs typeface="+mn-lt"/>
              </a:rPr>
            </a:br>
            <a:br>
              <a:rPr lang="en-IN" b="0">
                <a:ea typeface="+mn-lt"/>
                <a:cs typeface="+mn-lt"/>
              </a:rPr>
            </a:br>
            <a:r>
              <a:rPr lang="en-US">
                <a:cs typeface="Arial"/>
              </a:rPr>
              <a:t>Can you Answer this question </a:t>
            </a:r>
            <a:endParaRPr lang="en-IN" b="0">
              <a:ea typeface="+mn-lt"/>
              <a:cs typeface="+mn-lt"/>
            </a:endParaRPr>
          </a:p>
          <a:p>
            <a:endParaRPr lang="en-US" b="0" dirty="0">
              <a:ea typeface="+mn-lt"/>
              <a:cs typeface="+mn-lt"/>
            </a:endParaRPr>
          </a:p>
          <a:p>
            <a:endParaRPr lang="en-US" b="0" dirty="0">
              <a:ea typeface="+mn-lt"/>
              <a:cs typeface="+mn-lt"/>
            </a:endParaRPr>
          </a:p>
          <a:p>
            <a:br>
              <a:rPr lang="en-US" b="0" dirty="0">
                <a:ea typeface="+mn-lt"/>
                <a:cs typeface="+mn-lt"/>
              </a:rPr>
            </a:br>
            <a:endParaRPr lang="en-US" b="0" dirty="0">
              <a:ea typeface="+mn-lt"/>
              <a:cs typeface="+mn-lt"/>
            </a:endParaRPr>
          </a:p>
          <a:p>
            <a:endParaRPr lang="en-US" dirty="0">
              <a:cs typeface="Arial"/>
            </a:endParaRPr>
          </a:p>
        </p:txBody>
      </p:sp>
      <p:sp>
        <p:nvSpPr>
          <p:cNvPr id="3" name="Content Placeholder 2">
            <a:extLst>
              <a:ext uri="{FF2B5EF4-FFF2-40B4-BE49-F238E27FC236}">
                <a16:creationId xmlns:a16="http://schemas.microsoft.com/office/drawing/2014/main" id="{914E0286-D98B-48CE-8B74-FEFBDD5877C9}"/>
              </a:ext>
            </a:extLst>
          </p:cNvPr>
          <p:cNvSpPr>
            <a:spLocks noGrp="1"/>
          </p:cNvSpPr>
          <p:nvPr>
            <p:ph idx="1"/>
          </p:nvPr>
        </p:nvSpPr>
        <p:spPr/>
        <p:txBody>
          <a:bodyPr/>
          <a:lstStyle/>
          <a:p>
            <a:pPr marL="0" indent="0">
              <a:buNone/>
            </a:pPr>
            <a:r>
              <a:rPr lang="en-US" dirty="0">
                <a:cs typeface="Arial"/>
              </a:rPr>
              <a:t>Q: </a:t>
            </a:r>
            <a:r>
              <a:rPr lang="en-US" b="1" dirty="0">
                <a:cs typeface="Arial"/>
              </a:rPr>
              <a:t>Point out the wrong statement.</a:t>
            </a:r>
            <a:endParaRPr lang="en-US" dirty="0"/>
          </a:p>
          <a:p>
            <a:pPr marL="0" indent="0">
              <a:buNone/>
            </a:pPr>
            <a:endParaRPr lang="en-US" dirty="0">
              <a:cs typeface="Arial"/>
            </a:endParaRPr>
          </a:p>
          <a:p>
            <a:pPr marL="0" indent="0">
              <a:buNone/>
            </a:pPr>
            <a:endParaRPr lang="en-US" dirty="0">
              <a:cs typeface="Arial"/>
            </a:endParaRPr>
          </a:p>
          <a:p>
            <a:pPr marL="457200" indent="-457200">
              <a:buAutoNum type="alphaUcPeriod"/>
            </a:pPr>
            <a:r>
              <a:rPr lang="en-US" dirty="0">
                <a:cs typeface="Arial"/>
              </a:rPr>
              <a:t>Table constraints must be used when more than one column must be included in a constraint</a:t>
            </a:r>
          </a:p>
          <a:p>
            <a:pPr marL="457200" indent="-457200">
              <a:buAutoNum type="alphaUcPeriod"/>
            </a:pPr>
            <a:r>
              <a:rPr lang="en-US" dirty="0">
                <a:cs typeface="Arial"/>
              </a:rPr>
              <a:t>A column constraint is specified as part of a column definition and applies only to that column</a:t>
            </a:r>
          </a:p>
          <a:p>
            <a:pPr marL="457200" indent="-457200">
              <a:spcAft>
                <a:spcPts val="0"/>
              </a:spcAft>
              <a:buAutoNum type="alphaUcPeriod"/>
            </a:pPr>
            <a:r>
              <a:rPr lang="en-US" dirty="0">
                <a:cs typeface="Arial"/>
              </a:rPr>
              <a:t>A table constraint is declared independently from a column definition and can apply to more than one column in a table</a:t>
            </a:r>
            <a:endParaRPr lang="en-US" dirty="0">
              <a:ea typeface="+mn-lt"/>
              <a:cs typeface="+mn-lt"/>
            </a:endParaRPr>
          </a:p>
          <a:p>
            <a:pPr marL="457200" indent="-457200">
              <a:spcAft>
                <a:spcPts val="0"/>
              </a:spcAft>
              <a:buAutoNum type="alphaUcPeriod"/>
            </a:pPr>
            <a:r>
              <a:rPr lang="en-US" dirty="0">
                <a:ea typeface="+mn-lt"/>
                <a:cs typeface="+mn-lt"/>
              </a:rPr>
              <a:t>Primary keys allow for NULL as one of the unique values</a:t>
            </a:r>
          </a:p>
          <a:p>
            <a:pPr marL="0" indent="0">
              <a:buNone/>
            </a:pPr>
            <a:endParaRPr lang="en-US" dirty="0">
              <a:cs typeface="Arial"/>
            </a:endParaRPr>
          </a:p>
        </p:txBody>
      </p:sp>
      <p:sp>
        <p:nvSpPr>
          <p:cNvPr id="4" name="Slide Number Placeholder 3">
            <a:extLst>
              <a:ext uri="{FF2B5EF4-FFF2-40B4-BE49-F238E27FC236}">
                <a16:creationId xmlns:a16="http://schemas.microsoft.com/office/drawing/2014/main" id="{342AD9F6-9B23-4042-9FC5-7BD27F6D5526}"/>
              </a:ext>
            </a:extLst>
          </p:cNvPr>
          <p:cNvSpPr>
            <a:spLocks noGrp="1"/>
          </p:cNvSpPr>
          <p:nvPr>
            <p:ph type="sldNum" sz="quarter" idx="10"/>
          </p:nvPr>
        </p:nvSpPr>
        <p:spPr/>
        <p:txBody>
          <a:bodyPr/>
          <a:lstStyle/>
          <a:p>
            <a:pPr>
              <a:defRPr/>
            </a:pPr>
            <a:fld id="{ABFF5F4A-8FC7-419E-B94C-CDDC8DE310AE}" type="slidenum">
              <a:rPr lang="en-US" altLang="en-US" dirty="0"/>
              <a:pPr>
                <a:defRPr/>
              </a:pPr>
              <a:t>27</a:t>
            </a:fld>
            <a:endParaRPr lang="en-US" altLang="en-US" dirty="0"/>
          </a:p>
        </p:txBody>
      </p:sp>
    </p:spTree>
    <p:extLst>
      <p:ext uri="{BB962C8B-B14F-4D97-AF65-F5344CB8AC3E}">
        <p14:creationId xmlns:p14="http://schemas.microsoft.com/office/powerpoint/2010/main" val="40476219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67D64-A6A6-4749-BA41-9A7DF45A35A3}"/>
              </a:ext>
            </a:extLst>
          </p:cNvPr>
          <p:cNvSpPr>
            <a:spLocks noGrp="1"/>
          </p:cNvSpPr>
          <p:nvPr>
            <p:ph type="title"/>
          </p:nvPr>
        </p:nvSpPr>
        <p:spPr/>
        <p:txBody>
          <a:bodyPr/>
          <a:lstStyle/>
          <a:p>
            <a:br>
              <a:rPr lang="en-IN" b="0" dirty="0">
                <a:ea typeface="+mn-lt"/>
                <a:cs typeface="+mn-lt"/>
              </a:rPr>
            </a:br>
            <a:br>
              <a:rPr lang="en-IN" b="0" dirty="0">
                <a:ea typeface="+mn-lt"/>
                <a:cs typeface="+mn-lt"/>
              </a:rPr>
            </a:br>
            <a:br>
              <a:rPr lang="en-IN" b="0" dirty="0">
                <a:ea typeface="+mn-lt"/>
                <a:cs typeface="+mn-lt"/>
              </a:rPr>
            </a:br>
            <a:br>
              <a:rPr lang="en-IN" b="0" dirty="0">
                <a:ea typeface="+mn-lt"/>
                <a:cs typeface="+mn-lt"/>
              </a:rPr>
            </a:br>
            <a:br>
              <a:rPr lang="en-IN" b="0">
                <a:ea typeface="+mn-lt"/>
                <a:cs typeface="+mn-lt"/>
              </a:rPr>
            </a:br>
            <a:r>
              <a:rPr lang="en-US">
                <a:cs typeface="Arial"/>
              </a:rPr>
              <a:t>Can you Answer this question </a:t>
            </a:r>
            <a:endParaRPr lang="en-IN" b="0">
              <a:ea typeface="+mn-lt"/>
              <a:cs typeface="+mn-lt"/>
            </a:endParaRPr>
          </a:p>
          <a:p>
            <a:endParaRPr lang="en-US" b="0" dirty="0">
              <a:ea typeface="+mn-lt"/>
              <a:cs typeface="+mn-lt"/>
            </a:endParaRPr>
          </a:p>
          <a:p>
            <a:endParaRPr lang="en-US" b="0" dirty="0">
              <a:ea typeface="+mn-lt"/>
              <a:cs typeface="+mn-lt"/>
            </a:endParaRPr>
          </a:p>
          <a:p>
            <a:br>
              <a:rPr lang="en-US" b="0" dirty="0">
                <a:ea typeface="+mn-lt"/>
                <a:cs typeface="+mn-lt"/>
              </a:rPr>
            </a:br>
            <a:endParaRPr lang="en-US" b="0" dirty="0">
              <a:ea typeface="+mn-lt"/>
              <a:cs typeface="+mn-lt"/>
            </a:endParaRPr>
          </a:p>
          <a:p>
            <a:endParaRPr lang="en-US" dirty="0">
              <a:cs typeface="Arial"/>
            </a:endParaRPr>
          </a:p>
        </p:txBody>
      </p:sp>
      <p:sp>
        <p:nvSpPr>
          <p:cNvPr id="3" name="Content Placeholder 2">
            <a:extLst>
              <a:ext uri="{FF2B5EF4-FFF2-40B4-BE49-F238E27FC236}">
                <a16:creationId xmlns:a16="http://schemas.microsoft.com/office/drawing/2014/main" id="{914E0286-D98B-48CE-8B74-FEFBDD5877C9}"/>
              </a:ext>
            </a:extLst>
          </p:cNvPr>
          <p:cNvSpPr>
            <a:spLocks noGrp="1"/>
          </p:cNvSpPr>
          <p:nvPr>
            <p:ph idx="1"/>
          </p:nvPr>
        </p:nvSpPr>
        <p:spPr/>
        <p:txBody>
          <a:bodyPr/>
          <a:lstStyle/>
          <a:p>
            <a:pPr marL="0" indent="0">
              <a:buNone/>
            </a:pPr>
            <a:r>
              <a:rPr lang="en-US" dirty="0">
                <a:cs typeface="Arial"/>
              </a:rPr>
              <a:t>Q: </a:t>
            </a:r>
            <a:r>
              <a:rPr lang="en-US" b="1" dirty="0">
                <a:cs typeface="Arial"/>
              </a:rPr>
              <a:t>Point out the wrong statement.</a:t>
            </a:r>
            <a:endParaRPr lang="en-US" dirty="0"/>
          </a:p>
          <a:p>
            <a:pPr marL="0" indent="0">
              <a:buNone/>
            </a:pPr>
            <a:endParaRPr lang="en-US" dirty="0">
              <a:cs typeface="Arial"/>
            </a:endParaRPr>
          </a:p>
          <a:p>
            <a:pPr marL="0" indent="0">
              <a:buNone/>
            </a:pPr>
            <a:endParaRPr lang="en-US" dirty="0">
              <a:cs typeface="Arial"/>
            </a:endParaRPr>
          </a:p>
          <a:p>
            <a:pPr marL="457200" indent="-457200">
              <a:buAutoNum type="alphaUcPeriod"/>
            </a:pPr>
            <a:r>
              <a:rPr lang="en-US" dirty="0">
                <a:cs typeface="Arial"/>
              </a:rPr>
              <a:t>Table constraints must be used when more than one column must be included in a constraint</a:t>
            </a:r>
          </a:p>
          <a:p>
            <a:pPr marL="457200" indent="-457200">
              <a:buAutoNum type="alphaUcPeriod"/>
            </a:pPr>
            <a:r>
              <a:rPr lang="en-US" dirty="0">
                <a:cs typeface="Arial"/>
              </a:rPr>
              <a:t>A column constraint is specified as part of a column definition and applies only to that column</a:t>
            </a:r>
          </a:p>
          <a:p>
            <a:pPr marL="457200" indent="-457200">
              <a:spcAft>
                <a:spcPts val="0"/>
              </a:spcAft>
              <a:buAutoNum type="alphaUcPeriod"/>
            </a:pPr>
            <a:r>
              <a:rPr lang="en-US" dirty="0">
                <a:cs typeface="Arial"/>
              </a:rPr>
              <a:t>A table constraint is declared independently from a column definition and can apply to more than one column in a table</a:t>
            </a:r>
            <a:endParaRPr lang="en-US" dirty="0">
              <a:ea typeface="+mn-lt"/>
              <a:cs typeface="+mn-lt"/>
            </a:endParaRPr>
          </a:p>
          <a:p>
            <a:pPr marL="457200" indent="-457200">
              <a:spcAft>
                <a:spcPts val="0"/>
              </a:spcAft>
              <a:buAutoNum type="alphaUcPeriod"/>
            </a:pPr>
            <a:r>
              <a:rPr lang="en-US" b="1" dirty="0">
                <a:solidFill>
                  <a:srgbClr val="FF0000"/>
                </a:solidFill>
                <a:ea typeface="+mn-lt"/>
                <a:cs typeface="+mn-lt"/>
              </a:rPr>
              <a:t>Primary keys allow for NULL as one of the unique values</a:t>
            </a:r>
          </a:p>
          <a:p>
            <a:pPr marL="0" indent="0">
              <a:buNone/>
            </a:pPr>
            <a:endParaRPr lang="en-US" dirty="0">
              <a:cs typeface="Arial"/>
            </a:endParaRPr>
          </a:p>
        </p:txBody>
      </p:sp>
      <p:sp>
        <p:nvSpPr>
          <p:cNvPr id="4" name="Slide Number Placeholder 3">
            <a:extLst>
              <a:ext uri="{FF2B5EF4-FFF2-40B4-BE49-F238E27FC236}">
                <a16:creationId xmlns:a16="http://schemas.microsoft.com/office/drawing/2014/main" id="{342AD9F6-9B23-4042-9FC5-7BD27F6D5526}"/>
              </a:ext>
            </a:extLst>
          </p:cNvPr>
          <p:cNvSpPr>
            <a:spLocks noGrp="1"/>
          </p:cNvSpPr>
          <p:nvPr>
            <p:ph type="sldNum" sz="quarter" idx="10"/>
          </p:nvPr>
        </p:nvSpPr>
        <p:spPr/>
        <p:txBody>
          <a:bodyPr/>
          <a:lstStyle/>
          <a:p>
            <a:pPr>
              <a:defRPr/>
            </a:pPr>
            <a:fld id="{ABFF5F4A-8FC7-419E-B94C-CDDC8DE310AE}" type="slidenum">
              <a:rPr lang="en-US" altLang="en-US" dirty="0"/>
              <a:pPr>
                <a:defRPr/>
              </a:pPr>
              <a:t>28</a:t>
            </a:fld>
            <a:endParaRPr lang="en-US" altLang="en-US" dirty="0"/>
          </a:p>
        </p:txBody>
      </p:sp>
    </p:spTree>
    <p:extLst>
      <p:ext uri="{BB962C8B-B14F-4D97-AF65-F5344CB8AC3E}">
        <p14:creationId xmlns:p14="http://schemas.microsoft.com/office/powerpoint/2010/main" val="30696017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67D64-A6A6-4749-BA41-9A7DF45A35A3}"/>
              </a:ext>
            </a:extLst>
          </p:cNvPr>
          <p:cNvSpPr>
            <a:spLocks noGrp="1"/>
          </p:cNvSpPr>
          <p:nvPr>
            <p:ph type="title"/>
          </p:nvPr>
        </p:nvSpPr>
        <p:spPr/>
        <p:txBody>
          <a:bodyPr/>
          <a:lstStyle/>
          <a:p>
            <a:br>
              <a:rPr lang="en-IN" b="0" dirty="0">
                <a:ea typeface="+mn-lt"/>
                <a:cs typeface="+mn-lt"/>
              </a:rPr>
            </a:br>
            <a:br>
              <a:rPr lang="en-IN" b="0" dirty="0">
                <a:ea typeface="+mn-lt"/>
                <a:cs typeface="+mn-lt"/>
              </a:rPr>
            </a:br>
            <a:br>
              <a:rPr lang="en-IN" b="0" dirty="0">
                <a:ea typeface="+mn-lt"/>
                <a:cs typeface="+mn-lt"/>
              </a:rPr>
            </a:br>
            <a:br>
              <a:rPr lang="en-IN" b="0" dirty="0">
                <a:ea typeface="+mn-lt"/>
                <a:cs typeface="+mn-lt"/>
              </a:rPr>
            </a:br>
            <a:br>
              <a:rPr lang="en-IN" b="0">
                <a:ea typeface="+mn-lt"/>
                <a:cs typeface="+mn-lt"/>
              </a:rPr>
            </a:br>
            <a:r>
              <a:rPr lang="en-US">
                <a:cs typeface="Arial"/>
              </a:rPr>
              <a:t>Can you Answer this question </a:t>
            </a:r>
            <a:endParaRPr lang="en-IN" b="0">
              <a:ea typeface="+mn-lt"/>
              <a:cs typeface="+mn-lt"/>
            </a:endParaRPr>
          </a:p>
          <a:p>
            <a:endParaRPr lang="en-US" b="0" dirty="0">
              <a:ea typeface="+mn-lt"/>
              <a:cs typeface="+mn-lt"/>
            </a:endParaRPr>
          </a:p>
          <a:p>
            <a:endParaRPr lang="en-US" b="0" dirty="0">
              <a:ea typeface="+mn-lt"/>
              <a:cs typeface="+mn-lt"/>
            </a:endParaRPr>
          </a:p>
          <a:p>
            <a:br>
              <a:rPr lang="en-US" b="0" dirty="0">
                <a:ea typeface="+mn-lt"/>
                <a:cs typeface="+mn-lt"/>
              </a:rPr>
            </a:br>
            <a:endParaRPr lang="en-US" b="0" dirty="0">
              <a:ea typeface="+mn-lt"/>
              <a:cs typeface="+mn-lt"/>
            </a:endParaRPr>
          </a:p>
          <a:p>
            <a:endParaRPr lang="en-US" dirty="0">
              <a:cs typeface="Arial"/>
            </a:endParaRPr>
          </a:p>
        </p:txBody>
      </p:sp>
      <p:sp>
        <p:nvSpPr>
          <p:cNvPr id="3" name="Content Placeholder 2">
            <a:extLst>
              <a:ext uri="{FF2B5EF4-FFF2-40B4-BE49-F238E27FC236}">
                <a16:creationId xmlns:a16="http://schemas.microsoft.com/office/drawing/2014/main" id="{914E0286-D98B-48CE-8B74-FEFBDD5877C9}"/>
              </a:ext>
            </a:extLst>
          </p:cNvPr>
          <p:cNvSpPr>
            <a:spLocks noGrp="1"/>
          </p:cNvSpPr>
          <p:nvPr>
            <p:ph idx="1"/>
          </p:nvPr>
        </p:nvSpPr>
        <p:spPr/>
        <p:txBody>
          <a:bodyPr/>
          <a:lstStyle/>
          <a:p>
            <a:pPr marL="0" indent="0">
              <a:buNone/>
            </a:pPr>
            <a:r>
              <a:rPr lang="en-US" b="1" dirty="0">
                <a:cs typeface="Arial"/>
              </a:rPr>
              <a:t>Q: </a:t>
            </a:r>
            <a:r>
              <a:rPr lang="en-US" b="1" dirty="0">
                <a:ea typeface="+mn-lt"/>
                <a:cs typeface="+mn-lt"/>
              </a:rPr>
              <a:t>Which of the following types of tables constraints will prevent the entry of duplicate rows?</a:t>
            </a:r>
            <a:endParaRPr lang="en-US" b="1" dirty="0">
              <a:cs typeface="Arial"/>
            </a:endParaRPr>
          </a:p>
          <a:p>
            <a:pPr marL="0" indent="0">
              <a:buNone/>
            </a:pPr>
            <a:endParaRPr lang="en-US" dirty="0">
              <a:cs typeface="Arial"/>
            </a:endParaRPr>
          </a:p>
          <a:p>
            <a:pPr marL="0" indent="0">
              <a:buNone/>
            </a:pPr>
            <a:endParaRPr lang="en-US" dirty="0">
              <a:cs typeface="Arial"/>
            </a:endParaRPr>
          </a:p>
          <a:p>
            <a:pPr marL="457200" indent="-457200">
              <a:buAutoNum type="alphaUcPeriod"/>
            </a:pPr>
            <a:r>
              <a:rPr lang="en-US" dirty="0">
                <a:cs typeface="Arial"/>
              </a:rPr>
              <a:t>Primary</a:t>
            </a:r>
            <a:r>
              <a:rPr lang="en-US" dirty="0">
                <a:ea typeface="+mn-lt"/>
                <a:cs typeface="+mn-lt"/>
              </a:rPr>
              <a:t> keys</a:t>
            </a:r>
          </a:p>
          <a:p>
            <a:pPr marL="457200" indent="-457200">
              <a:buAutoNum type="alphaUcPeriod"/>
            </a:pPr>
            <a:r>
              <a:rPr lang="en-US" dirty="0">
                <a:ea typeface="+mn-lt"/>
                <a:cs typeface="+mn-lt"/>
              </a:rPr>
              <a:t>Foreign keys</a:t>
            </a:r>
          </a:p>
          <a:p>
            <a:pPr marL="457200" indent="-457200">
              <a:spcAft>
                <a:spcPts val="0"/>
              </a:spcAft>
              <a:buAutoNum type="alphaUcPeriod"/>
            </a:pPr>
            <a:r>
              <a:rPr lang="en-US" dirty="0">
                <a:ea typeface="+mn-lt"/>
                <a:cs typeface="+mn-lt"/>
              </a:rPr>
              <a:t>Unique keys</a:t>
            </a:r>
          </a:p>
          <a:p>
            <a:pPr marL="457200" indent="-457200">
              <a:spcAft>
                <a:spcPts val="0"/>
              </a:spcAft>
              <a:buAutoNum type="alphaUcPeriod"/>
            </a:pPr>
            <a:r>
              <a:rPr lang="en-US" dirty="0">
                <a:ea typeface="+mn-lt"/>
                <a:cs typeface="+mn-lt"/>
              </a:rPr>
              <a:t>Candidate keys</a:t>
            </a:r>
          </a:p>
        </p:txBody>
      </p:sp>
      <p:sp>
        <p:nvSpPr>
          <p:cNvPr id="4" name="Slide Number Placeholder 3">
            <a:extLst>
              <a:ext uri="{FF2B5EF4-FFF2-40B4-BE49-F238E27FC236}">
                <a16:creationId xmlns:a16="http://schemas.microsoft.com/office/drawing/2014/main" id="{342AD9F6-9B23-4042-9FC5-7BD27F6D5526}"/>
              </a:ext>
            </a:extLst>
          </p:cNvPr>
          <p:cNvSpPr>
            <a:spLocks noGrp="1"/>
          </p:cNvSpPr>
          <p:nvPr>
            <p:ph type="sldNum" sz="quarter" idx="10"/>
          </p:nvPr>
        </p:nvSpPr>
        <p:spPr/>
        <p:txBody>
          <a:bodyPr/>
          <a:lstStyle/>
          <a:p>
            <a:pPr>
              <a:defRPr/>
            </a:pPr>
            <a:fld id="{ABFF5F4A-8FC7-419E-B94C-CDDC8DE310AE}" type="slidenum">
              <a:rPr lang="en-US" altLang="en-US" dirty="0"/>
              <a:pPr>
                <a:defRPr/>
              </a:pPr>
              <a:t>29</a:t>
            </a:fld>
            <a:endParaRPr lang="en-US" altLang="en-US" dirty="0"/>
          </a:p>
        </p:txBody>
      </p:sp>
    </p:spTree>
    <p:extLst>
      <p:ext uri="{BB962C8B-B14F-4D97-AF65-F5344CB8AC3E}">
        <p14:creationId xmlns:p14="http://schemas.microsoft.com/office/powerpoint/2010/main" val="608625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6EC0D652-A8FC-424A-87A4-EF988E509A82}" type="slidenum">
              <a:rPr lang="en-US" altLang="en-US" sz="1200">
                <a:solidFill>
                  <a:schemeClr val="bg1"/>
                </a:solidFill>
              </a:rPr>
              <a:pPr>
                <a:spcBef>
                  <a:spcPct val="0"/>
                </a:spcBef>
                <a:buClrTx/>
                <a:buFontTx/>
                <a:buNone/>
              </a:pPr>
              <a:t>3</a:t>
            </a:fld>
            <a:endParaRPr lang="en-US" altLang="en-US" sz="1200">
              <a:solidFill>
                <a:schemeClr val="bg1"/>
              </a:solidFill>
            </a:endParaRPr>
          </a:p>
        </p:txBody>
      </p:sp>
      <p:sp>
        <p:nvSpPr>
          <p:cNvPr id="10244" name="Line 5"/>
          <p:cNvSpPr>
            <a:spLocks noChangeShapeType="1"/>
          </p:cNvSpPr>
          <p:nvPr/>
        </p:nvSpPr>
        <p:spPr bwMode="auto">
          <a:xfrm>
            <a:off x="5765800" y="1066800"/>
            <a:ext cx="0" cy="52578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0" tIns="0"/>
          <a:lstStyle/>
          <a:p>
            <a:endParaRPr lang="en-US"/>
          </a:p>
        </p:txBody>
      </p:sp>
      <p:sp>
        <p:nvSpPr>
          <p:cNvPr id="10245" name="Line 6"/>
          <p:cNvSpPr>
            <a:spLocks noChangeShapeType="1"/>
          </p:cNvSpPr>
          <p:nvPr/>
        </p:nvSpPr>
        <p:spPr bwMode="auto">
          <a:xfrm>
            <a:off x="1263650" y="4038600"/>
            <a:ext cx="95758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0" tIns="0"/>
          <a:lstStyle/>
          <a:p>
            <a:endParaRPr lang="en-US"/>
          </a:p>
        </p:txBody>
      </p:sp>
      <p:sp>
        <p:nvSpPr>
          <p:cNvPr id="13" name="TextBox 12"/>
          <p:cNvSpPr txBox="1"/>
          <p:nvPr/>
        </p:nvSpPr>
        <p:spPr>
          <a:xfrm>
            <a:off x="1447800" y="1600200"/>
            <a:ext cx="9525000" cy="338554"/>
          </a:xfrm>
          <a:prstGeom prst="rect">
            <a:avLst/>
          </a:prstGeom>
          <a:solidFill>
            <a:schemeClr val="bg1"/>
          </a:solidFill>
          <a:effectLst>
            <a:glow rad="101600">
              <a:schemeClr val="accent2">
                <a:satMod val="175000"/>
                <a:alpha val="40000"/>
              </a:schemeClr>
            </a:glow>
          </a:effectLst>
        </p:spPr>
        <p:txBody>
          <a:bodyPr wrap="square">
            <a:spAutoFit/>
          </a:bodyPr>
          <a:lstStyle/>
          <a:p>
            <a:pPr marL="0" lvl="2" eaLnBrk="1" hangingPunct="1">
              <a:spcBef>
                <a:spcPct val="30000"/>
              </a:spcBef>
              <a:defRPr/>
            </a:pPr>
            <a:r>
              <a:rPr lang="en-US" sz="1600" b="1" dirty="0">
                <a:solidFill>
                  <a:srgbClr val="000000"/>
                </a:solidFill>
                <a:latin typeface="Arial" charset="0"/>
              </a:rPr>
              <a:t>To describe the structure of Relational Model .</a:t>
            </a:r>
          </a:p>
        </p:txBody>
      </p:sp>
      <p:sp>
        <p:nvSpPr>
          <p:cNvPr id="2" name="Title 1"/>
          <p:cNvSpPr>
            <a:spLocks noGrp="1"/>
          </p:cNvSpPr>
          <p:nvPr>
            <p:ph type="title"/>
          </p:nvPr>
        </p:nvSpPr>
        <p:spPr>
          <a:effectLst/>
        </p:spPr>
        <p:txBody>
          <a:bodyPr/>
          <a:lstStyle/>
          <a:p>
            <a:r>
              <a:rPr lang="en-US" sz="3600" dirty="0">
                <a:solidFill>
                  <a:schemeClr val="tx1"/>
                </a:solidFill>
              </a:rPr>
              <a:t>Module Objective</a:t>
            </a:r>
            <a:endParaRPr lang="en-US" sz="3600" dirty="0">
              <a:solidFill>
                <a:schemeClr val="tx1"/>
              </a:solidFill>
              <a:cs typeface="Arial"/>
            </a:endParaRPr>
          </a:p>
        </p:txBody>
      </p:sp>
      <p:sp>
        <p:nvSpPr>
          <p:cNvPr id="21" name="TextBox 20"/>
          <p:cNvSpPr txBox="1"/>
          <p:nvPr/>
        </p:nvSpPr>
        <p:spPr>
          <a:xfrm>
            <a:off x="1475874" y="2302877"/>
            <a:ext cx="9525000" cy="338554"/>
          </a:xfrm>
          <a:prstGeom prst="rect">
            <a:avLst/>
          </a:prstGeom>
          <a:solidFill>
            <a:schemeClr val="bg1"/>
          </a:solidFill>
          <a:effectLst>
            <a:glow rad="101600">
              <a:schemeClr val="accent2">
                <a:satMod val="175000"/>
                <a:alpha val="40000"/>
              </a:schemeClr>
            </a:glow>
          </a:effectLst>
        </p:spPr>
        <p:txBody>
          <a:bodyPr wrap="square">
            <a:spAutoFit/>
          </a:bodyPr>
          <a:lstStyle/>
          <a:p>
            <a:pPr marL="0" lvl="2" eaLnBrk="1" hangingPunct="1">
              <a:spcBef>
                <a:spcPct val="30000"/>
              </a:spcBef>
              <a:defRPr/>
            </a:pPr>
            <a:r>
              <a:rPr lang="en-US" sz="1600" b="1" dirty="0">
                <a:solidFill>
                  <a:srgbClr val="000000"/>
                </a:solidFill>
                <a:latin typeface="Arial" charset="0"/>
              </a:rPr>
              <a:t>To understand database schema , relational model objects and characteristics of relations </a:t>
            </a:r>
          </a:p>
        </p:txBody>
      </p:sp>
      <p:sp>
        <p:nvSpPr>
          <p:cNvPr id="23" name="TextBox 22"/>
          <p:cNvSpPr txBox="1"/>
          <p:nvPr/>
        </p:nvSpPr>
        <p:spPr>
          <a:xfrm>
            <a:off x="1459832" y="2986263"/>
            <a:ext cx="9525000" cy="584775"/>
          </a:xfrm>
          <a:prstGeom prst="rect">
            <a:avLst/>
          </a:prstGeom>
          <a:solidFill>
            <a:schemeClr val="bg1"/>
          </a:solidFill>
          <a:effectLst>
            <a:glow rad="101600">
              <a:schemeClr val="accent2">
                <a:satMod val="175000"/>
                <a:alpha val="40000"/>
              </a:schemeClr>
            </a:glow>
          </a:effectLst>
        </p:spPr>
        <p:txBody>
          <a:bodyPr wrap="square">
            <a:spAutoFit/>
          </a:bodyPr>
          <a:lstStyle/>
          <a:p>
            <a:pPr marL="0" lvl="2" eaLnBrk="1" hangingPunct="1">
              <a:spcBef>
                <a:spcPct val="30000"/>
              </a:spcBef>
              <a:defRPr/>
            </a:pPr>
            <a:r>
              <a:rPr lang="en-US" sz="1600" b="1" dirty="0">
                <a:solidFill>
                  <a:srgbClr val="000000"/>
                </a:solidFill>
                <a:latin typeface="Arial" charset="0"/>
              </a:rPr>
              <a:t>To discuss different keys in relational database like Super Key , Candidate key ,Primary Key , Composite Key , Secondary Key or Alternate Key </a:t>
            </a:r>
            <a:r>
              <a:rPr lang="en-US" sz="1600" b="1" dirty="0">
                <a:latin typeface="+mn-lt"/>
              </a:rPr>
              <a:t> , Surrogate Key , Foreign and Unique Key </a:t>
            </a:r>
            <a:endParaRPr lang="en-US" sz="1600" b="1" dirty="0">
              <a:solidFill>
                <a:srgbClr val="000000"/>
              </a:solidFill>
              <a:latin typeface="+mn-lt"/>
            </a:endParaRPr>
          </a:p>
        </p:txBody>
      </p:sp>
      <p:sp>
        <p:nvSpPr>
          <p:cNvPr id="25" name="TextBox 24"/>
          <p:cNvSpPr txBox="1"/>
          <p:nvPr/>
        </p:nvSpPr>
        <p:spPr>
          <a:xfrm>
            <a:off x="1459832" y="3977581"/>
            <a:ext cx="9525000" cy="584775"/>
          </a:xfrm>
          <a:prstGeom prst="rect">
            <a:avLst/>
          </a:prstGeom>
          <a:solidFill>
            <a:schemeClr val="bg1"/>
          </a:solidFill>
          <a:effectLst>
            <a:glow rad="101600">
              <a:schemeClr val="accent2">
                <a:satMod val="175000"/>
                <a:alpha val="40000"/>
              </a:schemeClr>
            </a:glow>
          </a:effectLst>
        </p:spPr>
        <p:txBody>
          <a:bodyPr wrap="square">
            <a:spAutoFit/>
          </a:bodyPr>
          <a:lstStyle/>
          <a:p>
            <a:pPr marL="0" lvl="2" eaLnBrk="1" hangingPunct="1">
              <a:spcBef>
                <a:spcPct val="30000"/>
              </a:spcBef>
              <a:defRPr/>
            </a:pPr>
            <a:r>
              <a:rPr lang="en-US" sz="1600" b="1" dirty="0">
                <a:solidFill>
                  <a:srgbClr val="000000"/>
                </a:solidFill>
                <a:latin typeface="Arial" charset="0"/>
              </a:rPr>
              <a:t>To explain different constraints like schema based or integrity , entity integrity or key , Referential integrity and domain constraints </a:t>
            </a:r>
          </a:p>
        </p:txBody>
      </p:sp>
      <p:sp>
        <p:nvSpPr>
          <p:cNvPr id="26" name="TextBox 25"/>
          <p:cNvSpPr txBox="1"/>
          <p:nvPr/>
        </p:nvSpPr>
        <p:spPr>
          <a:xfrm>
            <a:off x="1475874" y="4864770"/>
            <a:ext cx="9525000" cy="338554"/>
          </a:xfrm>
          <a:prstGeom prst="rect">
            <a:avLst/>
          </a:prstGeom>
          <a:solidFill>
            <a:schemeClr val="bg1"/>
          </a:solidFill>
          <a:effectLst>
            <a:glow rad="101600">
              <a:schemeClr val="accent2">
                <a:satMod val="175000"/>
                <a:alpha val="40000"/>
              </a:schemeClr>
            </a:glow>
          </a:effectLst>
        </p:spPr>
        <p:txBody>
          <a:bodyPr wrap="square">
            <a:spAutoFit/>
          </a:bodyPr>
          <a:lstStyle/>
          <a:p>
            <a:pPr marL="0" lvl="2" eaLnBrk="1" hangingPunct="1">
              <a:spcBef>
                <a:spcPct val="30000"/>
              </a:spcBef>
              <a:defRPr/>
            </a:pPr>
            <a:r>
              <a:rPr lang="en-US" sz="1600" b="1" dirty="0">
                <a:solidFill>
                  <a:srgbClr val="000000"/>
                </a:solidFill>
                <a:latin typeface="Arial" charset="0"/>
              </a:rPr>
              <a:t>To discuss SMS Case study with all constraints </a:t>
            </a:r>
          </a:p>
        </p:txBody>
      </p:sp>
      <p:sp>
        <p:nvSpPr>
          <p:cNvPr id="27" name="TextBox 26"/>
          <p:cNvSpPr txBox="1"/>
          <p:nvPr/>
        </p:nvSpPr>
        <p:spPr>
          <a:xfrm>
            <a:off x="1475874" y="5594685"/>
            <a:ext cx="9525000" cy="338554"/>
          </a:xfrm>
          <a:prstGeom prst="rect">
            <a:avLst/>
          </a:prstGeom>
          <a:solidFill>
            <a:schemeClr val="bg1"/>
          </a:solidFill>
          <a:effectLst>
            <a:glow rad="101600">
              <a:schemeClr val="accent2">
                <a:satMod val="175000"/>
                <a:alpha val="40000"/>
              </a:schemeClr>
            </a:glow>
          </a:effectLst>
        </p:spPr>
        <p:txBody>
          <a:bodyPr wrap="square">
            <a:spAutoFit/>
          </a:bodyPr>
          <a:lstStyle/>
          <a:p>
            <a:pPr marL="0" lvl="2" eaLnBrk="1" hangingPunct="1">
              <a:spcBef>
                <a:spcPct val="30000"/>
              </a:spcBef>
              <a:defRPr/>
            </a:pPr>
            <a:r>
              <a:rPr lang="en-US" sz="1600" b="1" dirty="0">
                <a:solidFill>
                  <a:srgbClr val="000000"/>
                </a:solidFill>
                <a:latin typeface="Arial" charset="0"/>
              </a:rPr>
              <a:t>To understand basic concepts of SQL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amond(in)">
                                      <p:cBhvr>
                                        <p:cTn id="7" dur="2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diamond(in)">
                                      <p:cBhvr>
                                        <p:cTn id="12" dur="20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diamond(in)">
                                      <p:cBhvr>
                                        <p:cTn id="17" dur="20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diamond(in)">
                                      <p:cBhvr>
                                        <p:cTn id="22" dur="20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diamond(in)">
                                      <p:cBhvr>
                                        <p:cTn id="27" dur="20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diamond(in)">
                                      <p:cBhvr>
                                        <p:cTn id="32" dur="2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67D64-A6A6-4749-BA41-9A7DF45A35A3}"/>
              </a:ext>
            </a:extLst>
          </p:cNvPr>
          <p:cNvSpPr>
            <a:spLocks noGrp="1"/>
          </p:cNvSpPr>
          <p:nvPr>
            <p:ph type="title"/>
          </p:nvPr>
        </p:nvSpPr>
        <p:spPr/>
        <p:txBody>
          <a:bodyPr/>
          <a:lstStyle/>
          <a:p>
            <a:br>
              <a:rPr lang="en-IN" b="0" dirty="0">
                <a:ea typeface="+mn-lt"/>
                <a:cs typeface="+mn-lt"/>
              </a:rPr>
            </a:br>
            <a:br>
              <a:rPr lang="en-IN" b="0" dirty="0">
                <a:ea typeface="+mn-lt"/>
                <a:cs typeface="+mn-lt"/>
              </a:rPr>
            </a:br>
            <a:br>
              <a:rPr lang="en-IN" b="0" dirty="0">
                <a:ea typeface="+mn-lt"/>
                <a:cs typeface="+mn-lt"/>
              </a:rPr>
            </a:br>
            <a:br>
              <a:rPr lang="en-IN" b="0" dirty="0">
                <a:ea typeface="+mn-lt"/>
                <a:cs typeface="+mn-lt"/>
              </a:rPr>
            </a:br>
            <a:br>
              <a:rPr lang="en-IN" b="0">
                <a:ea typeface="+mn-lt"/>
                <a:cs typeface="+mn-lt"/>
              </a:rPr>
            </a:br>
            <a:r>
              <a:rPr lang="en-US">
                <a:cs typeface="Arial"/>
              </a:rPr>
              <a:t>Can you Answer this question </a:t>
            </a:r>
            <a:endParaRPr lang="en-IN" b="0">
              <a:ea typeface="+mn-lt"/>
              <a:cs typeface="+mn-lt"/>
            </a:endParaRPr>
          </a:p>
          <a:p>
            <a:endParaRPr lang="en-US" b="0" dirty="0">
              <a:ea typeface="+mn-lt"/>
              <a:cs typeface="+mn-lt"/>
            </a:endParaRPr>
          </a:p>
          <a:p>
            <a:endParaRPr lang="en-US" b="0" dirty="0">
              <a:ea typeface="+mn-lt"/>
              <a:cs typeface="+mn-lt"/>
            </a:endParaRPr>
          </a:p>
          <a:p>
            <a:br>
              <a:rPr lang="en-US" b="0" dirty="0">
                <a:ea typeface="+mn-lt"/>
                <a:cs typeface="+mn-lt"/>
              </a:rPr>
            </a:br>
            <a:endParaRPr lang="en-US" b="0" dirty="0">
              <a:ea typeface="+mn-lt"/>
              <a:cs typeface="+mn-lt"/>
            </a:endParaRPr>
          </a:p>
          <a:p>
            <a:endParaRPr lang="en-US" dirty="0">
              <a:cs typeface="Arial"/>
            </a:endParaRPr>
          </a:p>
        </p:txBody>
      </p:sp>
      <p:sp>
        <p:nvSpPr>
          <p:cNvPr id="3" name="Content Placeholder 2">
            <a:extLst>
              <a:ext uri="{FF2B5EF4-FFF2-40B4-BE49-F238E27FC236}">
                <a16:creationId xmlns:a16="http://schemas.microsoft.com/office/drawing/2014/main" id="{914E0286-D98B-48CE-8B74-FEFBDD5877C9}"/>
              </a:ext>
            </a:extLst>
          </p:cNvPr>
          <p:cNvSpPr>
            <a:spLocks noGrp="1"/>
          </p:cNvSpPr>
          <p:nvPr>
            <p:ph idx="1"/>
          </p:nvPr>
        </p:nvSpPr>
        <p:spPr/>
        <p:txBody>
          <a:bodyPr/>
          <a:lstStyle/>
          <a:p>
            <a:pPr marL="0" indent="0">
              <a:buNone/>
            </a:pPr>
            <a:r>
              <a:rPr lang="en-US" b="1" dirty="0">
                <a:cs typeface="Arial"/>
              </a:rPr>
              <a:t>Q: </a:t>
            </a:r>
            <a:r>
              <a:rPr lang="en-US" b="1" dirty="0">
                <a:ea typeface="+mn-lt"/>
                <a:cs typeface="+mn-lt"/>
              </a:rPr>
              <a:t>Which of the following types of tables constraints will prevent the entry of duplicate rows?</a:t>
            </a:r>
            <a:endParaRPr lang="en-US" b="1" dirty="0">
              <a:cs typeface="Arial"/>
            </a:endParaRPr>
          </a:p>
          <a:p>
            <a:pPr marL="0" indent="0">
              <a:buNone/>
            </a:pPr>
            <a:endParaRPr lang="en-US" dirty="0">
              <a:cs typeface="Arial"/>
            </a:endParaRPr>
          </a:p>
          <a:p>
            <a:pPr marL="0" indent="0">
              <a:buNone/>
            </a:pPr>
            <a:endParaRPr lang="en-US" dirty="0">
              <a:cs typeface="Arial"/>
            </a:endParaRPr>
          </a:p>
          <a:p>
            <a:pPr marL="457200" indent="-457200">
              <a:buAutoNum type="alphaUcPeriod"/>
            </a:pPr>
            <a:r>
              <a:rPr lang="en-US" b="1" dirty="0">
                <a:solidFill>
                  <a:srgbClr val="FF0000"/>
                </a:solidFill>
                <a:cs typeface="Arial"/>
              </a:rPr>
              <a:t>Primary</a:t>
            </a:r>
            <a:r>
              <a:rPr lang="en-US" b="1" dirty="0">
                <a:solidFill>
                  <a:srgbClr val="FF0000"/>
                </a:solidFill>
                <a:ea typeface="+mn-lt"/>
                <a:cs typeface="+mn-lt"/>
              </a:rPr>
              <a:t> keys</a:t>
            </a:r>
          </a:p>
          <a:p>
            <a:pPr marL="457200" indent="-457200">
              <a:buAutoNum type="alphaUcPeriod"/>
            </a:pPr>
            <a:r>
              <a:rPr lang="en-US" dirty="0">
                <a:ea typeface="+mn-lt"/>
                <a:cs typeface="+mn-lt"/>
              </a:rPr>
              <a:t>Foreign keys</a:t>
            </a:r>
          </a:p>
          <a:p>
            <a:pPr marL="457200" indent="-457200">
              <a:spcAft>
                <a:spcPts val="0"/>
              </a:spcAft>
              <a:buAutoNum type="alphaUcPeriod"/>
            </a:pPr>
            <a:r>
              <a:rPr lang="en-US" dirty="0">
                <a:ea typeface="+mn-lt"/>
                <a:cs typeface="+mn-lt"/>
              </a:rPr>
              <a:t>Unique keys</a:t>
            </a:r>
          </a:p>
          <a:p>
            <a:pPr marL="457200" indent="-457200">
              <a:spcAft>
                <a:spcPts val="0"/>
              </a:spcAft>
              <a:buAutoNum type="alphaUcPeriod"/>
            </a:pPr>
            <a:r>
              <a:rPr lang="en-US" dirty="0">
                <a:ea typeface="+mn-lt"/>
                <a:cs typeface="+mn-lt"/>
              </a:rPr>
              <a:t>Candidate keys</a:t>
            </a:r>
          </a:p>
        </p:txBody>
      </p:sp>
      <p:sp>
        <p:nvSpPr>
          <p:cNvPr id="4" name="Slide Number Placeholder 3">
            <a:extLst>
              <a:ext uri="{FF2B5EF4-FFF2-40B4-BE49-F238E27FC236}">
                <a16:creationId xmlns:a16="http://schemas.microsoft.com/office/drawing/2014/main" id="{342AD9F6-9B23-4042-9FC5-7BD27F6D5526}"/>
              </a:ext>
            </a:extLst>
          </p:cNvPr>
          <p:cNvSpPr>
            <a:spLocks noGrp="1"/>
          </p:cNvSpPr>
          <p:nvPr>
            <p:ph type="sldNum" sz="quarter" idx="10"/>
          </p:nvPr>
        </p:nvSpPr>
        <p:spPr/>
        <p:txBody>
          <a:bodyPr/>
          <a:lstStyle/>
          <a:p>
            <a:pPr>
              <a:defRPr/>
            </a:pPr>
            <a:fld id="{ABFF5F4A-8FC7-419E-B94C-CDDC8DE310AE}" type="slidenum">
              <a:rPr lang="en-US" altLang="en-US" dirty="0"/>
              <a:pPr>
                <a:defRPr/>
              </a:pPr>
              <a:t>30</a:t>
            </a:fld>
            <a:endParaRPr lang="en-US" altLang="en-US" dirty="0"/>
          </a:p>
        </p:txBody>
      </p:sp>
    </p:spTree>
    <p:extLst>
      <p:ext uri="{BB962C8B-B14F-4D97-AF65-F5344CB8AC3E}">
        <p14:creationId xmlns:p14="http://schemas.microsoft.com/office/powerpoint/2010/main" val="24027633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67D64-A6A6-4749-BA41-9A7DF45A35A3}"/>
              </a:ext>
            </a:extLst>
          </p:cNvPr>
          <p:cNvSpPr>
            <a:spLocks noGrp="1"/>
          </p:cNvSpPr>
          <p:nvPr>
            <p:ph type="title"/>
          </p:nvPr>
        </p:nvSpPr>
        <p:spPr/>
        <p:txBody>
          <a:bodyPr/>
          <a:lstStyle/>
          <a:p>
            <a:br>
              <a:rPr lang="en-IN" b="0" dirty="0">
                <a:ea typeface="+mn-lt"/>
                <a:cs typeface="+mn-lt"/>
              </a:rPr>
            </a:br>
            <a:br>
              <a:rPr lang="en-IN" b="0" dirty="0">
                <a:ea typeface="+mn-lt"/>
                <a:cs typeface="+mn-lt"/>
              </a:rPr>
            </a:br>
            <a:br>
              <a:rPr lang="en-IN" b="0" dirty="0">
                <a:ea typeface="+mn-lt"/>
                <a:cs typeface="+mn-lt"/>
              </a:rPr>
            </a:br>
            <a:br>
              <a:rPr lang="en-IN" b="0" dirty="0">
                <a:ea typeface="+mn-lt"/>
                <a:cs typeface="+mn-lt"/>
              </a:rPr>
            </a:br>
            <a:br>
              <a:rPr lang="en-IN" b="0">
                <a:ea typeface="+mn-lt"/>
                <a:cs typeface="+mn-lt"/>
              </a:rPr>
            </a:br>
            <a:r>
              <a:rPr lang="en-US">
                <a:cs typeface="Arial"/>
              </a:rPr>
              <a:t>Can you Answer this question </a:t>
            </a:r>
            <a:endParaRPr lang="en-IN" b="0">
              <a:ea typeface="+mn-lt"/>
              <a:cs typeface="+mn-lt"/>
            </a:endParaRPr>
          </a:p>
          <a:p>
            <a:endParaRPr lang="en-US" b="0" dirty="0">
              <a:ea typeface="+mn-lt"/>
              <a:cs typeface="+mn-lt"/>
            </a:endParaRPr>
          </a:p>
          <a:p>
            <a:endParaRPr lang="en-US" b="0" dirty="0">
              <a:ea typeface="+mn-lt"/>
              <a:cs typeface="+mn-lt"/>
            </a:endParaRPr>
          </a:p>
          <a:p>
            <a:br>
              <a:rPr lang="en-US" b="0" dirty="0">
                <a:ea typeface="+mn-lt"/>
                <a:cs typeface="+mn-lt"/>
              </a:rPr>
            </a:br>
            <a:endParaRPr lang="en-US" b="0" dirty="0">
              <a:ea typeface="+mn-lt"/>
              <a:cs typeface="+mn-lt"/>
            </a:endParaRPr>
          </a:p>
          <a:p>
            <a:endParaRPr lang="en-US" dirty="0">
              <a:cs typeface="Arial"/>
            </a:endParaRPr>
          </a:p>
        </p:txBody>
      </p:sp>
      <p:sp>
        <p:nvSpPr>
          <p:cNvPr id="3" name="Content Placeholder 2">
            <a:extLst>
              <a:ext uri="{FF2B5EF4-FFF2-40B4-BE49-F238E27FC236}">
                <a16:creationId xmlns:a16="http://schemas.microsoft.com/office/drawing/2014/main" id="{914E0286-D98B-48CE-8B74-FEFBDD5877C9}"/>
              </a:ext>
            </a:extLst>
          </p:cNvPr>
          <p:cNvSpPr>
            <a:spLocks noGrp="1"/>
          </p:cNvSpPr>
          <p:nvPr>
            <p:ph idx="1"/>
          </p:nvPr>
        </p:nvSpPr>
        <p:spPr>
          <a:xfrm>
            <a:off x="436880" y="1069340"/>
            <a:ext cx="10942320" cy="5176203"/>
          </a:xfrm>
        </p:spPr>
        <p:txBody>
          <a:bodyPr/>
          <a:lstStyle/>
          <a:p>
            <a:pPr marL="0" indent="0">
              <a:buNone/>
            </a:pPr>
            <a:r>
              <a:rPr lang="en-US" sz="1600" b="1" dirty="0">
                <a:cs typeface="Arial"/>
              </a:rPr>
              <a:t>Q: </a:t>
            </a:r>
            <a:r>
              <a:rPr lang="en-US" sz="1600" b="1" dirty="0">
                <a:ea typeface="+mn-lt"/>
                <a:cs typeface="+mn-lt"/>
              </a:rPr>
              <a:t>The following table has two attributes A and C where A is the primary key and C is the foreign key referencing A with on-delete cascade. (2005) </a:t>
            </a:r>
          </a:p>
          <a:p>
            <a:pPr>
              <a:buNone/>
            </a:pPr>
            <a:r>
              <a:rPr lang="en-US" sz="1600" dirty="0">
                <a:ea typeface="+mn-lt"/>
                <a:cs typeface="+mn-lt"/>
              </a:rPr>
              <a:t>A   C </a:t>
            </a:r>
            <a:endParaRPr lang="en-US" sz="1600" dirty="0">
              <a:cs typeface="Arial"/>
            </a:endParaRPr>
          </a:p>
          <a:p>
            <a:pPr>
              <a:buNone/>
            </a:pPr>
            <a:r>
              <a:rPr lang="en-US" sz="1600" dirty="0">
                <a:ea typeface="+mn-lt"/>
                <a:cs typeface="+mn-lt"/>
              </a:rPr>
              <a:t>----- </a:t>
            </a:r>
            <a:endParaRPr lang="en-US" sz="1600" dirty="0">
              <a:cs typeface="Arial"/>
            </a:endParaRPr>
          </a:p>
          <a:p>
            <a:pPr>
              <a:buNone/>
            </a:pPr>
            <a:r>
              <a:rPr lang="en-US" sz="1600" dirty="0">
                <a:ea typeface="+mn-lt"/>
                <a:cs typeface="+mn-lt"/>
              </a:rPr>
              <a:t>2   4 </a:t>
            </a:r>
            <a:endParaRPr lang="en-US" sz="1600" dirty="0">
              <a:cs typeface="Arial"/>
            </a:endParaRPr>
          </a:p>
          <a:p>
            <a:pPr>
              <a:buNone/>
            </a:pPr>
            <a:r>
              <a:rPr lang="en-US" sz="1600" dirty="0">
                <a:ea typeface="+mn-lt"/>
                <a:cs typeface="+mn-lt"/>
              </a:rPr>
              <a:t>3   4 </a:t>
            </a:r>
            <a:endParaRPr lang="en-US" sz="1600" dirty="0">
              <a:cs typeface="Arial"/>
            </a:endParaRPr>
          </a:p>
          <a:p>
            <a:pPr>
              <a:buNone/>
            </a:pPr>
            <a:r>
              <a:rPr lang="en-US" sz="1600" dirty="0">
                <a:ea typeface="+mn-lt"/>
                <a:cs typeface="+mn-lt"/>
              </a:rPr>
              <a:t>4   3 </a:t>
            </a:r>
            <a:endParaRPr lang="en-US" sz="1600" dirty="0">
              <a:cs typeface="Arial"/>
            </a:endParaRPr>
          </a:p>
          <a:p>
            <a:pPr>
              <a:buNone/>
            </a:pPr>
            <a:r>
              <a:rPr lang="en-US" sz="1600" dirty="0">
                <a:ea typeface="+mn-lt"/>
                <a:cs typeface="+mn-lt"/>
              </a:rPr>
              <a:t>5   2 </a:t>
            </a:r>
            <a:endParaRPr lang="en-US" sz="1600" dirty="0">
              <a:cs typeface="Arial"/>
            </a:endParaRPr>
          </a:p>
          <a:p>
            <a:pPr>
              <a:buNone/>
            </a:pPr>
            <a:r>
              <a:rPr lang="en-US" sz="1600" dirty="0">
                <a:ea typeface="+mn-lt"/>
                <a:cs typeface="+mn-lt"/>
              </a:rPr>
              <a:t>7   2 </a:t>
            </a:r>
            <a:endParaRPr lang="en-US" sz="1600" dirty="0">
              <a:cs typeface="Arial"/>
            </a:endParaRPr>
          </a:p>
          <a:p>
            <a:pPr>
              <a:buNone/>
            </a:pPr>
            <a:r>
              <a:rPr lang="en-US" sz="1600" dirty="0">
                <a:ea typeface="+mn-lt"/>
                <a:cs typeface="+mn-lt"/>
              </a:rPr>
              <a:t>9   5 </a:t>
            </a:r>
            <a:endParaRPr lang="en-US" sz="1600" dirty="0">
              <a:cs typeface="Arial"/>
            </a:endParaRPr>
          </a:p>
          <a:p>
            <a:pPr marL="0" indent="0">
              <a:buNone/>
            </a:pPr>
            <a:r>
              <a:rPr lang="en-US" sz="1600" dirty="0">
                <a:ea typeface="+mn-lt"/>
                <a:cs typeface="+mn-lt"/>
              </a:rPr>
              <a:t>6   4 </a:t>
            </a:r>
          </a:p>
          <a:p>
            <a:pPr marL="0" indent="0">
              <a:buNone/>
            </a:pPr>
            <a:r>
              <a:rPr lang="en-US" sz="1600" dirty="0">
                <a:ea typeface="+mn-lt"/>
                <a:cs typeface="+mn-lt"/>
              </a:rPr>
              <a:t>The set of all tuples that must be additionally deleted to preserve referential integrity when the tuple (2,4) is deleted is:</a:t>
            </a:r>
            <a:br>
              <a:rPr lang="en-US" sz="1600" dirty="0">
                <a:ea typeface="+mn-lt"/>
                <a:cs typeface="+mn-lt"/>
              </a:rPr>
            </a:br>
            <a:r>
              <a:rPr lang="en-US" sz="1600" dirty="0">
                <a:ea typeface="+mn-lt"/>
                <a:cs typeface="+mn-lt"/>
              </a:rPr>
              <a:t> </a:t>
            </a:r>
          </a:p>
          <a:p>
            <a:pPr marL="0" indent="0">
              <a:buNone/>
            </a:pPr>
            <a:endParaRPr lang="en-US" sz="1600" dirty="0">
              <a:cs typeface="Arial"/>
            </a:endParaRPr>
          </a:p>
          <a:p>
            <a:pPr marL="457200" indent="-457200">
              <a:buAutoNum type="alphaUcPeriod"/>
            </a:pPr>
            <a:r>
              <a:rPr lang="en-US" sz="1600" dirty="0">
                <a:ea typeface="+mn-lt"/>
                <a:cs typeface="+mn-lt"/>
              </a:rPr>
              <a:t>(3,4) and (6,4)</a:t>
            </a:r>
          </a:p>
          <a:p>
            <a:pPr marL="457200" indent="-457200">
              <a:buAutoNum type="alphaUcPeriod"/>
            </a:pPr>
            <a:r>
              <a:rPr lang="en-US" sz="1600" dirty="0">
                <a:ea typeface="+mn-lt"/>
                <a:cs typeface="+mn-lt"/>
              </a:rPr>
              <a:t>(5,2) and (7,2)</a:t>
            </a:r>
          </a:p>
          <a:p>
            <a:pPr marL="457200" indent="-457200">
              <a:spcAft>
                <a:spcPts val="0"/>
              </a:spcAft>
              <a:buAutoNum type="alphaUcPeriod"/>
            </a:pPr>
            <a:r>
              <a:rPr lang="en-US" sz="1600" dirty="0">
                <a:ea typeface="+mn-lt"/>
                <a:cs typeface="+mn-lt"/>
              </a:rPr>
              <a:t>(5,2), (7,2) and (9,5)</a:t>
            </a:r>
          </a:p>
          <a:p>
            <a:pPr marL="457200" indent="-457200">
              <a:spcAft>
                <a:spcPts val="0"/>
              </a:spcAft>
              <a:buAutoNum type="alphaUcPeriod"/>
            </a:pPr>
            <a:r>
              <a:rPr lang="en-US" sz="1600" dirty="0">
                <a:ea typeface="+mn-lt"/>
                <a:cs typeface="+mn-lt"/>
              </a:rPr>
              <a:t>(3,4), (4,3) and (6,4)</a:t>
            </a:r>
          </a:p>
        </p:txBody>
      </p:sp>
      <p:sp>
        <p:nvSpPr>
          <p:cNvPr id="4" name="Slide Number Placeholder 3">
            <a:extLst>
              <a:ext uri="{FF2B5EF4-FFF2-40B4-BE49-F238E27FC236}">
                <a16:creationId xmlns:a16="http://schemas.microsoft.com/office/drawing/2014/main" id="{342AD9F6-9B23-4042-9FC5-7BD27F6D5526}"/>
              </a:ext>
            </a:extLst>
          </p:cNvPr>
          <p:cNvSpPr>
            <a:spLocks noGrp="1"/>
          </p:cNvSpPr>
          <p:nvPr>
            <p:ph type="sldNum" sz="quarter" idx="10"/>
          </p:nvPr>
        </p:nvSpPr>
        <p:spPr/>
        <p:txBody>
          <a:bodyPr/>
          <a:lstStyle/>
          <a:p>
            <a:pPr>
              <a:defRPr/>
            </a:pPr>
            <a:fld id="{ABFF5F4A-8FC7-419E-B94C-CDDC8DE310AE}" type="slidenum">
              <a:rPr lang="en-US" altLang="en-US" dirty="0"/>
              <a:pPr>
                <a:defRPr/>
              </a:pPr>
              <a:t>31</a:t>
            </a:fld>
            <a:endParaRPr lang="en-US" altLang="en-US" dirty="0"/>
          </a:p>
        </p:txBody>
      </p:sp>
    </p:spTree>
    <p:extLst>
      <p:ext uri="{BB962C8B-B14F-4D97-AF65-F5344CB8AC3E}">
        <p14:creationId xmlns:p14="http://schemas.microsoft.com/office/powerpoint/2010/main" val="4656699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67D64-A6A6-4749-BA41-9A7DF45A35A3}"/>
              </a:ext>
            </a:extLst>
          </p:cNvPr>
          <p:cNvSpPr>
            <a:spLocks noGrp="1"/>
          </p:cNvSpPr>
          <p:nvPr>
            <p:ph type="title"/>
          </p:nvPr>
        </p:nvSpPr>
        <p:spPr/>
        <p:txBody>
          <a:bodyPr/>
          <a:lstStyle/>
          <a:p>
            <a:br>
              <a:rPr lang="en-IN" b="0" dirty="0">
                <a:ea typeface="+mn-lt"/>
                <a:cs typeface="+mn-lt"/>
              </a:rPr>
            </a:br>
            <a:br>
              <a:rPr lang="en-IN" b="0" dirty="0">
                <a:ea typeface="+mn-lt"/>
                <a:cs typeface="+mn-lt"/>
              </a:rPr>
            </a:br>
            <a:br>
              <a:rPr lang="en-IN" b="0" dirty="0">
                <a:ea typeface="+mn-lt"/>
                <a:cs typeface="+mn-lt"/>
              </a:rPr>
            </a:br>
            <a:br>
              <a:rPr lang="en-IN" b="0" dirty="0">
                <a:ea typeface="+mn-lt"/>
                <a:cs typeface="+mn-lt"/>
              </a:rPr>
            </a:br>
            <a:br>
              <a:rPr lang="en-IN" b="0">
                <a:ea typeface="+mn-lt"/>
                <a:cs typeface="+mn-lt"/>
              </a:rPr>
            </a:br>
            <a:r>
              <a:rPr lang="en-US">
                <a:cs typeface="Arial"/>
              </a:rPr>
              <a:t>Can you Answer this question </a:t>
            </a:r>
            <a:endParaRPr lang="en-IN" b="0">
              <a:ea typeface="+mn-lt"/>
              <a:cs typeface="+mn-lt"/>
            </a:endParaRPr>
          </a:p>
          <a:p>
            <a:endParaRPr lang="en-US" b="0" dirty="0">
              <a:ea typeface="+mn-lt"/>
              <a:cs typeface="+mn-lt"/>
            </a:endParaRPr>
          </a:p>
          <a:p>
            <a:endParaRPr lang="en-US" b="0" dirty="0">
              <a:ea typeface="+mn-lt"/>
              <a:cs typeface="+mn-lt"/>
            </a:endParaRPr>
          </a:p>
          <a:p>
            <a:br>
              <a:rPr lang="en-US" b="0" dirty="0">
                <a:ea typeface="+mn-lt"/>
                <a:cs typeface="+mn-lt"/>
              </a:rPr>
            </a:br>
            <a:endParaRPr lang="en-US" b="0" dirty="0">
              <a:ea typeface="+mn-lt"/>
              <a:cs typeface="+mn-lt"/>
            </a:endParaRPr>
          </a:p>
          <a:p>
            <a:endParaRPr lang="en-US" dirty="0">
              <a:cs typeface="Arial"/>
            </a:endParaRPr>
          </a:p>
        </p:txBody>
      </p:sp>
      <p:sp>
        <p:nvSpPr>
          <p:cNvPr id="3" name="Content Placeholder 2">
            <a:extLst>
              <a:ext uri="{FF2B5EF4-FFF2-40B4-BE49-F238E27FC236}">
                <a16:creationId xmlns:a16="http://schemas.microsoft.com/office/drawing/2014/main" id="{914E0286-D98B-48CE-8B74-FEFBDD5877C9}"/>
              </a:ext>
            </a:extLst>
          </p:cNvPr>
          <p:cNvSpPr>
            <a:spLocks noGrp="1"/>
          </p:cNvSpPr>
          <p:nvPr>
            <p:ph idx="1"/>
          </p:nvPr>
        </p:nvSpPr>
        <p:spPr>
          <a:xfrm>
            <a:off x="436880" y="1069340"/>
            <a:ext cx="10942320" cy="5176203"/>
          </a:xfrm>
        </p:spPr>
        <p:txBody>
          <a:bodyPr/>
          <a:lstStyle/>
          <a:p>
            <a:pPr marL="0" indent="0">
              <a:buNone/>
            </a:pPr>
            <a:r>
              <a:rPr lang="en-US" sz="1600" b="1" dirty="0">
                <a:cs typeface="Arial"/>
              </a:rPr>
              <a:t>Q: </a:t>
            </a:r>
            <a:r>
              <a:rPr lang="en-US" sz="1600" b="1" dirty="0">
                <a:ea typeface="+mn-lt"/>
                <a:cs typeface="+mn-lt"/>
              </a:rPr>
              <a:t>The following table has two attributes A and C where A is the primary key and C is the foreign key referencing A with on-delete cascade. (GATE 2005) </a:t>
            </a:r>
          </a:p>
          <a:p>
            <a:pPr>
              <a:buNone/>
            </a:pPr>
            <a:r>
              <a:rPr lang="en-US" sz="1600" dirty="0">
                <a:ea typeface="+mn-lt"/>
                <a:cs typeface="+mn-lt"/>
              </a:rPr>
              <a:t>A   C </a:t>
            </a:r>
            <a:endParaRPr lang="en-US" sz="1600" dirty="0">
              <a:cs typeface="Arial"/>
            </a:endParaRPr>
          </a:p>
          <a:p>
            <a:pPr>
              <a:buNone/>
            </a:pPr>
            <a:r>
              <a:rPr lang="en-US" sz="1600" dirty="0">
                <a:ea typeface="+mn-lt"/>
                <a:cs typeface="+mn-lt"/>
              </a:rPr>
              <a:t>----- </a:t>
            </a:r>
            <a:endParaRPr lang="en-US" sz="1600" dirty="0">
              <a:cs typeface="Arial"/>
            </a:endParaRPr>
          </a:p>
          <a:p>
            <a:pPr>
              <a:buNone/>
            </a:pPr>
            <a:r>
              <a:rPr lang="en-US" sz="1600" dirty="0">
                <a:ea typeface="+mn-lt"/>
                <a:cs typeface="+mn-lt"/>
              </a:rPr>
              <a:t>2   4 </a:t>
            </a:r>
            <a:endParaRPr lang="en-US" sz="1600" dirty="0">
              <a:cs typeface="Arial"/>
            </a:endParaRPr>
          </a:p>
          <a:p>
            <a:pPr>
              <a:buNone/>
            </a:pPr>
            <a:r>
              <a:rPr lang="en-US" sz="1600" dirty="0">
                <a:ea typeface="+mn-lt"/>
                <a:cs typeface="+mn-lt"/>
              </a:rPr>
              <a:t>3   4 </a:t>
            </a:r>
            <a:endParaRPr lang="en-US" sz="1600" dirty="0">
              <a:cs typeface="Arial"/>
            </a:endParaRPr>
          </a:p>
          <a:p>
            <a:pPr>
              <a:buNone/>
            </a:pPr>
            <a:r>
              <a:rPr lang="en-US" sz="1600" dirty="0">
                <a:ea typeface="+mn-lt"/>
                <a:cs typeface="+mn-lt"/>
              </a:rPr>
              <a:t>4   3 </a:t>
            </a:r>
            <a:endParaRPr lang="en-US" sz="1600" dirty="0">
              <a:cs typeface="Arial"/>
            </a:endParaRPr>
          </a:p>
          <a:p>
            <a:pPr>
              <a:buNone/>
            </a:pPr>
            <a:r>
              <a:rPr lang="en-US" sz="1600" dirty="0">
                <a:ea typeface="+mn-lt"/>
                <a:cs typeface="+mn-lt"/>
              </a:rPr>
              <a:t>5   2 </a:t>
            </a:r>
            <a:endParaRPr lang="en-US" sz="1600" dirty="0">
              <a:cs typeface="Arial"/>
            </a:endParaRPr>
          </a:p>
          <a:p>
            <a:pPr>
              <a:buNone/>
            </a:pPr>
            <a:r>
              <a:rPr lang="en-US" sz="1600" dirty="0">
                <a:ea typeface="+mn-lt"/>
                <a:cs typeface="+mn-lt"/>
              </a:rPr>
              <a:t>7   2 </a:t>
            </a:r>
            <a:endParaRPr lang="en-US" sz="1600" dirty="0">
              <a:cs typeface="Arial"/>
            </a:endParaRPr>
          </a:p>
          <a:p>
            <a:pPr>
              <a:buNone/>
            </a:pPr>
            <a:r>
              <a:rPr lang="en-US" sz="1600" dirty="0">
                <a:ea typeface="+mn-lt"/>
                <a:cs typeface="+mn-lt"/>
              </a:rPr>
              <a:t>9   5 </a:t>
            </a:r>
            <a:endParaRPr lang="en-US" sz="1600" dirty="0">
              <a:cs typeface="Arial"/>
            </a:endParaRPr>
          </a:p>
          <a:p>
            <a:pPr marL="0" indent="0">
              <a:buNone/>
            </a:pPr>
            <a:r>
              <a:rPr lang="en-US" sz="1600" dirty="0">
                <a:ea typeface="+mn-lt"/>
                <a:cs typeface="+mn-lt"/>
              </a:rPr>
              <a:t>6   4 </a:t>
            </a:r>
          </a:p>
          <a:p>
            <a:pPr marL="0" indent="0">
              <a:buNone/>
            </a:pPr>
            <a:r>
              <a:rPr lang="en-US" sz="1600" dirty="0">
                <a:ea typeface="+mn-lt"/>
                <a:cs typeface="+mn-lt"/>
              </a:rPr>
              <a:t>The set of all tuples that must be additionally deleted to preserve referential integrity when the tuple (2,4) is deleted is:</a:t>
            </a:r>
            <a:br>
              <a:rPr lang="en-US" sz="1600" dirty="0">
                <a:ea typeface="+mn-lt"/>
                <a:cs typeface="+mn-lt"/>
              </a:rPr>
            </a:br>
            <a:r>
              <a:rPr lang="en-US" sz="1600" dirty="0">
                <a:ea typeface="+mn-lt"/>
                <a:cs typeface="+mn-lt"/>
              </a:rPr>
              <a:t> </a:t>
            </a:r>
          </a:p>
          <a:p>
            <a:pPr marL="0" indent="0">
              <a:buNone/>
            </a:pPr>
            <a:endParaRPr lang="en-US" sz="1600" dirty="0">
              <a:cs typeface="Arial"/>
            </a:endParaRPr>
          </a:p>
          <a:p>
            <a:pPr marL="457200" indent="-457200">
              <a:buAutoNum type="alphaUcPeriod"/>
            </a:pPr>
            <a:r>
              <a:rPr lang="en-US" sz="1600" dirty="0">
                <a:ea typeface="+mn-lt"/>
                <a:cs typeface="+mn-lt"/>
              </a:rPr>
              <a:t>(3,4) and (6,4)</a:t>
            </a:r>
          </a:p>
          <a:p>
            <a:pPr marL="457200" indent="-457200">
              <a:buAutoNum type="alphaUcPeriod"/>
            </a:pPr>
            <a:r>
              <a:rPr lang="en-US" sz="1600" dirty="0">
                <a:ea typeface="+mn-lt"/>
                <a:cs typeface="+mn-lt"/>
              </a:rPr>
              <a:t>(5,2) and (7,2)</a:t>
            </a:r>
          </a:p>
          <a:p>
            <a:pPr marL="457200" indent="-457200">
              <a:spcAft>
                <a:spcPts val="0"/>
              </a:spcAft>
              <a:buAutoNum type="alphaUcPeriod"/>
            </a:pPr>
            <a:r>
              <a:rPr lang="en-US" sz="1600" b="1" dirty="0">
                <a:solidFill>
                  <a:srgbClr val="FF0000"/>
                </a:solidFill>
                <a:ea typeface="+mn-lt"/>
                <a:cs typeface="+mn-lt"/>
              </a:rPr>
              <a:t>(5,2), (7,2) and (9,5)</a:t>
            </a:r>
          </a:p>
          <a:p>
            <a:pPr marL="457200" indent="-457200">
              <a:spcAft>
                <a:spcPts val="0"/>
              </a:spcAft>
              <a:buAutoNum type="alphaUcPeriod"/>
            </a:pPr>
            <a:r>
              <a:rPr lang="en-US" sz="1600" dirty="0">
                <a:ea typeface="+mn-lt"/>
                <a:cs typeface="+mn-lt"/>
              </a:rPr>
              <a:t>(3,4), (4,3) and (6,4)</a:t>
            </a:r>
          </a:p>
        </p:txBody>
      </p:sp>
      <p:sp>
        <p:nvSpPr>
          <p:cNvPr id="4" name="Slide Number Placeholder 3">
            <a:extLst>
              <a:ext uri="{FF2B5EF4-FFF2-40B4-BE49-F238E27FC236}">
                <a16:creationId xmlns:a16="http://schemas.microsoft.com/office/drawing/2014/main" id="{342AD9F6-9B23-4042-9FC5-7BD27F6D5526}"/>
              </a:ext>
            </a:extLst>
          </p:cNvPr>
          <p:cNvSpPr>
            <a:spLocks noGrp="1"/>
          </p:cNvSpPr>
          <p:nvPr>
            <p:ph type="sldNum" sz="quarter" idx="10"/>
          </p:nvPr>
        </p:nvSpPr>
        <p:spPr/>
        <p:txBody>
          <a:bodyPr/>
          <a:lstStyle/>
          <a:p>
            <a:pPr>
              <a:defRPr/>
            </a:pPr>
            <a:fld id="{ABFF5F4A-8FC7-419E-B94C-CDDC8DE310AE}" type="slidenum">
              <a:rPr lang="en-US" altLang="en-US" dirty="0"/>
              <a:pPr>
                <a:defRPr/>
              </a:pPr>
              <a:t>32</a:t>
            </a:fld>
            <a:endParaRPr lang="en-US" altLang="en-US" dirty="0"/>
          </a:p>
        </p:txBody>
      </p:sp>
    </p:spTree>
    <p:extLst>
      <p:ext uri="{BB962C8B-B14F-4D97-AF65-F5344CB8AC3E}">
        <p14:creationId xmlns:p14="http://schemas.microsoft.com/office/powerpoint/2010/main" val="9023544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67D64-A6A6-4749-BA41-9A7DF45A35A3}"/>
              </a:ext>
            </a:extLst>
          </p:cNvPr>
          <p:cNvSpPr>
            <a:spLocks noGrp="1"/>
          </p:cNvSpPr>
          <p:nvPr>
            <p:ph type="title"/>
          </p:nvPr>
        </p:nvSpPr>
        <p:spPr/>
        <p:txBody>
          <a:bodyPr/>
          <a:lstStyle/>
          <a:p>
            <a:br>
              <a:rPr lang="en-IN" b="0" dirty="0">
                <a:ea typeface="+mn-lt"/>
                <a:cs typeface="+mn-lt"/>
              </a:rPr>
            </a:br>
            <a:br>
              <a:rPr lang="en-IN" b="0" dirty="0">
                <a:ea typeface="+mn-lt"/>
                <a:cs typeface="+mn-lt"/>
              </a:rPr>
            </a:br>
            <a:br>
              <a:rPr lang="en-IN" b="0" dirty="0">
                <a:ea typeface="+mn-lt"/>
                <a:cs typeface="+mn-lt"/>
              </a:rPr>
            </a:br>
            <a:br>
              <a:rPr lang="en-IN" b="0" dirty="0">
                <a:ea typeface="+mn-lt"/>
                <a:cs typeface="+mn-lt"/>
              </a:rPr>
            </a:br>
            <a:br>
              <a:rPr lang="en-IN" b="0">
                <a:ea typeface="+mn-lt"/>
                <a:cs typeface="+mn-lt"/>
              </a:rPr>
            </a:br>
            <a:r>
              <a:rPr lang="en-US">
                <a:cs typeface="Arial"/>
              </a:rPr>
              <a:t>Can you Answer this question </a:t>
            </a:r>
            <a:endParaRPr lang="en-IN" b="0">
              <a:ea typeface="+mn-lt"/>
              <a:cs typeface="+mn-lt"/>
            </a:endParaRPr>
          </a:p>
          <a:p>
            <a:endParaRPr lang="en-US" b="0" dirty="0">
              <a:ea typeface="+mn-lt"/>
              <a:cs typeface="+mn-lt"/>
            </a:endParaRPr>
          </a:p>
          <a:p>
            <a:endParaRPr lang="en-US" b="0" dirty="0">
              <a:ea typeface="+mn-lt"/>
              <a:cs typeface="+mn-lt"/>
            </a:endParaRPr>
          </a:p>
          <a:p>
            <a:br>
              <a:rPr lang="en-US" b="0" dirty="0">
                <a:ea typeface="+mn-lt"/>
                <a:cs typeface="+mn-lt"/>
              </a:rPr>
            </a:br>
            <a:endParaRPr lang="en-US" b="0" dirty="0">
              <a:ea typeface="+mn-lt"/>
              <a:cs typeface="+mn-lt"/>
            </a:endParaRPr>
          </a:p>
          <a:p>
            <a:endParaRPr lang="en-US" dirty="0">
              <a:cs typeface="Arial"/>
            </a:endParaRPr>
          </a:p>
        </p:txBody>
      </p:sp>
      <p:sp>
        <p:nvSpPr>
          <p:cNvPr id="3" name="Content Placeholder 2">
            <a:extLst>
              <a:ext uri="{FF2B5EF4-FFF2-40B4-BE49-F238E27FC236}">
                <a16:creationId xmlns:a16="http://schemas.microsoft.com/office/drawing/2014/main" id="{914E0286-D98B-48CE-8B74-FEFBDD5877C9}"/>
              </a:ext>
            </a:extLst>
          </p:cNvPr>
          <p:cNvSpPr>
            <a:spLocks noGrp="1"/>
          </p:cNvSpPr>
          <p:nvPr>
            <p:ph idx="1"/>
          </p:nvPr>
        </p:nvSpPr>
        <p:spPr>
          <a:xfrm>
            <a:off x="436880" y="1069340"/>
            <a:ext cx="10942320" cy="5176203"/>
          </a:xfrm>
        </p:spPr>
        <p:txBody>
          <a:bodyPr/>
          <a:lstStyle/>
          <a:p>
            <a:pPr>
              <a:buNone/>
            </a:pPr>
            <a:r>
              <a:rPr lang="en-US" sz="1800" b="1" dirty="0">
                <a:ea typeface="+mn-lt"/>
                <a:cs typeface="+mn-lt"/>
              </a:rPr>
              <a:t>Q: Given the following statements: </a:t>
            </a:r>
            <a:endParaRPr lang="en-US" sz="1800" b="1" dirty="0">
              <a:cs typeface="Arial"/>
            </a:endParaRPr>
          </a:p>
          <a:p>
            <a:pPr>
              <a:buNone/>
            </a:pPr>
            <a:r>
              <a:rPr lang="en-US" sz="1800" b="1" dirty="0">
                <a:ea typeface="+mn-lt"/>
                <a:cs typeface="+mn-lt"/>
              </a:rPr>
              <a:t>S1: A foreign key declaration can always be replaced by an equivalent check assertion in SQL. </a:t>
            </a:r>
            <a:endParaRPr lang="en-US" sz="1800" b="1" dirty="0">
              <a:cs typeface="Arial"/>
            </a:endParaRPr>
          </a:p>
          <a:p>
            <a:pPr>
              <a:buNone/>
            </a:pPr>
            <a:r>
              <a:rPr lang="en-US" sz="1800" b="1" dirty="0">
                <a:ea typeface="+mn-lt"/>
                <a:cs typeface="+mn-lt"/>
              </a:rPr>
              <a:t>S2: Given the table R(</a:t>
            </a:r>
            <a:r>
              <a:rPr lang="en-US" sz="1800" b="1" dirty="0" err="1">
                <a:ea typeface="+mn-lt"/>
                <a:cs typeface="+mn-lt"/>
              </a:rPr>
              <a:t>a,b,c</a:t>
            </a:r>
            <a:r>
              <a:rPr lang="en-US" sz="1800" b="1" dirty="0">
                <a:ea typeface="+mn-lt"/>
                <a:cs typeface="+mn-lt"/>
              </a:rPr>
              <a:t>) where a and b together form the primary key, the following is a valid table definition.( GATE 2014)</a:t>
            </a:r>
            <a:r>
              <a:rPr lang="en-US" sz="1800" dirty="0">
                <a:ea typeface="+mn-lt"/>
                <a:cs typeface="+mn-lt"/>
              </a:rPr>
              <a:t> </a:t>
            </a:r>
            <a:endParaRPr lang="en-US" sz="1800" dirty="0">
              <a:cs typeface="Arial"/>
            </a:endParaRPr>
          </a:p>
          <a:p>
            <a:pPr>
              <a:buNone/>
            </a:pPr>
            <a:r>
              <a:rPr lang="en-US" sz="1800" dirty="0">
                <a:ea typeface="+mn-lt"/>
                <a:cs typeface="+mn-lt"/>
              </a:rPr>
              <a:t>CREATE TABLE S ( </a:t>
            </a:r>
          </a:p>
          <a:p>
            <a:pPr>
              <a:buNone/>
            </a:pPr>
            <a:r>
              <a:rPr lang="en-US" sz="1800" dirty="0">
                <a:ea typeface="+mn-lt"/>
                <a:cs typeface="+mn-lt"/>
              </a:rPr>
              <a:t>      a INTEGER, </a:t>
            </a:r>
            <a:endParaRPr lang="en-US" sz="1800" dirty="0">
              <a:cs typeface="Arial"/>
            </a:endParaRPr>
          </a:p>
          <a:p>
            <a:pPr>
              <a:buNone/>
            </a:pPr>
            <a:r>
              <a:rPr lang="en-US" sz="1800" dirty="0">
                <a:ea typeface="+mn-lt"/>
                <a:cs typeface="+mn-lt"/>
              </a:rPr>
              <a:t>      d INTEGER, </a:t>
            </a:r>
            <a:endParaRPr lang="en-US" sz="1800" dirty="0">
              <a:cs typeface="Arial"/>
            </a:endParaRPr>
          </a:p>
          <a:p>
            <a:pPr>
              <a:buNone/>
            </a:pPr>
            <a:r>
              <a:rPr lang="en-US" sz="1800" dirty="0">
                <a:ea typeface="+mn-lt"/>
                <a:cs typeface="+mn-lt"/>
              </a:rPr>
              <a:t>      e INTEGER, </a:t>
            </a:r>
            <a:endParaRPr lang="en-US" sz="1800" dirty="0">
              <a:cs typeface="Arial"/>
            </a:endParaRPr>
          </a:p>
          <a:p>
            <a:pPr>
              <a:buNone/>
            </a:pPr>
            <a:r>
              <a:rPr lang="en-US" sz="1800" dirty="0">
                <a:ea typeface="+mn-lt"/>
                <a:cs typeface="+mn-lt"/>
              </a:rPr>
              <a:t>      PRIMARY KEY (d), </a:t>
            </a:r>
            <a:endParaRPr lang="en-US" sz="1800" dirty="0">
              <a:cs typeface="Arial"/>
            </a:endParaRPr>
          </a:p>
          <a:p>
            <a:pPr>
              <a:buNone/>
            </a:pPr>
            <a:r>
              <a:rPr lang="en-US" sz="1800" dirty="0">
                <a:ea typeface="+mn-lt"/>
                <a:cs typeface="+mn-lt"/>
              </a:rPr>
              <a:t>      FOREIGN KEY (a) references R) </a:t>
            </a:r>
            <a:endParaRPr lang="en-US" sz="1800" dirty="0">
              <a:cs typeface="Arial"/>
            </a:endParaRPr>
          </a:p>
          <a:p>
            <a:pPr>
              <a:buNone/>
            </a:pPr>
            <a:r>
              <a:rPr lang="en-US" sz="1800" dirty="0">
                <a:ea typeface="+mn-lt"/>
                <a:cs typeface="+mn-lt"/>
              </a:rPr>
              <a:t>Which one of the following statements is CORRECT? </a:t>
            </a:r>
          </a:p>
          <a:p>
            <a:pPr>
              <a:buNone/>
            </a:pPr>
            <a:endParaRPr lang="en-US" sz="1800" dirty="0">
              <a:cs typeface="Arial"/>
            </a:endParaRPr>
          </a:p>
          <a:p>
            <a:pPr>
              <a:buAutoNum type="alphaUcPeriod"/>
            </a:pPr>
            <a:r>
              <a:rPr lang="en-US" sz="1800" dirty="0">
                <a:ea typeface="+mn-lt"/>
                <a:cs typeface="+mn-lt"/>
              </a:rPr>
              <a:t>S1 is TRUE and S2 is FALSE.   </a:t>
            </a:r>
          </a:p>
          <a:p>
            <a:pPr>
              <a:buAutoNum type="alphaUcPeriod"/>
            </a:pPr>
            <a:r>
              <a:rPr lang="en-US" sz="1800" dirty="0">
                <a:ea typeface="+mn-lt"/>
                <a:cs typeface="+mn-lt"/>
              </a:rPr>
              <a:t>Both S1 and S2 are TRUE.</a:t>
            </a:r>
          </a:p>
          <a:p>
            <a:pPr>
              <a:buAutoNum type="alphaUcPeriod"/>
            </a:pPr>
            <a:r>
              <a:rPr lang="en-US" sz="1800" dirty="0">
                <a:ea typeface="+mn-lt"/>
                <a:cs typeface="+mn-lt"/>
              </a:rPr>
              <a:t>S1 is FALSE and S2 is TRUE.</a:t>
            </a:r>
          </a:p>
          <a:p>
            <a:pPr>
              <a:buAutoNum type="alphaUcPeriod"/>
            </a:pPr>
            <a:r>
              <a:rPr lang="en-US" sz="1800" dirty="0">
                <a:ea typeface="+mn-lt"/>
                <a:cs typeface="+mn-lt"/>
              </a:rPr>
              <a:t>Both S1 and S2 are FALSE. </a:t>
            </a:r>
            <a:endParaRPr lang="en-US" sz="1800" dirty="0">
              <a:cs typeface="Arial"/>
            </a:endParaRPr>
          </a:p>
        </p:txBody>
      </p:sp>
      <p:sp>
        <p:nvSpPr>
          <p:cNvPr id="4" name="Slide Number Placeholder 3">
            <a:extLst>
              <a:ext uri="{FF2B5EF4-FFF2-40B4-BE49-F238E27FC236}">
                <a16:creationId xmlns:a16="http://schemas.microsoft.com/office/drawing/2014/main" id="{342AD9F6-9B23-4042-9FC5-7BD27F6D5526}"/>
              </a:ext>
            </a:extLst>
          </p:cNvPr>
          <p:cNvSpPr>
            <a:spLocks noGrp="1"/>
          </p:cNvSpPr>
          <p:nvPr>
            <p:ph type="sldNum" sz="quarter" idx="10"/>
          </p:nvPr>
        </p:nvSpPr>
        <p:spPr/>
        <p:txBody>
          <a:bodyPr/>
          <a:lstStyle/>
          <a:p>
            <a:pPr>
              <a:defRPr/>
            </a:pPr>
            <a:fld id="{ABFF5F4A-8FC7-419E-B94C-CDDC8DE310AE}" type="slidenum">
              <a:rPr lang="en-US" altLang="en-US" dirty="0"/>
              <a:pPr>
                <a:defRPr/>
              </a:pPr>
              <a:t>33</a:t>
            </a:fld>
            <a:endParaRPr lang="en-US" altLang="en-US" dirty="0"/>
          </a:p>
        </p:txBody>
      </p:sp>
    </p:spTree>
    <p:extLst>
      <p:ext uri="{BB962C8B-B14F-4D97-AF65-F5344CB8AC3E}">
        <p14:creationId xmlns:p14="http://schemas.microsoft.com/office/powerpoint/2010/main" val="11555342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67D64-A6A6-4749-BA41-9A7DF45A35A3}"/>
              </a:ext>
            </a:extLst>
          </p:cNvPr>
          <p:cNvSpPr>
            <a:spLocks noGrp="1"/>
          </p:cNvSpPr>
          <p:nvPr>
            <p:ph type="title"/>
          </p:nvPr>
        </p:nvSpPr>
        <p:spPr/>
        <p:txBody>
          <a:bodyPr/>
          <a:lstStyle/>
          <a:p>
            <a:br>
              <a:rPr lang="en-IN" b="0" dirty="0">
                <a:ea typeface="+mn-lt"/>
                <a:cs typeface="+mn-lt"/>
              </a:rPr>
            </a:br>
            <a:br>
              <a:rPr lang="en-IN" b="0" dirty="0">
                <a:ea typeface="+mn-lt"/>
                <a:cs typeface="+mn-lt"/>
              </a:rPr>
            </a:br>
            <a:br>
              <a:rPr lang="en-IN" b="0" dirty="0">
                <a:ea typeface="+mn-lt"/>
                <a:cs typeface="+mn-lt"/>
              </a:rPr>
            </a:br>
            <a:br>
              <a:rPr lang="en-IN" b="0" dirty="0">
                <a:ea typeface="+mn-lt"/>
                <a:cs typeface="+mn-lt"/>
              </a:rPr>
            </a:br>
            <a:br>
              <a:rPr lang="en-IN" b="0">
                <a:ea typeface="+mn-lt"/>
                <a:cs typeface="+mn-lt"/>
              </a:rPr>
            </a:br>
            <a:r>
              <a:rPr lang="en-US">
                <a:cs typeface="Arial"/>
              </a:rPr>
              <a:t>Can you Answer this question </a:t>
            </a:r>
            <a:endParaRPr lang="en-IN" b="0">
              <a:ea typeface="+mn-lt"/>
              <a:cs typeface="+mn-lt"/>
            </a:endParaRPr>
          </a:p>
          <a:p>
            <a:endParaRPr lang="en-US" b="0" dirty="0">
              <a:ea typeface="+mn-lt"/>
              <a:cs typeface="+mn-lt"/>
            </a:endParaRPr>
          </a:p>
          <a:p>
            <a:endParaRPr lang="en-US" b="0" dirty="0">
              <a:ea typeface="+mn-lt"/>
              <a:cs typeface="+mn-lt"/>
            </a:endParaRPr>
          </a:p>
          <a:p>
            <a:br>
              <a:rPr lang="en-US" b="0" dirty="0">
                <a:ea typeface="+mn-lt"/>
                <a:cs typeface="+mn-lt"/>
              </a:rPr>
            </a:br>
            <a:endParaRPr lang="en-US" b="0" dirty="0">
              <a:ea typeface="+mn-lt"/>
              <a:cs typeface="+mn-lt"/>
            </a:endParaRPr>
          </a:p>
          <a:p>
            <a:endParaRPr lang="en-US" dirty="0">
              <a:cs typeface="Arial"/>
            </a:endParaRPr>
          </a:p>
        </p:txBody>
      </p:sp>
      <p:sp>
        <p:nvSpPr>
          <p:cNvPr id="3" name="Content Placeholder 2">
            <a:extLst>
              <a:ext uri="{FF2B5EF4-FFF2-40B4-BE49-F238E27FC236}">
                <a16:creationId xmlns:a16="http://schemas.microsoft.com/office/drawing/2014/main" id="{914E0286-D98B-48CE-8B74-FEFBDD5877C9}"/>
              </a:ext>
            </a:extLst>
          </p:cNvPr>
          <p:cNvSpPr>
            <a:spLocks noGrp="1"/>
          </p:cNvSpPr>
          <p:nvPr>
            <p:ph idx="1"/>
          </p:nvPr>
        </p:nvSpPr>
        <p:spPr>
          <a:xfrm>
            <a:off x="436880" y="1069340"/>
            <a:ext cx="10942320" cy="5176203"/>
          </a:xfrm>
        </p:spPr>
        <p:txBody>
          <a:bodyPr/>
          <a:lstStyle/>
          <a:p>
            <a:pPr>
              <a:buNone/>
            </a:pPr>
            <a:r>
              <a:rPr lang="en-US" sz="1800" b="1" dirty="0">
                <a:ea typeface="+mn-lt"/>
                <a:cs typeface="+mn-lt"/>
              </a:rPr>
              <a:t>Q: Given the following statements: </a:t>
            </a:r>
            <a:endParaRPr lang="en-US" sz="1800" b="1" dirty="0">
              <a:cs typeface="Arial"/>
            </a:endParaRPr>
          </a:p>
          <a:p>
            <a:pPr>
              <a:buNone/>
            </a:pPr>
            <a:r>
              <a:rPr lang="en-US" sz="1800" b="1" dirty="0">
                <a:ea typeface="+mn-lt"/>
                <a:cs typeface="+mn-lt"/>
              </a:rPr>
              <a:t>S1: A foreign key declaration can always be replaced by an equivalent check assertion in SQL. </a:t>
            </a:r>
            <a:endParaRPr lang="en-US" sz="1800" b="1" dirty="0">
              <a:cs typeface="Arial"/>
            </a:endParaRPr>
          </a:p>
          <a:p>
            <a:pPr>
              <a:buNone/>
            </a:pPr>
            <a:r>
              <a:rPr lang="en-US" sz="1800" b="1" dirty="0">
                <a:ea typeface="+mn-lt"/>
                <a:cs typeface="+mn-lt"/>
              </a:rPr>
              <a:t>S2: Given the table R(</a:t>
            </a:r>
            <a:r>
              <a:rPr lang="en-US" sz="1800" b="1" dirty="0" err="1">
                <a:ea typeface="+mn-lt"/>
                <a:cs typeface="+mn-lt"/>
              </a:rPr>
              <a:t>a,b,c</a:t>
            </a:r>
            <a:r>
              <a:rPr lang="en-US" sz="1800" b="1" dirty="0">
                <a:ea typeface="+mn-lt"/>
                <a:cs typeface="+mn-lt"/>
              </a:rPr>
              <a:t>) where a and b together form the primary key, the following is a valid table definition.(GATE 2014)</a:t>
            </a:r>
            <a:r>
              <a:rPr lang="en-US" sz="1800" dirty="0">
                <a:ea typeface="+mn-lt"/>
                <a:cs typeface="+mn-lt"/>
              </a:rPr>
              <a:t> </a:t>
            </a:r>
            <a:endParaRPr lang="en-US" sz="1800" dirty="0">
              <a:cs typeface="Arial"/>
            </a:endParaRPr>
          </a:p>
          <a:p>
            <a:pPr>
              <a:buNone/>
            </a:pPr>
            <a:r>
              <a:rPr lang="en-US" sz="1800" dirty="0">
                <a:ea typeface="+mn-lt"/>
                <a:cs typeface="+mn-lt"/>
              </a:rPr>
              <a:t>CREATE TABLE S ( </a:t>
            </a:r>
          </a:p>
          <a:p>
            <a:pPr>
              <a:buNone/>
            </a:pPr>
            <a:r>
              <a:rPr lang="en-US" sz="1800" dirty="0">
                <a:ea typeface="+mn-lt"/>
                <a:cs typeface="+mn-lt"/>
              </a:rPr>
              <a:t>      a INTEGER, </a:t>
            </a:r>
            <a:endParaRPr lang="en-US" sz="1800" dirty="0">
              <a:cs typeface="Arial"/>
            </a:endParaRPr>
          </a:p>
          <a:p>
            <a:pPr>
              <a:buNone/>
            </a:pPr>
            <a:r>
              <a:rPr lang="en-US" sz="1800" dirty="0">
                <a:ea typeface="+mn-lt"/>
                <a:cs typeface="+mn-lt"/>
              </a:rPr>
              <a:t>      d INTEGER, </a:t>
            </a:r>
            <a:endParaRPr lang="en-US" sz="1800" dirty="0">
              <a:cs typeface="Arial"/>
            </a:endParaRPr>
          </a:p>
          <a:p>
            <a:pPr>
              <a:buNone/>
            </a:pPr>
            <a:r>
              <a:rPr lang="en-US" sz="1800" dirty="0">
                <a:ea typeface="+mn-lt"/>
                <a:cs typeface="+mn-lt"/>
              </a:rPr>
              <a:t>      e INTEGER, </a:t>
            </a:r>
            <a:endParaRPr lang="en-US" sz="1800" dirty="0">
              <a:cs typeface="Arial"/>
            </a:endParaRPr>
          </a:p>
          <a:p>
            <a:pPr>
              <a:buNone/>
            </a:pPr>
            <a:r>
              <a:rPr lang="en-US" sz="1800" dirty="0">
                <a:ea typeface="+mn-lt"/>
                <a:cs typeface="+mn-lt"/>
              </a:rPr>
              <a:t>      PRIMARY KEY (d), </a:t>
            </a:r>
            <a:endParaRPr lang="en-US" sz="1800" dirty="0">
              <a:cs typeface="Arial"/>
            </a:endParaRPr>
          </a:p>
          <a:p>
            <a:pPr>
              <a:buNone/>
            </a:pPr>
            <a:r>
              <a:rPr lang="en-US" sz="1800" dirty="0">
                <a:ea typeface="+mn-lt"/>
                <a:cs typeface="+mn-lt"/>
              </a:rPr>
              <a:t>      FOREIGN KEY (a) references R) </a:t>
            </a:r>
            <a:endParaRPr lang="en-US" sz="1800" dirty="0">
              <a:cs typeface="Arial"/>
            </a:endParaRPr>
          </a:p>
          <a:p>
            <a:pPr>
              <a:buNone/>
            </a:pPr>
            <a:r>
              <a:rPr lang="en-US" sz="1800" dirty="0">
                <a:ea typeface="+mn-lt"/>
                <a:cs typeface="+mn-lt"/>
              </a:rPr>
              <a:t>Which one of the following statements is CORRECT? </a:t>
            </a:r>
          </a:p>
          <a:p>
            <a:pPr>
              <a:buNone/>
            </a:pPr>
            <a:endParaRPr lang="en-US" sz="1800" dirty="0">
              <a:cs typeface="Arial"/>
            </a:endParaRPr>
          </a:p>
          <a:p>
            <a:pPr>
              <a:buAutoNum type="alphaUcPeriod"/>
            </a:pPr>
            <a:r>
              <a:rPr lang="en-US" sz="1800" dirty="0">
                <a:ea typeface="+mn-lt"/>
                <a:cs typeface="+mn-lt"/>
              </a:rPr>
              <a:t>S1 is TRUE and S2 is FALSE.   </a:t>
            </a:r>
          </a:p>
          <a:p>
            <a:pPr>
              <a:buAutoNum type="alphaUcPeriod"/>
            </a:pPr>
            <a:r>
              <a:rPr lang="en-US" sz="1800" dirty="0">
                <a:ea typeface="+mn-lt"/>
                <a:cs typeface="+mn-lt"/>
              </a:rPr>
              <a:t>Both S1 and S2 are TRUE.</a:t>
            </a:r>
          </a:p>
          <a:p>
            <a:pPr>
              <a:buAutoNum type="alphaUcPeriod"/>
            </a:pPr>
            <a:r>
              <a:rPr lang="en-US" sz="1800" dirty="0">
                <a:ea typeface="+mn-lt"/>
                <a:cs typeface="+mn-lt"/>
              </a:rPr>
              <a:t>S1 is FALSE and S2 is TRUE.</a:t>
            </a:r>
          </a:p>
          <a:p>
            <a:pPr>
              <a:buAutoNum type="alphaUcPeriod"/>
            </a:pPr>
            <a:r>
              <a:rPr lang="en-US" sz="1800" b="1" dirty="0">
                <a:solidFill>
                  <a:srgbClr val="FF0000"/>
                </a:solidFill>
                <a:ea typeface="+mn-lt"/>
                <a:cs typeface="+mn-lt"/>
              </a:rPr>
              <a:t>Both S1 and S2 are FALSE. </a:t>
            </a:r>
            <a:endParaRPr lang="en-US" sz="1800" b="1" dirty="0">
              <a:cs typeface="Arial"/>
            </a:endParaRPr>
          </a:p>
        </p:txBody>
      </p:sp>
      <p:sp>
        <p:nvSpPr>
          <p:cNvPr id="4" name="Slide Number Placeholder 3">
            <a:extLst>
              <a:ext uri="{FF2B5EF4-FFF2-40B4-BE49-F238E27FC236}">
                <a16:creationId xmlns:a16="http://schemas.microsoft.com/office/drawing/2014/main" id="{342AD9F6-9B23-4042-9FC5-7BD27F6D5526}"/>
              </a:ext>
            </a:extLst>
          </p:cNvPr>
          <p:cNvSpPr>
            <a:spLocks noGrp="1"/>
          </p:cNvSpPr>
          <p:nvPr>
            <p:ph type="sldNum" sz="quarter" idx="10"/>
          </p:nvPr>
        </p:nvSpPr>
        <p:spPr/>
        <p:txBody>
          <a:bodyPr/>
          <a:lstStyle/>
          <a:p>
            <a:pPr>
              <a:defRPr/>
            </a:pPr>
            <a:fld id="{ABFF5F4A-8FC7-419E-B94C-CDDC8DE310AE}" type="slidenum">
              <a:rPr lang="en-US" altLang="en-US" dirty="0"/>
              <a:pPr>
                <a:defRPr/>
              </a:pPr>
              <a:t>34</a:t>
            </a:fld>
            <a:endParaRPr lang="en-US" altLang="en-US" dirty="0"/>
          </a:p>
        </p:txBody>
      </p:sp>
    </p:spTree>
    <p:extLst>
      <p:ext uri="{BB962C8B-B14F-4D97-AF65-F5344CB8AC3E}">
        <p14:creationId xmlns:p14="http://schemas.microsoft.com/office/powerpoint/2010/main" val="13054073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67D64-A6A6-4749-BA41-9A7DF45A35A3}"/>
              </a:ext>
            </a:extLst>
          </p:cNvPr>
          <p:cNvSpPr>
            <a:spLocks noGrp="1"/>
          </p:cNvSpPr>
          <p:nvPr>
            <p:ph type="title"/>
          </p:nvPr>
        </p:nvSpPr>
        <p:spPr/>
        <p:txBody>
          <a:bodyPr/>
          <a:lstStyle/>
          <a:p>
            <a:br>
              <a:rPr lang="en-IN" b="0" dirty="0">
                <a:ea typeface="+mn-lt"/>
                <a:cs typeface="+mn-lt"/>
              </a:rPr>
            </a:br>
            <a:br>
              <a:rPr lang="en-IN" b="0" dirty="0">
                <a:ea typeface="+mn-lt"/>
                <a:cs typeface="+mn-lt"/>
              </a:rPr>
            </a:br>
            <a:br>
              <a:rPr lang="en-IN" b="0" dirty="0">
                <a:ea typeface="+mn-lt"/>
                <a:cs typeface="+mn-lt"/>
              </a:rPr>
            </a:br>
            <a:br>
              <a:rPr lang="en-IN" b="0" dirty="0">
                <a:ea typeface="+mn-lt"/>
                <a:cs typeface="+mn-lt"/>
              </a:rPr>
            </a:br>
            <a:br>
              <a:rPr lang="en-IN" b="0">
                <a:ea typeface="+mn-lt"/>
                <a:cs typeface="+mn-lt"/>
              </a:rPr>
            </a:br>
            <a:r>
              <a:rPr lang="en-US">
                <a:cs typeface="Arial"/>
              </a:rPr>
              <a:t>Can you Answer this question </a:t>
            </a:r>
            <a:endParaRPr lang="en-IN" b="0">
              <a:ea typeface="+mn-lt"/>
              <a:cs typeface="+mn-lt"/>
            </a:endParaRPr>
          </a:p>
          <a:p>
            <a:endParaRPr lang="en-US" b="0" dirty="0">
              <a:ea typeface="+mn-lt"/>
              <a:cs typeface="+mn-lt"/>
            </a:endParaRPr>
          </a:p>
          <a:p>
            <a:endParaRPr lang="en-US" b="0" dirty="0">
              <a:ea typeface="+mn-lt"/>
              <a:cs typeface="+mn-lt"/>
            </a:endParaRPr>
          </a:p>
          <a:p>
            <a:br>
              <a:rPr lang="en-US" b="0" dirty="0">
                <a:ea typeface="+mn-lt"/>
                <a:cs typeface="+mn-lt"/>
              </a:rPr>
            </a:br>
            <a:endParaRPr lang="en-US" b="0" dirty="0">
              <a:ea typeface="+mn-lt"/>
              <a:cs typeface="+mn-lt"/>
            </a:endParaRPr>
          </a:p>
          <a:p>
            <a:endParaRPr lang="en-US" dirty="0">
              <a:cs typeface="Arial"/>
            </a:endParaRPr>
          </a:p>
        </p:txBody>
      </p:sp>
      <p:sp>
        <p:nvSpPr>
          <p:cNvPr id="3" name="Content Placeholder 2">
            <a:extLst>
              <a:ext uri="{FF2B5EF4-FFF2-40B4-BE49-F238E27FC236}">
                <a16:creationId xmlns:a16="http://schemas.microsoft.com/office/drawing/2014/main" id="{914E0286-D98B-48CE-8B74-FEFBDD5877C9}"/>
              </a:ext>
            </a:extLst>
          </p:cNvPr>
          <p:cNvSpPr>
            <a:spLocks noGrp="1"/>
          </p:cNvSpPr>
          <p:nvPr>
            <p:ph idx="1"/>
          </p:nvPr>
        </p:nvSpPr>
        <p:spPr>
          <a:xfrm>
            <a:off x="436880" y="1069340"/>
            <a:ext cx="10942320" cy="5176203"/>
          </a:xfrm>
        </p:spPr>
        <p:txBody>
          <a:bodyPr/>
          <a:lstStyle/>
          <a:p>
            <a:pPr>
              <a:buNone/>
            </a:pPr>
            <a:r>
              <a:rPr lang="en-US" b="1" dirty="0">
                <a:ea typeface="+mn-lt"/>
                <a:cs typeface="+mn-lt"/>
              </a:rPr>
              <a:t>Q: In RDBMS no key the Attribute (column) may be NULL is referred to as </a:t>
            </a:r>
            <a:endParaRPr lang="en-US" b="1">
              <a:cs typeface="Arial"/>
            </a:endParaRPr>
          </a:p>
          <a:p>
            <a:pPr>
              <a:buNone/>
            </a:pPr>
            <a:endParaRPr lang="en-US" dirty="0">
              <a:cs typeface="Arial"/>
            </a:endParaRPr>
          </a:p>
          <a:p>
            <a:pPr>
              <a:buNone/>
            </a:pPr>
            <a:endParaRPr lang="en-US" dirty="0">
              <a:ea typeface="+mn-lt"/>
              <a:cs typeface="+mn-lt"/>
            </a:endParaRPr>
          </a:p>
          <a:p>
            <a:pPr>
              <a:buNone/>
            </a:pPr>
            <a:endParaRPr lang="en-US" dirty="0">
              <a:ea typeface="+mn-lt"/>
              <a:cs typeface="+mn-lt"/>
            </a:endParaRPr>
          </a:p>
          <a:p>
            <a:pPr>
              <a:buAutoNum type="alphaUcPeriod"/>
            </a:pPr>
            <a:r>
              <a:rPr lang="en-US" dirty="0">
                <a:ea typeface="+mn-lt"/>
                <a:cs typeface="+mn-lt"/>
              </a:rPr>
              <a:t>Referential Integrity</a:t>
            </a:r>
          </a:p>
          <a:p>
            <a:pPr>
              <a:buAutoNum type="alphaUcPeriod"/>
            </a:pPr>
            <a:r>
              <a:rPr lang="en-US" dirty="0">
                <a:ea typeface="+mn-lt"/>
                <a:cs typeface="+mn-lt"/>
              </a:rPr>
              <a:t>Domain Integrity</a:t>
            </a:r>
          </a:p>
          <a:p>
            <a:pPr>
              <a:buAutoNum type="alphaUcPeriod"/>
            </a:pPr>
            <a:r>
              <a:rPr lang="en-US" dirty="0">
                <a:ea typeface="+mn-lt"/>
                <a:cs typeface="+mn-lt"/>
              </a:rPr>
              <a:t>Entity Integrity</a:t>
            </a:r>
          </a:p>
          <a:p>
            <a:pPr>
              <a:buAutoNum type="alphaUcPeriod"/>
            </a:pPr>
            <a:r>
              <a:rPr lang="en-US" dirty="0">
                <a:ea typeface="+mn-lt"/>
                <a:cs typeface="+mn-lt"/>
              </a:rPr>
              <a:t>Functional Dependency</a:t>
            </a:r>
          </a:p>
          <a:p>
            <a:pPr marL="0" indent="0">
              <a:buNone/>
            </a:pPr>
            <a:endParaRPr lang="en-US" dirty="0">
              <a:cs typeface="Arial"/>
            </a:endParaRPr>
          </a:p>
        </p:txBody>
      </p:sp>
      <p:sp>
        <p:nvSpPr>
          <p:cNvPr id="4" name="Slide Number Placeholder 3">
            <a:extLst>
              <a:ext uri="{FF2B5EF4-FFF2-40B4-BE49-F238E27FC236}">
                <a16:creationId xmlns:a16="http://schemas.microsoft.com/office/drawing/2014/main" id="{342AD9F6-9B23-4042-9FC5-7BD27F6D5526}"/>
              </a:ext>
            </a:extLst>
          </p:cNvPr>
          <p:cNvSpPr>
            <a:spLocks noGrp="1"/>
          </p:cNvSpPr>
          <p:nvPr>
            <p:ph type="sldNum" sz="quarter" idx="10"/>
          </p:nvPr>
        </p:nvSpPr>
        <p:spPr/>
        <p:txBody>
          <a:bodyPr/>
          <a:lstStyle/>
          <a:p>
            <a:pPr>
              <a:defRPr/>
            </a:pPr>
            <a:fld id="{ABFF5F4A-8FC7-419E-B94C-CDDC8DE310AE}" type="slidenum">
              <a:rPr lang="en-US" altLang="en-US" dirty="0"/>
              <a:pPr>
                <a:defRPr/>
              </a:pPr>
              <a:t>35</a:t>
            </a:fld>
            <a:endParaRPr lang="en-US" altLang="en-US" dirty="0"/>
          </a:p>
        </p:txBody>
      </p:sp>
    </p:spTree>
    <p:extLst>
      <p:ext uri="{BB962C8B-B14F-4D97-AF65-F5344CB8AC3E}">
        <p14:creationId xmlns:p14="http://schemas.microsoft.com/office/powerpoint/2010/main" val="3735200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67D64-A6A6-4749-BA41-9A7DF45A35A3}"/>
              </a:ext>
            </a:extLst>
          </p:cNvPr>
          <p:cNvSpPr>
            <a:spLocks noGrp="1"/>
          </p:cNvSpPr>
          <p:nvPr>
            <p:ph type="title"/>
          </p:nvPr>
        </p:nvSpPr>
        <p:spPr/>
        <p:txBody>
          <a:bodyPr/>
          <a:lstStyle/>
          <a:p>
            <a:br>
              <a:rPr lang="en-IN" b="0" dirty="0">
                <a:ea typeface="+mn-lt"/>
                <a:cs typeface="+mn-lt"/>
              </a:rPr>
            </a:br>
            <a:br>
              <a:rPr lang="en-IN" b="0" dirty="0">
                <a:ea typeface="+mn-lt"/>
                <a:cs typeface="+mn-lt"/>
              </a:rPr>
            </a:br>
            <a:br>
              <a:rPr lang="en-IN" b="0" dirty="0">
                <a:ea typeface="+mn-lt"/>
                <a:cs typeface="+mn-lt"/>
              </a:rPr>
            </a:br>
            <a:br>
              <a:rPr lang="en-IN" b="0" dirty="0">
                <a:ea typeface="+mn-lt"/>
                <a:cs typeface="+mn-lt"/>
              </a:rPr>
            </a:br>
            <a:br>
              <a:rPr lang="en-IN" b="0">
                <a:ea typeface="+mn-lt"/>
                <a:cs typeface="+mn-lt"/>
              </a:rPr>
            </a:br>
            <a:r>
              <a:rPr lang="en-US">
                <a:cs typeface="Arial"/>
              </a:rPr>
              <a:t>Can you Answer this question </a:t>
            </a:r>
            <a:endParaRPr lang="en-IN" b="0">
              <a:ea typeface="+mn-lt"/>
              <a:cs typeface="+mn-lt"/>
            </a:endParaRPr>
          </a:p>
          <a:p>
            <a:endParaRPr lang="en-US" b="0" dirty="0">
              <a:ea typeface="+mn-lt"/>
              <a:cs typeface="+mn-lt"/>
            </a:endParaRPr>
          </a:p>
          <a:p>
            <a:endParaRPr lang="en-US" b="0" dirty="0">
              <a:ea typeface="+mn-lt"/>
              <a:cs typeface="+mn-lt"/>
            </a:endParaRPr>
          </a:p>
          <a:p>
            <a:br>
              <a:rPr lang="en-US" b="0" dirty="0">
                <a:ea typeface="+mn-lt"/>
                <a:cs typeface="+mn-lt"/>
              </a:rPr>
            </a:br>
            <a:endParaRPr lang="en-US" b="0" dirty="0">
              <a:ea typeface="+mn-lt"/>
              <a:cs typeface="+mn-lt"/>
            </a:endParaRPr>
          </a:p>
          <a:p>
            <a:endParaRPr lang="en-US" dirty="0">
              <a:cs typeface="Arial"/>
            </a:endParaRPr>
          </a:p>
        </p:txBody>
      </p:sp>
      <p:sp>
        <p:nvSpPr>
          <p:cNvPr id="3" name="Content Placeholder 2">
            <a:extLst>
              <a:ext uri="{FF2B5EF4-FFF2-40B4-BE49-F238E27FC236}">
                <a16:creationId xmlns:a16="http://schemas.microsoft.com/office/drawing/2014/main" id="{914E0286-D98B-48CE-8B74-FEFBDD5877C9}"/>
              </a:ext>
            </a:extLst>
          </p:cNvPr>
          <p:cNvSpPr>
            <a:spLocks noGrp="1"/>
          </p:cNvSpPr>
          <p:nvPr>
            <p:ph idx="1"/>
          </p:nvPr>
        </p:nvSpPr>
        <p:spPr>
          <a:xfrm>
            <a:off x="436880" y="1069340"/>
            <a:ext cx="10942320" cy="5176203"/>
          </a:xfrm>
        </p:spPr>
        <p:txBody>
          <a:bodyPr/>
          <a:lstStyle/>
          <a:p>
            <a:pPr>
              <a:buNone/>
            </a:pPr>
            <a:r>
              <a:rPr lang="en-US" b="1" dirty="0">
                <a:ea typeface="+mn-lt"/>
                <a:cs typeface="+mn-lt"/>
              </a:rPr>
              <a:t>Q: In RDBMS no key the Attribute (column) may be NULL is referred to as </a:t>
            </a:r>
            <a:endParaRPr lang="en-US" b="1">
              <a:cs typeface="Arial"/>
            </a:endParaRPr>
          </a:p>
          <a:p>
            <a:pPr>
              <a:buNone/>
            </a:pPr>
            <a:endParaRPr lang="en-US" dirty="0">
              <a:cs typeface="Arial"/>
            </a:endParaRPr>
          </a:p>
          <a:p>
            <a:pPr>
              <a:buNone/>
            </a:pPr>
            <a:endParaRPr lang="en-US" dirty="0">
              <a:ea typeface="+mn-lt"/>
              <a:cs typeface="+mn-lt"/>
            </a:endParaRPr>
          </a:p>
          <a:p>
            <a:pPr>
              <a:buNone/>
            </a:pPr>
            <a:endParaRPr lang="en-US" dirty="0">
              <a:ea typeface="+mn-lt"/>
              <a:cs typeface="+mn-lt"/>
            </a:endParaRPr>
          </a:p>
          <a:p>
            <a:pPr>
              <a:buAutoNum type="alphaUcPeriod"/>
            </a:pPr>
            <a:r>
              <a:rPr lang="en-US" dirty="0">
                <a:ea typeface="+mn-lt"/>
                <a:cs typeface="+mn-lt"/>
              </a:rPr>
              <a:t>Referential Integrity</a:t>
            </a:r>
          </a:p>
          <a:p>
            <a:pPr>
              <a:buAutoNum type="alphaUcPeriod"/>
            </a:pPr>
            <a:r>
              <a:rPr lang="en-US" dirty="0">
                <a:ea typeface="+mn-lt"/>
                <a:cs typeface="+mn-lt"/>
              </a:rPr>
              <a:t>Domain Integrity</a:t>
            </a:r>
          </a:p>
          <a:p>
            <a:pPr>
              <a:buAutoNum type="alphaUcPeriod"/>
            </a:pPr>
            <a:r>
              <a:rPr lang="en-US" b="1" dirty="0">
                <a:solidFill>
                  <a:srgbClr val="FF0000"/>
                </a:solidFill>
                <a:ea typeface="+mn-lt"/>
                <a:cs typeface="+mn-lt"/>
              </a:rPr>
              <a:t>Entity Integrity</a:t>
            </a:r>
          </a:p>
          <a:p>
            <a:pPr>
              <a:buAutoNum type="alphaUcPeriod"/>
            </a:pPr>
            <a:r>
              <a:rPr lang="en-US" dirty="0">
                <a:ea typeface="+mn-lt"/>
                <a:cs typeface="+mn-lt"/>
              </a:rPr>
              <a:t>Functional Dependency</a:t>
            </a:r>
          </a:p>
          <a:p>
            <a:pPr marL="0" indent="0">
              <a:buNone/>
            </a:pPr>
            <a:endParaRPr lang="en-US" dirty="0">
              <a:cs typeface="Arial"/>
            </a:endParaRPr>
          </a:p>
        </p:txBody>
      </p:sp>
      <p:sp>
        <p:nvSpPr>
          <p:cNvPr id="4" name="Slide Number Placeholder 3">
            <a:extLst>
              <a:ext uri="{FF2B5EF4-FFF2-40B4-BE49-F238E27FC236}">
                <a16:creationId xmlns:a16="http://schemas.microsoft.com/office/drawing/2014/main" id="{342AD9F6-9B23-4042-9FC5-7BD27F6D5526}"/>
              </a:ext>
            </a:extLst>
          </p:cNvPr>
          <p:cNvSpPr>
            <a:spLocks noGrp="1"/>
          </p:cNvSpPr>
          <p:nvPr>
            <p:ph type="sldNum" sz="quarter" idx="10"/>
          </p:nvPr>
        </p:nvSpPr>
        <p:spPr/>
        <p:txBody>
          <a:bodyPr/>
          <a:lstStyle/>
          <a:p>
            <a:pPr>
              <a:defRPr/>
            </a:pPr>
            <a:fld id="{ABFF5F4A-8FC7-419E-B94C-CDDC8DE310AE}" type="slidenum">
              <a:rPr lang="en-US" altLang="en-US" dirty="0"/>
              <a:pPr>
                <a:defRPr/>
              </a:pPr>
              <a:t>36</a:t>
            </a:fld>
            <a:endParaRPr lang="en-US" altLang="en-US" dirty="0"/>
          </a:p>
        </p:txBody>
      </p:sp>
    </p:spTree>
    <p:extLst>
      <p:ext uri="{BB962C8B-B14F-4D97-AF65-F5344CB8AC3E}">
        <p14:creationId xmlns:p14="http://schemas.microsoft.com/office/powerpoint/2010/main" val="5799994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67D64-A6A6-4749-BA41-9A7DF45A35A3}"/>
              </a:ext>
            </a:extLst>
          </p:cNvPr>
          <p:cNvSpPr>
            <a:spLocks noGrp="1"/>
          </p:cNvSpPr>
          <p:nvPr>
            <p:ph type="title"/>
          </p:nvPr>
        </p:nvSpPr>
        <p:spPr/>
        <p:txBody>
          <a:bodyPr/>
          <a:lstStyle/>
          <a:p>
            <a:br>
              <a:rPr lang="en-IN" b="0" dirty="0">
                <a:ea typeface="+mn-lt"/>
                <a:cs typeface="+mn-lt"/>
              </a:rPr>
            </a:br>
            <a:br>
              <a:rPr lang="en-IN" b="0" dirty="0">
                <a:ea typeface="+mn-lt"/>
                <a:cs typeface="+mn-lt"/>
              </a:rPr>
            </a:br>
            <a:br>
              <a:rPr lang="en-IN" b="0" dirty="0">
                <a:ea typeface="+mn-lt"/>
                <a:cs typeface="+mn-lt"/>
              </a:rPr>
            </a:br>
            <a:br>
              <a:rPr lang="en-IN" b="0" dirty="0">
                <a:ea typeface="+mn-lt"/>
                <a:cs typeface="+mn-lt"/>
              </a:rPr>
            </a:br>
            <a:br>
              <a:rPr lang="en-IN" b="0">
                <a:ea typeface="+mn-lt"/>
                <a:cs typeface="+mn-lt"/>
              </a:rPr>
            </a:br>
            <a:r>
              <a:rPr lang="en-US">
                <a:cs typeface="Arial"/>
              </a:rPr>
              <a:t>Can you Answer this question </a:t>
            </a:r>
            <a:endParaRPr lang="en-IN" b="0">
              <a:ea typeface="+mn-lt"/>
              <a:cs typeface="+mn-lt"/>
            </a:endParaRPr>
          </a:p>
          <a:p>
            <a:endParaRPr lang="en-US" b="0" dirty="0">
              <a:ea typeface="+mn-lt"/>
              <a:cs typeface="+mn-lt"/>
            </a:endParaRPr>
          </a:p>
          <a:p>
            <a:endParaRPr lang="en-US" b="0" dirty="0">
              <a:ea typeface="+mn-lt"/>
              <a:cs typeface="+mn-lt"/>
            </a:endParaRPr>
          </a:p>
          <a:p>
            <a:br>
              <a:rPr lang="en-US" b="0" dirty="0">
                <a:ea typeface="+mn-lt"/>
                <a:cs typeface="+mn-lt"/>
              </a:rPr>
            </a:br>
            <a:endParaRPr lang="en-US" b="0" dirty="0">
              <a:ea typeface="+mn-lt"/>
              <a:cs typeface="+mn-lt"/>
            </a:endParaRPr>
          </a:p>
          <a:p>
            <a:endParaRPr lang="en-US" dirty="0">
              <a:cs typeface="Arial"/>
            </a:endParaRPr>
          </a:p>
        </p:txBody>
      </p:sp>
      <p:sp>
        <p:nvSpPr>
          <p:cNvPr id="3" name="Content Placeholder 2">
            <a:extLst>
              <a:ext uri="{FF2B5EF4-FFF2-40B4-BE49-F238E27FC236}">
                <a16:creationId xmlns:a16="http://schemas.microsoft.com/office/drawing/2014/main" id="{914E0286-D98B-48CE-8B74-FEFBDD5877C9}"/>
              </a:ext>
            </a:extLst>
          </p:cNvPr>
          <p:cNvSpPr>
            <a:spLocks noGrp="1"/>
          </p:cNvSpPr>
          <p:nvPr>
            <p:ph idx="1"/>
          </p:nvPr>
        </p:nvSpPr>
        <p:spPr>
          <a:xfrm>
            <a:off x="436880" y="1069340"/>
            <a:ext cx="10942320" cy="5176203"/>
          </a:xfrm>
        </p:spPr>
        <p:txBody>
          <a:bodyPr/>
          <a:lstStyle/>
          <a:p>
            <a:pPr marL="0" indent="0">
              <a:buNone/>
            </a:pPr>
            <a:r>
              <a:rPr lang="en-US" sz="2000" b="1" dirty="0">
                <a:ea typeface="+mn-lt"/>
                <a:cs typeface="+mn-lt"/>
              </a:rPr>
              <a:t>Q: Let R1(a, b, c) and R2(x, y, z) be two relations in which a is the foreign key of R1 that refers to the primary key of R2. Considering the following four options. </a:t>
            </a:r>
          </a:p>
          <a:p>
            <a:pPr marL="457200" indent="-457200">
              <a:buAutoNum type="arabicPeriod"/>
            </a:pPr>
            <a:r>
              <a:rPr lang="en-US" sz="2000" dirty="0">
                <a:ea typeface="+mn-lt"/>
                <a:cs typeface="+mn-lt"/>
              </a:rPr>
              <a:t>Insert into R1</a:t>
            </a:r>
            <a:endParaRPr lang="en-US" sz="2000" dirty="0">
              <a:cs typeface="Arial"/>
            </a:endParaRPr>
          </a:p>
          <a:p>
            <a:pPr marL="457200" indent="-457200">
              <a:buAutoNum type="arabicPeriod"/>
            </a:pPr>
            <a:r>
              <a:rPr lang="en-US" sz="2000" dirty="0">
                <a:ea typeface="+mn-lt"/>
                <a:cs typeface="+mn-lt"/>
              </a:rPr>
              <a:t>Insert into R2</a:t>
            </a:r>
            <a:endParaRPr lang="en-US" sz="2000" dirty="0">
              <a:cs typeface="Arial"/>
            </a:endParaRPr>
          </a:p>
          <a:p>
            <a:pPr marL="457200" indent="-457200">
              <a:buAutoNum type="arabicPeriod"/>
            </a:pPr>
            <a:r>
              <a:rPr lang="en-US" sz="2000" dirty="0">
                <a:ea typeface="+mn-lt"/>
                <a:cs typeface="+mn-lt"/>
              </a:rPr>
              <a:t>Delete from R1</a:t>
            </a:r>
            <a:endParaRPr lang="en-US" sz="2000" dirty="0">
              <a:cs typeface="Arial"/>
            </a:endParaRPr>
          </a:p>
          <a:p>
            <a:pPr marL="457200" indent="-457200">
              <a:buAutoNum type="arabicPeriod"/>
            </a:pPr>
            <a:r>
              <a:rPr lang="en-US" sz="2000" dirty="0">
                <a:ea typeface="+mn-lt"/>
                <a:cs typeface="+mn-lt"/>
              </a:rPr>
              <a:t>Delete from R2</a:t>
            </a:r>
            <a:endParaRPr lang="en-US" sz="2000" dirty="0">
              <a:cs typeface="Arial"/>
            </a:endParaRPr>
          </a:p>
          <a:p>
            <a:pPr marL="0" indent="0">
              <a:buNone/>
            </a:pPr>
            <a:r>
              <a:rPr lang="en-US" sz="2000" dirty="0">
                <a:ea typeface="+mn-lt"/>
                <a:cs typeface="+mn-lt"/>
              </a:rPr>
              <a:t>Which of the following is correct about the referential integrity constraint with respect to above? </a:t>
            </a:r>
          </a:p>
          <a:p>
            <a:pPr marL="0" indent="0">
              <a:buNone/>
            </a:pPr>
            <a:endParaRPr lang="en-US" sz="2000" dirty="0">
              <a:cs typeface="Arial"/>
            </a:endParaRPr>
          </a:p>
          <a:p>
            <a:pPr marL="457200" indent="-457200">
              <a:buAutoNum type="alphaUcPeriod"/>
            </a:pPr>
            <a:r>
              <a:rPr lang="en-US" sz="2000" dirty="0">
                <a:ea typeface="+mn-lt"/>
                <a:cs typeface="+mn-lt"/>
              </a:rPr>
              <a:t>Operations 1 and 2 will cause violation </a:t>
            </a:r>
            <a:endParaRPr lang="en-US" sz="2000" dirty="0">
              <a:cs typeface="Arial"/>
            </a:endParaRPr>
          </a:p>
          <a:p>
            <a:pPr marL="457200" indent="-457200">
              <a:buAutoNum type="alphaUcPeriod"/>
            </a:pPr>
            <a:r>
              <a:rPr lang="en-US" sz="2000" dirty="0">
                <a:ea typeface="+mn-lt"/>
                <a:cs typeface="+mn-lt"/>
              </a:rPr>
              <a:t>Operations 2 and 3 will cause violation</a:t>
            </a:r>
            <a:endParaRPr lang="en-US" sz="2000" dirty="0">
              <a:cs typeface="Arial"/>
            </a:endParaRPr>
          </a:p>
          <a:p>
            <a:pPr marL="457200" indent="-457200">
              <a:buAutoNum type="alphaUcPeriod"/>
            </a:pPr>
            <a:r>
              <a:rPr lang="en-US" sz="2000" dirty="0">
                <a:ea typeface="+mn-lt"/>
                <a:cs typeface="+mn-lt"/>
              </a:rPr>
              <a:t>Operations 3 and 4 will cause violation</a:t>
            </a:r>
            <a:endParaRPr lang="en-US" sz="2000" dirty="0">
              <a:cs typeface="Arial"/>
            </a:endParaRPr>
          </a:p>
          <a:p>
            <a:pPr marL="457200" indent="-457200">
              <a:buAutoNum type="alphaUcPeriod"/>
            </a:pPr>
            <a:r>
              <a:rPr lang="en-US" sz="2000" dirty="0">
                <a:ea typeface="+mn-lt"/>
                <a:cs typeface="+mn-lt"/>
              </a:rPr>
              <a:t>Operations 1 and 4 will cause violation.</a:t>
            </a:r>
            <a:endParaRPr lang="en-US" sz="2000" dirty="0">
              <a:cs typeface="Arial"/>
            </a:endParaRPr>
          </a:p>
          <a:p>
            <a:pPr marL="0" indent="0">
              <a:buNone/>
            </a:pPr>
            <a:endParaRPr lang="en-US" sz="2000" dirty="0">
              <a:ea typeface="+mn-lt"/>
              <a:cs typeface="+mn-lt"/>
            </a:endParaRPr>
          </a:p>
          <a:p>
            <a:endParaRPr lang="en-US" sz="2000" dirty="0">
              <a:cs typeface="Arial"/>
            </a:endParaRPr>
          </a:p>
          <a:p>
            <a:pPr>
              <a:buNone/>
            </a:pPr>
            <a:endParaRPr lang="en-US" sz="2000" b="1" dirty="0">
              <a:cs typeface="Arial"/>
            </a:endParaRPr>
          </a:p>
          <a:p>
            <a:pPr>
              <a:buNone/>
            </a:pPr>
            <a:endParaRPr lang="en-US" sz="2000" dirty="0">
              <a:ea typeface="+mn-lt"/>
              <a:cs typeface="+mn-lt"/>
            </a:endParaRPr>
          </a:p>
          <a:p>
            <a:pPr>
              <a:buNone/>
            </a:pPr>
            <a:endParaRPr lang="en-US" sz="2000" dirty="0">
              <a:ea typeface="+mn-lt"/>
              <a:cs typeface="+mn-lt"/>
            </a:endParaRPr>
          </a:p>
          <a:p>
            <a:pPr marL="0" indent="0">
              <a:buNone/>
            </a:pPr>
            <a:endParaRPr lang="en-US" sz="2000" dirty="0">
              <a:ea typeface="+mn-lt"/>
              <a:cs typeface="+mn-lt"/>
            </a:endParaRPr>
          </a:p>
        </p:txBody>
      </p:sp>
      <p:sp>
        <p:nvSpPr>
          <p:cNvPr id="4" name="Slide Number Placeholder 3">
            <a:extLst>
              <a:ext uri="{FF2B5EF4-FFF2-40B4-BE49-F238E27FC236}">
                <a16:creationId xmlns:a16="http://schemas.microsoft.com/office/drawing/2014/main" id="{342AD9F6-9B23-4042-9FC5-7BD27F6D5526}"/>
              </a:ext>
            </a:extLst>
          </p:cNvPr>
          <p:cNvSpPr>
            <a:spLocks noGrp="1"/>
          </p:cNvSpPr>
          <p:nvPr>
            <p:ph type="sldNum" sz="quarter" idx="10"/>
          </p:nvPr>
        </p:nvSpPr>
        <p:spPr/>
        <p:txBody>
          <a:bodyPr/>
          <a:lstStyle/>
          <a:p>
            <a:pPr>
              <a:defRPr/>
            </a:pPr>
            <a:fld id="{ABFF5F4A-8FC7-419E-B94C-CDDC8DE310AE}" type="slidenum">
              <a:rPr lang="en-US" altLang="en-US" dirty="0"/>
              <a:pPr>
                <a:defRPr/>
              </a:pPr>
              <a:t>37</a:t>
            </a:fld>
            <a:endParaRPr lang="en-US" altLang="en-US" dirty="0"/>
          </a:p>
        </p:txBody>
      </p:sp>
    </p:spTree>
    <p:extLst>
      <p:ext uri="{BB962C8B-B14F-4D97-AF65-F5344CB8AC3E}">
        <p14:creationId xmlns:p14="http://schemas.microsoft.com/office/powerpoint/2010/main" val="35549773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67D64-A6A6-4749-BA41-9A7DF45A35A3}"/>
              </a:ext>
            </a:extLst>
          </p:cNvPr>
          <p:cNvSpPr>
            <a:spLocks noGrp="1"/>
          </p:cNvSpPr>
          <p:nvPr>
            <p:ph type="title"/>
          </p:nvPr>
        </p:nvSpPr>
        <p:spPr/>
        <p:txBody>
          <a:bodyPr/>
          <a:lstStyle/>
          <a:p>
            <a:br>
              <a:rPr lang="en-IN" b="0" dirty="0">
                <a:ea typeface="+mn-lt"/>
                <a:cs typeface="+mn-lt"/>
              </a:rPr>
            </a:br>
            <a:br>
              <a:rPr lang="en-IN" b="0" dirty="0">
                <a:ea typeface="+mn-lt"/>
                <a:cs typeface="+mn-lt"/>
              </a:rPr>
            </a:br>
            <a:br>
              <a:rPr lang="en-IN" b="0" dirty="0">
                <a:ea typeface="+mn-lt"/>
                <a:cs typeface="+mn-lt"/>
              </a:rPr>
            </a:br>
            <a:br>
              <a:rPr lang="en-IN" b="0" dirty="0">
                <a:ea typeface="+mn-lt"/>
                <a:cs typeface="+mn-lt"/>
              </a:rPr>
            </a:br>
            <a:br>
              <a:rPr lang="en-IN" b="0">
                <a:ea typeface="+mn-lt"/>
                <a:cs typeface="+mn-lt"/>
              </a:rPr>
            </a:br>
            <a:r>
              <a:rPr lang="en-US">
                <a:cs typeface="Arial"/>
              </a:rPr>
              <a:t>Can you Answer this question </a:t>
            </a:r>
            <a:endParaRPr lang="en-IN" b="0">
              <a:ea typeface="+mn-lt"/>
              <a:cs typeface="+mn-lt"/>
            </a:endParaRPr>
          </a:p>
          <a:p>
            <a:endParaRPr lang="en-US" b="0" dirty="0">
              <a:ea typeface="+mn-lt"/>
              <a:cs typeface="+mn-lt"/>
            </a:endParaRPr>
          </a:p>
          <a:p>
            <a:endParaRPr lang="en-US" b="0" dirty="0">
              <a:ea typeface="+mn-lt"/>
              <a:cs typeface="+mn-lt"/>
            </a:endParaRPr>
          </a:p>
          <a:p>
            <a:br>
              <a:rPr lang="en-US" b="0" dirty="0">
                <a:ea typeface="+mn-lt"/>
                <a:cs typeface="+mn-lt"/>
              </a:rPr>
            </a:br>
            <a:endParaRPr lang="en-US" b="0" dirty="0">
              <a:ea typeface="+mn-lt"/>
              <a:cs typeface="+mn-lt"/>
            </a:endParaRPr>
          </a:p>
          <a:p>
            <a:endParaRPr lang="en-US" dirty="0">
              <a:cs typeface="Arial"/>
            </a:endParaRPr>
          </a:p>
        </p:txBody>
      </p:sp>
      <p:sp>
        <p:nvSpPr>
          <p:cNvPr id="3" name="Content Placeholder 2">
            <a:extLst>
              <a:ext uri="{FF2B5EF4-FFF2-40B4-BE49-F238E27FC236}">
                <a16:creationId xmlns:a16="http://schemas.microsoft.com/office/drawing/2014/main" id="{914E0286-D98B-48CE-8B74-FEFBDD5877C9}"/>
              </a:ext>
            </a:extLst>
          </p:cNvPr>
          <p:cNvSpPr>
            <a:spLocks noGrp="1"/>
          </p:cNvSpPr>
          <p:nvPr>
            <p:ph idx="1"/>
          </p:nvPr>
        </p:nvSpPr>
        <p:spPr>
          <a:xfrm>
            <a:off x="436880" y="1069340"/>
            <a:ext cx="10942320" cy="5176203"/>
          </a:xfrm>
        </p:spPr>
        <p:txBody>
          <a:bodyPr/>
          <a:lstStyle/>
          <a:p>
            <a:pPr marL="0" indent="0">
              <a:buNone/>
            </a:pPr>
            <a:r>
              <a:rPr lang="en-US" sz="2000" b="1" dirty="0">
                <a:ea typeface="+mn-lt"/>
                <a:cs typeface="+mn-lt"/>
              </a:rPr>
              <a:t>Q: Let R1(a, b, c) and R2(x, y, z) be two relations in which a is the foreign key of R1 that refers to the primary key of R2. Considering the following four options. </a:t>
            </a:r>
          </a:p>
          <a:p>
            <a:pPr marL="457200" indent="-457200">
              <a:buAutoNum type="arabicPeriod"/>
            </a:pPr>
            <a:r>
              <a:rPr lang="en-US" sz="2000" dirty="0">
                <a:ea typeface="+mn-lt"/>
                <a:cs typeface="+mn-lt"/>
              </a:rPr>
              <a:t>Insert into R1</a:t>
            </a:r>
            <a:endParaRPr lang="en-US" sz="2000" dirty="0">
              <a:cs typeface="Arial"/>
            </a:endParaRPr>
          </a:p>
          <a:p>
            <a:pPr marL="457200" indent="-457200">
              <a:buAutoNum type="arabicPeriod"/>
            </a:pPr>
            <a:r>
              <a:rPr lang="en-US" sz="2000" dirty="0">
                <a:ea typeface="+mn-lt"/>
                <a:cs typeface="+mn-lt"/>
              </a:rPr>
              <a:t>Insert into R2</a:t>
            </a:r>
            <a:endParaRPr lang="en-US" sz="2000" dirty="0">
              <a:cs typeface="Arial"/>
            </a:endParaRPr>
          </a:p>
          <a:p>
            <a:pPr marL="457200" indent="-457200">
              <a:buAutoNum type="arabicPeriod"/>
            </a:pPr>
            <a:r>
              <a:rPr lang="en-US" sz="2000" dirty="0">
                <a:ea typeface="+mn-lt"/>
                <a:cs typeface="+mn-lt"/>
              </a:rPr>
              <a:t>Delete from R1</a:t>
            </a:r>
            <a:endParaRPr lang="en-US" sz="2000" dirty="0">
              <a:cs typeface="Arial"/>
            </a:endParaRPr>
          </a:p>
          <a:p>
            <a:pPr marL="457200" indent="-457200">
              <a:buAutoNum type="arabicPeriod"/>
            </a:pPr>
            <a:r>
              <a:rPr lang="en-US" sz="2000" dirty="0">
                <a:ea typeface="+mn-lt"/>
                <a:cs typeface="+mn-lt"/>
              </a:rPr>
              <a:t>Delete from R2</a:t>
            </a:r>
            <a:endParaRPr lang="en-US" sz="2000" dirty="0">
              <a:cs typeface="Arial"/>
            </a:endParaRPr>
          </a:p>
          <a:p>
            <a:pPr marL="0" indent="0">
              <a:buNone/>
            </a:pPr>
            <a:r>
              <a:rPr lang="en-US" sz="2000" dirty="0">
                <a:ea typeface="+mn-lt"/>
                <a:cs typeface="+mn-lt"/>
              </a:rPr>
              <a:t>Which of the following is correct about the referential integrity constraint with respect to above? </a:t>
            </a:r>
          </a:p>
          <a:p>
            <a:pPr marL="0" indent="0">
              <a:buNone/>
            </a:pPr>
            <a:endParaRPr lang="en-US" sz="2000" dirty="0">
              <a:cs typeface="Arial"/>
            </a:endParaRPr>
          </a:p>
          <a:p>
            <a:pPr marL="457200" indent="-457200">
              <a:buAutoNum type="alphaUcPeriod"/>
            </a:pPr>
            <a:r>
              <a:rPr lang="en-US" sz="2000" dirty="0">
                <a:ea typeface="+mn-lt"/>
                <a:cs typeface="+mn-lt"/>
              </a:rPr>
              <a:t>Operations 1 and 2 will cause violation </a:t>
            </a:r>
            <a:endParaRPr lang="en-US" sz="2000" dirty="0">
              <a:cs typeface="Arial"/>
            </a:endParaRPr>
          </a:p>
          <a:p>
            <a:pPr marL="457200" indent="-457200">
              <a:buAutoNum type="alphaUcPeriod"/>
            </a:pPr>
            <a:r>
              <a:rPr lang="en-US" sz="2000" b="1" dirty="0">
                <a:solidFill>
                  <a:srgbClr val="FF0000"/>
                </a:solidFill>
                <a:ea typeface="+mn-lt"/>
                <a:cs typeface="+mn-lt"/>
              </a:rPr>
              <a:t>Operations 2 and 3 will cause violation</a:t>
            </a:r>
            <a:endParaRPr lang="en-US" sz="2000" b="1">
              <a:solidFill>
                <a:srgbClr val="FF0000"/>
              </a:solidFill>
              <a:cs typeface="Arial"/>
            </a:endParaRPr>
          </a:p>
          <a:p>
            <a:pPr marL="457200" indent="-457200">
              <a:buAutoNum type="alphaUcPeriod"/>
            </a:pPr>
            <a:r>
              <a:rPr lang="en-US" sz="2000" dirty="0">
                <a:ea typeface="+mn-lt"/>
                <a:cs typeface="+mn-lt"/>
              </a:rPr>
              <a:t>Operations 3 and 4 will cause violation</a:t>
            </a:r>
            <a:endParaRPr lang="en-US" sz="2000" dirty="0">
              <a:cs typeface="Arial"/>
            </a:endParaRPr>
          </a:p>
          <a:p>
            <a:pPr marL="457200" indent="-457200">
              <a:buAutoNum type="alphaUcPeriod"/>
            </a:pPr>
            <a:r>
              <a:rPr lang="en-US" sz="2000" dirty="0">
                <a:ea typeface="+mn-lt"/>
                <a:cs typeface="+mn-lt"/>
              </a:rPr>
              <a:t>Operations 1 and 4 will cause violation.</a:t>
            </a:r>
            <a:endParaRPr lang="en-US" sz="2000" dirty="0">
              <a:cs typeface="Arial"/>
            </a:endParaRPr>
          </a:p>
          <a:p>
            <a:pPr marL="0" indent="0">
              <a:buNone/>
            </a:pPr>
            <a:endParaRPr lang="en-US" sz="2000" dirty="0">
              <a:ea typeface="+mn-lt"/>
              <a:cs typeface="+mn-lt"/>
            </a:endParaRPr>
          </a:p>
          <a:p>
            <a:endParaRPr lang="en-US" sz="2000" dirty="0">
              <a:cs typeface="Arial"/>
            </a:endParaRPr>
          </a:p>
          <a:p>
            <a:pPr>
              <a:buNone/>
            </a:pPr>
            <a:endParaRPr lang="en-US" sz="2000" b="1" dirty="0">
              <a:cs typeface="Arial"/>
            </a:endParaRPr>
          </a:p>
          <a:p>
            <a:pPr>
              <a:buNone/>
            </a:pPr>
            <a:endParaRPr lang="en-US" sz="2000" dirty="0">
              <a:ea typeface="+mn-lt"/>
              <a:cs typeface="+mn-lt"/>
            </a:endParaRPr>
          </a:p>
          <a:p>
            <a:pPr>
              <a:buNone/>
            </a:pPr>
            <a:endParaRPr lang="en-US" sz="2000" dirty="0">
              <a:ea typeface="+mn-lt"/>
              <a:cs typeface="+mn-lt"/>
            </a:endParaRPr>
          </a:p>
          <a:p>
            <a:pPr marL="0" indent="0">
              <a:buNone/>
            </a:pPr>
            <a:endParaRPr lang="en-US" sz="2000" dirty="0">
              <a:ea typeface="+mn-lt"/>
              <a:cs typeface="+mn-lt"/>
            </a:endParaRPr>
          </a:p>
        </p:txBody>
      </p:sp>
      <p:sp>
        <p:nvSpPr>
          <p:cNvPr id="4" name="Slide Number Placeholder 3">
            <a:extLst>
              <a:ext uri="{FF2B5EF4-FFF2-40B4-BE49-F238E27FC236}">
                <a16:creationId xmlns:a16="http://schemas.microsoft.com/office/drawing/2014/main" id="{342AD9F6-9B23-4042-9FC5-7BD27F6D5526}"/>
              </a:ext>
            </a:extLst>
          </p:cNvPr>
          <p:cNvSpPr>
            <a:spLocks noGrp="1"/>
          </p:cNvSpPr>
          <p:nvPr>
            <p:ph type="sldNum" sz="quarter" idx="10"/>
          </p:nvPr>
        </p:nvSpPr>
        <p:spPr/>
        <p:txBody>
          <a:bodyPr/>
          <a:lstStyle/>
          <a:p>
            <a:pPr>
              <a:defRPr/>
            </a:pPr>
            <a:fld id="{ABFF5F4A-8FC7-419E-B94C-CDDC8DE310AE}" type="slidenum">
              <a:rPr lang="en-US" altLang="en-US" dirty="0"/>
              <a:pPr>
                <a:defRPr/>
              </a:pPr>
              <a:t>38</a:t>
            </a:fld>
            <a:endParaRPr lang="en-US" altLang="en-US" dirty="0"/>
          </a:p>
        </p:txBody>
      </p:sp>
    </p:spTree>
    <p:extLst>
      <p:ext uri="{BB962C8B-B14F-4D97-AF65-F5344CB8AC3E}">
        <p14:creationId xmlns:p14="http://schemas.microsoft.com/office/powerpoint/2010/main" val="36514470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67D64-A6A6-4749-BA41-9A7DF45A35A3}"/>
              </a:ext>
            </a:extLst>
          </p:cNvPr>
          <p:cNvSpPr>
            <a:spLocks noGrp="1"/>
          </p:cNvSpPr>
          <p:nvPr>
            <p:ph type="title"/>
          </p:nvPr>
        </p:nvSpPr>
        <p:spPr/>
        <p:txBody>
          <a:bodyPr/>
          <a:lstStyle/>
          <a:p>
            <a:br>
              <a:rPr lang="en-IN" b="0" dirty="0">
                <a:ea typeface="+mn-lt"/>
                <a:cs typeface="+mn-lt"/>
              </a:rPr>
            </a:br>
            <a:br>
              <a:rPr lang="en-IN" b="0" dirty="0">
                <a:ea typeface="+mn-lt"/>
                <a:cs typeface="+mn-lt"/>
              </a:rPr>
            </a:br>
            <a:br>
              <a:rPr lang="en-IN" b="0" dirty="0">
                <a:ea typeface="+mn-lt"/>
                <a:cs typeface="+mn-lt"/>
              </a:rPr>
            </a:br>
            <a:br>
              <a:rPr lang="en-IN" b="0" dirty="0">
                <a:ea typeface="+mn-lt"/>
                <a:cs typeface="+mn-lt"/>
              </a:rPr>
            </a:br>
            <a:br>
              <a:rPr lang="en-IN" b="0">
                <a:ea typeface="+mn-lt"/>
                <a:cs typeface="+mn-lt"/>
              </a:rPr>
            </a:br>
            <a:r>
              <a:rPr lang="en-US">
                <a:cs typeface="Arial"/>
              </a:rPr>
              <a:t>Can you Answer this question </a:t>
            </a:r>
            <a:endParaRPr lang="en-IN" b="0">
              <a:ea typeface="+mn-lt"/>
              <a:cs typeface="+mn-lt"/>
            </a:endParaRPr>
          </a:p>
          <a:p>
            <a:endParaRPr lang="en-US" b="0" dirty="0">
              <a:ea typeface="+mn-lt"/>
              <a:cs typeface="+mn-lt"/>
            </a:endParaRPr>
          </a:p>
          <a:p>
            <a:endParaRPr lang="en-US" b="0" dirty="0">
              <a:ea typeface="+mn-lt"/>
              <a:cs typeface="+mn-lt"/>
            </a:endParaRPr>
          </a:p>
          <a:p>
            <a:br>
              <a:rPr lang="en-US" b="0" dirty="0">
                <a:ea typeface="+mn-lt"/>
                <a:cs typeface="+mn-lt"/>
              </a:rPr>
            </a:br>
            <a:endParaRPr lang="en-US" b="0" dirty="0">
              <a:ea typeface="+mn-lt"/>
              <a:cs typeface="+mn-lt"/>
            </a:endParaRPr>
          </a:p>
          <a:p>
            <a:endParaRPr lang="en-US" dirty="0">
              <a:cs typeface="Arial"/>
            </a:endParaRPr>
          </a:p>
        </p:txBody>
      </p:sp>
      <p:sp>
        <p:nvSpPr>
          <p:cNvPr id="3" name="Content Placeholder 2">
            <a:extLst>
              <a:ext uri="{FF2B5EF4-FFF2-40B4-BE49-F238E27FC236}">
                <a16:creationId xmlns:a16="http://schemas.microsoft.com/office/drawing/2014/main" id="{914E0286-D98B-48CE-8B74-FEFBDD5877C9}"/>
              </a:ext>
            </a:extLst>
          </p:cNvPr>
          <p:cNvSpPr>
            <a:spLocks noGrp="1"/>
          </p:cNvSpPr>
          <p:nvPr>
            <p:ph idx="1"/>
          </p:nvPr>
        </p:nvSpPr>
        <p:spPr>
          <a:xfrm>
            <a:off x="436880" y="1069340"/>
            <a:ext cx="10942320" cy="5176203"/>
          </a:xfrm>
        </p:spPr>
        <p:txBody>
          <a:bodyPr/>
          <a:lstStyle/>
          <a:p>
            <a:pPr marL="0" indent="0">
              <a:buNone/>
            </a:pPr>
            <a:r>
              <a:rPr lang="en-US" sz="2000" b="1" dirty="0">
                <a:ea typeface="+mn-lt"/>
                <a:cs typeface="+mn-lt"/>
              </a:rPr>
              <a:t>Q: Consider the database table "Persons" having </a:t>
            </a:r>
            <a:r>
              <a:rPr lang="en-US" sz="2000" b="1" dirty="0" err="1">
                <a:ea typeface="+mn-lt"/>
                <a:cs typeface="+mn-lt"/>
              </a:rPr>
              <a:t>person_ID</a:t>
            </a:r>
            <a:r>
              <a:rPr lang="en-US" sz="2000" b="1" dirty="0">
                <a:ea typeface="+mn-lt"/>
                <a:cs typeface="+mn-lt"/>
              </a:rPr>
              <a:t> as the primary key:</a:t>
            </a:r>
            <a:endParaRPr lang="en-US" sz="2000" b="1">
              <a:cs typeface="Arial"/>
            </a:endParaRPr>
          </a:p>
          <a:p>
            <a:pPr marL="0" indent="0">
              <a:buNone/>
            </a:pPr>
            <a:endParaRPr lang="en-US" sz="2000" b="1" dirty="0">
              <a:ea typeface="+mn-lt"/>
              <a:cs typeface="+mn-lt"/>
            </a:endParaRPr>
          </a:p>
          <a:p>
            <a:pPr marL="0" indent="0">
              <a:buNone/>
            </a:pPr>
            <a:endParaRPr lang="en-US" sz="2000" b="1" dirty="0">
              <a:ea typeface="+mn-lt"/>
              <a:cs typeface="+mn-lt"/>
            </a:endParaRPr>
          </a:p>
          <a:p>
            <a:pPr marL="0" indent="0">
              <a:buNone/>
            </a:pPr>
            <a:endParaRPr lang="en-US" sz="2000" b="1" dirty="0">
              <a:ea typeface="+mn-lt"/>
              <a:cs typeface="+mn-lt"/>
            </a:endParaRPr>
          </a:p>
          <a:p>
            <a:pPr marL="0" indent="0">
              <a:buNone/>
            </a:pPr>
            <a:endParaRPr lang="en-US" sz="2000" b="1" dirty="0">
              <a:ea typeface="+mn-lt"/>
              <a:cs typeface="+mn-lt"/>
            </a:endParaRPr>
          </a:p>
          <a:p>
            <a:pPr marL="0" indent="0">
              <a:buNone/>
            </a:pPr>
            <a:endParaRPr lang="en-US" sz="2000" b="1" dirty="0">
              <a:ea typeface="+mn-lt"/>
              <a:cs typeface="+mn-lt"/>
            </a:endParaRPr>
          </a:p>
          <a:p>
            <a:pPr marL="0" indent="0">
              <a:buNone/>
            </a:pPr>
            <a:r>
              <a:rPr lang="en-US" sz="2000" b="1" dirty="0">
                <a:ea typeface="+mn-lt"/>
                <a:cs typeface="+mn-lt"/>
              </a:rPr>
              <a:t>What are the constraints violated by the above table?</a:t>
            </a:r>
          </a:p>
          <a:p>
            <a:pPr marL="0" indent="0">
              <a:buNone/>
            </a:pPr>
            <a:endParaRPr lang="en-US" sz="2000" b="1" dirty="0">
              <a:ea typeface="+mn-lt"/>
              <a:cs typeface="+mn-lt"/>
            </a:endParaRPr>
          </a:p>
          <a:p>
            <a:pPr marL="457200" indent="-457200">
              <a:buAutoNum type="alphaUcPeriod"/>
            </a:pPr>
            <a:r>
              <a:rPr lang="en-US" sz="2000" dirty="0">
                <a:ea typeface="+mn-lt"/>
                <a:cs typeface="+mn-lt"/>
              </a:rPr>
              <a:t>Referential Integrity</a:t>
            </a:r>
          </a:p>
          <a:p>
            <a:pPr marL="457200" indent="-457200">
              <a:buAutoNum type="alphaUcPeriod"/>
            </a:pPr>
            <a:r>
              <a:rPr lang="en-US" sz="2000" dirty="0">
                <a:ea typeface="+mn-lt"/>
                <a:cs typeface="+mn-lt"/>
              </a:rPr>
              <a:t>Relationship Integrity</a:t>
            </a:r>
          </a:p>
          <a:p>
            <a:pPr marL="457200" indent="-457200">
              <a:buAutoNum type="alphaUcPeriod"/>
            </a:pPr>
            <a:r>
              <a:rPr lang="en-US" sz="2000" dirty="0">
                <a:ea typeface="+mn-lt"/>
                <a:cs typeface="+mn-lt"/>
              </a:rPr>
              <a:t>Referential and Domain Integrity</a:t>
            </a:r>
            <a:endParaRPr lang="en-US" sz="2000">
              <a:cs typeface="Arial"/>
            </a:endParaRPr>
          </a:p>
          <a:p>
            <a:pPr marL="457200" indent="-457200">
              <a:buAutoNum type="alphaUcPeriod"/>
            </a:pPr>
            <a:r>
              <a:rPr lang="en-US" sz="2000" dirty="0">
                <a:ea typeface="+mn-lt"/>
                <a:cs typeface="+mn-lt"/>
              </a:rPr>
              <a:t>Entity and Domain Integrity</a:t>
            </a:r>
          </a:p>
          <a:p>
            <a:pPr>
              <a:buFont typeface="Wingdings"/>
              <a:buChar char="Ø"/>
            </a:pPr>
            <a:endParaRPr lang="en-US" sz="2000" dirty="0">
              <a:ea typeface="+mn-lt"/>
              <a:cs typeface="+mn-lt"/>
            </a:endParaRPr>
          </a:p>
        </p:txBody>
      </p:sp>
      <p:sp>
        <p:nvSpPr>
          <p:cNvPr id="4" name="Slide Number Placeholder 3">
            <a:extLst>
              <a:ext uri="{FF2B5EF4-FFF2-40B4-BE49-F238E27FC236}">
                <a16:creationId xmlns:a16="http://schemas.microsoft.com/office/drawing/2014/main" id="{342AD9F6-9B23-4042-9FC5-7BD27F6D5526}"/>
              </a:ext>
            </a:extLst>
          </p:cNvPr>
          <p:cNvSpPr>
            <a:spLocks noGrp="1"/>
          </p:cNvSpPr>
          <p:nvPr>
            <p:ph type="sldNum" sz="quarter" idx="10"/>
          </p:nvPr>
        </p:nvSpPr>
        <p:spPr/>
        <p:txBody>
          <a:bodyPr/>
          <a:lstStyle/>
          <a:p>
            <a:pPr>
              <a:defRPr/>
            </a:pPr>
            <a:fld id="{ABFF5F4A-8FC7-419E-B94C-CDDC8DE310AE}" type="slidenum">
              <a:rPr lang="en-US" altLang="en-US" dirty="0"/>
              <a:pPr>
                <a:defRPr/>
              </a:pPr>
              <a:t>39</a:t>
            </a:fld>
            <a:endParaRPr lang="en-US" altLang="en-US" dirty="0"/>
          </a:p>
        </p:txBody>
      </p:sp>
      <p:pic>
        <p:nvPicPr>
          <p:cNvPr id="5" name="Picture 5">
            <a:extLst>
              <a:ext uri="{FF2B5EF4-FFF2-40B4-BE49-F238E27FC236}">
                <a16:creationId xmlns:a16="http://schemas.microsoft.com/office/drawing/2014/main" id="{030DB603-FF39-44FE-A715-4339664D1245}"/>
              </a:ext>
            </a:extLst>
          </p:cNvPr>
          <p:cNvPicPr>
            <a:picLocks noChangeAspect="1"/>
          </p:cNvPicPr>
          <p:nvPr/>
        </p:nvPicPr>
        <p:blipFill>
          <a:blip r:embed="rId2"/>
          <a:stretch>
            <a:fillRect/>
          </a:stretch>
        </p:blipFill>
        <p:spPr>
          <a:xfrm>
            <a:off x="3352800" y="1593963"/>
            <a:ext cx="2743200" cy="1394234"/>
          </a:xfrm>
          <a:prstGeom prst="rect">
            <a:avLst/>
          </a:prstGeom>
        </p:spPr>
      </p:pic>
    </p:spTree>
    <p:extLst>
      <p:ext uri="{BB962C8B-B14F-4D97-AF65-F5344CB8AC3E}">
        <p14:creationId xmlns:p14="http://schemas.microsoft.com/office/powerpoint/2010/main" val="3801697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E57418F4-AF19-4567-AAA9-D6BF0605072C}" type="slidenum">
              <a:rPr lang="en-US" altLang="en-US" sz="1200">
                <a:solidFill>
                  <a:schemeClr val="bg1"/>
                </a:solidFill>
              </a:rPr>
              <a:pPr>
                <a:spcBef>
                  <a:spcPct val="0"/>
                </a:spcBef>
                <a:buClrTx/>
                <a:buFontTx/>
                <a:buNone/>
              </a:pPr>
              <a:t>4</a:t>
            </a:fld>
            <a:endParaRPr lang="en-US" altLang="en-US" sz="1200">
              <a:solidFill>
                <a:schemeClr val="bg1"/>
              </a:solidFill>
            </a:endParaRPr>
          </a:p>
        </p:txBody>
      </p:sp>
      <p:sp>
        <p:nvSpPr>
          <p:cNvPr id="16388" name="Content Placeholder 2"/>
          <p:cNvSpPr>
            <a:spLocks noGrp="1"/>
          </p:cNvSpPr>
          <p:nvPr>
            <p:ph idx="1"/>
          </p:nvPr>
        </p:nvSpPr>
        <p:spPr>
          <a:xfrm>
            <a:off x="1473200" y="1282700"/>
            <a:ext cx="8915400" cy="4881563"/>
          </a:xfrm>
        </p:spPr>
        <p:txBody>
          <a:bodyPr/>
          <a:lstStyle/>
          <a:p>
            <a:pPr eaLnBrk="1" hangingPunct="1">
              <a:spcBef>
                <a:spcPts val="100"/>
              </a:spcBef>
              <a:buFont typeface="Wingdings" panose="05000000000000000000" pitchFamily="2" charset="2"/>
              <a:buChar char="§"/>
            </a:pPr>
            <a:r>
              <a:rPr lang="en-US" altLang="en-US" sz="2800" b="1" dirty="0"/>
              <a:t>Constraints </a:t>
            </a:r>
          </a:p>
          <a:p>
            <a:pPr marL="342900" lvl="1" indent="-342900" eaLnBrk="1" hangingPunct="1">
              <a:spcBef>
                <a:spcPts val="100"/>
              </a:spcBef>
            </a:pPr>
            <a:endParaRPr lang="en-US" altLang="en-US" sz="2000" b="1" dirty="0">
              <a:ea typeface="+mn-ea"/>
              <a:cs typeface="+mn-cs"/>
            </a:endParaRPr>
          </a:p>
          <a:p>
            <a:pPr marL="514350" lvl="1" indent="-514350" eaLnBrk="1" hangingPunct="1">
              <a:spcBef>
                <a:spcPts val="100"/>
              </a:spcBef>
              <a:buFont typeface="+mj-lt"/>
              <a:buAutoNum type="romanUcPeriod"/>
            </a:pPr>
            <a:r>
              <a:rPr lang="en-US" altLang="en-US" sz="2400" b="1" dirty="0">
                <a:ea typeface="+mn-ea"/>
                <a:cs typeface="+mn-cs"/>
              </a:rPr>
              <a:t>Integrity Constraints</a:t>
            </a:r>
            <a:endParaRPr lang="en-US" altLang="en-US" sz="2400" b="1" dirty="0">
              <a:ea typeface="+mn-ea"/>
              <a:cs typeface="Arial"/>
            </a:endParaRPr>
          </a:p>
          <a:p>
            <a:pPr marL="514350" lvl="1" indent="-514350" eaLnBrk="1" hangingPunct="1">
              <a:spcBef>
                <a:spcPts val="100"/>
              </a:spcBef>
              <a:buFont typeface="+mj-lt"/>
              <a:buAutoNum type="romanUcPeriod"/>
            </a:pPr>
            <a:r>
              <a:rPr lang="en-US" altLang="en-US" sz="2400" b="1" dirty="0">
                <a:ea typeface="+mn-ea"/>
                <a:cs typeface="+mn-cs"/>
              </a:rPr>
              <a:t>Entity Integrity Constraints</a:t>
            </a:r>
            <a:endParaRPr lang="en-US" altLang="en-US" sz="2400" b="1" dirty="0">
              <a:ea typeface="+mn-ea"/>
              <a:cs typeface="Arial"/>
            </a:endParaRPr>
          </a:p>
          <a:p>
            <a:pPr marL="514350" lvl="1" indent="-514350">
              <a:spcBef>
                <a:spcPts val="100"/>
              </a:spcBef>
              <a:buFont typeface="+mj-lt"/>
              <a:buAutoNum type="romanUcPeriod"/>
            </a:pPr>
            <a:r>
              <a:rPr lang="en-US" altLang="en-US" sz="2400" b="1" dirty="0">
                <a:ea typeface="+mn-ea"/>
                <a:cs typeface="Arial"/>
              </a:rPr>
              <a:t>Referential </a:t>
            </a:r>
            <a:r>
              <a:rPr lang="en-US" sz="2400" b="1" dirty="0">
                <a:ea typeface="+mn-ea"/>
                <a:cs typeface="Arial"/>
              </a:rPr>
              <a:t>Integrity Constraints</a:t>
            </a:r>
            <a:endParaRPr lang="en-US" altLang="en-US" sz="2400" b="1" dirty="0">
              <a:ea typeface="+mn-ea"/>
              <a:cs typeface="Arial"/>
            </a:endParaRPr>
          </a:p>
          <a:p>
            <a:pPr marL="514350" lvl="1" indent="-514350">
              <a:spcBef>
                <a:spcPts val="100"/>
              </a:spcBef>
              <a:buFont typeface="+mj-lt"/>
              <a:buAutoNum type="romanUcPeriod"/>
            </a:pPr>
            <a:r>
              <a:rPr lang="en-US" sz="2400" b="1" dirty="0">
                <a:ea typeface="+mn-ea"/>
                <a:cs typeface="Arial"/>
              </a:rPr>
              <a:t>Domain Constraints</a:t>
            </a:r>
          </a:p>
          <a:p>
            <a:pPr marL="342900" lvl="1" indent="-342900" eaLnBrk="1" hangingPunct="1">
              <a:spcBef>
                <a:spcPts val="100"/>
              </a:spcBef>
            </a:pPr>
            <a:endParaRPr lang="en-US" altLang="en-US" sz="2000" b="1" dirty="0">
              <a:cs typeface="Arial"/>
            </a:endParaRPr>
          </a:p>
          <a:p>
            <a:pPr marL="342900" lvl="1" indent="-342900" eaLnBrk="1" hangingPunct="1">
              <a:spcBef>
                <a:spcPts val="100"/>
              </a:spcBef>
            </a:pPr>
            <a:endParaRPr lang="en-US" altLang="en-US" sz="2000" b="1" dirty="0">
              <a:cs typeface="Arial"/>
            </a:endParaRPr>
          </a:p>
          <a:p>
            <a:pPr lvl="1" eaLnBrk="1" hangingPunct="1">
              <a:spcBef>
                <a:spcPts val="100"/>
              </a:spcBef>
            </a:pPr>
            <a:endParaRPr lang="en-US" altLang="en-US" sz="1000" b="1" dirty="0">
              <a:cs typeface="Arial"/>
            </a:endParaRPr>
          </a:p>
        </p:txBody>
      </p:sp>
      <p:sp>
        <p:nvSpPr>
          <p:cNvPr id="2" name="Title 1"/>
          <p:cNvSpPr>
            <a:spLocks noGrp="1"/>
          </p:cNvSpPr>
          <p:nvPr>
            <p:ph type="title"/>
          </p:nvPr>
        </p:nvSpPr>
        <p:spPr>
          <a:effectLst/>
        </p:spPr>
        <p:txBody>
          <a:bodyPr/>
          <a:lstStyle/>
          <a:p>
            <a:r>
              <a:rPr lang="en-US" altLang="en-US" sz="3600">
                <a:solidFill>
                  <a:schemeClr val="tx1"/>
                </a:solidFill>
              </a:rPr>
              <a:t>Session Plan</a:t>
            </a:r>
            <a:endParaRPr lang="en-US" sz="3600">
              <a:solidFill>
                <a:schemeClr val="tx1"/>
              </a:solidFill>
              <a:cs typeface="Arial"/>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67D64-A6A6-4749-BA41-9A7DF45A35A3}"/>
              </a:ext>
            </a:extLst>
          </p:cNvPr>
          <p:cNvSpPr>
            <a:spLocks noGrp="1"/>
          </p:cNvSpPr>
          <p:nvPr>
            <p:ph type="title"/>
          </p:nvPr>
        </p:nvSpPr>
        <p:spPr/>
        <p:txBody>
          <a:bodyPr/>
          <a:lstStyle/>
          <a:p>
            <a:br>
              <a:rPr lang="en-IN" b="0" dirty="0">
                <a:ea typeface="+mn-lt"/>
                <a:cs typeface="+mn-lt"/>
              </a:rPr>
            </a:br>
            <a:br>
              <a:rPr lang="en-IN" b="0" dirty="0">
                <a:ea typeface="+mn-lt"/>
                <a:cs typeface="+mn-lt"/>
              </a:rPr>
            </a:br>
            <a:br>
              <a:rPr lang="en-IN" b="0" dirty="0">
                <a:ea typeface="+mn-lt"/>
                <a:cs typeface="+mn-lt"/>
              </a:rPr>
            </a:br>
            <a:br>
              <a:rPr lang="en-IN" b="0" dirty="0">
                <a:ea typeface="+mn-lt"/>
                <a:cs typeface="+mn-lt"/>
              </a:rPr>
            </a:br>
            <a:br>
              <a:rPr lang="en-IN" b="0">
                <a:ea typeface="+mn-lt"/>
                <a:cs typeface="+mn-lt"/>
              </a:rPr>
            </a:br>
            <a:r>
              <a:rPr lang="en-US">
                <a:cs typeface="Arial"/>
              </a:rPr>
              <a:t>Can you Answer this question </a:t>
            </a:r>
            <a:endParaRPr lang="en-IN" b="0">
              <a:ea typeface="+mn-lt"/>
              <a:cs typeface="+mn-lt"/>
            </a:endParaRPr>
          </a:p>
          <a:p>
            <a:endParaRPr lang="en-US" b="0" dirty="0">
              <a:ea typeface="+mn-lt"/>
              <a:cs typeface="+mn-lt"/>
            </a:endParaRPr>
          </a:p>
          <a:p>
            <a:endParaRPr lang="en-US" b="0" dirty="0">
              <a:ea typeface="+mn-lt"/>
              <a:cs typeface="+mn-lt"/>
            </a:endParaRPr>
          </a:p>
          <a:p>
            <a:br>
              <a:rPr lang="en-US" b="0" dirty="0">
                <a:ea typeface="+mn-lt"/>
                <a:cs typeface="+mn-lt"/>
              </a:rPr>
            </a:br>
            <a:endParaRPr lang="en-US" b="0" dirty="0">
              <a:ea typeface="+mn-lt"/>
              <a:cs typeface="+mn-lt"/>
            </a:endParaRPr>
          </a:p>
          <a:p>
            <a:endParaRPr lang="en-US" dirty="0">
              <a:cs typeface="Arial"/>
            </a:endParaRPr>
          </a:p>
        </p:txBody>
      </p:sp>
      <p:sp>
        <p:nvSpPr>
          <p:cNvPr id="3" name="Content Placeholder 2">
            <a:extLst>
              <a:ext uri="{FF2B5EF4-FFF2-40B4-BE49-F238E27FC236}">
                <a16:creationId xmlns:a16="http://schemas.microsoft.com/office/drawing/2014/main" id="{914E0286-D98B-48CE-8B74-FEFBDD5877C9}"/>
              </a:ext>
            </a:extLst>
          </p:cNvPr>
          <p:cNvSpPr>
            <a:spLocks noGrp="1"/>
          </p:cNvSpPr>
          <p:nvPr>
            <p:ph idx="1"/>
          </p:nvPr>
        </p:nvSpPr>
        <p:spPr>
          <a:xfrm>
            <a:off x="436880" y="1069340"/>
            <a:ext cx="10942320" cy="5176203"/>
          </a:xfrm>
        </p:spPr>
        <p:txBody>
          <a:bodyPr/>
          <a:lstStyle/>
          <a:p>
            <a:pPr marL="0" indent="0">
              <a:buNone/>
            </a:pPr>
            <a:r>
              <a:rPr lang="en-US" sz="2000" b="1" dirty="0">
                <a:ea typeface="+mn-lt"/>
                <a:cs typeface="+mn-lt"/>
              </a:rPr>
              <a:t>Q: Consider the database table "Persons" having </a:t>
            </a:r>
            <a:r>
              <a:rPr lang="en-US" sz="2000" b="1" dirty="0" err="1">
                <a:ea typeface="+mn-lt"/>
                <a:cs typeface="+mn-lt"/>
              </a:rPr>
              <a:t>person_ID</a:t>
            </a:r>
            <a:r>
              <a:rPr lang="en-US" sz="2000" b="1" dirty="0">
                <a:ea typeface="+mn-lt"/>
                <a:cs typeface="+mn-lt"/>
              </a:rPr>
              <a:t> as the primary key:</a:t>
            </a:r>
            <a:endParaRPr lang="en-US" sz="2000" b="1">
              <a:cs typeface="Arial"/>
            </a:endParaRPr>
          </a:p>
          <a:p>
            <a:pPr marL="0" indent="0">
              <a:buNone/>
            </a:pPr>
            <a:endParaRPr lang="en-US" sz="2000" b="1" dirty="0">
              <a:ea typeface="+mn-lt"/>
              <a:cs typeface="+mn-lt"/>
            </a:endParaRPr>
          </a:p>
          <a:p>
            <a:pPr marL="0" indent="0">
              <a:buNone/>
            </a:pPr>
            <a:endParaRPr lang="en-US" sz="2000" b="1" dirty="0">
              <a:ea typeface="+mn-lt"/>
              <a:cs typeface="+mn-lt"/>
            </a:endParaRPr>
          </a:p>
          <a:p>
            <a:pPr marL="0" indent="0">
              <a:buNone/>
            </a:pPr>
            <a:endParaRPr lang="en-US" sz="2000" b="1" dirty="0">
              <a:ea typeface="+mn-lt"/>
              <a:cs typeface="+mn-lt"/>
            </a:endParaRPr>
          </a:p>
          <a:p>
            <a:pPr marL="0" indent="0">
              <a:buNone/>
            </a:pPr>
            <a:endParaRPr lang="en-US" sz="2000" b="1" dirty="0">
              <a:ea typeface="+mn-lt"/>
              <a:cs typeface="+mn-lt"/>
            </a:endParaRPr>
          </a:p>
          <a:p>
            <a:pPr marL="0" indent="0">
              <a:buNone/>
            </a:pPr>
            <a:endParaRPr lang="en-US" sz="2000" b="1" dirty="0">
              <a:ea typeface="+mn-lt"/>
              <a:cs typeface="+mn-lt"/>
            </a:endParaRPr>
          </a:p>
          <a:p>
            <a:pPr marL="0" indent="0">
              <a:buNone/>
            </a:pPr>
            <a:r>
              <a:rPr lang="en-US" sz="2000" b="1" dirty="0">
                <a:ea typeface="+mn-lt"/>
                <a:cs typeface="+mn-lt"/>
              </a:rPr>
              <a:t>What are the constraints violated by the above table?</a:t>
            </a:r>
          </a:p>
          <a:p>
            <a:pPr marL="0" indent="0">
              <a:buNone/>
            </a:pPr>
            <a:endParaRPr lang="en-US" sz="2000" b="1" dirty="0">
              <a:ea typeface="+mn-lt"/>
              <a:cs typeface="+mn-lt"/>
            </a:endParaRPr>
          </a:p>
          <a:p>
            <a:pPr marL="457200" indent="-457200">
              <a:buAutoNum type="alphaUcPeriod"/>
            </a:pPr>
            <a:r>
              <a:rPr lang="en-US" sz="2000" dirty="0">
                <a:ea typeface="+mn-lt"/>
                <a:cs typeface="+mn-lt"/>
              </a:rPr>
              <a:t>Referential Integrity</a:t>
            </a:r>
          </a:p>
          <a:p>
            <a:pPr marL="457200" indent="-457200">
              <a:buAutoNum type="alphaUcPeriod"/>
            </a:pPr>
            <a:r>
              <a:rPr lang="en-US" sz="2000" dirty="0">
                <a:ea typeface="+mn-lt"/>
                <a:cs typeface="+mn-lt"/>
              </a:rPr>
              <a:t>Relationship Integrity</a:t>
            </a:r>
          </a:p>
          <a:p>
            <a:pPr marL="457200" indent="-457200">
              <a:buAutoNum type="alphaUcPeriod"/>
            </a:pPr>
            <a:r>
              <a:rPr lang="en-US" sz="2000" dirty="0">
                <a:ea typeface="+mn-lt"/>
                <a:cs typeface="+mn-lt"/>
              </a:rPr>
              <a:t>Referential and Domain Integrity</a:t>
            </a:r>
            <a:endParaRPr lang="en-US" sz="2000">
              <a:cs typeface="Arial"/>
            </a:endParaRPr>
          </a:p>
          <a:p>
            <a:pPr marL="457200" indent="-457200">
              <a:buAutoNum type="alphaUcPeriod"/>
            </a:pPr>
            <a:r>
              <a:rPr lang="en-US" sz="2000" b="1" dirty="0">
                <a:solidFill>
                  <a:srgbClr val="FF0000"/>
                </a:solidFill>
                <a:ea typeface="+mn-lt"/>
                <a:cs typeface="+mn-lt"/>
              </a:rPr>
              <a:t>Entity and Domain Integrity</a:t>
            </a:r>
          </a:p>
          <a:p>
            <a:pPr>
              <a:buFont typeface="Wingdings"/>
              <a:buChar char="Ø"/>
            </a:pPr>
            <a:endParaRPr lang="en-US" sz="2000" dirty="0">
              <a:ea typeface="+mn-lt"/>
              <a:cs typeface="+mn-lt"/>
            </a:endParaRPr>
          </a:p>
        </p:txBody>
      </p:sp>
      <p:sp>
        <p:nvSpPr>
          <p:cNvPr id="4" name="Slide Number Placeholder 3">
            <a:extLst>
              <a:ext uri="{FF2B5EF4-FFF2-40B4-BE49-F238E27FC236}">
                <a16:creationId xmlns:a16="http://schemas.microsoft.com/office/drawing/2014/main" id="{342AD9F6-9B23-4042-9FC5-7BD27F6D5526}"/>
              </a:ext>
            </a:extLst>
          </p:cNvPr>
          <p:cNvSpPr>
            <a:spLocks noGrp="1"/>
          </p:cNvSpPr>
          <p:nvPr>
            <p:ph type="sldNum" sz="quarter" idx="10"/>
          </p:nvPr>
        </p:nvSpPr>
        <p:spPr/>
        <p:txBody>
          <a:bodyPr/>
          <a:lstStyle/>
          <a:p>
            <a:pPr>
              <a:defRPr/>
            </a:pPr>
            <a:fld id="{ABFF5F4A-8FC7-419E-B94C-CDDC8DE310AE}" type="slidenum">
              <a:rPr lang="en-US" altLang="en-US" dirty="0"/>
              <a:pPr>
                <a:defRPr/>
              </a:pPr>
              <a:t>40</a:t>
            </a:fld>
            <a:endParaRPr lang="en-US" altLang="en-US" dirty="0"/>
          </a:p>
        </p:txBody>
      </p:sp>
      <p:pic>
        <p:nvPicPr>
          <p:cNvPr id="5" name="Picture 5">
            <a:extLst>
              <a:ext uri="{FF2B5EF4-FFF2-40B4-BE49-F238E27FC236}">
                <a16:creationId xmlns:a16="http://schemas.microsoft.com/office/drawing/2014/main" id="{030DB603-FF39-44FE-A715-4339664D1245}"/>
              </a:ext>
            </a:extLst>
          </p:cNvPr>
          <p:cNvPicPr>
            <a:picLocks noChangeAspect="1"/>
          </p:cNvPicPr>
          <p:nvPr/>
        </p:nvPicPr>
        <p:blipFill>
          <a:blip r:embed="rId2"/>
          <a:stretch>
            <a:fillRect/>
          </a:stretch>
        </p:blipFill>
        <p:spPr>
          <a:xfrm>
            <a:off x="3352800" y="1593963"/>
            <a:ext cx="2743200" cy="1394234"/>
          </a:xfrm>
          <a:prstGeom prst="rect">
            <a:avLst/>
          </a:prstGeom>
        </p:spPr>
      </p:pic>
    </p:spTree>
    <p:extLst>
      <p:ext uri="{BB962C8B-B14F-4D97-AF65-F5344CB8AC3E}">
        <p14:creationId xmlns:p14="http://schemas.microsoft.com/office/powerpoint/2010/main" val="38215413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CB646-B349-4EDB-83B6-A7E7961FA25E}"/>
              </a:ext>
            </a:extLst>
          </p:cNvPr>
          <p:cNvSpPr>
            <a:spLocks noGrp="1"/>
          </p:cNvSpPr>
          <p:nvPr>
            <p:ph type="title"/>
          </p:nvPr>
        </p:nvSpPr>
        <p:spPr/>
        <p:txBody>
          <a:bodyPr/>
          <a:lstStyle/>
          <a:p>
            <a:r>
              <a:rPr lang="en-US">
                <a:cs typeface="Arial"/>
              </a:rPr>
              <a:t>Review Questions</a:t>
            </a:r>
            <a:endParaRPr lang="en-US"/>
          </a:p>
        </p:txBody>
      </p:sp>
      <p:sp>
        <p:nvSpPr>
          <p:cNvPr id="3" name="Content Placeholder 2">
            <a:extLst>
              <a:ext uri="{FF2B5EF4-FFF2-40B4-BE49-F238E27FC236}">
                <a16:creationId xmlns:a16="http://schemas.microsoft.com/office/drawing/2014/main" id="{8B20FE47-6FAE-41F1-832F-18039B3A88B4}"/>
              </a:ext>
            </a:extLst>
          </p:cNvPr>
          <p:cNvSpPr>
            <a:spLocks noGrp="1"/>
          </p:cNvSpPr>
          <p:nvPr>
            <p:ph idx="1"/>
          </p:nvPr>
        </p:nvSpPr>
        <p:spPr/>
        <p:txBody>
          <a:bodyPr/>
          <a:lstStyle/>
          <a:p>
            <a:r>
              <a:rPr lang="en-US" dirty="0"/>
              <a:t>What Are Constraints in relational model?</a:t>
            </a:r>
            <a:endParaRPr lang="en-US" dirty="0">
              <a:ea typeface="+mn-lt"/>
              <a:cs typeface="+mn-lt"/>
            </a:endParaRPr>
          </a:p>
          <a:p>
            <a:r>
              <a:rPr lang="en-US" dirty="0">
                <a:ea typeface="+mn-lt"/>
                <a:cs typeface="+mn-lt"/>
              </a:rPr>
              <a:t>What are the different levels of data integrity?</a:t>
            </a:r>
            <a:endParaRPr lang="en-US">
              <a:cs typeface="Arial"/>
            </a:endParaRPr>
          </a:p>
          <a:p>
            <a:r>
              <a:rPr lang="en-US" dirty="0">
                <a:ea typeface="+mn-lt"/>
                <a:cs typeface="+mn-lt"/>
              </a:rPr>
              <a:t>Explain different constraints to maintain data integrity?</a:t>
            </a:r>
          </a:p>
          <a:p>
            <a:r>
              <a:rPr lang="en-US" dirty="0">
                <a:cs typeface="Arial"/>
              </a:rPr>
              <a:t>If we need to restrict column "Name" to take only alphabets, what kind of constraint we need to apply and how?</a:t>
            </a:r>
          </a:p>
        </p:txBody>
      </p:sp>
      <p:sp>
        <p:nvSpPr>
          <p:cNvPr id="4" name="Slide Number Placeholder 3">
            <a:extLst>
              <a:ext uri="{FF2B5EF4-FFF2-40B4-BE49-F238E27FC236}">
                <a16:creationId xmlns:a16="http://schemas.microsoft.com/office/drawing/2014/main" id="{D4FA37ED-E30F-4A16-BC73-D14617523A2B}"/>
              </a:ext>
            </a:extLst>
          </p:cNvPr>
          <p:cNvSpPr>
            <a:spLocks noGrp="1"/>
          </p:cNvSpPr>
          <p:nvPr>
            <p:ph type="sldNum" sz="quarter" idx="10"/>
          </p:nvPr>
        </p:nvSpPr>
        <p:spPr/>
        <p:txBody>
          <a:bodyPr/>
          <a:lstStyle/>
          <a:p>
            <a:pPr>
              <a:defRPr/>
            </a:pPr>
            <a:fld id="{ABFF5F4A-8FC7-419E-B94C-CDDC8DE310AE}" type="slidenum">
              <a:rPr lang="en-US" altLang="en-US"/>
              <a:pPr>
                <a:defRPr/>
              </a:pPr>
              <a:t>41</a:t>
            </a:fld>
            <a:endParaRPr lang="en-US" altLang="en-US"/>
          </a:p>
        </p:txBody>
      </p:sp>
    </p:spTree>
    <p:extLst>
      <p:ext uri="{BB962C8B-B14F-4D97-AF65-F5344CB8AC3E}">
        <p14:creationId xmlns:p14="http://schemas.microsoft.com/office/powerpoint/2010/main" val="21842784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5C012D54-CB9D-4234-BE5A-50F89A606296}" type="slidenum">
              <a:rPr lang="en-US" altLang="en-US" sz="1200" dirty="0">
                <a:solidFill>
                  <a:schemeClr val="bg1"/>
                </a:solidFill>
              </a:rPr>
              <a:pPr>
                <a:spcBef>
                  <a:spcPct val="0"/>
                </a:spcBef>
                <a:buClrTx/>
                <a:buFontTx/>
                <a:buNone/>
              </a:pPr>
              <a:t>42</a:t>
            </a:fld>
            <a:endParaRPr lang="en-US" altLang="en-US" sz="1200" dirty="0">
              <a:solidFill>
                <a:schemeClr val="bg1"/>
              </a:solidFill>
            </a:endParaRPr>
          </a:p>
        </p:txBody>
      </p:sp>
      <p:sp>
        <p:nvSpPr>
          <p:cNvPr id="84995" name="Rectangle 2"/>
          <p:cNvSpPr>
            <a:spLocks noChangeArrowheads="1"/>
          </p:cNvSpPr>
          <p:nvPr/>
        </p:nvSpPr>
        <p:spPr bwMode="auto">
          <a:xfrm>
            <a:off x="4648200" y="3594100"/>
            <a:ext cx="4184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eaLnBrk="1" hangingPunct="1">
              <a:spcBef>
                <a:spcPct val="20000"/>
              </a:spcBef>
              <a:buClr>
                <a:srgbClr val="003366"/>
              </a:buClr>
              <a:buFont typeface="Wingdings" panose="05000000000000000000" pitchFamily="2" charset="2"/>
              <a:buNone/>
              <a:defRPr/>
            </a:pPr>
            <a:r>
              <a:rPr lang="en-US" altLang="en-US" sz="2800" dirty="0">
                <a:solidFill>
                  <a:schemeClr val="bg2">
                    <a:lumMod val="50000"/>
                  </a:schemeClr>
                </a:solidFill>
                <a:latin typeface="Arial" panose="020B0604020202020204" pitchFamily="34" charset="0"/>
              </a:rPr>
              <a:t>Thank You</a:t>
            </a:r>
          </a:p>
        </p:txBody>
      </p:sp>
      <p:sp>
        <p:nvSpPr>
          <p:cNvPr id="28676" name="Line 3"/>
          <p:cNvSpPr>
            <a:spLocks noChangeShapeType="1"/>
          </p:cNvSpPr>
          <p:nvPr/>
        </p:nvSpPr>
        <p:spPr bwMode="auto">
          <a:xfrm>
            <a:off x="4686300" y="4876800"/>
            <a:ext cx="52006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1266" name="Rectangle 2"/>
          <p:cNvSpPr>
            <a:spLocks noGrp="1" noChangeArrowheads="1"/>
          </p:cNvSpPr>
          <p:nvPr>
            <p:ph type="ctrTitle"/>
          </p:nvPr>
        </p:nvSpPr>
        <p:spPr>
          <a:xfrm>
            <a:off x="1676400" y="1143000"/>
            <a:ext cx="8420100" cy="685800"/>
          </a:xfrm>
          <a:effectLst/>
        </p:spPr>
        <p:txBody>
          <a:bodyPr/>
          <a:lstStyle/>
          <a:p>
            <a:pPr eaLnBrk="1" hangingPunct="1">
              <a:defRPr/>
            </a:pPr>
            <a:r>
              <a:rPr lang="en-US" sz="3600" dirty="0">
                <a:solidFill>
                  <a:schemeClr val="tx1"/>
                </a:solidFill>
              </a:rPr>
              <a:t>Constraints </a:t>
            </a:r>
            <a:endParaRPr lang="en-US" sz="3600" dirty="0">
              <a:solidFill>
                <a:schemeClr val="tx1"/>
              </a:solidFill>
              <a:cs typeface="Arial"/>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9914188" cy="1017922"/>
          </a:xfrm>
        </p:spPr>
        <p:txBody>
          <a:bodyPr/>
          <a:lstStyle/>
          <a:p>
            <a:r>
              <a:rPr lang="en-US"/>
              <a:t>Constraints </a:t>
            </a:r>
            <a:endParaRPr lang="en-US" dirty="0"/>
          </a:p>
        </p:txBody>
      </p:sp>
      <p:sp>
        <p:nvSpPr>
          <p:cNvPr id="3" name="Content Placeholder 2"/>
          <p:cNvSpPr>
            <a:spLocks noGrp="1"/>
          </p:cNvSpPr>
          <p:nvPr>
            <p:ph idx="1"/>
          </p:nvPr>
        </p:nvSpPr>
        <p:spPr>
          <a:xfrm>
            <a:off x="533748" y="1431099"/>
            <a:ext cx="10906690" cy="3902901"/>
          </a:xfrm>
        </p:spPr>
        <p:txBody>
          <a:bodyPr>
            <a:normAutofit/>
          </a:bodyPr>
          <a:lstStyle/>
          <a:p>
            <a:pPr algn="just"/>
            <a:r>
              <a:rPr lang="en-IN" sz="2800" dirty="0">
                <a:ea typeface="+mn-lt"/>
                <a:cs typeface="+mn-lt"/>
              </a:rPr>
              <a:t>SQL constraints are used to specify rules for data in a table.</a:t>
            </a:r>
            <a:endParaRPr lang="en-US">
              <a:ea typeface="+mn-lt"/>
              <a:cs typeface="+mn-lt"/>
            </a:endParaRPr>
          </a:p>
          <a:p>
            <a:pPr algn="just"/>
            <a:r>
              <a:rPr lang="en-IN" sz="2800" dirty="0">
                <a:ea typeface="+mn-lt"/>
                <a:cs typeface="+mn-lt"/>
              </a:rPr>
              <a:t>Constraints can be specified when the table is created with the </a:t>
            </a:r>
            <a:r>
              <a:rPr lang="en-IN" sz="2800" dirty="0">
                <a:latin typeface="Arial"/>
                <a:cs typeface="Arial"/>
              </a:rPr>
              <a:t>CREATE TABLE</a:t>
            </a:r>
            <a:r>
              <a:rPr lang="en-IN" sz="2800" dirty="0">
                <a:ea typeface="+mn-lt"/>
                <a:cs typeface="+mn-lt"/>
              </a:rPr>
              <a:t> statement, or after the table is created with the </a:t>
            </a:r>
            <a:r>
              <a:rPr lang="en-IN" sz="2800" dirty="0">
                <a:latin typeface="Arial"/>
                <a:cs typeface="Arial"/>
              </a:rPr>
              <a:t>ALTER TABLE</a:t>
            </a:r>
            <a:r>
              <a:rPr lang="en-IN" sz="2800" dirty="0">
                <a:ea typeface="+mn-lt"/>
                <a:cs typeface="+mn-lt"/>
              </a:rPr>
              <a:t> statement.</a:t>
            </a:r>
            <a:r>
              <a:rPr lang="en-IN" sz="2800" dirty="0"/>
              <a:t> </a:t>
            </a:r>
            <a:endParaRPr lang="en-IN">
              <a:cs typeface="Arial"/>
            </a:endParaRPr>
          </a:p>
          <a:p>
            <a:pPr algn="just"/>
            <a:r>
              <a:rPr lang="en-IN" sz="2800" dirty="0">
                <a:ea typeface="+mn-lt"/>
                <a:cs typeface="+mn-lt"/>
              </a:rPr>
              <a:t>They are used to limit the type of data that can go into a table.</a:t>
            </a:r>
            <a:endParaRPr lang="en-IN">
              <a:cs typeface="Arial"/>
            </a:endParaRPr>
          </a:p>
          <a:p>
            <a:pPr algn="just"/>
            <a:r>
              <a:rPr lang="en-IN" sz="2800" dirty="0">
                <a:ea typeface="+mn-lt"/>
                <a:cs typeface="+mn-lt"/>
              </a:rPr>
              <a:t>It can be column level or table level.</a:t>
            </a:r>
            <a:endParaRPr lang="en-IN">
              <a:cs typeface="Arial"/>
            </a:endParaRPr>
          </a:p>
          <a:p>
            <a:pPr algn="just"/>
            <a:endParaRPr lang="en-US" sz="2800" dirty="0">
              <a:cs typeface="Arial"/>
            </a:endParaRPr>
          </a:p>
        </p:txBody>
      </p:sp>
      <p:sp>
        <p:nvSpPr>
          <p:cNvPr id="5" name="Slide Number Placeholder 3"/>
          <p:cNvSpPr>
            <a:spLocks noGrp="1"/>
          </p:cNvSpPr>
          <p:nvPr>
            <p:ph type="sldNum" sz="quarter" idx="10"/>
          </p:nvPr>
        </p:nvSpPr>
        <p:spPr>
          <a:xfrm>
            <a:off x="5410200" y="6438065"/>
            <a:ext cx="1031875"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r>
              <a:rPr lang="en-US" altLang="en-US" sz="1200" dirty="0">
                <a:solidFill>
                  <a:schemeClr val="bg1"/>
                </a:solidFill>
              </a:rPr>
              <a:t>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Categories of Constraints</a:t>
            </a:r>
            <a:endParaRPr lang="en-US" dirty="0"/>
          </a:p>
        </p:txBody>
      </p:sp>
      <p:sp>
        <p:nvSpPr>
          <p:cNvPr id="5" name="Slide Number Placeholder 3"/>
          <p:cNvSpPr>
            <a:spLocks noGrp="1"/>
          </p:cNvSpPr>
          <p:nvPr>
            <p:ph type="sldNum" sz="quarter" idx="10"/>
          </p:nvPr>
        </p:nvSpPr>
        <p:spPr>
          <a:xfrm>
            <a:off x="5410200" y="6438065"/>
            <a:ext cx="1031875"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r>
              <a:rPr lang="en-US" altLang="en-US" sz="1200" dirty="0">
                <a:solidFill>
                  <a:schemeClr val="bg1"/>
                </a:solidFill>
              </a:rPr>
              <a:t>8</a:t>
            </a:r>
          </a:p>
        </p:txBody>
      </p:sp>
      <p:sp>
        <p:nvSpPr>
          <p:cNvPr id="6" name="Content Placeholder 5">
            <a:extLst>
              <a:ext uri="{FF2B5EF4-FFF2-40B4-BE49-F238E27FC236}">
                <a16:creationId xmlns:a16="http://schemas.microsoft.com/office/drawing/2014/main" id="{32B3D0E6-FB25-492D-AAAC-8F2F9B9ACF8C}"/>
              </a:ext>
            </a:extLst>
          </p:cNvPr>
          <p:cNvSpPr>
            <a:spLocks noGrp="1"/>
          </p:cNvSpPr>
          <p:nvPr>
            <p:ph idx="1"/>
          </p:nvPr>
        </p:nvSpPr>
        <p:spPr/>
        <p:txBody>
          <a:bodyPr/>
          <a:lstStyle/>
          <a:p>
            <a:r>
              <a:rPr lang="en-US" sz="2800" dirty="0">
                <a:latin typeface="Arial"/>
                <a:cs typeface="Calibri"/>
              </a:rPr>
              <a:t>Constraints on databases are divided into three main categories:</a:t>
            </a:r>
          </a:p>
          <a:p>
            <a:pPr lvl="1"/>
            <a:r>
              <a:rPr lang="en-US" sz="2800" dirty="0">
                <a:ea typeface="+mn-lt"/>
                <a:cs typeface="+mn-lt"/>
              </a:rPr>
              <a:t>Inherent model-based constraints or implicit constraints</a:t>
            </a:r>
          </a:p>
          <a:p>
            <a:pPr lvl="1"/>
            <a:r>
              <a:rPr lang="en-US" sz="2800" dirty="0">
                <a:ea typeface="+mn-lt"/>
                <a:cs typeface="+mn-lt"/>
              </a:rPr>
              <a:t>Schema-based constraints or explicit constraints or integrity constraints</a:t>
            </a:r>
          </a:p>
          <a:p>
            <a:pPr lvl="1"/>
            <a:r>
              <a:rPr lang="en-US" sz="2800" dirty="0">
                <a:ea typeface="+mn-lt"/>
                <a:cs typeface="+mn-lt"/>
              </a:rPr>
              <a:t>Application-based constraints</a:t>
            </a:r>
            <a:endParaRPr lang="en-US" sz="2800" dirty="0">
              <a:latin typeface="Arial"/>
              <a:cs typeface="Arial"/>
            </a:endParaRPr>
          </a:p>
          <a:p>
            <a:pPr lvl="1"/>
            <a:endParaRPr lang="en-US" sz="2800" b="1" dirty="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261" y="-11208"/>
            <a:ext cx="10582242" cy="997046"/>
          </a:xfrm>
        </p:spPr>
        <p:txBody>
          <a:bodyPr/>
          <a:lstStyle/>
          <a:p>
            <a:r>
              <a:rPr lang="en-US"/>
              <a:t>Inherent model-based constraints or implicit constraints</a:t>
            </a:r>
          </a:p>
        </p:txBody>
      </p:sp>
      <p:sp>
        <p:nvSpPr>
          <p:cNvPr id="3" name="Content Placeholder 2"/>
          <p:cNvSpPr>
            <a:spLocks noGrp="1"/>
          </p:cNvSpPr>
          <p:nvPr>
            <p:ph idx="1"/>
          </p:nvPr>
        </p:nvSpPr>
        <p:spPr/>
        <p:txBody>
          <a:bodyPr/>
          <a:lstStyle/>
          <a:p>
            <a:pPr>
              <a:buNone/>
            </a:pPr>
            <a:r>
              <a:rPr lang="en-US" dirty="0">
                <a:ea typeface="+mn-lt"/>
                <a:cs typeface="+mn-lt"/>
              </a:rPr>
              <a:t>The constraints that are implicit in a data model are called inherent model-based constraints. These constraints are: </a:t>
            </a:r>
          </a:p>
          <a:p>
            <a:r>
              <a:rPr lang="en-US" b="1" dirty="0">
                <a:ea typeface="+mn-lt"/>
                <a:cs typeface="+mn-lt"/>
              </a:rPr>
              <a:t>Ordering of tuples in a relation</a:t>
            </a:r>
            <a:r>
              <a:rPr lang="en-US" dirty="0">
                <a:ea typeface="+mn-lt"/>
                <a:cs typeface="+mn-lt"/>
              </a:rPr>
              <a:t>: A relation is not sensitive to the ordering of tuples.</a:t>
            </a:r>
            <a:endParaRPr lang="en-US">
              <a:ea typeface="+mn-lt"/>
              <a:cs typeface="+mn-lt"/>
            </a:endParaRPr>
          </a:p>
          <a:p>
            <a:r>
              <a:rPr lang="en-US" b="1" dirty="0">
                <a:ea typeface="+mn-lt"/>
                <a:cs typeface="+mn-lt"/>
              </a:rPr>
              <a:t>Values and NULLs in the Tuples</a:t>
            </a:r>
            <a:r>
              <a:rPr lang="en-US" dirty="0">
                <a:ea typeface="+mn-lt"/>
                <a:cs typeface="+mn-lt"/>
              </a:rPr>
              <a:t>: multi-valued attributes are not allowed and special value, called NULL, is used in the cases where values of attributes that may be unknown or may not apply to a tuple</a:t>
            </a:r>
          </a:p>
          <a:p>
            <a:endParaRPr lang="en-US" dirty="0">
              <a:cs typeface="Arial"/>
            </a:endParaRPr>
          </a:p>
        </p:txBody>
      </p:sp>
      <p:sp>
        <p:nvSpPr>
          <p:cNvPr id="4" name="Slide Number Placeholder 3"/>
          <p:cNvSpPr>
            <a:spLocks noGrp="1"/>
          </p:cNvSpPr>
          <p:nvPr>
            <p:ph type="sldNum" sz="quarter" idx="10"/>
          </p:nvPr>
        </p:nvSpPr>
        <p:spPr>
          <a:xfrm>
            <a:off x="5410200" y="6470149"/>
            <a:ext cx="1031875"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r>
              <a:rPr lang="en-US" altLang="en-US" sz="1200" dirty="0">
                <a:solidFill>
                  <a:schemeClr val="bg1"/>
                </a:solidFill>
              </a:rPr>
              <a:t>9</a:t>
            </a:r>
          </a:p>
        </p:txBody>
      </p:sp>
      <p:pic>
        <p:nvPicPr>
          <p:cNvPr id="6" name="Picture 6" descr="Table&#10;&#10;Description automatically generated">
            <a:extLst>
              <a:ext uri="{FF2B5EF4-FFF2-40B4-BE49-F238E27FC236}">
                <a16:creationId xmlns:a16="http://schemas.microsoft.com/office/drawing/2014/main" id="{C07E829C-85B6-473C-A4F5-FDF380ABF5F3}"/>
              </a:ext>
            </a:extLst>
          </p:cNvPr>
          <p:cNvPicPr>
            <a:picLocks noChangeAspect="1"/>
          </p:cNvPicPr>
          <p:nvPr/>
        </p:nvPicPr>
        <p:blipFill>
          <a:blip r:embed="rId2"/>
          <a:stretch>
            <a:fillRect/>
          </a:stretch>
        </p:blipFill>
        <p:spPr bwMode="auto">
          <a:xfrm>
            <a:off x="1984027" y="4061554"/>
            <a:ext cx="7180805" cy="2277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ea typeface="+mn-lt"/>
                <a:cs typeface="+mn-lt"/>
              </a:rPr>
              <a:t>Schema-based constraints or explicit constraints or integrity constraints</a:t>
            </a:r>
            <a:endParaRPr lang="en-US"/>
          </a:p>
        </p:txBody>
      </p:sp>
      <p:sp>
        <p:nvSpPr>
          <p:cNvPr id="5" name="Slide Number Placeholder 3"/>
          <p:cNvSpPr>
            <a:spLocks noGrp="1"/>
          </p:cNvSpPr>
          <p:nvPr>
            <p:ph type="sldNum" sz="quarter" idx="10"/>
          </p:nvPr>
        </p:nvSpPr>
        <p:spPr>
          <a:xfrm>
            <a:off x="5410200" y="6481011"/>
            <a:ext cx="1038726" cy="51351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r>
              <a:rPr lang="en-US" altLang="en-US" sz="1200" dirty="0">
                <a:solidFill>
                  <a:schemeClr val="bg1"/>
                </a:solidFill>
              </a:rPr>
              <a:t>10</a:t>
            </a:r>
          </a:p>
        </p:txBody>
      </p:sp>
      <p:sp>
        <p:nvSpPr>
          <p:cNvPr id="8" name="Content Placeholder 7">
            <a:extLst>
              <a:ext uri="{FF2B5EF4-FFF2-40B4-BE49-F238E27FC236}">
                <a16:creationId xmlns:a16="http://schemas.microsoft.com/office/drawing/2014/main" id="{2D6C0994-A1E0-4B54-975B-84EEFD6A4ADB}"/>
              </a:ext>
            </a:extLst>
          </p:cNvPr>
          <p:cNvSpPr>
            <a:spLocks noGrp="1"/>
          </p:cNvSpPr>
          <p:nvPr>
            <p:ph idx="1"/>
          </p:nvPr>
        </p:nvSpPr>
        <p:spPr/>
        <p:txBody>
          <a:bodyPr/>
          <a:lstStyle/>
          <a:p>
            <a:pPr marL="0" indent="0" algn="just">
              <a:buNone/>
            </a:pPr>
            <a:r>
              <a:rPr lang="en-US" dirty="0">
                <a:ea typeface="+mn-lt"/>
                <a:cs typeface="+mn-lt"/>
              </a:rPr>
              <a:t>Integrity constraints are used to ensure accuracy and consistency of the data in a relational database. These are further categorized as: </a:t>
            </a:r>
            <a:endParaRPr lang="en-US" dirty="0">
              <a:cs typeface="Arial"/>
            </a:endParaRPr>
          </a:p>
          <a:p>
            <a:pPr algn="just"/>
            <a:r>
              <a:rPr lang="en-US" dirty="0">
                <a:ea typeface="+mn-lt"/>
                <a:cs typeface="+mn-lt"/>
              </a:rPr>
              <a:t>Entity Integrity constraint or Key constraint</a:t>
            </a:r>
            <a:endParaRPr lang="en-US" dirty="0"/>
          </a:p>
          <a:p>
            <a:pPr algn="just"/>
            <a:r>
              <a:rPr lang="en-US" dirty="0">
                <a:ea typeface="+mn-lt"/>
                <a:cs typeface="+mn-lt"/>
              </a:rPr>
              <a:t>Referential Integrity constraint</a:t>
            </a:r>
            <a:endParaRPr lang="en-US" dirty="0"/>
          </a:p>
          <a:p>
            <a:pPr algn="just"/>
            <a:r>
              <a:rPr lang="en-US" dirty="0">
                <a:ea typeface="+mn-lt"/>
                <a:cs typeface="+mn-lt"/>
              </a:rPr>
              <a:t>Domain Integrity constraints</a:t>
            </a:r>
            <a:endParaRPr lang="en-US" dirty="0"/>
          </a:p>
          <a:p>
            <a:pPr lvl="1" algn="just"/>
            <a:r>
              <a:rPr lang="en-US" sz="2400" dirty="0">
                <a:ea typeface="+mn-lt"/>
                <a:cs typeface="+mn-lt"/>
              </a:rPr>
              <a:t>Null constraint</a:t>
            </a:r>
            <a:endParaRPr lang="en-US" sz="2400" dirty="0">
              <a:cs typeface="Arial"/>
            </a:endParaRPr>
          </a:p>
          <a:p>
            <a:pPr lvl="1" algn="just"/>
            <a:r>
              <a:rPr lang="en-US" sz="2400" dirty="0">
                <a:ea typeface="+mn-lt"/>
                <a:cs typeface="+mn-lt"/>
              </a:rPr>
              <a:t>Unique constraint</a:t>
            </a:r>
            <a:endParaRPr lang="en-US" sz="2400">
              <a:cs typeface="Arial"/>
            </a:endParaRPr>
          </a:p>
          <a:p>
            <a:pPr lvl="1" algn="just"/>
            <a:r>
              <a:rPr lang="en-US" sz="2400" dirty="0">
                <a:ea typeface="+mn-lt"/>
                <a:cs typeface="+mn-lt"/>
              </a:rPr>
              <a:t>Check constraint</a:t>
            </a:r>
            <a:endParaRPr lang="en-US" sz="2400" dirty="0">
              <a:cs typeface="Arial"/>
            </a:endParaRPr>
          </a:p>
          <a:p>
            <a:pPr lvl="1" algn="just"/>
            <a:r>
              <a:rPr lang="en-US" sz="2400" dirty="0">
                <a:ea typeface="+mn-lt"/>
                <a:cs typeface="+mn-lt"/>
              </a:rPr>
              <a:t>Default constraint</a:t>
            </a:r>
            <a:endParaRPr lang="en-US" sz="2400" dirty="0"/>
          </a:p>
          <a:p>
            <a:endParaRPr lang="en-US" dirty="0">
              <a:cs typeface="Arial"/>
            </a:endParaRPr>
          </a:p>
        </p:txBody>
      </p:sp>
    </p:spTree>
  </p:cSld>
  <p:clrMapOvr>
    <a:masterClrMapping/>
  </p:clrMapOvr>
</p:sld>
</file>

<file path=ppt/theme/theme1.xml><?xml version="1.0" encoding="utf-8"?>
<a:theme xmlns:a="http://schemas.openxmlformats.org/drawingml/2006/main" name="Presentation">
  <a:themeElements>
    <a:clrScheme name="Presentatio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AFAFAF">
            <a:alpha val="20000"/>
          </a:srgbClr>
        </a:solidFill>
        <a:ln w="9525" cap="flat" cmpd="sng" algn="ctr">
          <a:noFill/>
          <a:prstDash val="solid"/>
          <a:round/>
          <a:headEnd type="none" w="med" len="med"/>
          <a:tailEnd type="none" w="med" len="med"/>
        </a:ln>
        <a:effectLst/>
      </a:spPr>
      <a:bodyPr vert="horz" wrap="square" lIns="0" tIns="0" rIns="91440" bIns="45720" numCol="1" anchor="t" anchorCtr="0" compatLnSpc="1">
        <a:prstTxWarp prst="textNoShape">
          <a:avLst/>
        </a:prstTxWarp>
      </a:bodyPr>
      <a:lstStyle>
        <a:defPPr marL="0" marR="0" indent="0" algn="l" defTabSz="914400" rtl="0" eaLnBrk="1" fontAlgn="base" latinLnBrk="0" hangingPunct="1">
          <a:lnSpc>
            <a:spcPct val="80000"/>
          </a:lnSpc>
          <a:spcBef>
            <a:spcPct val="20000"/>
          </a:spcBef>
          <a:spcAft>
            <a:spcPct val="0"/>
          </a:spcAft>
          <a:buClr>
            <a:schemeClr val="tx2"/>
          </a:buClr>
          <a:buSzTx/>
          <a:buFontTx/>
          <a:buNone/>
          <a:tabLst/>
          <a:defRPr kumimoji="0" lang="en-US" sz="1800" b="0" i="0" u="none" strike="noStrike" cap="none" normalizeH="0" baseline="0" smtClean="0">
            <a:ln>
              <a:noFill/>
            </a:ln>
            <a:solidFill>
              <a:schemeClr val="tx1"/>
            </a:solidFill>
            <a:effectLst/>
            <a:latin typeface="Courier New" pitchFamily="49" charset="0"/>
          </a:defRPr>
        </a:defPPr>
      </a:lstStyle>
    </a:spDef>
    <a:lnDef>
      <a:spPr bwMode="auto">
        <a:xfrm>
          <a:off x="0" y="0"/>
          <a:ext cx="1" cy="1"/>
        </a:xfrm>
        <a:custGeom>
          <a:avLst/>
          <a:gdLst/>
          <a:ahLst/>
          <a:cxnLst/>
          <a:rect l="0" t="0" r="0" b="0"/>
          <a:pathLst/>
        </a:custGeom>
        <a:solidFill>
          <a:srgbClr val="AFAFAF">
            <a:alpha val="20000"/>
          </a:srgbClr>
        </a:solidFill>
        <a:ln w="9525" cap="flat" cmpd="sng" algn="ctr">
          <a:noFill/>
          <a:prstDash val="solid"/>
          <a:round/>
          <a:headEnd type="none" w="med" len="med"/>
          <a:tailEnd type="none" w="med" len="med"/>
        </a:ln>
        <a:effectLst/>
      </a:spPr>
      <a:bodyPr vert="horz" wrap="square" lIns="0" tIns="0" rIns="91440" bIns="45720" numCol="1" anchor="t" anchorCtr="0" compatLnSpc="1">
        <a:prstTxWarp prst="textNoShape">
          <a:avLst/>
        </a:prstTxWarp>
      </a:bodyPr>
      <a:lstStyle>
        <a:defPPr marL="0" marR="0" indent="0" algn="l" defTabSz="914400" rtl="0" eaLnBrk="1" fontAlgn="base" latinLnBrk="0" hangingPunct="1">
          <a:lnSpc>
            <a:spcPct val="80000"/>
          </a:lnSpc>
          <a:spcBef>
            <a:spcPct val="20000"/>
          </a:spcBef>
          <a:spcAft>
            <a:spcPct val="0"/>
          </a:spcAft>
          <a:buClr>
            <a:schemeClr val="tx2"/>
          </a:buClr>
          <a:buSzTx/>
          <a:buFontTx/>
          <a:buNone/>
          <a:tabLst/>
          <a:defRPr kumimoji="0" lang="en-US" sz="1800" b="0" i="0" u="none" strike="noStrike" cap="none" normalizeH="0" baseline="0" smtClean="0">
            <a:ln>
              <a:noFill/>
            </a:ln>
            <a:solidFill>
              <a:schemeClr val="tx1"/>
            </a:solidFill>
            <a:effectLst/>
            <a:latin typeface="Courier New" pitchFamily="49" charset="0"/>
          </a:defRPr>
        </a:defPPr>
      </a:lstStyle>
    </a:lnDef>
  </a:objectDefaults>
  <a:extraClrSchemeLst>
    <a:extraClrScheme>
      <a:clrScheme name="Presentatio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tio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B48CE3B35531040B2D0558FC90F5755" ma:contentTypeVersion="5" ma:contentTypeDescription="Create a new document." ma:contentTypeScope="" ma:versionID="1d6a5c864886c6e72488e233191e43d5">
  <xsd:schema xmlns:xsd="http://www.w3.org/2001/XMLSchema" xmlns:xs="http://www.w3.org/2001/XMLSchema" xmlns:p="http://schemas.microsoft.com/office/2006/metadata/properties" xmlns:ns2="4ed0e2e2-ac3f-437f-850a-1b81a33a438a" xmlns:ns3="7f2d156a-49a8-4154-81be-7fe77221daa9" targetNamespace="http://schemas.microsoft.com/office/2006/metadata/properties" ma:root="true" ma:fieldsID="d3d0872017a0f81a8fe3c26c3c917425" ns2:_="" ns3:_="">
    <xsd:import namespace="4ed0e2e2-ac3f-437f-850a-1b81a33a438a"/>
    <xsd:import namespace="7f2d156a-49a8-4154-81be-7fe77221daa9"/>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ed0e2e2-ac3f-437f-850a-1b81a33a438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f2d156a-49a8-4154-81be-7fe77221daa9"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911F6CF-5391-4526-AAEC-F615BE1ECFF0}"/>
</file>

<file path=customXml/itemProps2.xml><?xml version="1.0" encoding="utf-8"?>
<ds:datastoreItem xmlns:ds="http://schemas.openxmlformats.org/officeDocument/2006/customXml" ds:itemID="{704216BF-BA56-4E5D-A582-73FFEE02C76B}"/>
</file>

<file path=customXml/itemProps3.xml><?xml version="1.0" encoding="utf-8"?>
<ds:datastoreItem xmlns:ds="http://schemas.openxmlformats.org/officeDocument/2006/customXml" ds:itemID="{0B84FC58-20E0-44EC-B9DF-D2774DF5B856}"/>
</file>

<file path=docProps/app.xml><?xml version="1.0" encoding="utf-8"?>
<Properties xmlns="http://schemas.openxmlformats.org/officeDocument/2006/extended-properties" xmlns:vt="http://schemas.openxmlformats.org/officeDocument/2006/docPropsVTypes">
  <Template/>
  <TotalTime>21049</TotalTime>
  <Words>1073</Words>
  <Application>Microsoft Office PowerPoint</Application>
  <PresentationFormat>Widescreen</PresentationFormat>
  <Paragraphs>441</Paragraphs>
  <Slides>42</Slides>
  <Notes>8</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Presentation</vt:lpstr>
      <vt:lpstr>Introduction to Relational Model</vt:lpstr>
      <vt:lpstr>General Guideline</vt:lpstr>
      <vt:lpstr>Module Objective</vt:lpstr>
      <vt:lpstr>Session Plan</vt:lpstr>
      <vt:lpstr>Constraints </vt:lpstr>
      <vt:lpstr>Constraints </vt:lpstr>
      <vt:lpstr>Categories of Constraints</vt:lpstr>
      <vt:lpstr>Inherent model-based constraints or implicit constraints</vt:lpstr>
      <vt:lpstr>Schema-based constraints or explicit constraints or integrity constraints</vt:lpstr>
      <vt:lpstr>     Can you Answer this question      </vt:lpstr>
      <vt:lpstr>     Can you Answer this question      </vt:lpstr>
      <vt:lpstr>     Can you Answer this question      </vt:lpstr>
      <vt:lpstr>     Can you Answer this question      </vt:lpstr>
      <vt:lpstr>Entity Integrity Constraint or Key Constraint </vt:lpstr>
      <vt:lpstr> Can you Answer this question  </vt:lpstr>
      <vt:lpstr> Can you Answer this question  </vt:lpstr>
      <vt:lpstr>Referential Integrity Constraints </vt:lpstr>
      <vt:lpstr>  Can you Answer this question   </vt:lpstr>
      <vt:lpstr>  Can you Answer this question   </vt:lpstr>
      <vt:lpstr>Domain constraint  </vt:lpstr>
      <vt:lpstr>Null Constraint </vt:lpstr>
      <vt:lpstr>Unique Constraint</vt:lpstr>
      <vt:lpstr>Check Constraint</vt:lpstr>
      <vt:lpstr>Default Constraint</vt:lpstr>
      <vt:lpstr>    Can you Answer this question     </vt:lpstr>
      <vt:lpstr>    Can you Answer this question     </vt:lpstr>
      <vt:lpstr>     Can you Answer this question      </vt:lpstr>
      <vt:lpstr>     Can you Answer this question      </vt:lpstr>
      <vt:lpstr>     Can you Answer this question      </vt:lpstr>
      <vt:lpstr>     Can you Answer this question      </vt:lpstr>
      <vt:lpstr>     Can you Answer this question      </vt:lpstr>
      <vt:lpstr>     Can you Answer this question      </vt:lpstr>
      <vt:lpstr>     Can you Answer this question      </vt:lpstr>
      <vt:lpstr>     Can you Answer this question      </vt:lpstr>
      <vt:lpstr>     Can you Answer this question      </vt:lpstr>
      <vt:lpstr>     Can you Answer this question      </vt:lpstr>
      <vt:lpstr>     Can you Answer this question      </vt:lpstr>
      <vt:lpstr>     Can you Answer this question      </vt:lpstr>
      <vt:lpstr>     Can you Answer this question      </vt:lpstr>
      <vt:lpstr>     Can you Answer this question      </vt:lpstr>
      <vt:lpstr>Review Questions</vt:lpstr>
      <vt:lpstr>PowerPoint Presentation</vt:lpstr>
    </vt:vector>
  </TitlesOfParts>
  <Company>Infosys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Fundamentals</dc:title>
  <dc:creator>heena_mehta</dc:creator>
  <cp:lastModifiedBy>Ritin Behl</cp:lastModifiedBy>
  <cp:revision>1704</cp:revision>
  <dcterms:created xsi:type="dcterms:W3CDTF">2004-06-12T09:53:42Z</dcterms:created>
  <dcterms:modified xsi:type="dcterms:W3CDTF">2021-10-18T07:26:48Z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0x010100CB48CE3B35531040B2D0558FC90F5755</vt:lpwstr>
  </property>
</Properties>
</file>