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9"/>
  </p:notesMasterIdLst>
  <p:handoutMasterIdLst>
    <p:handoutMasterId r:id="rId40"/>
  </p:handoutMasterIdLst>
  <p:sldIdLst>
    <p:sldId id="256" r:id="rId2"/>
    <p:sldId id="973" r:id="rId3"/>
    <p:sldId id="976" r:id="rId4"/>
    <p:sldId id="849" r:id="rId5"/>
    <p:sldId id="854" r:id="rId6"/>
    <p:sldId id="982" r:id="rId7"/>
    <p:sldId id="1040" r:id="rId8"/>
    <p:sldId id="983" r:id="rId9"/>
    <p:sldId id="984" r:id="rId10"/>
    <p:sldId id="985" r:id="rId11"/>
    <p:sldId id="986" r:id="rId12"/>
    <p:sldId id="1018" r:id="rId13"/>
    <p:sldId id="1027" r:id="rId14"/>
    <p:sldId id="987" r:id="rId15"/>
    <p:sldId id="1041" r:id="rId16"/>
    <p:sldId id="1014" r:id="rId17"/>
    <p:sldId id="1028" r:id="rId18"/>
    <p:sldId id="988" r:id="rId19"/>
    <p:sldId id="989" r:id="rId20"/>
    <p:sldId id="990" r:id="rId21"/>
    <p:sldId id="1012" r:id="rId22"/>
    <p:sldId id="1013" r:id="rId23"/>
    <p:sldId id="1042" r:id="rId24"/>
    <p:sldId id="1016" r:id="rId25"/>
    <p:sldId id="1029" r:id="rId26"/>
    <p:sldId id="1021" r:id="rId27"/>
    <p:sldId id="1031" r:id="rId28"/>
    <p:sldId id="1038" r:id="rId29"/>
    <p:sldId id="1039" r:id="rId30"/>
    <p:sldId id="1043" r:id="rId31"/>
    <p:sldId id="1044" r:id="rId32"/>
    <p:sldId id="1045" r:id="rId33"/>
    <p:sldId id="1046" r:id="rId34"/>
    <p:sldId id="1047" r:id="rId35"/>
    <p:sldId id="1048" r:id="rId36"/>
    <p:sldId id="1019" r:id="rId37"/>
    <p:sldId id="972" r:id="rId38"/>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E6E8E7"/>
    <a:srgbClr val="F4B930"/>
    <a:srgbClr val="752E2E"/>
    <a:srgbClr val="0066CC"/>
    <a:srgbClr val="0000FF"/>
    <a:srgbClr val="008000"/>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62FB4-6D21-6720-976A-5CE05EA52EE5}" v="282" dt="2021-09-23T10:25:29.104"/>
    <p1510:client id="{AB646787-B388-D9FC-309B-AC2CD0529F25}" v="161" dt="2021-09-23T11:26:54.846"/>
    <p1510:client id="{C1166180-FC85-F59C-CBC5-086FED2A9538}" v="3" dt="2021-10-18T07:26:47.703"/>
    <p1510:client id="{D8D3A00C-C4A8-149B-17D5-B05435305260}" v="545" dt="2021-10-07T11:17:45.478"/>
    <p1510:client id="{EEDA014E-8F79-8C19-0D5C-0FF113C63CC3}" v="62" dt="2021-09-23T04:54:44.350"/>
    <p1510:client id="{F217B8E8-C6AB-8B13-C2EC-EECA577E692D}" v="610" dt="2021-09-23T09:51:02.5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18" autoAdjust="0"/>
    <p:restoredTop sz="81240" autoAdjust="0"/>
  </p:normalViewPr>
  <p:slideViewPr>
    <p:cSldViewPr>
      <p:cViewPr varScale="1">
        <p:scale>
          <a:sx n="60" d="100"/>
          <a:sy n="60" d="100"/>
        </p:scale>
        <p:origin x="1320"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3"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C7DDF8-F7DF-4259-80D4-2792E5D2B956}" type="slidenum">
              <a:rPr lang="en-US" altLang="en-US"/>
              <a:pPr>
                <a:spcBef>
                  <a:spcPct val="0"/>
                </a:spcBef>
              </a:pPr>
              <a:t>1</a:t>
            </a:fld>
            <a:endParaRPr lang="en-US" altLang="en-US"/>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latin typeface="Arial" panose="020B0604020202020204" pitchFamily="34" charset="0"/>
            </a:endParaRPr>
          </a:p>
        </p:txBody>
      </p:sp>
    </p:spTree>
    <p:extLst>
      <p:ext uri="{BB962C8B-B14F-4D97-AF65-F5344CB8AC3E}">
        <p14:creationId xmlns:p14="http://schemas.microsoft.com/office/powerpoint/2010/main" val="296097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12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1856F2-8A4D-49E3-A3B9-538933DB0B0E}" type="slidenum">
              <a:rPr lang="en-US" altLang="en-US"/>
              <a:pPr>
                <a:spcBef>
                  <a:spcPct val="0"/>
                </a:spcBef>
              </a:pPr>
              <a:t>3</a:t>
            </a:fld>
            <a:endParaRPr lang="en-US" altLang="en-US"/>
          </a:p>
        </p:txBody>
      </p:sp>
      <p:sp>
        <p:nvSpPr>
          <p:cNvPr id="11268" name="Rectangle 2"/>
          <p:cNvSpPr>
            <a:spLocks noGrp="1" noRot="1" noChangeAspect="1" noChangeArrowheads="1" noTextEdit="1"/>
          </p:cNvSpPr>
          <p:nvPr>
            <p:ph type="sldImg"/>
          </p:nvPr>
        </p:nvSpPr>
        <p:spPr>
          <a:ln/>
        </p:spPr>
      </p:sp>
      <p:sp>
        <p:nvSpPr>
          <p:cNvPr id="11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6861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5BF0FA-12C9-48B9-BE85-554CC8A6CF04}" type="slidenum">
              <a:rPr lang="en-US" altLang="en-US"/>
              <a:pPr>
                <a:spcBef>
                  <a:spcPct val="0"/>
                </a:spcBef>
              </a:pPr>
              <a:t>4</a:t>
            </a:fld>
            <a:endParaRPr lang="en-US" altLang="en-US"/>
          </a:p>
        </p:txBody>
      </p:sp>
      <p:sp>
        <p:nvSpPr>
          <p:cNvPr id="17412" name="Rectangle 2"/>
          <p:cNvSpPr>
            <a:spLocks noGrp="1" noRot="1" noChangeAspect="1" noChangeArrowheads="1" noTextEdit="1"/>
          </p:cNvSpPr>
          <p:nvPr>
            <p:ph type="sldImg"/>
          </p:nvPr>
        </p:nvSpPr>
        <p:spPr>
          <a:xfrm>
            <a:off x="363538" y="687388"/>
            <a:ext cx="6132512" cy="3449637"/>
          </a:xfrm>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5136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7F1682-3BA7-4B6F-8512-47D952FCBF1A}" type="slidenum">
              <a:rPr lang="en-US" altLang="en-US"/>
              <a:pPr>
                <a:spcBef>
                  <a:spcPct val="0"/>
                </a:spcBef>
              </a:pPr>
              <a:t>5</a:t>
            </a:fld>
            <a:endParaRPr lang="en-US" altLang="en-US"/>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18575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8</a:t>
            </a:fld>
            <a:endParaRPr lang="en-US" altLang="en-US"/>
          </a:p>
        </p:txBody>
      </p:sp>
    </p:spTree>
    <p:extLst>
      <p:ext uri="{BB962C8B-B14F-4D97-AF65-F5344CB8AC3E}">
        <p14:creationId xmlns:p14="http://schemas.microsoft.com/office/powerpoint/2010/main" val="3675240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14</a:t>
            </a:fld>
            <a:endParaRPr lang="en-US" altLang="en-US"/>
          </a:p>
        </p:txBody>
      </p:sp>
    </p:spTree>
    <p:extLst>
      <p:ext uri="{BB962C8B-B14F-4D97-AF65-F5344CB8AC3E}">
        <p14:creationId xmlns:p14="http://schemas.microsoft.com/office/powerpoint/2010/main" val="3461061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15</a:t>
            </a:fld>
            <a:endParaRPr lang="en-US" altLang="en-US"/>
          </a:p>
        </p:txBody>
      </p:sp>
    </p:spTree>
    <p:extLst>
      <p:ext uri="{BB962C8B-B14F-4D97-AF65-F5344CB8AC3E}">
        <p14:creationId xmlns:p14="http://schemas.microsoft.com/office/powerpoint/2010/main" val="1847037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7" cstate="print">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8" cstate="print">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43000"/>
            <a:ext cx="8420100" cy="2514600"/>
          </a:xfrm>
        </p:spPr>
        <p:style>
          <a:lnRef idx="2">
            <a:schemeClr val="accent4"/>
          </a:lnRef>
          <a:fillRef idx="1">
            <a:schemeClr val="lt1"/>
          </a:fillRef>
          <a:effectRef idx="0">
            <a:schemeClr val="accent4"/>
          </a:effectRef>
          <a:fontRef idx="minor">
            <a:schemeClr val="dk1"/>
          </a:fontRef>
        </p:style>
        <p:txBody>
          <a:bodyPr/>
          <a:lstStyle/>
          <a:p>
            <a:pPr eaLnBrk="1" hangingPunct="1">
              <a:defRPr/>
            </a:pPr>
            <a:r>
              <a:rPr lang="en-US" altLang="en-US" sz="4400" dirty="0"/>
              <a:t>Introduction to Relational </a:t>
            </a:r>
            <a:r>
              <a:rPr lang="en-US" altLang="en-US" sz="4400" dirty="0" smtClean="0"/>
              <a:t>Model - Constraints</a:t>
            </a:r>
            <a:endParaRPr lang="en-US" altLang="en-US" sz="4400" dirty="0"/>
          </a:p>
        </p:txBody>
      </p:sp>
      <p:sp>
        <p:nvSpPr>
          <p:cNvPr id="5124" name="Rectangle 10"/>
          <p:cNvSpPr>
            <a:spLocks noChangeArrowheads="1"/>
          </p:cNvSpPr>
          <p:nvPr/>
        </p:nvSpPr>
        <p:spPr bwMode="auto">
          <a:xfrm>
            <a:off x="1600200" y="1930400"/>
            <a:ext cx="6934200" cy="5715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endParaRPr lang="en-US" altLang="en-US" b="1">
              <a:solidFill>
                <a:srgbClr val="FFCC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84"/>
            <a:ext cx="11049000" cy="1017922"/>
          </a:xfrm>
          <a:effectLst/>
        </p:spPr>
        <p:txBody>
          <a:bodyPr/>
          <a:lstStyle/>
          <a:p>
            <a:r>
              <a:rPr lang="en-US" dirty="0">
                <a:solidFill>
                  <a:schemeClr val="accent6">
                    <a:lumMod val="75000"/>
                  </a:schemeClr>
                </a:solidFill>
                <a:ea typeface="+mn-lt"/>
                <a:cs typeface="+mn-lt"/>
              </a:rPr>
              <a:t>Schema-based constraints or explicit constraints or </a:t>
            </a:r>
            <a:r>
              <a:rPr lang="en-US" dirty="0" smtClean="0">
                <a:solidFill>
                  <a:schemeClr val="accent6">
                    <a:lumMod val="75000"/>
                  </a:schemeClr>
                </a:solidFill>
                <a:ea typeface="+mn-lt"/>
                <a:cs typeface="+mn-lt"/>
              </a:rPr>
              <a:t>Integrity </a:t>
            </a:r>
            <a:r>
              <a:rPr lang="en-US" dirty="0">
                <a:solidFill>
                  <a:schemeClr val="accent6">
                    <a:lumMod val="75000"/>
                  </a:schemeClr>
                </a:solidFill>
                <a:ea typeface="+mn-lt"/>
                <a:cs typeface="+mn-lt"/>
              </a:rPr>
              <a:t>constraints</a:t>
            </a:r>
            <a:endParaRPr lang="en-US" dirty="0">
              <a:solidFill>
                <a:schemeClr val="accent6">
                  <a:lumMod val="75000"/>
                </a:schemeClr>
              </a:solidFill>
            </a:endParaRPr>
          </a:p>
        </p:txBody>
      </p:sp>
      <p:sp>
        <p:nvSpPr>
          <p:cNvPr id="5" name="Slide Number Placeholder 3"/>
          <p:cNvSpPr>
            <a:spLocks noGrp="1"/>
          </p:cNvSpPr>
          <p:nvPr>
            <p:ph type="sldNum" sz="quarter" idx="10"/>
          </p:nvPr>
        </p:nvSpPr>
        <p:spPr>
          <a:xfrm>
            <a:off x="5410200" y="6481011"/>
            <a:ext cx="1038726"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10</a:t>
            </a:r>
          </a:p>
        </p:txBody>
      </p:sp>
      <p:sp>
        <p:nvSpPr>
          <p:cNvPr id="8" name="Content Placeholder 7">
            <a:extLst>
              <a:ext uri="{FF2B5EF4-FFF2-40B4-BE49-F238E27FC236}">
                <a16:creationId xmlns:a16="http://schemas.microsoft.com/office/drawing/2014/main" xmlns="" id="{2D6C0994-A1E0-4B54-975B-84EEFD6A4ADB}"/>
              </a:ext>
            </a:extLst>
          </p:cNvPr>
          <p:cNvSpPr>
            <a:spLocks noGrp="1"/>
          </p:cNvSpPr>
          <p:nvPr>
            <p:ph idx="1"/>
          </p:nvPr>
        </p:nvSpPr>
        <p:spPr>
          <a:xfrm>
            <a:off x="38100" y="985838"/>
            <a:ext cx="12153900" cy="5338762"/>
          </a:xfrm>
        </p:spPr>
        <p:txBody>
          <a:bodyPr/>
          <a:lstStyle/>
          <a:p>
            <a:pPr marL="0" indent="0" algn="just">
              <a:buNone/>
            </a:pPr>
            <a:r>
              <a:rPr lang="en-US" dirty="0">
                <a:ea typeface="+mn-lt"/>
                <a:cs typeface="+mn-lt"/>
              </a:rPr>
              <a:t>Integrity constraints are used to ensure accuracy and consistency of the data in a relational database. </a:t>
            </a:r>
            <a:r>
              <a:rPr lang="en-IN" dirty="0" smtClean="0"/>
              <a:t>These </a:t>
            </a:r>
            <a:r>
              <a:rPr lang="en-IN" dirty="0"/>
              <a:t>constraints ensure that changes made to the database by authorized users do not result in a loss of data consistency. </a:t>
            </a:r>
            <a:r>
              <a:rPr lang="en-IN" b="1" dirty="0"/>
              <a:t>Thus, integrity constraints guard against accidental damage to the database. </a:t>
            </a:r>
            <a:endParaRPr lang="en-IN" b="1" dirty="0" smtClean="0"/>
          </a:p>
          <a:p>
            <a:pPr marL="0" indent="0" algn="just">
              <a:buNone/>
            </a:pPr>
            <a:endParaRPr lang="en-IN" b="1" dirty="0" smtClean="0"/>
          </a:p>
          <a:p>
            <a:pPr marL="0" indent="0" algn="just">
              <a:buNone/>
            </a:pPr>
            <a:r>
              <a:rPr lang="en-US" sz="2200" dirty="0" smtClean="0">
                <a:ea typeface="+mn-lt"/>
                <a:cs typeface="+mn-lt"/>
              </a:rPr>
              <a:t>These </a:t>
            </a:r>
            <a:r>
              <a:rPr lang="en-US" sz="2200" dirty="0">
                <a:ea typeface="+mn-lt"/>
                <a:cs typeface="+mn-lt"/>
              </a:rPr>
              <a:t>are further categorized as: </a:t>
            </a:r>
            <a:endParaRPr lang="en-US" sz="2200" dirty="0">
              <a:cs typeface="Arial"/>
            </a:endParaRPr>
          </a:p>
          <a:p>
            <a:pPr algn="just"/>
            <a:r>
              <a:rPr lang="en-US" sz="2200" dirty="0">
                <a:ea typeface="+mn-lt"/>
                <a:cs typeface="+mn-lt"/>
              </a:rPr>
              <a:t>Entity Integrity constraint or Key constraint</a:t>
            </a:r>
            <a:endParaRPr lang="en-US" sz="2200" dirty="0"/>
          </a:p>
          <a:p>
            <a:pPr algn="just"/>
            <a:r>
              <a:rPr lang="en-US" sz="2200" dirty="0">
                <a:ea typeface="+mn-lt"/>
                <a:cs typeface="+mn-lt"/>
              </a:rPr>
              <a:t>Referential Integrity constraint</a:t>
            </a:r>
            <a:endParaRPr lang="en-US" sz="2200" dirty="0"/>
          </a:p>
          <a:p>
            <a:pPr algn="just"/>
            <a:r>
              <a:rPr lang="en-US" sz="2200" dirty="0">
                <a:ea typeface="+mn-lt"/>
                <a:cs typeface="+mn-lt"/>
              </a:rPr>
              <a:t>Domain Integrity constraints</a:t>
            </a:r>
            <a:endParaRPr lang="en-US" sz="2200" dirty="0"/>
          </a:p>
          <a:p>
            <a:pPr lvl="1" algn="just"/>
            <a:r>
              <a:rPr lang="en-US" sz="2200" dirty="0">
                <a:ea typeface="+mn-lt"/>
                <a:cs typeface="+mn-lt"/>
              </a:rPr>
              <a:t>Null constraint</a:t>
            </a:r>
            <a:endParaRPr lang="en-US" sz="2200" dirty="0">
              <a:cs typeface="Arial"/>
            </a:endParaRPr>
          </a:p>
          <a:p>
            <a:pPr lvl="1" algn="just"/>
            <a:r>
              <a:rPr lang="en-US" sz="2200" dirty="0">
                <a:ea typeface="+mn-lt"/>
                <a:cs typeface="+mn-lt"/>
              </a:rPr>
              <a:t>Unique constraint</a:t>
            </a:r>
            <a:endParaRPr lang="en-US" sz="2200" dirty="0">
              <a:cs typeface="Arial"/>
            </a:endParaRPr>
          </a:p>
          <a:p>
            <a:pPr lvl="1" algn="just"/>
            <a:r>
              <a:rPr lang="en-US" sz="2200" dirty="0">
                <a:ea typeface="+mn-lt"/>
                <a:cs typeface="+mn-lt"/>
              </a:rPr>
              <a:t>Check constraint</a:t>
            </a:r>
            <a:endParaRPr lang="en-US" sz="2200" dirty="0">
              <a:cs typeface="Arial"/>
            </a:endParaRPr>
          </a:p>
          <a:p>
            <a:pPr lvl="1" algn="just"/>
            <a:r>
              <a:rPr lang="en-US" sz="2200" dirty="0">
                <a:ea typeface="+mn-lt"/>
                <a:cs typeface="+mn-lt"/>
              </a:rPr>
              <a:t>Default constraint</a:t>
            </a:r>
            <a:endParaRPr lang="en-US" sz="2200" dirty="0"/>
          </a:p>
          <a:p>
            <a:endParaRPr lang="en-US" dirty="0">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dirty="0">
                <a:solidFill>
                  <a:schemeClr val="accent6">
                    <a:lumMod val="75000"/>
                  </a:schemeClr>
                </a:solidFill>
              </a:rPr>
              <a:t>Entity Integrity Constraint or Key Constraint </a:t>
            </a:r>
          </a:p>
        </p:txBody>
      </p:sp>
      <p:sp>
        <p:nvSpPr>
          <p:cNvPr id="3" name="Content Placeholder 2"/>
          <p:cNvSpPr>
            <a:spLocks noGrp="1"/>
          </p:cNvSpPr>
          <p:nvPr>
            <p:ph idx="1"/>
          </p:nvPr>
        </p:nvSpPr>
        <p:spPr>
          <a:xfrm>
            <a:off x="28074" y="977780"/>
            <a:ext cx="12163926" cy="2070220"/>
          </a:xfrm>
        </p:spPr>
        <p:txBody>
          <a:bodyPr>
            <a:normAutofit/>
          </a:bodyPr>
          <a:lstStyle/>
          <a:p>
            <a:pPr marL="0" indent="0">
              <a:buNone/>
            </a:pPr>
            <a:r>
              <a:rPr lang="en-IN" dirty="0"/>
              <a:t>Entity integrity constraint is a major component of overall data integrity, and it ensures that there are no duplicate tuples in a relation.</a:t>
            </a:r>
            <a:endParaRPr lang="en-US" dirty="0" smtClean="0">
              <a:ea typeface="+mn-lt"/>
              <a:cs typeface="+mn-lt"/>
            </a:endParaRPr>
          </a:p>
          <a:p>
            <a:r>
              <a:rPr lang="en-US" sz="2200" dirty="0" smtClean="0">
                <a:ea typeface="+mn-lt"/>
                <a:cs typeface="+mn-lt"/>
              </a:rPr>
              <a:t>Entity </a:t>
            </a:r>
            <a:r>
              <a:rPr lang="en-US" sz="2200" dirty="0">
                <a:ea typeface="+mn-lt"/>
                <a:cs typeface="+mn-lt"/>
              </a:rPr>
              <a:t>integrity constraint is based on the </a:t>
            </a:r>
            <a:r>
              <a:rPr lang="en-US" sz="2200" b="1" dirty="0">
                <a:ea typeface="+mn-lt"/>
                <a:cs typeface="+mn-lt"/>
              </a:rPr>
              <a:t>Primary Key</a:t>
            </a:r>
            <a:r>
              <a:rPr lang="en-US" sz="2200" dirty="0">
                <a:ea typeface="+mn-lt"/>
                <a:cs typeface="+mn-lt"/>
              </a:rPr>
              <a:t> (PK</a:t>
            </a:r>
            <a:r>
              <a:rPr lang="en-US" sz="2200" dirty="0" smtClean="0">
                <a:ea typeface="+mn-lt"/>
                <a:cs typeface="+mn-lt"/>
              </a:rPr>
              <a:t>).</a:t>
            </a:r>
          </a:p>
          <a:p>
            <a:r>
              <a:rPr lang="en-IN" sz="2200" dirty="0"/>
              <a:t>The primary key of a relation ensures there are no duplicate tuples in a relation. </a:t>
            </a:r>
            <a:endParaRPr lang="en-IN" sz="2200" dirty="0" smtClean="0"/>
          </a:p>
          <a:p>
            <a:r>
              <a:rPr lang="en-IN" sz="2200" dirty="0" smtClean="0"/>
              <a:t>The </a:t>
            </a:r>
            <a:r>
              <a:rPr lang="en-IN" sz="2200" dirty="0"/>
              <a:t>value of a primary key is unique and not null.</a:t>
            </a:r>
            <a:endParaRPr lang="en-US" sz="2200"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p:txBody>
      </p:sp>
      <p:sp>
        <p:nvSpPr>
          <p:cNvPr id="5"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11</a:t>
            </a:r>
          </a:p>
        </p:txBody>
      </p:sp>
      <p:pic>
        <p:nvPicPr>
          <p:cNvPr id="6" name="Picture 6" descr="Table&#10;&#10;Description automatically generated">
            <a:extLst>
              <a:ext uri="{FF2B5EF4-FFF2-40B4-BE49-F238E27FC236}">
                <a16:creationId xmlns:a16="http://schemas.microsoft.com/office/drawing/2014/main" xmlns="" id="{9C17FD54-78E7-4DA2-AC54-B3CD1F77F1B9}"/>
              </a:ext>
            </a:extLst>
          </p:cNvPr>
          <p:cNvPicPr>
            <a:picLocks noChangeAspect="1"/>
          </p:cNvPicPr>
          <p:nvPr/>
        </p:nvPicPr>
        <p:blipFill>
          <a:blip r:embed="rId2"/>
          <a:stretch>
            <a:fillRect/>
          </a:stretch>
        </p:blipFill>
        <p:spPr>
          <a:xfrm>
            <a:off x="16042" y="3091934"/>
            <a:ext cx="7499107" cy="2754868"/>
          </a:xfrm>
          <a:prstGeom prst="rect">
            <a:avLst/>
          </a:prstGeom>
        </p:spPr>
      </p:pic>
      <p:sp>
        <p:nvSpPr>
          <p:cNvPr id="11" name="TextBox 10"/>
          <p:cNvSpPr txBox="1"/>
          <p:nvPr/>
        </p:nvSpPr>
        <p:spPr>
          <a:xfrm>
            <a:off x="7515149" y="4029790"/>
            <a:ext cx="4676851" cy="1200329"/>
          </a:xfrm>
          <a:prstGeom prst="rect">
            <a:avLst/>
          </a:prstGeom>
          <a:noFill/>
        </p:spPr>
        <p:txBody>
          <a:bodyPr wrap="square" rtlCol="0">
            <a:spAutoFit/>
          </a:bodyPr>
          <a:lstStyle/>
          <a:p>
            <a:r>
              <a:rPr lang="en-US" b="1" dirty="0">
                <a:latin typeface="+mn-lt"/>
              </a:rPr>
              <a:t>For example</a:t>
            </a:r>
            <a:r>
              <a:rPr lang="en-US" dirty="0">
                <a:latin typeface="+mn-lt"/>
              </a:rPr>
              <a:t>, in </a:t>
            </a:r>
            <a:r>
              <a:rPr lang="en-US" dirty="0" smtClean="0">
                <a:latin typeface="+mn-lt"/>
              </a:rPr>
              <a:t>Figure,</a:t>
            </a:r>
            <a:r>
              <a:rPr lang="en-US" dirty="0">
                <a:latin typeface="+mn-lt"/>
              </a:rPr>
              <a:t> (</a:t>
            </a:r>
            <a:r>
              <a:rPr lang="en-US" dirty="0" err="1">
                <a:latin typeface="+mn-lt"/>
              </a:rPr>
              <a:t>dept_id</a:t>
            </a:r>
            <a:r>
              <a:rPr lang="en-US" dirty="0">
                <a:latin typeface="+mn-lt"/>
              </a:rPr>
              <a:t>) is the primary key of department </a:t>
            </a:r>
            <a:r>
              <a:rPr lang="en-US" dirty="0" smtClean="0">
                <a:latin typeface="+mn-lt"/>
              </a:rPr>
              <a:t>relation</a:t>
            </a:r>
            <a:r>
              <a:rPr lang="en-US" dirty="0">
                <a:latin typeface="+mn-lt"/>
              </a:rPr>
              <a:t>. </a:t>
            </a:r>
            <a:r>
              <a:rPr lang="en-US" dirty="0" smtClean="0">
                <a:latin typeface="+mn-lt"/>
              </a:rPr>
              <a:t>(</a:t>
            </a:r>
            <a:r>
              <a:rPr lang="en-US" dirty="0" err="1">
                <a:latin typeface="+mn-lt"/>
              </a:rPr>
              <a:t>d</a:t>
            </a:r>
            <a:r>
              <a:rPr lang="en-US" dirty="0" err="1" smtClean="0">
                <a:latin typeface="+mn-lt"/>
              </a:rPr>
              <a:t>ept_id</a:t>
            </a:r>
            <a:r>
              <a:rPr lang="en-US" dirty="0">
                <a:latin typeface="+mn-lt"/>
              </a:rPr>
              <a:t>) will be unique and not null for all tuples of the department relation. </a:t>
            </a:r>
            <a:endParaRPr lang="en-IN"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0878C3-AEED-45B9-BDFD-D3EB915B1ABD}"/>
              </a:ext>
            </a:extLst>
          </p:cNvPr>
          <p:cNvSpPr>
            <a:spLocks noGrp="1"/>
          </p:cNvSpPr>
          <p:nvPr>
            <p:ph type="title"/>
          </p:nvPr>
        </p:nvSpPr>
        <p:spPr>
          <a:effectLst/>
        </p:spPr>
        <p:txBody>
          <a:bodyPr/>
          <a:lstStyle/>
          <a:p>
            <a:r>
              <a:rPr lang="en-US" dirty="0">
                <a:ea typeface="+mn-lt"/>
                <a:cs typeface="+mn-lt"/>
              </a:rPr>
              <a:t/>
            </a:r>
            <a:br>
              <a:rPr lang="en-US" dirty="0">
                <a:ea typeface="+mn-lt"/>
                <a:cs typeface="+mn-lt"/>
              </a:rPr>
            </a:br>
            <a:r>
              <a:rPr lang="en-US" dirty="0">
                <a:solidFill>
                  <a:schemeClr val="accent6">
                    <a:lumMod val="75000"/>
                  </a:schemeClr>
                </a:solidFill>
                <a:ea typeface="+mn-lt"/>
                <a:cs typeface="+mn-lt"/>
              </a:rPr>
              <a:t>Can you Answer this question</a:t>
            </a:r>
            <a:r>
              <a:rPr lang="en-US" dirty="0">
                <a:ea typeface="+mn-lt"/>
                <a:cs typeface="+mn-lt"/>
              </a:rPr>
              <a:t> </a:t>
            </a:r>
            <a:endParaRPr lang="en-IN"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xmlns="" id="{695047EA-D7B5-4543-8819-7FD176E26D8A}"/>
              </a:ext>
            </a:extLst>
          </p:cNvPr>
          <p:cNvSpPr>
            <a:spLocks noGrp="1"/>
          </p:cNvSpPr>
          <p:nvPr>
            <p:ph idx="1"/>
          </p:nvPr>
        </p:nvSpPr>
        <p:spPr/>
        <p:txBody>
          <a:bodyPr/>
          <a:lstStyle/>
          <a:p>
            <a:pPr marL="0" indent="0">
              <a:spcAft>
                <a:spcPts val="0"/>
              </a:spcAft>
              <a:buNone/>
            </a:pPr>
            <a:r>
              <a:rPr lang="en-US" b="1" dirty="0">
                <a:cs typeface="Arial"/>
              </a:rPr>
              <a:t>Q: </a:t>
            </a:r>
            <a:r>
              <a:rPr lang="en-US" b="1" dirty="0">
                <a:ea typeface="+mn-lt"/>
                <a:cs typeface="+mn-lt"/>
              </a:rPr>
              <a:t>Which of the constraint can be enforced one per table?</a:t>
            </a:r>
            <a:endParaRPr lang="en-US" b="1">
              <a:cs typeface="Arial"/>
            </a:endParaRPr>
          </a:p>
          <a:p>
            <a:pPr marL="0" indent="0">
              <a:buNone/>
            </a:pPr>
            <a:endParaRPr lang="en-US" dirty="0">
              <a:cs typeface="Arial"/>
            </a:endParaRPr>
          </a:p>
          <a:p>
            <a:pPr marL="457200" indent="-457200">
              <a:buAutoNum type="alphaUcPeriod"/>
            </a:pPr>
            <a:r>
              <a:rPr lang="en-US" dirty="0">
                <a:ea typeface="+mn-lt"/>
                <a:cs typeface="+mn-lt"/>
              </a:rPr>
              <a:t>Primary key constraint</a:t>
            </a:r>
            <a:endParaRPr lang="en-US">
              <a:cs typeface="Arial"/>
            </a:endParaRPr>
          </a:p>
          <a:p>
            <a:pPr marL="457200" indent="-457200">
              <a:buAutoNum type="alphaUcPeriod"/>
            </a:pPr>
            <a:r>
              <a:rPr lang="en-US" dirty="0">
                <a:ea typeface="+mn-lt"/>
                <a:cs typeface="+mn-lt"/>
              </a:rPr>
              <a:t>Not Null constraint</a:t>
            </a:r>
            <a:endParaRPr lang="en-US" dirty="0">
              <a:cs typeface="Arial"/>
            </a:endParaRPr>
          </a:p>
          <a:p>
            <a:pPr marL="457200" indent="-457200">
              <a:buAutoNum type="alphaUcPeriod"/>
            </a:pPr>
            <a:r>
              <a:rPr lang="en-US" dirty="0">
                <a:ea typeface="+mn-lt"/>
                <a:cs typeface="+mn-lt"/>
              </a:rPr>
              <a:t>Foreign Key constraint</a:t>
            </a:r>
          </a:p>
          <a:p>
            <a:pPr marL="457200" indent="-457200">
              <a:buAutoNum type="alphaUcPeriod"/>
            </a:pPr>
            <a:r>
              <a:rPr lang="en-US" dirty="0">
                <a:ea typeface="+mn-lt"/>
                <a:cs typeface="+mn-lt"/>
              </a:rPr>
              <a:t>Check constraint</a:t>
            </a:r>
            <a:endParaRPr lang="en-US" dirty="0">
              <a:cs typeface="Arial"/>
            </a:endParaRPr>
          </a:p>
          <a:p>
            <a:pPr marL="0" indent="0">
              <a:buNone/>
            </a:pPr>
            <a:endParaRPr lang="en-US" dirty="0">
              <a:ea typeface="+mn-lt"/>
              <a:cs typeface="+mn-lt"/>
            </a:endParaRPr>
          </a:p>
          <a:p>
            <a:endParaRPr lang="en-US" dirty="0">
              <a:ea typeface="+mn-lt"/>
              <a:cs typeface="+mn-lt"/>
            </a:endParaRPr>
          </a:p>
        </p:txBody>
      </p:sp>
      <p:sp>
        <p:nvSpPr>
          <p:cNvPr id="4" name="Slide Number Placeholder 3">
            <a:extLst>
              <a:ext uri="{FF2B5EF4-FFF2-40B4-BE49-F238E27FC236}">
                <a16:creationId xmlns:a16="http://schemas.microsoft.com/office/drawing/2014/main" xmlns="" id="{C5B42152-5887-4318-83AF-673A6D74B19C}"/>
              </a:ext>
            </a:extLst>
          </p:cNvPr>
          <p:cNvSpPr>
            <a:spLocks noGrp="1"/>
          </p:cNvSpPr>
          <p:nvPr>
            <p:ph type="sldNum" sz="quarter" idx="10"/>
          </p:nvPr>
        </p:nvSpPr>
        <p:spPr/>
        <p:txBody>
          <a:bodyPr/>
          <a:lstStyle/>
          <a:p>
            <a:pPr>
              <a:defRPr/>
            </a:pPr>
            <a:fld id="{ABFF5F4A-8FC7-419E-B94C-CDDC8DE310AE}" type="slidenum">
              <a:rPr lang="en-US" altLang="en-US"/>
              <a:pPr>
                <a:defRPr/>
              </a:pPr>
              <a:t>12</a:t>
            </a:fld>
            <a:endParaRPr lang="en-US" altLang="en-US"/>
          </a:p>
        </p:txBody>
      </p:sp>
    </p:spTree>
    <p:extLst>
      <p:ext uri="{BB962C8B-B14F-4D97-AF65-F5344CB8AC3E}">
        <p14:creationId xmlns:p14="http://schemas.microsoft.com/office/powerpoint/2010/main" val="3009038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0878C3-AEED-45B9-BDFD-D3EB915B1ABD}"/>
              </a:ext>
            </a:extLst>
          </p:cNvPr>
          <p:cNvSpPr>
            <a:spLocks noGrp="1"/>
          </p:cNvSpPr>
          <p:nvPr>
            <p:ph type="title"/>
          </p:nvPr>
        </p:nvSpPr>
        <p:spPr>
          <a:xfrm>
            <a:off x="406400" y="-43948"/>
            <a:ext cx="9914188" cy="1017922"/>
          </a:xfrm>
          <a:effectLst/>
        </p:spPr>
        <p:txBody>
          <a:bodyPr/>
          <a:lstStyle/>
          <a:p>
            <a:r>
              <a:rPr lang="en-US" dirty="0">
                <a:ea typeface="+mn-lt"/>
                <a:cs typeface="+mn-lt"/>
              </a:rPr>
              <a:t/>
            </a:r>
            <a:br>
              <a:rPr lang="en-US" dirty="0">
                <a:ea typeface="+mn-lt"/>
                <a:cs typeface="+mn-lt"/>
              </a:rPr>
            </a:br>
            <a:r>
              <a:rPr lang="en-US" dirty="0">
                <a:solidFill>
                  <a:schemeClr val="accent6">
                    <a:lumMod val="75000"/>
                  </a:schemeClr>
                </a:solidFill>
                <a:ea typeface="+mn-lt"/>
                <a:cs typeface="+mn-lt"/>
              </a:rPr>
              <a:t>Can you Answer this question </a:t>
            </a:r>
            <a:endParaRPr lang="en-IN" b="0" dirty="0">
              <a:solidFill>
                <a:schemeClr val="accent6">
                  <a:lumMod val="75000"/>
                </a:schemeClr>
              </a:solidFill>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xmlns="" id="{695047EA-D7B5-4543-8819-7FD176E26D8A}"/>
              </a:ext>
            </a:extLst>
          </p:cNvPr>
          <p:cNvSpPr>
            <a:spLocks noGrp="1"/>
          </p:cNvSpPr>
          <p:nvPr>
            <p:ph idx="1"/>
          </p:nvPr>
        </p:nvSpPr>
        <p:spPr/>
        <p:txBody>
          <a:bodyPr/>
          <a:lstStyle/>
          <a:p>
            <a:pPr marL="0" indent="0">
              <a:spcAft>
                <a:spcPts val="0"/>
              </a:spcAft>
              <a:buNone/>
            </a:pPr>
            <a:r>
              <a:rPr lang="en-US" b="1" dirty="0">
                <a:cs typeface="Arial"/>
              </a:rPr>
              <a:t>Q: </a:t>
            </a:r>
            <a:r>
              <a:rPr lang="en-US" b="1" dirty="0">
                <a:ea typeface="+mn-lt"/>
                <a:cs typeface="+mn-lt"/>
              </a:rPr>
              <a:t>Which of the constraint can be enforced one per table?</a:t>
            </a:r>
            <a:endParaRPr lang="en-US" b="1">
              <a:cs typeface="Arial"/>
            </a:endParaRPr>
          </a:p>
          <a:p>
            <a:pPr marL="0" indent="0">
              <a:buNone/>
            </a:pPr>
            <a:endParaRPr lang="en-US" dirty="0">
              <a:cs typeface="Arial"/>
            </a:endParaRPr>
          </a:p>
          <a:p>
            <a:pPr marL="457200" indent="-457200">
              <a:buAutoNum type="alphaUcPeriod"/>
            </a:pPr>
            <a:r>
              <a:rPr lang="en-US" b="1" dirty="0">
                <a:solidFill>
                  <a:srgbClr val="FF0000"/>
                </a:solidFill>
                <a:ea typeface="+mn-lt"/>
                <a:cs typeface="+mn-lt"/>
              </a:rPr>
              <a:t>Primary key constraint</a:t>
            </a:r>
            <a:endParaRPr lang="en-US" b="1">
              <a:solidFill>
                <a:srgbClr val="FF0000"/>
              </a:solidFill>
              <a:cs typeface="Arial"/>
            </a:endParaRPr>
          </a:p>
          <a:p>
            <a:pPr marL="457200" indent="-457200">
              <a:buAutoNum type="alphaUcPeriod"/>
            </a:pPr>
            <a:r>
              <a:rPr lang="en-US" dirty="0">
                <a:ea typeface="+mn-lt"/>
                <a:cs typeface="+mn-lt"/>
              </a:rPr>
              <a:t>Not Null constraint</a:t>
            </a:r>
            <a:endParaRPr lang="en-US" dirty="0">
              <a:cs typeface="Arial"/>
            </a:endParaRPr>
          </a:p>
          <a:p>
            <a:pPr marL="457200" indent="-457200">
              <a:buAutoNum type="alphaUcPeriod"/>
            </a:pPr>
            <a:r>
              <a:rPr lang="en-US" dirty="0">
                <a:ea typeface="+mn-lt"/>
                <a:cs typeface="+mn-lt"/>
              </a:rPr>
              <a:t>Foreign Key constraint</a:t>
            </a:r>
          </a:p>
          <a:p>
            <a:pPr marL="457200" indent="-457200">
              <a:buAutoNum type="alphaUcPeriod"/>
            </a:pPr>
            <a:r>
              <a:rPr lang="en-US" dirty="0">
                <a:ea typeface="+mn-lt"/>
                <a:cs typeface="+mn-lt"/>
              </a:rPr>
              <a:t>Check constraint</a:t>
            </a:r>
            <a:endParaRPr lang="en-US" dirty="0">
              <a:cs typeface="Arial"/>
            </a:endParaRPr>
          </a:p>
          <a:p>
            <a:pPr marL="0" indent="0">
              <a:buNone/>
            </a:pPr>
            <a:endParaRPr lang="en-US" dirty="0">
              <a:ea typeface="+mn-lt"/>
              <a:cs typeface="+mn-lt"/>
            </a:endParaRPr>
          </a:p>
          <a:p>
            <a:endParaRPr lang="en-US" dirty="0">
              <a:ea typeface="+mn-lt"/>
              <a:cs typeface="+mn-lt"/>
            </a:endParaRPr>
          </a:p>
        </p:txBody>
      </p:sp>
      <p:sp>
        <p:nvSpPr>
          <p:cNvPr id="4" name="Slide Number Placeholder 3">
            <a:extLst>
              <a:ext uri="{FF2B5EF4-FFF2-40B4-BE49-F238E27FC236}">
                <a16:creationId xmlns:a16="http://schemas.microsoft.com/office/drawing/2014/main" xmlns="" id="{C5B42152-5887-4318-83AF-673A6D74B19C}"/>
              </a:ext>
            </a:extLst>
          </p:cNvPr>
          <p:cNvSpPr>
            <a:spLocks noGrp="1"/>
          </p:cNvSpPr>
          <p:nvPr>
            <p:ph type="sldNum" sz="quarter" idx="10"/>
          </p:nvPr>
        </p:nvSpPr>
        <p:spPr/>
        <p:txBody>
          <a:bodyPr/>
          <a:lstStyle/>
          <a:p>
            <a:pPr>
              <a:defRPr/>
            </a:pPr>
            <a:fld id="{ABFF5F4A-8FC7-419E-B94C-CDDC8DE310AE}" type="slidenum">
              <a:rPr lang="en-US" altLang="en-US"/>
              <a:pPr>
                <a:defRPr/>
              </a:pPr>
              <a:t>13</a:t>
            </a:fld>
            <a:endParaRPr lang="en-US" altLang="en-US"/>
          </a:p>
        </p:txBody>
      </p:sp>
    </p:spTree>
    <p:extLst>
      <p:ext uri="{BB962C8B-B14F-4D97-AF65-F5344CB8AC3E}">
        <p14:creationId xmlns:p14="http://schemas.microsoft.com/office/powerpoint/2010/main" val="114996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dirty="0">
                <a:solidFill>
                  <a:schemeClr val="accent6">
                    <a:lumMod val="75000"/>
                  </a:schemeClr>
                </a:solidFill>
                <a:ea typeface="+mn-lt"/>
                <a:cs typeface="+mn-lt"/>
              </a:rPr>
              <a:t>Referential Integrity Constraints</a:t>
            </a:r>
            <a:r>
              <a:rPr lang="en-US" b="0" dirty="0">
                <a:solidFill>
                  <a:schemeClr val="accent6">
                    <a:lumMod val="75000"/>
                  </a:schemeClr>
                </a:solidFill>
                <a:ea typeface="+mn-lt"/>
                <a:cs typeface="+mn-lt"/>
              </a:rPr>
              <a:t> </a:t>
            </a:r>
          </a:p>
        </p:txBody>
      </p:sp>
      <p:sp>
        <p:nvSpPr>
          <p:cNvPr id="4"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12</a:t>
            </a:r>
          </a:p>
        </p:txBody>
      </p:sp>
      <p:sp>
        <p:nvSpPr>
          <p:cNvPr id="8" name="Content Placeholder 7">
            <a:extLst>
              <a:ext uri="{FF2B5EF4-FFF2-40B4-BE49-F238E27FC236}">
                <a16:creationId xmlns:a16="http://schemas.microsoft.com/office/drawing/2014/main" xmlns="" id="{D65171E4-E15F-40AA-9545-07B521069489}"/>
              </a:ext>
            </a:extLst>
          </p:cNvPr>
          <p:cNvSpPr>
            <a:spLocks noGrp="1"/>
          </p:cNvSpPr>
          <p:nvPr>
            <p:ph idx="1"/>
          </p:nvPr>
        </p:nvSpPr>
        <p:spPr>
          <a:xfrm>
            <a:off x="0" y="985838"/>
            <a:ext cx="12192000" cy="5320960"/>
          </a:xfrm>
        </p:spPr>
        <p:txBody>
          <a:bodyPr/>
          <a:lstStyle/>
          <a:p>
            <a:r>
              <a:rPr lang="en-US" sz="2200" dirty="0">
                <a:ea typeface="+mn-lt"/>
                <a:cs typeface="+mn-lt"/>
              </a:rPr>
              <a:t>They are based on the concept of </a:t>
            </a:r>
            <a:r>
              <a:rPr lang="en-US" sz="2200" b="1" dirty="0">
                <a:ea typeface="+mn-lt"/>
                <a:cs typeface="+mn-lt"/>
              </a:rPr>
              <a:t>Foreign Key.</a:t>
            </a:r>
          </a:p>
          <a:p>
            <a:r>
              <a:rPr lang="en-IN" sz="2200" dirty="0" smtClean="0"/>
              <a:t>If </a:t>
            </a:r>
            <a:r>
              <a:rPr lang="en-IN" sz="2200" dirty="0"/>
              <a:t>a relation R2 has a foreign key attribute (FK) matching the primary key attribute (PK) of other relation R1, then every value of FK in R2 must either be equal to the value of PK in some tuple of R1 or the FK value must be null. R1 and R2 are not necessarily distinct (in the case of a recursive relationship)</a:t>
            </a:r>
            <a:endParaRPr lang="en-US" sz="2200" dirty="0">
              <a:cs typeface="Arial"/>
            </a:endParaRPr>
          </a:p>
        </p:txBody>
      </p:sp>
      <p:pic>
        <p:nvPicPr>
          <p:cNvPr id="10" name="Picture 10">
            <a:extLst>
              <a:ext uri="{FF2B5EF4-FFF2-40B4-BE49-F238E27FC236}">
                <a16:creationId xmlns:a16="http://schemas.microsoft.com/office/drawing/2014/main" xmlns="" id="{32FC2160-C73D-4DF5-9C39-83FBA2B4ECDC}"/>
              </a:ext>
            </a:extLst>
          </p:cNvPr>
          <p:cNvPicPr>
            <a:picLocks noChangeAspect="1"/>
          </p:cNvPicPr>
          <p:nvPr/>
        </p:nvPicPr>
        <p:blipFill>
          <a:blip r:embed="rId3"/>
          <a:stretch>
            <a:fillRect/>
          </a:stretch>
        </p:blipFill>
        <p:spPr>
          <a:xfrm>
            <a:off x="1311058" y="2895600"/>
            <a:ext cx="9569884" cy="30625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dirty="0">
                <a:solidFill>
                  <a:schemeClr val="accent6">
                    <a:lumMod val="75000"/>
                  </a:schemeClr>
                </a:solidFill>
                <a:ea typeface="+mn-lt"/>
                <a:cs typeface="+mn-lt"/>
              </a:rPr>
              <a:t>Referential Integrity Constraints</a:t>
            </a:r>
            <a:r>
              <a:rPr lang="en-US" b="0" dirty="0">
                <a:solidFill>
                  <a:schemeClr val="accent6">
                    <a:lumMod val="75000"/>
                  </a:schemeClr>
                </a:solidFill>
                <a:ea typeface="+mn-lt"/>
                <a:cs typeface="+mn-lt"/>
              </a:rPr>
              <a:t> </a:t>
            </a:r>
          </a:p>
        </p:txBody>
      </p:sp>
      <p:sp>
        <p:nvSpPr>
          <p:cNvPr id="4"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12</a:t>
            </a:r>
          </a:p>
        </p:txBody>
      </p:sp>
      <p:sp>
        <p:nvSpPr>
          <p:cNvPr id="8" name="Content Placeholder 7">
            <a:extLst>
              <a:ext uri="{FF2B5EF4-FFF2-40B4-BE49-F238E27FC236}">
                <a16:creationId xmlns:a16="http://schemas.microsoft.com/office/drawing/2014/main" xmlns="" id="{D65171E4-E15F-40AA-9545-07B521069489}"/>
              </a:ext>
            </a:extLst>
          </p:cNvPr>
          <p:cNvSpPr>
            <a:spLocks noGrp="1"/>
          </p:cNvSpPr>
          <p:nvPr>
            <p:ph idx="1"/>
          </p:nvPr>
        </p:nvSpPr>
        <p:spPr>
          <a:xfrm>
            <a:off x="0" y="985838"/>
            <a:ext cx="12192000" cy="5320960"/>
          </a:xfrm>
        </p:spPr>
        <p:txBody>
          <a:bodyPr/>
          <a:lstStyle/>
          <a:p>
            <a:pPr marL="0" indent="0">
              <a:buNone/>
            </a:pPr>
            <a:r>
              <a:rPr lang="en-US" sz="2000" b="1" dirty="0"/>
              <a:t>For example, </a:t>
            </a:r>
            <a:r>
              <a:rPr lang="en-US" sz="2000" dirty="0"/>
              <a:t>as shown in Figure </a:t>
            </a:r>
            <a:r>
              <a:rPr lang="en-US" sz="2000" dirty="0" smtClean="0"/>
              <a:t>, </a:t>
            </a:r>
            <a:r>
              <a:rPr lang="en-US" sz="2000" dirty="0"/>
              <a:t>the </a:t>
            </a:r>
            <a:r>
              <a:rPr lang="en-US" sz="2000" b="1" dirty="0"/>
              <a:t>department id </a:t>
            </a:r>
            <a:r>
              <a:rPr lang="en-US" sz="2000" dirty="0"/>
              <a:t>attribute in the Course and department must be the same. Attribute (</a:t>
            </a:r>
            <a:r>
              <a:rPr lang="en-US" sz="2000" dirty="0" err="1"/>
              <a:t>dept_id</a:t>
            </a:r>
            <a:r>
              <a:rPr lang="en-US" sz="2000" dirty="0"/>
              <a:t>) in the course relation is referring to the primary key attribute (</a:t>
            </a:r>
            <a:r>
              <a:rPr lang="en-US" sz="2000" dirty="0" err="1"/>
              <a:t>dept_id</a:t>
            </a:r>
            <a:r>
              <a:rPr lang="en-US" sz="2000" dirty="0"/>
              <a:t>) of department relation. Thus the Course is called the referencing relation, and the department is the referenced relation. All values in (</a:t>
            </a:r>
            <a:r>
              <a:rPr lang="en-US" sz="2000" dirty="0" err="1"/>
              <a:t>dept_id</a:t>
            </a:r>
            <a:r>
              <a:rPr lang="en-US" sz="2000" dirty="0"/>
              <a:t>) of Course, relation satisfy the referential integrity constraint except the value D06 as it is not present in (</a:t>
            </a:r>
            <a:r>
              <a:rPr lang="en-US" sz="2000" dirty="0" err="1"/>
              <a:t>dept_id</a:t>
            </a:r>
            <a:r>
              <a:rPr lang="en-US" sz="2000" dirty="0"/>
              <a:t>) attribute in department relation. </a:t>
            </a:r>
            <a:r>
              <a:rPr lang="en-US" sz="2000" b="1" dirty="0"/>
              <a:t>Referential integrity constraint will not allow D06 as a value for the foreign key (</a:t>
            </a:r>
            <a:r>
              <a:rPr lang="en-US" sz="2000" b="1" dirty="0" err="1"/>
              <a:t>dept_id</a:t>
            </a:r>
            <a:r>
              <a:rPr lang="en-US" sz="2000" b="1" dirty="0"/>
              <a:t>) in the course relation.</a:t>
            </a:r>
            <a:r>
              <a:rPr lang="en-US" sz="2000" dirty="0"/>
              <a:t> </a:t>
            </a:r>
          </a:p>
          <a:p>
            <a:pPr marL="0" indent="0">
              <a:buNone/>
            </a:pPr>
            <a:endParaRPr lang="en-US" sz="2000" dirty="0"/>
          </a:p>
        </p:txBody>
      </p:sp>
      <p:pic>
        <p:nvPicPr>
          <p:cNvPr id="10" name="Picture 10">
            <a:extLst>
              <a:ext uri="{FF2B5EF4-FFF2-40B4-BE49-F238E27FC236}">
                <a16:creationId xmlns:a16="http://schemas.microsoft.com/office/drawing/2014/main" xmlns="" id="{32FC2160-C73D-4DF5-9C39-83FBA2B4ECDC}"/>
              </a:ext>
            </a:extLst>
          </p:cNvPr>
          <p:cNvPicPr>
            <a:picLocks noChangeAspect="1"/>
          </p:cNvPicPr>
          <p:nvPr/>
        </p:nvPicPr>
        <p:blipFill>
          <a:blip r:embed="rId3"/>
          <a:stretch>
            <a:fillRect/>
          </a:stretch>
        </p:blipFill>
        <p:spPr>
          <a:xfrm>
            <a:off x="1136600" y="3244293"/>
            <a:ext cx="9569884" cy="3062505"/>
          </a:xfrm>
          <a:prstGeom prst="rect">
            <a:avLst/>
          </a:prstGeom>
        </p:spPr>
      </p:pic>
    </p:spTree>
    <p:extLst>
      <p:ext uri="{BB962C8B-B14F-4D97-AF65-F5344CB8AC3E}">
        <p14:creationId xmlns:p14="http://schemas.microsoft.com/office/powerpoint/2010/main" val="235465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B8478-9A51-4EF9-8F7C-CAA99AF4F284}"/>
              </a:ext>
            </a:extLst>
          </p:cNvPr>
          <p:cNvSpPr>
            <a:spLocks noGrp="1"/>
          </p:cNvSpPr>
          <p:nvPr>
            <p:ph type="title"/>
          </p:nvPr>
        </p:nvSpPr>
        <p:spPr>
          <a:xfrm>
            <a:off x="0" y="0"/>
            <a:ext cx="9914188" cy="1017922"/>
          </a:xfrm>
          <a:effectLst/>
        </p:spPr>
        <p:txBody>
          <a:bodyPr/>
          <a:lstStyle/>
          <a:p>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US" dirty="0">
                <a:solidFill>
                  <a:schemeClr val="accent6">
                    <a:lumMod val="75000"/>
                  </a:schemeClr>
                </a:solidFill>
                <a:cs typeface="Arial"/>
              </a:rPr>
              <a:t>Can you Answer this question </a:t>
            </a:r>
            <a:endParaRPr lang="en-IN" b="0" dirty="0">
              <a:solidFill>
                <a:schemeClr val="accent6">
                  <a:lumMod val="75000"/>
                </a:schemeClr>
              </a:solidFill>
              <a:ea typeface="+mn-lt"/>
              <a:cs typeface="+mn-lt"/>
            </a:endParaRPr>
          </a:p>
          <a:p>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xmlns="" id="{6D9089EC-629A-4961-9FC8-0551B1B66112}"/>
              </a:ext>
            </a:extLst>
          </p:cNvPr>
          <p:cNvSpPr>
            <a:spLocks noGrp="1"/>
          </p:cNvSpPr>
          <p:nvPr>
            <p:ph idx="1"/>
          </p:nvPr>
        </p:nvSpPr>
        <p:spPr/>
        <p:txBody>
          <a:bodyPr/>
          <a:lstStyle/>
          <a:p>
            <a:pPr marL="0" indent="0">
              <a:spcAft>
                <a:spcPts val="0"/>
              </a:spcAft>
              <a:buNone/>
            </a:pPr>
            <a:r>
              <a:rPr lang="en-US" b="1" dirty="0">
                <a:cs typeface="Arial"/>
              </a:rPr>
              <a:t>Q: Which of the following can be addressed by enforcing a referential integrity constraint?</a:t>
            </a:r>
            <a:endParaRPr lang="en-US" b="1" dirty="0">
              <a:ea typeface="+mn-lt"/>
              <a:cs typeface="+mn-lt"/>
            </a:endParaRPr>
          </a:p>
          <a:p>
            <a:pPr marL="0" indent="0">
              <a:buNone/>
            </a:pPr>
            <a:endParaRPr lang="en-US"/>
          </a:p>
          <a:p>
            <a:pPr marL="457200" indent="-457200">
              <a:spcAft>
                <a:spcPts val="0"/>
              </a:spcAft>
              <a:buAutoNum type="alphaUcPeriod"/>
            </a:pPr>
            <a:r>
              <a:rPr lang="en-US" dirty="0">
                <a:cs typeface="Arial"/>
              </a:rPr>
              <a:t>All phone numbers must include the area code</a:t>
            </a:r>
            <a:endParaRPr lang="en-US" dirty="0">
              <a:ea typeface="+mn-lt"/>
              <a:cs typeface="+mn-lt"/>
            </a:endParaRPr>
          </a:p>
          <a:p>
            <a:pPr marL="457200" indent="-457200">
              <a:spcAft>
                <a:spcPts val="0"/>
              </a:spcAft>
              <a:buAutoNum type="alphaUcPeriod"/>
            </a:pPr>
            <a:r>
              <a:rPr lang="en-US" dirty="0">
                <a:cs typeface="Arial"/>
              </a:rPr>
              <a:t>Certain fields are required (such as the email address, or phone number) before the record is accepted</a:t>
            </a:r>
            <a:endParaRPr lang="en-US" dirty="0">
              <a:ea typeface="+mn-lt"/>
              <a:cs typeface="+mn-lt"/>
            </a:endParaRPr>
          </a:p>
          <a:p>
            <a:pPr marL="457200" indent="-457200">
              <a:spcAft>
                <a:spcPts val="0"/>
              </a:spcAft>
              <a:buAutoNum type="alphaUcPeriod"/>
            </a:pPr>
            <a:r>
              <a:rPr lang="en-US" dirty="0">
                <a:cs typeface="Arial"/>
              </a:rPr>
              <a:t>Information on the customer must be known before anything can be sold to that customer</a:t>
            </a:r>
            <a:endParaRPr lang="en-US">
              <a:ea typeface="+mn-lt"/>
              <a:cs typeface="+mn-lt"/>
            </a:endParaRPr>
          </a:p>
          <a:p>
            <a:pPr marL="457200" indent="-457200">
              <a:spcAft>
                <a:spcPts val="0"/>
              </a:spcAft>
              <a:buAutoNum type="alphaUcPeriod"/>
            </a:pPr>
            <a:r>
              <a:rPr lang="en-US" dirty="0">
                <a:cs typeface="Arial"/>
              </a:rPr>
              <a:t>When entering an order quantity, the user must input a number and not some text</a:t>
            </a:r>
            <a:endParaRPr lang="en-US" dirty="0">
              <a:ea typeface="+mn-lt"/>
              <a:cs typeface="+mn-lt"/>
            </a:endParaRPr>
          </a:p>
          <a:p>
            <a:pPr marL="0" indent="0">
              <a:buNone/>
            </a:pPr>
            <a:endParaRPr lang="en-US" dirty="0">
              <a:cs typeface="Arial"/>
            </a:endParaRPr>
          </a:p>
        </p:txBody>
      </p:sp>
      <p:sp>
        <p:nvSpPr>
          <p:cNvPr id="4" name="Slide Number Placeholder 3">
            <a:extLst>
              <a:ext uri="{FF2B5EF4-FFF2-40B4-BE49-F238E27FC236}">
                <a16:creationId xmlns:a16="http://schemas.microsoft.com/office/drawing/2014/main" xmlns="" id="{04F7051B-7D5D-469F-B12F-D2AF1888A5C3}"/>
              </a:ext>
            </a:extLst>
          </p:cNvPr>
          <p:cNvSpPr>
            <a:spLocks noGrp="1"/>
          </p:cNvSpPr>
          <p:nvPr>
            <p:ph type="sldNum" sz="quarter" idx="10"/>
          </p:nvPr>
        </p:nvSpPr>
        <p:spPr/>
        <p:txBody>
          <a:bodyPr/>
          <a:lstStyle/>
          <a:p>
            <a:pPr>
              <a:defRPr/>
            </a:pPr>
            <a:fld id="{ABFF5F4A-8FC7-419E-B94C-CDDC8DE310AE}" type="slidenum">
              <a:rPr lang="en-US" altLang="en-US"/>
              <a:pPr>
                <a:defRPr/>
              </a:pPr>
              <a:t>16</a:t>
            </a:fld>
            <a:endParaRPr lang="en-US" altLang="en-US"/>
          </a:p>
        </p:txBody>
      </p:sp>
    </p:spTree>
    <p:extLst>
      <p:ext uri="{BB962C8B-B14F-4D97-AF65-F5344CB8AC3E}">
        <p14:creationId xmlns:p14="http://schemas.microsoft.com/office/powerpoint/2010/main" val="2423618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B8478-9A51-4EF9-8F7C-CAA99AF4F284}"/>
              </a:ext>
            </a:extLst>
          </p:cNvPr>
          <p:cNvSpPr>
            <a:spLocks noGrp="1"/>
          </p:cNvSpPr>
          <p:nvPr>
            <p:ph type="title"/>
          </p:nvPr>
        </p:nvSpPr>
        <p:spPr>
          <a:xfrm>
            <a:off x="4011" y="32084"/>
            <a:ext cx="9914188" cy="1017922"/>
          </a:xfrm>
          <a:effectLst/>
        </p:spPr>
        <p:txBody>
          <a:bodyPr/>
          <a:lstStyle/>
          <a:p>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US" dirty="0">
                <a:solidFill>
                  <a:schemeClr val="accent6">
                    <a:lumMod val="75000"/>
                  </a:schemeClr>
                </a:solidFill>
                <a:cs typeface="Arial"/>
              </a:rPr>
              <a:t>Can you Answer this question </a:t>
            </a:r>
            <a:endParaRPr lang="en-IN" b="0" dirty="0">
              <a:solidFill>
                <a:schemeClr val="accent6">
                  <a:lumMod val="75000"/>
                </a:schemeClr>
              </a:solidFill>
              <a:ea typeface="+mn-lt"/>
              <a:cs typeface="+mn-lt"/>
            </a:endParaRPr>
          </a:p>
          <a:p>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xmlns="" id="{6D9089EC-629A-4961-9FC8-0551B1B66112}"/>
              </a:ext>
            </a:extLst>
          </p:cNvPr>
          <p:cNvSpPr>
            <a:spLocks noGrp="1"/>
          </p:cNvSpPr>
          <p:nvPr>
            <p:ph idx="1"/>
          </p:nvPr>
        </p:nvSpPr>
        <p:spPr/>
        <p:txBody>
          <a:bodyPr/>
          <a:lstStyle/>
          <a:p>
            <a:pPr marL="0" indent="0">
              <a:spcAft>
                <a:spcPts val="0"/>
              </a:spcAft>
              <a:buNone/>
            </a:pPr>
            <a:r>
              <a:rPr lang="en-US" b="1" dirty="0">
                <a:cs typeface="Arial"/>
              </a:rPr>
              <a:t>Q: Which of the following can be addressed by enforcing a referential integrity constraint?</a:t>
            </a:r>
            <a:endParaRPr lang="en-US" b="1" dirty="0">
              <a:ea typeface="+mn-lt"/>
              <a:cs typeface="+mn-lt"/>
            </a:endParaRPr>
          </a:p>
          <a:p>
            <a:pPr marL="0" indent="0">
              <a:buNone/>
            </a:pPr>
            <a:endParaRPr lang="en-US"/>
          </a:p>
          <a:p>
            <a:pPr marL="457200" indent="-457200">
              <a:spcAft>
                <a:spcPts val="0"/>
              </a:spcAft>
              <a:buAutoNum type="alphaUcPeriod"/>
            </a:pPr>
            <a:r>
              <a:rPr lang="en-US" dirty="0">
                <a:cs typeface="Arial"/>
              </a:rPr>
              <a:t>All phone numbers must include the area code</a:t>
            </a:r>
            <a:endParaRPr lang="en-US" dirty="0">
              <a:ea typeface="+mn-lt"/>
              <a:cs typeface="+mn-lt"/>
            </a:endParaRPr>
          </a:p>
          <a:p>
            <a:pPr marL="457200" indent="-457200">
              <a:spcAft>
                <a:spcPts val="0"/>
              </a:spcAft>
              <a:buAutoNum type="alphaUcPeriod"/>
            </a:pPr>
            <a:r>
              <a:rPr lang="en-US" dirty="0">
                <a:cs typeface="Arial"/>
              </a:rPr>
              <a:t>Certain fields are required (such as the email address, or phone number) before the record is accepted</a:t>
            </a:r>
            <a:endParaRPr lang="en-US" dirty="0">
              <a:ea typeface="+mn-lt"/>
              <a:cs typeface="+mn-lt"/>
            </a:endParaRPr>
          </a:p>
          <a:p>
            <a:pPr marL="457200" indent="-457200">
              <a:spcAft>
                <a:spcPts val="0"/>
              </a:spcAft>
              <a:buAutoNum type="alphaUcPeriod"/>
            </a:pPr>
            <a:r>
              <a:rPr lang="en-US" b="1" dirty="0">
                <a:solidFill>
                  <a:srgbClr val="FF0000"/>
                </a:solidFill>
                <a:cs typeface="Arial"/>
              </a:rPr>
              <a:t>Information on the customer must be known before anything can be sold to that customer</a:t>
            </a:r>
            <a:endParaRPr lang="en-US" b="1">
              <a:solidFill>
                <a:srgbClr val="FF0000"/>
              </a:solidFill>
              <a:ea typeface="+mn-lt"/>
              <a:cs typeface="+mn-lt"/>
            </a:endParaRPr>
          </a:p>
          <a:p>
            <a:pPr marL="457200" indent="-457200">
              <a:spcAft>
                <a:spcPts val="0"/>
              </a:spcAft>
              <a:buAutoNum type="alphaUcPeriod"/>
            </a:pPr>
            <a:r>
              <a:rPr lang="en-US" dirty="0">
                <a:cs typeface="Arial"/>
              </a:rPr>
              <a:t>When entering an order quantity, the user must input a number and not some text</a:t>
            </a:r>
            <a:endParaRPr lang="en-US" dirty="0">
              <a:ea typeface="+mn-lt"/>
              <a:cs typeface="+mn-lt"/>
            </a:endParaRPr>
          </a:p>
          <a:p>
            <a:pPr marL="0" indent="0">
              <a:buNone/>
            </a:pPr>
            <a:endParaRPr lang="en-US" dirty="0">
              <a:cs typeface="Arial"/>
            </a:endParaRPr>
          </a:p>
        </p:txBody>
      </p:sp>
      <p:sp>
        <p:nvSpPr>
          <p:cNvPr id="4" name="Slide Number Placeholder 3">
            <a:extLst>
              <a:ext uri="{FF2B5EF4-FFF2-40B4-BE49-F238E27FC236}">
                <a16:creationId xmlns:a16="http://schemas.microsoft.com/office/drawing/2014/main" xmlns="" id="{04F7051B-7D5D-469F-B12F-D2AF1888A5C3}"/>
              </a:ext>
            </a:extLst>
          </p:cNvPr>
          <p:cNvSpPr>
            <a:spLocks noGrp="1"/>
          </p:cNvSpPr>
          <p:nvPr>
            <p:ph type="sldNum" sz="quarter" idx="10"/>
          </p:nvPr>
        </p:nvSpPr>
        <p:spPr/>
        <p:txBody>
          <a:bodyPr/>
          <a:lstStyle/>
          <a:p>
            <a:pPr>
              <a:defRPr/>
            </a:pPr>
            <a:fld id="{ABFF5F4A-8FC7-419E-B94C-CDDC8DE310AE}" type="slidenum">
              <a:rPr lang="en-US" altLang="en-US"/>
              <a:pPr>
                <a:defRPr/>
              </a:pPr>
              <a:t>17</a:t>
            </a:fld>
            <a:endParaRPr lang="en-US" altLang="en-US"/>
          </a:p>
        </p:txBody>
      </p:sp>
    </p:spTree>
    <p:extLst>
      <p:ext uri="{BB962C8B-B14F-4D97-AF65-F5344CB8AC3E}">
        <p14:creationId xmlns:p14="http://schemas.microsoft.com/office/powerpoint/2010/main" val="573129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84"/>
            <a:ext cx="10972800" cy="1017922"/>
          </a:xfrm>
          <a:effectLst/>
        </p:spPr>
        <p:txBody>
          <a:bodyPr>
            <a:normAutofit/>
          </a:bodyPr>
          <a:lstStyle/>
          <a:p>
            <a:r>
              <a:rPr lang="en-US" dirty="0">
                <a:solidFill>
                  <a:schemeClr val="accent6">
                    <a:lumMod val="75000"/>
                  </a:schemeClr>
                </a:solidFill>
              </a:rPr>
              <a:t>Domain constraint </a:t>
            </a:r>
            <a:r>
              <a:rPr lang="en-US" dirty="0"/>
              <a:t> </a:t>
            </a:r>
          </a:p>
        </p:txBody>
      </p:sp>
      <p:sp>
        <p:nvSpPr>
          <p:cNvPr id="3" name="Content Placeholder 2"/>
          <p:cNvSpPr>
            <a:spLocks noGrp="1"/>
          </p:cNvSpPr>
          <p:nvPr>
            <p:ph idx="1"/>
          </p:nvPr>
        </p:nvSpPr>
        <p:spPr>
          <a:xfrm>
            <a:off x="8020" y="985837"/>
            <a:ext cx="12183979" cy="5495173"/>
          </a:xfrm>
        </p:spPr>
        <p:txBody>
          <a:bodyPr>
            <a:noAutofit/>
          </a:bodyPr>
          <a:lstStyle/>
          <a:p>
            <a:pPr marL="0" indent="0" algn="just">
              <a:buNone/>
            </a:pPr>
            <a:r>
              <a:rPr lang="en-US" dirty="0">
                <a:ea typeface="+mn-lt"/>
                <a:cs typeface="+mn-lt"/>
              </a:rPr>
              <a:t>Domain constraints specify the set of possible values that may be associated with an attribute. </a:t>
            </a:r>
            <a:endParaRPr lang="en-US" dirty="0" smtClean="0">
              <a:ea typeface="+mn-lt"/>
              <a:cs typeface="+mn-lt"/>
            </a:endParaRPr>
          </a:p>
          <a:p>
            <a:pPr marL="0" indent="0" algn="just">
              <a:buNone/>
            </a:pPr>
            <a:r>
              <a:rPr lang="en-IN" b="1" dirty="0" smtClean="0"/>
              <a:t>A </a:t>
            </a:r>
            <a:r>
              <a:rPr lang="en-IN" b="1" dirty="0"/>
              <a:t>common method of specifying a domain for an attribute is to specify a data type from which the data values forming the domain are drawn</a:t>
            </a:r>
            <a:r>
              <a:rPr lang="en-IN" dirty="0"/>
              <a:t>. </a:t>
            </a:r>
            <a:endParaRPr lang="en-IN" dirty="0" smtClean="0"/>
          </a:p>
          <a:p>
            <a:pPr marL="0" indent="0" algn="just">
              <a:buNone/>
            </a:pPr>
            <a:endParaRPr lang="en-US" sz="2400" b="1" dirty="0" smtClean="0">
              <a:ea typeface="+mn-lt"/>
              <a:cs typeface="+mn-lt"/>
            </a:endParaRPr>
          </a:p>
          <a:p>
            <a:pPr marL="0" indent="0" algn="just">
              <a:buNone/>
            </a:pPr>
            <a:r>
              <a:rPr lang="en-US" dirty="0"/>
              <a:t>S</a:t>
            </a:r>
            <a:r>
              <a:rPr lang="en-US" dirty="0" smtClean="0"/>
              <a:t>ome </a:t>
            </a:r>
            <a:r>
              <a:rPr lang="en-US" dirty="0"/>
              <a:t>of the most commonly used domain </a:t>
            </a:r>
            <a:r>
              <a:rPr lang="en-US" dirty="0" smtClean="0"/>
              <a:t>constraints</a:t>
            </a:r>
            <a:r>
              <a:rPr lang="en-US" dirty="0"/>
              <a:t>:</a:t>
            </a:r>
            <a:endParaRPr lang="en-IN" sz="2400" b="1" dirty="0">
              <a:ea typeface="+mn-lt"/>
              <a:cs typeface="+mn-lt"/>
            </a:endParaRPr>
          </a:p>
          <a:p>
            <a:pPr marL="457200" indent="-457200" algn="just">
              <a:buFont typeface="+mj-lt"/>
              <a:buAutoNum type="arabicPeriod"/>
            </a:pPr>
            <a:r>
              <a:rPr lang="en-US" sz="2200" b="1" dirty="0" smtClean="0">
                <a:ea typeface="+mn-lt"/>
                <a:cs typeface="+mn-lt"/>
              </a:rPr>
              <a:t>Null </a:t>
            </a:r>
            <a:r>
              <a:rPr lang="en-US" sz="2200" b="1" dirty="0">
                <a:ea typeface="+mn-lt"/>
                <a:cs typeface="+mn-lt"/>
              </a:rPr>
              <a:t>constraint:</a:t>
            </a:r>
            <a:r>
              <a:rPr lang="en-US" sz="2200" dirty="0">
                <a:ea typeface="+mn-lt"/>
                <a:cs typeface="+mn-lt"/>
              </a:rPr>
              <a:t> It specifies whether null values are permitted for an </a:t>
            </a:r>
            <a:r>
              <a:rPr lang="en-US" sz="2200" dirty="0" smtClean="0">
                <a:ea typeface="+mn-lt"/>
                <a:cs typeface="+mn-lt"/>
              </a:rPr>
              <a:t>attribute</a:t>
            </a:r>
          </a:p>
          <a:p>
            <a:pPr marL="457200" indent="-457200" algn="just">
              <a:buFont typeface="+mj-lt"/>
              <a:buAutoNum type="arabicPeriod"/>
            </a:pPr>
            <a:r>
              <a:rPr lang="en-US" sz="2200" b="1" dirty="0" smtClean="0">
                <a:ea typeface="+mn-lt"/>
                <a:cs typeface="+mn-lt"/>
              </a:rPr>
              <a:t>Unique </a:t>
            </a:r>
            <a:r>
              <a:rPr lang="en-US" sz="2200" b="1" dirty="0">
                <a:ea typeface="+mn-lt"/>
                <a:cs typeface="+mn-lt"/>
              </a:rPr>
              <a:t>constraint:</a:t>
            </a:r>
            <a:r>
              <a:rPr lang="en-US" sz="2200" dirty="0">
                <a:ea typeface="+mn-lt"/>
                <a:cs typeface="+mn-lt"/>
              </a:rPr>
              <a:t> It is a rule that forbids duplicate values in one or more columns within a </a:t>
            </a:r>
            <a:r>
              <a:rPr lang="en-US" sz="2200" dirty="0" smtClean="0">
                <a:ea typeface="+mn-lt"/>
                <a:cs typeface="+mn-lt"/>
              </a:rPr>
              <a:t>relation</a:t>
            </a:r>
          </a:p>
          <a:p>
            <a:pPr marL="457200" indent="-457200" algn="just">
              <a:buFont typeface="+mj-lt"/>
              <a:buAutoNum type="arabicPeriod"/>
            </a:pPr>
            <a:r>
              <a:rPr lang="en-US" sz="2200" b="1" dirty="0" smtClean="0">
                <a:ea typeface="+mn-lt"/>
                <a:cs typeface="+mn-lt"/>
              </a:rPr>
              <a:t>Check </a:t>
            </a:r>
            <a:r>
              <a:rPr lang="en-US" sz="2200" b="1" dirty="0">
                <a:ea typeface="+mn-lt"/>
                <a:cs typeface="+mn-lt"/>
              </a:rPr>
              <a:t>constraint:</a:t>
            </a:r>
            <a:r>
              <a:rPr lang="en-US" sz="2200" dirty="0">
                <a:ea typeface="+mn-lt"/>
                <a:cs typeface="+mn-lt"/>
              </a:rPr>
              <a:t> It is defined on a column for specifying the range of values that can be inserted into it, using a predefined </a:t>
            </a:r>
            <a:r>
              <a:rPr lang="en-US" sz="2200" dirty="0" smtClean="0">
                <a:ea typeface="+mn-lt"/>
                <a:cs typeface="+mn-lt"/>
              </a:rPr>
              <a:t>condition</a:t>
            </a:r>
          </a:p>
          <a:p>
            <a:pPr marL="457200" indent="-457200" algn="just">
              <a:buFont typeface="+mj-lt"/>
              <a:buAutoNum type="arabicPeriod"/>
            </a:pPr>
            <a:r>
              <a:rPr lang="en-US" sz="2200" b="1" dirty="0" smtClean="0">
                <a:ea typeface="+mn-lt"/>
                <a:cs typeface="+mn-lt"/>
              </a:rPr>
              <a:t>Default </a:t>
            </a:r>
            <a:r>
              <a:rPr lang="en-US" sz="2200" b="1" dirty="0">
                <a:ea typeface="+mn-lt"/>
                <a:cs typeface="+mn-lt"/>
              </a:rPr>
              <a:t>constraint: </a:t>
            </a:r>
            <a:r>
              <a:rPr lang="en-US" sz="2200" dirty="0">
                <a:ea typeface="+mn-lt"/>
                <a:cs typeface="+mn-lt"/>
              </a:rPr>
              <a:t>It is defined to provide a default value to a column if no other value is provided while inserting a new record. </a:t>
            </a:r>
          </a:p>
          <a:p>
            <a:pPr algn="just"/>
            <a:endParaRPr lang="en-US" dirty="0">
              <a:ea typeface="+mn-lt"/>
              <a:cs typeface="+mn-lt"/>
            </a:endParaRPr>
          </a:p>
        </p:txBody>
      </p:sp>
      <p:sp>
        <p:nvSpPr>
          <p:cNvPr id="6"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489"/>
            <a:ext cx="9914188" cy="694333"/>
          </a:xfrm>
          <a:effectLst/>
        </p:spPr>
        <p:txBody>
          <a:bodyPr>
            <a:normAutofit/>
          </a:bodyPr>
          <a:lstStyle/>
          <a:p>
            <a:r>
              <a:rPr lang="en-US" dirty="0">
                <a:solidFill>
                  <a:schemeClr val="accent6">
                    <a:lumMod val="75000"/>
                  </a:schemeClr>
                </a:solidFill>
                <a:ea typeface="+mn-lt"/>
                <a:cs typeface="+mn-lt"/>
              </a:rPr>
              <a:t>Null Constraint</a:t>
            </a:r>
            <a:endParaRPr lang="en-US" dirty="0">
              <a:solidFill>
                <a:schemeClr val="accent6">
                  <a:lumMod val="75000"/>
                </a:schemeClr>
              </a:solidFill>
              <a:cs typeface="Arial"/>
            </a:endParaRPr>
          </a:p>
          <a:p>
            <a:endParaRPr lang="en-US" dirty="0">
              <a:cs typeface="Arial"/>
            </a:endParaRPr>
          </a:p>
        </p:txBody>
      </p:sp>
      <p:sp>
        <p:nvSpPr>
          <p:cNvPr id="3" name="Content Placeholder 2"/>
          <p:cNvSpPr>
            <a:spLocks noGrp="1"/>
          </p:cNvSpPr>
          <p:nvPr>
            <p:ph idx="1"/>
          </p:nvPr>
        </p:nvSpPr>
        <p:spPr>
          <a:xfrm>
            <a:off x="0" y="1009901"/>
            <a:ext cx="12192000" cy="4734730"/>
          </a:xfrm>
        </p:spPr>
        <p:txBody>
          <a:bodyPr>
            <a:normAutofit/>
          </a:bodyPr>
          <a:lstStyle/>
          <a:p>
            <a:pPr algn="just"/>
            <a:r>
              <a:rPr lang="en-IN" dirty="0"/>
              <a:t>It specifies whether null values are permitted for an attribute. </a:t>
            </a:r>
            <a:endParaRPr lang="en-IN" dirty="0" smtClean="0"/>
          </a:p>
          <a:p>
            <a:pPr algn="just"/>
            <a:r>
              <a:rPr lang="en-IN" dirty="0" smtClean="0"/>
              <a:t>NOT NULL constraint </a:t>
            </a:r>
            <a:r>
              <a:rPr lang="en-IN" dirty="0"/>
              <a:t>makes sure that a column does not hold NULL </a:t>
            </a:r>
            <a:r>
              <a:rPr lang="en-IN" dirty="0" smtClean="0"/>
              <a:t>value.</a:t>
            </a:r>
          </a:p>
          <a:p>
            <a:pPr algn="just"/>
            <a:r>
              <a:rPr lang="en-IN" dirty="0" smtClean="0"/>
              <a:t>When we do </a:t>
            </a:r>
            <a:r>
              <a:rPr lang="en-IN" dirty="0"/>
              <a:t>not provide a value for a particular attribute (column) </a:t>
            </a:r>
            <a:r>
              <a:rPr lang="en-IN" dirty="0" smtClean="0"/>
              <a:t>while inserting a record </a:t>
            </a:r>
            <a:r>
              <a:rPr lang="en-IN" dirty="0"/>
              <a:t>into a relation, it takes NULL value by default. </a:t>
            </a:r>
            <a:endParaRPr lang="en-IN" dirty="0">
              <a:cs typeface="Arial"/>
            </a:endParaRPr>
          </a:p>
          <a:p>
            <a:pPr>
              <a:buNone/>
            </a:pPr>
            <a:endParaRPr lang="en-US" sz="2800" dirty="0">
              <a:cs typeface="Arial"/>
            </a:endParaRPr>
          </a:p>
        </p:txBody>
      </p:sp>
      <p:sp>
        <p:nvSpPr>
          <p:cNvPr id="4"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14</a:t>
            </a:r>
          </a:p>
        </p:txBody>
      </p:sp>
      <p:pic>
        <p:nvPicPr>
          <p:cNvPr id="5" name="Picture 5" descr="Table&#10;&#10;Description automatically generated">
            <a:extLst>
              <a:ext uri="{FF2B5EF4-FFF2-40B4-BE49-F238E27FC236}">
                <a16:creationId xmlns:a16="http://schemas.microsoft.com/office/drawing/2014/main" xmlns="" id="{E6FE2434-0E9C-4ADF-B31E-E919B212A71B}"/>
              </a:ext>
            </a:extLst>
          </p:cNvPr>
          <p:cNvPicPr>
            <a:picLocks noChangeAspect="1"/>
          </p:cNvPicPr>
          <p:nvPr/>
        </p:nvPicPr>
        <p:blipFill>
          <a:blip r:embed="rId2"/>
          <a:stretch>
            <a:fillRect/>
          </a:stretch>
        </p:blipFill>
        <p:spPr>
          <a:xfrm>
            <a:off x="7184858" y="2581665"/>
            <a:ext cx="4944152" cy="3666736"/>
          </a:xfrm>
          <a:prstGeom prst="rect">
            <a:avLst/>
          </a:prstGeom>
        </p:spPr>
      </p:pic>
      <p:sp>
        <p:nvSpPr>
          <p:cNvPr id="6" name="TextBox 5"/>
          <p:cNvSpPr txBox="1"/>
          <p:nvPr/>
        </p:nvSpPr>
        <p:spPr>
          <a:xfrm>
            <a:off x="304800" y="3200400"/>
            <a:ext cx="6128084" cy="2554545"/>
          </a:xfrm>
          <a:prstGeom prst="rect">
            <a:avLst/>
          </a:prstGeom>
          <a:noFill/>
        </p:spPr>
        <p:txBody>
          <a:bodyPr wrap="square" rtlCol="0">
            <a:spAutoFit/>
          </a:bodyPr>
          <a:lstStyle/>
          <a:p>
            <a:r>
              <a:rPr lang="en-US" sz="2000" b="1" dirty="0">
                <a:latin typeface="+mn-lt"/>
              </a:rPr>
              <a:t>For example, </a:t>
            </a:r>
            <a:r>
              <a:rPr lang="en-US" sz="2000" dirty="0">
                <a:latin typeface="+mn-lt"/>
              </a:rPr>
              <a:t>if every department must have a valid, non-null value for the (</a:t>
            </a:r>
            <a:r>
              <a:rPr lang="en-US" sz="2000" dirty="0" err="1">
                <a:latin typeface="+mn-lt"/>
              </a:rPr>
              <a:t>dept_name</a:t>
            </a:r>
            <a:r>
              <a:rPr lang="en-US" sz="2000" dirty="0">
                <a:latin typeface="+mn-lt"/>
              </a:rPr>
              <a:t>) attribute, then the (</a:t>
            </a:r>
            <a:r>
              <a:rPr lang="en-US" sz="2000" dirty="0" err="1">
                <a:latin typeface="+mn-lt"/>
              </a:rPr>
              <a:t>dept_name</a:t>
            </a:r>
            <a:r>
              <a:rPr lang="en-US" sz="2000" dirty="0">
                <a:latin typeface="+mn-lt"/>
              </a:rPr>
              <a:t>) attribute for the department relation is constrained to be NOT NULL</a:t>
            </a:r>
            <a:r>
              <a:rPr lang="en-US" sz="2000" dirty="0" smtClean="0">
                <a:latin typeface="+mn-lt"/>
              </a:rPr>
              <a:t>.</a:t>
            </a:r>
          </a:p>
          <a:p>
            <a:r>
              <a:rPr lang="en-US" sz="2000" dirty="0" smtClean="0">
                <a:latin typeface="+mn-lt"/>
              </a:rPr>
              <a:t> </a:t>
            </a:r>
            <a:r>
              <a:rPr lang="en-US" sz="2000" dirty="0">
                <a:latin typeface="+mn-lt"/>
              </a:rPr>
              <a:t>As shown in Figure </a:t>
            </a:r>
            <a:r>
              <a:rPr lang="en-US" sz="2000" dirty="0" smtClean="0">
                <a:latin typeface="+mn-lt"/>
              </a:rPr>
              <a:t>, </a:t>
            </a:r>
            <a:r>
              <a:rPr lang="en-US" sz="2000" dirty="0">
                <a:latin typeface="+mn-lt"/>
              </a:rPr>
              <a:t>each tuple of department relation must have the value for the (</a:t>
            </a:r>
            <a:r>
              <a:rPr lang="en-US" sz="2000" dirty="0" err="1">
                <a:latin typeface="+mn-lt"/>
              </a:rPr>
              <a:t>dept_name</a:t>
            </a:r>
            <a:r>
              <a:rPr lang="en-US" sz="2000" dirty="0">
                <a:latin typeface="+mn-lt"/>
              </a:rPr>
              <a:t>) column as it cannot be left empty. </a:t>
            </a:r>
            <a:endParaRPr lang="en-IN" sz="2000"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dirty="0">
                <a:solidFill>
                  <a:schemeClr val="tx1"/>
                </a:solidFill>
              </a:rPr>
              <a:t>General Guideline</a:t>
            </a:r>
            <a:endParaRPr lang="en-US" altLang="en-US" sz="3600" dirty="0">
              <a:solidFill>
                <a:schemeClr val="tx1"/>
              </a:solidFill>
              <a:cs typeface="Arial"/>
            </a:endParaRP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(2021)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xfrm>
            <a:off x="5390231" y="6473157"/>
            <a:ext cx="10318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3" y="51814"/>
            <a:ext cx="9914188" cy="1017922"/>
          </a:xfrm>
          <a:effectLst/>
        </p:spPr>
        <p:txBody>
          <a:bodyPr/>
          <a:lstStyle/>
          <a:p>
            <a:r>
              <a:rPr lang="en-US" dirty="0">
                <a:solidFill>
                  <a:schemeClr val="accent6">
                    <a:lumMod val="75000"/>
                  </a:schemeClr>
                </a:solidFill>
              </a:rPr>
              <a:t>Unique Constraint</a:t>
            </a:r>
          </a:p>
        </p:txBody>
      </p:sp>
      <p:sp>
        <p:nvSpPr>
          <p:cNvPr id="3" name="Content Placeholder 2"/>
          <p:cNvSpPr>
            <a:spLocks noGrp="1"/>
          </p:cNvSpPr>
          <p:nvPr>
            <p:ph idx="1"/>
          </p:nvPr>
        </p:nvSpPr>
        <p:spPr>
          <a:xfrm>
            <a:off x="24062" y="1021610"/>
            <a:ext cx="12167937" cy="5302990"/>
          </a:xfrm>
        </p:spPr>
        <p:txBody>
          <a:bodyPr>
            <a:normAutofit/>
          </a:bodyPr>
          <a:lstStyle/>
          <a:p>
            <a:pPr marL="0" indent="0">
              <a:buNone/>
            </a:pPr>
            <a:r>
              <a:rPr lang="en-US" dirty="0"/>
              <a:t>A </a:t>
            </a:r>
            <a:r>
              <a:rPr lang="en-US" i="1" dirty="0"/>
              <a:t>unique constraint</a:t>
            </a:r>
            <a:r>
              <a:rPr lang="en-US" dirty="0"/>
              <a:t> (also referred to as a </a:t>
            </a:r>
            <a:r>
              <a:rPr lang="en-US" i="1" dirty="0"/>
              <a:t>unique key constraint</a:t>
            </a:r>
            <a:r>
              <a:rPr lang="en-US" dirty="0"/>
              <a:t>) is a rule that forbids duplicate values in one or more columns within a relation. </a:t>
            </a:r>
            <a:endParaRPr lang="en-US" dirty="0" smtClean="0"/>
          </a:p>
          <a:p>
            <a:pPr marL="0" indent="0">
              <a:buNone/>
            </a:pPr>
            <a:r>
              <a:rPr lang="en-US" dirty="0" smtClean="0"/>
              <a:t>This </a:t>
            </a:r>
            <a:r>
              <a:rPr lang="en-US" dirty="0"/>
              <a:t>constraint is used to implement secondary or alternate keys. </a:t>
            </a:r>
          </a:p>
          <a:p>
            <a:pPr marL="0" indent="0">
              <a:buNone/>
            </a:pPr>
            <a:r>
              <a:rPr lang="en-US" dirty="0"/>
              <a:t>However, attributes declared as unique are permitted to have null values unless they have been explicitly declared NOT NULL.  </a:t>
            </a:r>
          </a:p>
        </p:txBody>
      </p:sp>
      <p:sp>
        <p:nvSpPr>
          <p:cNvPr id="5"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15</a:t>
            </a:r>
          </a:p>
        </p:txBody>
      </p:sp>
      <p:pic>
        <p:nvPicPr>
          <p:cNvPr id="7" name="Picture 5" descr="Table&#10;&#10;Description automatically generated">
            <a:extLst>
              <a:ext uri="{FF2B5EF4-FFF2-40B4-BE49-F238E27FC236}">
                <a16:creationId xmlns:a16="http://schemas.microsoft.com/office/drawing/2014/main" xmlns="" id="{E8E7BC9E-97B7-4F5F-BE21-8B24E9DD1B8B}"/>
              </a:ext>
            </a:extLst>
          </p:cNvPr>
          <p:cNvPicPr>
            <a:picLocks noChangeAspect="1"/>
          </p:cNvPicPr>
          <p:nvPr/>
        </p:nvPicPr>
        <p:blipFill>
          <a:blip r:embed="rId2"/>
          <a:stretch>
            <a:fillRect/>
          </a:stretch>
        </p:blipFill>
        <p:spPr>
          <a:xfrm>
            <a:off x="6745786" y="2767423"/>
            <a:ext cx="4796424" cy="3557177"/>
          </a:xfrm>
          <a:prstGeom prst="rect">
            <a:avLst/>
          </a:prstGeom>
        </p:spPr>
      </p:pic>
      <p:sp>
        <p:nvSpPr>
          <p:cNvPr id="4" name="TextBox 3"/>
          <p:cNvSpPr txBox="1"/>
          <p:nvPr/>
        </p:nvSpPr>
        <p:spPr>
          <a:xfrm>
            <a:off x="609598" y="3882979"/>
            <a:ext cx="5486400" cy="1569660"/>
          </a:xfrm>
          <a:prstGeom prst="rect">
            <a:avLst/>
          </a:prstGeom>
          <a:noFill/>
        </p:spPr>
        <p:txBody>
          <a:bodyPr wrap="square" rtlCol="0">
            <a:spAutoFit/>
          </a:bodyPr>
          <a:lstStyle/>
          <a:p>
            <a:r>
              <a:rPr lang="en-US" sz="2400" b="1" dirty="0">
                <a:latin typeface="+mn-lt"/>
              </a:rPr>
              <a:t>For example, </a:t>
            </a:r>
            <a:r>
              <a:rPr lang="en-US" sz="2400" dirty="0">
                <a:latin typeface="+mn-lt"/>
              </a:rPr>
              <a:t>as shown in Figure </a:t>
            </a:r>
            <a:r>
              <a:rPr lang="en-US" sz="2400" dirty="0" smtClean="0">
                <a:latin typeface="+mn-lt"/>
              </a:rPr>
              <a:t>,each </a:t>
            </a:r>
            <a:r>
              <a:rPr lang="en-US" sz="2400" dirty="0">
                <a:latin typeface="+mn-lt"/>
              </a:rPr>
              <a:t>row of Department relation must have the unique value for the (</a:t>
            </a:r>
            <a:r>
              <a:rPr lang="en-US" sz="2400" dirty="0" err="1">
                <a:latin typeface="+mn-lt"/>
              </a:rPr>
              <a:t>dept_name</a:t>
            </a:r>
            <a:r>
              <a:rPr lang="en-US" sz="2400" dirty="0">
                <a:latin typeface="+mn-lt"/>
              </a:rPr>
              <a:t>) column. </a:t>
            </a:r>
            <a:endParaRPr lang="en-IN" sz="2400" dirty="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1" y="0"/>
            <a:ext cx="9914188" cy="1017922"/>
          </a:xfrm>
          <a:effectLst/>
        </p:spPr>
        <p:txBody>
          <a:bodyPr/>
          <a:lstStyle/>
          <a:p>
            <a:r>
              <a:rPr lang="en-US" dirty="0">
                <a:solidFill>
                  <a:schemeClr val="accent6">
                    <a:lumMod val="75000"/>
                  </a:schemeClr>
                </a:solidFill>
              </a:rPr>
              <a:t>Check Constraint</a:t>
            </a:r>
          </a:p>
        </p:txBody>
      </p:sp>
      <p:sp>
        <p:nvSpPr>
          <p:cNvPr id="3" name="Content Placeholder 2"/>
          <p:cNvSpPr>
            <a:spLocks noGrp="1"/>
          </p:cNvSpPr>
          <p:nvPr>
            <p:ph idx="1"/>
          </p:nvPr>
        </p:nvSpPr>
        <p:spPr>
          <a:xfrm>
            <a:off x="4010" y="985838"/>
            <a:ext cx="12187989" cy="5338762"/>
          </a:xfrm>
        </p:spPr>
        <p:txBody>
          <a:bodyPr/>
          <a:lstStyle/>
          <a:p>
            <a:pPr marL="0" indent="0">
              <a:buNone/>
            </a:pPr>
            <a:r>
              <a:rPr lang="en-US" dirty="0"/>
              <a:t>A check constraint is defined on a column for specifying the range of values that can be inserted into it, using a predefined condition. </a:t>
            </a:r>
            <a:endParaRPr lang="en-US" dirty="0" smtClean="0"/>
          </a:p>
          <a:p>
            <a:pPr marL="0" indent="0">
              <a:buNone/>
            </a:pPr>
            <a:r>
              <a:rPr lang="en-US" dirty="0" smtClean="0"/>
              <a:t>When </a:t>
            </a:r>
            <a:r>
              <a:rPr lang="en-US" dirty="0"/>
              <a:t>this constraint is set on a column, it ensures that the specified column must have the value falling in the </a:t>
            </a:r>
            <a:r>
              <a:rPr lang="en-US" dirty="0" smtClean="0"/>
              <a:t>specified </a:t>
            </a:r>
            <a:r>
              <a:rPr lang="en-US" dirty="0"/>
              <a:t>range. </a:t>
            </a:r>
            <a:endParaRPr lang="en-US" dirty="0" smtClean="0"/>
          </a:p>
          <a:p>
            <a:pPr marL="0" indent="0">
              <a:buNone/>
            </a:pPr>
            <a:endParaRPr lang="en-US" dirty="0"/>
          </a:p>
          <a:p>
            <a:pPr marL="0" indent="0">
              <a:buNone/>
            </a:pPr>
            <a:r>
              <a:rPr lang="en-US" b="1" dirty="0"/>
              <a:t>Example 1</a:t>
            </a:r>
            <a:r>
              <a:rPr lang="en-US" dirty="0"/>
              <a:t> - We understand that the salary of the faculty cannot be a negative value; it must always be greater than 0. So, in faculty relation (salary), the salary of the faculty will have a check constraint, i.e., the constraint will ensure that the value of (salary) will be greater than zero always. </a:t>
            </a:r>
          </a:p>
          <a:p>
            <a:pPr marL="0" indent="0">
              <a:buNone/>
            </a:pPr>
            <a:endParaRPr lang="en-US" dirty="0"/>
          </a:p>
          <a:p>
            <a:pPr marL="0" indent="0">
              <a:buNone/>
            </a:pPr>
            <a:r>
              <a:rPr lang="en-US" b="1" dirty="0"/>
              <a:t>Example 2</a:t>
            </a:r>
            <a:r>
              <a:rPr lang="en-US" dirty="0"/>
              <a:t> - In student relation, the gender can be Female, Male, or Trans. So, (gender) will have a check constraint that will ensure that the value inserted in each row must be any one of (Female, Male, or Trans). </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21</a:t>
            </a:fld>
            <a:endParaRPr lang="en-US" altLang="en-US"/>
          </a:p>
        </p:txBody>
      </p:sp>
    </p:spTree>
    <p:extLst>
      <p:ext uri="{BB962C8B-B14F-4D97-AF65-F5344CB8AC3E}">
        <p14:creationId xmlns:p14="http://schemas.microsoft.com/office/powerpoint/2010/main" val="263814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84"/>
            <a:ext cx="9914188" cy="1017922"/>
          </a:xfrm>
          <a:effectLst/>
        </p:spPr>
        <p:txBody>
          <a:bodyPr/>
          <a:lstStyle/>
          <a:p>
            <a:r>
              <a:rPr lang="en-US" dirty="0">
                <a:solidFill>
                  <a:schemeClr val="accent6">
                    <a:lumMod val="75000"/>
                  </a:schemeClr>
                </a:solidFill>
              </a:rPr>
              <a:t>Default Constraint</a:t>
            </a:r>
          </a:p>
        </p:txBody>
      </p:sp>
      <p:sp>
        <p:nvSpPr>
          <p:cNvPr id="3" name="Content Placeholder 2"/>
          <p:cNvSpPr>
            <a:spLocks noGrp="1"/>
          </p:cNvSpPr>
          <p:nvPr>
            <p:ph idx="1"/>
          </p:nvPr>
        </p:nvSpPr>
        <p:spPr>
          <a:xfrm>
            <a:off x="16042" y="1013912"/>
            <a:ext cx="12175958" cy="5310688"/>
          </a:xfrm>
        </p:spPr>
        <p:txBody>
          <a:bodyPr/>
          <a:lstStyle/>
          <a:p>
            <a:pPr marL="0" indent="0">
              <a:buNone/>
            </a:pPr>
            <a:r>
              <a:rPr lang="en-US" dirty="0"/>
              <a:t>The default constraint is defined to provide a default value to a column if no other value is provided while inserting a new record.  </a:t>
            </a:r>
          </a:p>
          <a:p>
            <a:pPr marL="0" indent="0">
              <a:buNone/>
            </a:pPr>
            <a:endParaRPr lang="en-US" dirty="0"/>
          </a:p>
          <a:p>
            <a:pPr marL="0" indent="0">
              <a:buNone/>
            </a:pPr>
            <a:r>
              <a:rPr lang="en-US" dirty="0"/>
              <a:t>For example, the default value for the (status) column of Research Project relation can be taken as "Ongoing". </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22</a:t>
            </a:fld>
            <a:endParaRPr lang="en-US" altLang="en-US"/>
          </a:p>
        </p:txBody>
      </p:sp>
    </p:spTree>
    <p:extLst>
      <p:ext uri="{BB962C8B-B14F-4D97-AF65-F5344CB8AC3E}">
        <p14:creationId xmlns:p14="http://schemas.microsoft.com/office/powerpoint/2010/main" val="1371736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2" y="0"/>
            <a:ext cx="9914188" cy="1017922"/>
          </a:xfrm>
          <a:effectLst/>
        </p:spPr>
        <p:txBody>
          <a:bodyPr/>
          <a:lstStyle/>
          <a:p>
            <a:r>
              <a:rPr lang="en-US" altLang="en-US" dirty="0">
                <a:solidFill>
                  <a:schemeClr val="accent6">
                    <a:lumMod val="75000"/>
                  </a:schemeClr>
                </a:solidFill>
              </a:rPr>
              <a:t>Application-based constraints</a:t>
            </a:r>
            <a:endParaRPr lang="en-US" dirty="0">
              <a:solidFill>
                <a:schemeClr val="accent6">
                  <a:lumMod val="75000"/>
                </a:schemeClr>
              </a:solidFill>
            </a:endParaRPr>
          </a:p>
        </p:txBody>
      </p:sp>
      <p:sp>
        <p:nvSpPr>
          <p:cNvPr id="3" name="Content Placeholder 2"/>
          <p:cNvSpPr>
            <a:spLocks noGrp="1"/>
          </p:cNvSpPr>
          <p:nvPr>
            <p:ph idx="1"/>
          </p:nvPr>
        </p:nvSpPr>
        <p:spPr>
          <a:xfrm>
            <a:off x="16042" y="1013912"/>
            <a:ext cx="12175958" cy="5310688"/>
          </a:xfrm>
        </p:spPr>
        <p:txBody>
          <a:bodyPr/>
          <a:lstStyle/>
          <a:p>
            <a:pPr marL="0" indent="0">
              <a:buNone/>
            </a:pPr>
            <a:r>
              <a:rPr lang="en-US" dirty="0"/>
              <a:t>Constraints that cannot be directly expressed in the schemas of the data model and hence must be expressed and enforced by the application programs are called application-based constraints. </a:t>
            </a:r>
            <a:endParaRPr lang="en-US" dirty="0" smtClean="0"/>
          </a:p>
          <a:p>
            <a:pPr marL="0" indent="0">
              <a:buNone/>
            </a:pPr>
            <a:endParaRPr lang="en-US" dirty="0"/>
          </a:p>
          <a:p>
            <a:pPr marL="0" indent="0">
              <a:buNone/>
            </a:pPr>
            <a:r>
              <a:rPr lang="en-US" dirty="0" smtClean="0"/>
              <a:t>For </a:t>
            </a:r>
            <a:r>
              <a:rPr lang="en-US" dirty="0"/>
              <a:t>example, a student can take a maximum of 25 credits in a semester. </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23</a:t>
            </a:fld>
            <a:endParaRPr lang="en-US" altLang="en-US"/>
          </a:p>
        </p:txBody>
      </p:sp>
    </p:spTree>
    <p:extLst>
      <p:ext uri="{BB962C8B-B14F-4D97-AF65-F5344CB8AC3E}">
        <p14:creationId xmlns:p14="http://schemas.microsoft.com/office/powerpoint/2010/main" val="2403893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F62A8C-01CA-4C6E-BF25-CAB936EE78B3}"/>
              </a:ext>
            </a:extLst>
          </p:cNvPr>
          <p:cNvSpPr>
            <a:spLocks noGrp="1"/>
          </p:cNvSpPr>
          <p:nvPr>
            <p:ph type="title"/>
          </p:nvPr>
        </p:nvSpPr>
        <p:spPr>
          <a:effectLst/>
        </p:spPr>
        <p:txBody>
          <a:bodyPr/>
          <a:lstStyle/>
          <a:p>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US" dirty="0">
                <a:solidFill>
                  <a:schemeClr val="accent6">
                    <a:lumMod val="75000"/>
                  </a:schemeClr>
                </a:solidFill>
                <a:ea typeface="+mn-lt"/>
                <a:cs typeface="+mn-lt"/>
              </a:rPr>
              <a:t>Can you Answer this question</a:t>
            </a:r>
            <a:r>
              <a:rPr lang="en-US" dirty="0">
                <a:ea typeface="+mn-lt"/>
                <a:cs typeface="+mn-lt"/>
              </a:rPr>
              <a:t> </a:t>
            </a:r>
            <a:endParaRPr lang="en-IN" b="0" dirty="0">
              <a:ea typeface="+mn-lt"/>
              <a:cs typeface="+mn-lt"/>
            </a:endParaRPr>
          </a:p>
          <a:p>
            <a:endParaRPr lang="en-US" b="0" dirty="0">
              <a:ea typeface="+mn-lt"/>
              <a:cs typeface="+mn-lt"/>
            </a:endParaRPr>
          </a:p>
          <a:p>
            <a:endParaRPr lang="en-US" b="0" dirty="0">
              <a:ea typeface="+mn-lt"/>
              <a:cs typeface="+mn-lt"/>
            </a:endParaRPr>
          </a:p>
          <a:p>
            <a:r>
              <a:rPr lang="en-US" dirty="0">
                <a:cs typeface="Arial"/>
              </a:rPr>
              <a:t/>
            </a:r>
            <a:br>
              <a:rPr lang="en-US" dirty="0">
                <a:cs typeface="Arial"/>
              </a:rPr>
            </a:br>
            <a:endParaRPr lang="en-US" dirty="0">
              <a:cs typeface="Arial"/>
            </a:endParaRPr>
          </a:p>
        </p:txBody>
      </p:sp>
      <p:sp>
        <p:nvSpPr>
          <p:cNvPr id="3" name="Content Placeholder 2">
            <a:extLst>
              <a:ext uri="{FF2B5EF4-FFF2-40B4-BE49-F238E27FC236}">
                <a16:creationId xmlns:a16="http://schemas.microsoft.com/office/drawing/2014/main" xmlns="" id="{C41ECFA3-46AB-4919-8AA0-E6A97187F278}"/>
              </a:ext>
            </a:extLst>
          </p:cNvPr>
          <p:cNvSpPr>
            <a:spLocks noGrp="1"/>
          </p:cNvSpPr>
          <p:nvPr>
            <p:ph idx="1"/>
          </p:nvPr>
        </p:nvSpPr>
        <p:spPr/>
        <p:txBody>
          <a:bodyPr/>
          <a:lstStyle/>
          <a:p>
            <a:pPr marL="0" indent="0">
              <a:buNone/>
            </a:pPr>
            <a:r>
              <a:rPr lang="en-US" b="1" dirty="0">
                <a:cs typeface="Arial"/>
              </a:rPr>
              <a:t>Q: </a:t>
            </a:r>
            <a:r>
              <a:rPr lang="en-US" b="1" dirty="0">
                <a:ea typeface="+mn-lt"/>
                <a:cs typeface="+mn-lt"/>
              </a:rPr>
              <a:t>Point out the correct statement.</a:t>
            </a:r>
          </a:p>
          <a:p>
            <a:pPr marL="0" indent="0">
              <a:buNone/>
            </a:pPr>
            <a:endParaRPr lang="en-US" b="1" dirty="0">
              <a:cs typeface="Arial"/>
            </a:endParaRPr>
          </a:p>
          <a:p>
            <a:pPr marL="0" indent="0">
              <a:buNone/>
            </a:pPr>
            <a:endParaRPr lang="en-US" b="1" dirty="0">
              <a:cs typeface="Arial"/>
            </a:endParaRPr>
          </a:p>
          <a:p>
            <a:pPr marL="457200" indent="-457200">
              <a:spcAft>
                <a:spcPts val="0"/>
              </a:spcAft>
              <a:buAutoNum type="alphaUcPeriod"/>
            </a:pPr>
            <a:r>
              <a:rPr lang="en-US" dirty="0">
                <a:ea typeface="+mn-lt"/>
                <a:cs typeface="+mn-lt"/>
              </a:rPr>
              <a:t>CHECK constraints enforce domain integrity</a:t>
            </a:r>
          </a:p>
          <a:p>
            <a:pPr marL="457200" indent="-457200">
              <a:spcAft>
                <a:spcPts val="0"/>
              </a:spcAft>
              <a:buAutoNum type="alphaUcPeriod"/>
            </a:pPr>
            <a:r>
              <a:rPr lang="en-US" dirty="0">
                <a:ea typeface="+mn-lt"/>
                <a:cs typeface="+mn-lt"/>
              </a:rPr>
              <a:t>UNIQUE constraints enforce the uniqueness of the values in a set of columns</a:t>
            </a:r>
          </a:p>
          <a:p>
            <a:pPr marL="457200" indent="-457200">
              <a:spcAft>
                <a:spcPts val="0"/>
              </a:spcAft>
              <a:buAutoNum type="alphaUcPeriod"/>
            </a:pPr>
            <a:r>
              <a:rPr lang="en-US" dirty="0">
                <a:ea typeface="+mn-lt"/>
                <a:cs typeface="+mn-lt"/>
              </a:rPr>
              <a:t>In a UNIQUE constraint, no two rows in the table can have the same value for the columns</a:t>
            </a:r>
          </a:p>
          <a:p>
            <a:pPr marL="457200" indent="-457200">
              <a:buAutoNum type="alphaUcPeriod"/>
            </a:pPr>
            <a:r>
              <a:rPr lang="en-US" dirty="0">
                <a:cs typeface="Arial"/>
              </a:rPr>
              <a:t>All</a:t>
            </a:r>
          </a:p>
        </p:txBody>
      </p:sp>
      <p:sp>
        <p:nvSpPr>
          <p:cNvPr id="4" name="Slide Number Placeholder 3">
            <a:extLst>
              <a:ext uri="{FF2B5EF4-FFF2-40B4-BE49-F238E27FC236}">
                <a16:creationId xmlns:a16="http://schemas.microsoft.com/office/drawing/2014/main" xmlns="" id="{05CF8CCB-D1C6-4029-B308-5C29AA225F45}"/>
              </a:ext>
            </a:extLst>
          </p:cNvPr>
          <p:cNvSpPr>
            <a:spLocks noGrp="1"/>
          </p:cNvSpPr>
          <p:nvPr>
            <p:ph type="sldNum" sz="quarter" idx="10"/>
          </p:nvPr>
        </p:nvSpPr>
        <p:spPr/>
        <p:txBody>
          <a:bodyPr/>
          <a:lstStyle/>
          <a:p>
            <a:pPr>
              <a:defRPr/>
            </a:pPr>
            <a:fld id="{ABFF5F4A-8FC7-419E-B94C-CDDC8DE310AE}" type="slidenum">
              <a:rPr lang="en-US" altLang="en-US"/>
              <a:pPr>
                <a:defRPr/>
              </a:pPr>
              <a:t>24</a:t>
            </a:fld>
            <a:endParaRPr lang="en-US" altLang="en-US"/>
          </a:p>
        </p:txBody>
      </p:sp>
    </p:spTree>
    <p:extLst>
      <p:ext uri="{BB962C8B-B14F-4D97-AF65-F5344CB8AC3E}">
        <p14:creationId xmlns:p14="http://schemas.microsoft.com/office/powerpoint/2010/main" val="632198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F62A8C-01CA-4C6E-BF25-CAB936EE78B3}"/>
              </a:ext>
            </a:extLst>
          </p:cNvPr>
          <p:cNvSpPr>
            <a:spLocks noGrp="1"/>
          </p:cNvSpPr>
          <p:nvPr>
            <p:ph type="title"/>
          </p:nvPr>
        </p:nvSpPr>
        <p:spPr>
          <a:effectLst/>
        </p:spPr>
        <p:txBody>
          <a:bodyPr/>
          <a:lstStyle/>
          <a:p>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US" dirty="0">
                <a:solidFill>
                  <a:schemeClr val="accent6">
                    <a:lumMod val="75000"/>
                  </a:schemeClr>
                </a:solidFill>
                <a:ea typeface="+mn-lt"/>
                <a:cs typeface="+mn-lt"/>
              </a:rPr>
              <a:t>Can you Answer this question</a:t>
            </a:r>
            <a:r>
              <a:rPr lang="en-US" dirty="0">
                <a:ea typeface="+mn-lt"/>
                <a:cs typeface="+mn-lt"/>
              </a:rPr>
              <a:t> </a:t>
            </a:r>
            <a:r>
              <a:rPr lang="en-US" dirty="0">
                <a:ea typeface="+mn-lt"/>
                <a:cs typeface="+mn-lt"/>
              </a:rPr>
              <a:t> </a:t>
            </a:r>
            <a:endParaRPr lang="en-IN" b="0" dirty="0">
              <a:ea typeface="+mn-lt"/>
              <a:cs typeface="+mn-lt"/>
            </a:endParaRPr>
          </a:p>
          <a:p>
            <a:endParaRPr lang="en-US" b="0" dirty="0">
              <a:ea typeface="+mn-lt"/>
              <a:cs typeface="+mn-lt"/>
            </a:endParaRPr>
          </a:p>
          <a:p>
            <a:endParaRPr lang="en-US" b="0" dirty="0">
              <a:ea typeface="+mn-lt"/>
              <a:cs typeface="+mn-lt"/>
            </a:endParaRPr>
          </a:p>
          <a:p>
            <a:r>
              <a:rPr lang="en-US" dirty="0">
                <a:cs typeface="Arial"/>
              </a:rPr>
              <a:t/>
            </a:r>
            <a:br>
              <a:rPr lang="en-US" dirty="0">
                <a:cs typeface="Arial"/>
              </a:rPr>
            </a:br>
            <a:endParaRPr lang="en-US" dirty="0">
              <a:cs typeface="Arial"/>
            </a:endParaRPr>
          </a:p>
        </p:txBody>
      </p:sp>
      <p:sp>
        <p:nvSpPr>
          <p:cNvPr id="3" name="Content Placeholder 2">
            <a:extLst>
              <a:ext uri="{FF2B5EF4-FFF2-40B4-BE49-F238E27FC236}">
                <a16:creationId xmlns:a16="http://schemas.microsoft.com/office/drawing/2014/main" xmlns="" id="{C41ECFA3-46AB-4919-8AA0-E6A97187F278}"/>
              </a:ext>
            </a:extLst>
          </p:cNvPr>
          <p:cNvSpPr>
            <a:spLocks noGrp="1"/>
          </p:cNvSpPr>
          <p:nvPr>
            <p:ph idx="1"/>
          </p:nvPr>
        </p:nvSpPr>
        <p:spPr/>
        <p:txBody>
          <a:bodyPr/>
          <a:lstStyle/>
          <a:p>
            <a:pPr marL="0" indent="0">
              <a:buNone/>
            </a:pPr>
            <a:r>
              <a:rPr lang="en-US" b="1" dirty="0">
                <a:cs typeface="Arial"/>
              </a:rPr>
              <a:t>Q: </a:t>
            </a:r>
            <a:r>
              <a:rPr lang="en-US" b="1" dirty="0">
                <a:ea typeface="+mn-lt"/>
                <a:cs typeface="+mn-lt"/>
              </a:rPr>
              <a:t>Point out the correct statement.</a:t>
            </a:r>
          </a:p>
          <a:p>
            <a:pPr marL="0" indent="0">
              <a:buNone/>
            </a:pPr>
            <a:endParaRPr lang="en-US" b="1" dirty="0">
              <a:cs typeface="Arial"/>
            </a:endParaRPr>
          </a:p>
          <a:p>
            <a:pPr marL="0" indent="0">
              <a:buNone/>
            </a:pPr>
            <a:endParaRPr lang="en-US" b="1" dirty="0">
              <a:cs typeface="Arial"/>
            </a:endParaRPr>
          </a:p>
          <a:p>
            <a:pPr marL="457200" indent="-457200">
              <a:spcAft>
                <a:spcPts val="0"/>
              </a:spcAft>
              <a:buAutoNum type="alphaUcPeriod"/>
            </a:pPr>
            <a:r>
              <a:rPr lang="en-US" dirty="0">
                <a:ea typeface="+mn-lt"/>
                <a:cs typeface="+mn-lt"/>
              </a:rPr>
              <a:t>CHECK constraints enforce domain integrity</a:t>
            </a:r>
          </a:p>
          <a:p>
            <a:pPr marL="457200" indent="-457200">
              <a:spcAft>
                <a:spcPts val="0"/>
              </a:spcAft>
              <a:buAutoNum type="alphaUcPeriod"/>
            </a:pPr>
            <a:r>
              <a:rPr lang="en-US" dirty="0">
                <a:ea typeface="+mn-lt"/>
                <a:cs typeface="+mn-lt"/>
              </a:rPr>
              <a:t>UNIQUE constraints enforce the uniqueness of the values in a set of columns</a:t>
            </a:r>
          </a:p>
          <a:p>
            <a:pPr marL="457200" indent="-457200">
              <a:spcAft>
                <a:spcPts val="0"/>
              </a:spcAft>
              <a:buAutoNum type="alphaUcPeriod"/>
            </a:pPr>
            <a:r>
              <a:rPr lang="en-US" dirty="0">
                <a:ea typeface="+mn-lt"/>
                <a:cs typeface="+mn-lt"/>
              </a:rPr>
              <a:t>In a UNIQUE constraint, no two rows in the table can have the same value for the columns</a:t>
            </a:r>
          </a:p>
          <a:p>
            <a:pPr marL="457200" indent="-457200">
              <a:buAutoNum type="alphaUcPeriod"/>
            </a:pPr>
            <a:r>
              <a:rPr lang="en-US" b="1" dirty="0">
                <a:solidFill>
                  <a:srgbClr val="FF0000"/>
                </a:solidFill>
                <a:cs typeface="Arial"/>
              </a:rPr>
              <a:t>All</a:t>
            </a:r>
          </a:p>
        </p:txBody>
      </p:sp>
      <p:sp>
        <p:nvSpPr>
          <p:cNvPr id="4" name="Slide Number Placeholder 3">
            <a:extLst>
              <a:ext uri="{FF2B5EF4-FFF2-40B4-BE49-F238E27FC236}">
                <a16:creationId xmlns:a16="http://schemas.microsoft.com/office/drawing/2014/main" xmlns="" id="{05CF8CCB-D1C6-4029-B308-5C29AA225F45}"/>
              </a:ext>
            </a:extLst>
          </p:cNvPr>
          <p:cNvSpPr>
            <a:spLocks noGrp="1"/>
          </p:cNvSpPr>
          <p:nvPr>
            <p:ph type="sldNum" sz="quarter" idx="10"/>
          </p:nvPr>
        </p:nvSpPr>
        <p:spPr/>
        <p:txBody>
          <a:bodyPr/>
          <a:lstStyle/>
          <a:p>
            <a:pPr>
              <a:defRPr/>
            </a:pPr>
            <a:fld id="{ABFF5F4A-8FC7-419E-B94C-CDDC8DE310AE}" type="slidenum">
              <a:rPr lang="en-US" altLang="en-US"/>
              <a:pPr>
                <a:defRPr/>
              </a:pPr>
              <a:t>25</a:t>
            </a:fld>
            <a:endParaRPr lang="en-US" altLang="en-US"/>
          </a:p>
        </p:txBody>
      </p:sp>
    </p:spTree>
    <p:extLst>
      <p:ext uri="{BB962C8B-B14F-4D97-AF65-F5344CB8AC3E}">
        <p14:creationId xmlns:p14="http://schemas.microsoft.com/office/powerpoint/2010/main" val="728070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67D64-A6A6-4749-BA41-9A7DF45A35A3}"/>
              </a:ext>
            </a:extLst>
          </p:cNvPr>
          <p:cNvSpPr>
            <a:spLocks noGrp="1"/>
          </p:cNvSpPr>
          <p:nvPr>
            <p:ph type="title"/>
          </p:nvPr>
        </p:nvSpPr>
        <p:spPr>
          <a:effectLst/>
        </p:spPr>
        <p:txBody>
          <a:bodyPr/>
          <a:lstStyle/>
          <a:p>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US" dirty="0">
                <a:solidFill>
                  <a:schemeClr val="accent6">
                    <a:lumMod val="75000"/>
                  </a:schemeClr>
                </a:solidFill>
                <a:cs typeface="Arial"/>
              </a:rPr>
              <a:t>Can you Answer this question </a:t>
            </a:r>
            <a:endParaRPr lang="en-IN" b="0" dirty="0">
              <a:solidFill>
                <a:schemeClr val="accent6">
                  <a:lumMod val="75000"/>
                </a:schemeClr>
              </a:solidFill>
              <a:ea typeface="+mn-lt"/>
              <a:cs typeface="+mn-lt"/>
            </a:endParaRPr>
          </a:p>
          <a:p>
            <a:endParaRPr lang="en-US" b="0" dirty="0">
              <a:ea typeface="+mn-lt"/>
              <a:cs typeface="+mn-lt"/>
            </a:endParaRPr>
          </a:p>
          <a:p>
            <a:endParaRPr lang="en-US" b="0" dirty="0">
              <a:ea typeface="+mn-lt"/>
              <a:cs typeface="+mn-lt"/>
            </a:endParaRPr>
          </a:p>
          <a:p>
            <a:r>
              <a:rPr lang="en-US" b="0" dirty="0">
                <a:ea typeface="+mn-lt"/>
                <a:cs typeface="+mn-lt"/>
              </a:rPr>
              <a:t/>
            </a:r>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xmlns="" id="{914E0286-D98B-48CE-8B74-FEFBDD5877C9}"/>
              </a:ext>
            </a:extLst>
          </p:cNvPr>
          <p:cNvSpPr>
            <a:spLocks noGrp="1"/>
          </p:cNvSpPr>
          <p:nvPr>
            <p:ph idx="1"/>
          </p:nvPr>
        </p:nvSpPr>
        <p:spPr/>
        <p:txBody>
          <a:bodyPr/>
          <a:lstStyle/>
          <a:p>
            <a:pPr marL="0" indent="0">
              <a:buNone/>
            </a:pPr>
            <a:r>
              <a:rPr lang="en-US" b="1" dirty="0">
                <a:cs typeface="Arial"/>
              </a:rPr>
              <a:t>Q: </a:t>
            </a:r>
            <a:r>
              <a:rPr lang="en-US" b="1" dirty="0">
                <a:ea typeface="+mn-lt"/>
                <a:cs typeface="+mn-lt"/>
              </a:rPr>
              <a:t>Which of the following types of tables constraints will prevent the entry of duplicate rows?</a:t>
            </a:r>
            <a:endParaRPr lang="en-US" b="1" dirty="0">
              <a:cs typeface="Arial"/>
            </a:endParaRPr>
          </a:p>
          <a:p>
            <a:pPr marL="0" indent="0">
              <a:buNone/>
            </a:pPr>
            <a:endParaRPr lang="en-US" dirty="0">
              <a:cs typeface="Arial"/>
            </a:endParaRPr>
          </a:p>
          <a:p>
            <a:pPr marL="0" indent="0">
              <a:buNone/>
            </a:pPr>
            <a:endParaRPr lang="en-US" dirty="0">
              <a:cs typeface="Arial"/>
            </a:endParaRPr>
          </a:p>
          <a:p>
            <a:pPr marL="457200" indent="-457200">
              <a:buAutoNum type="alphaUcPeriod"/>
            </a:pPr>
            <a:r>
              <a:rPr lang="en-US" dirty="0">
                <a:cs typeface="Arial"/>
              </a:rPr>
              <a:t>Primary</a:t>
            </a:r>
            <a:r>
              <a:rPr lang="en-US" dirty="0">
                <a:ea typeface="+mn-lt"/>
                <a:cs typeface="+mn-lt"/>
              </a:rPr>
              <a:t> keys</a:t>
            </a:r>
          </a:p>
          <a:p>
            <a:pPr marL="457200" indent="-457200">
              <a:buAutoNum type="alphaUcPeriod"/>
            </a:pPr>
            <a:r>
              <a:rPr lang="en-US" dirty="0">
                <a:ea typeface="+mn-lt"/>
                <a:cs typeface="+mn-lt"/>
              </a:rPr>
              <a:t>Foreign keys</a:t>
            </a:r>
          </a:p>
          <a:p>
            <a:pPr marL="457200" indent="-457200">
              <a:spcAft>
                <a:spcPts val="0"/>
              </a:spcAft>
              <a:buAutoNum type="alphaUcPeriod"/>
            </a:pPr>
            <a:r>
              <a:rPr lang="en-US" dirty="0">
                <a:ea typeface="+mn-lt"/>
                <a:cs typeface="+mn-lt"/>
              </a:rPr>
              <a:t>Unique keys</a:t>
            </a:r>
          </a:p>
          <a:p>
            <a:pPr marL="457200" indent="-457200">
              <a:spcAft>
                <a:spcPts val="0"/>
              </a:spcAft>
              <a:buAutoNum type="alphaUcPeriod"/>
            </a:pPr>
            <a:r>
              <a:rPr lang="en-US" dirty="0">
                <a:ea typeface="+mn-lt"/>
                <a:cs typeface="+mn-lt"/>
              </a:rPr>
              <a:t>Candidate keys</a:t>
            </a:r>
          </a:p>
        </p:txBody>
      </p:sp>
      <p:sp>
        <p:nvSpPr>
          <p:cNvPr id="4" name="Slide Number Placeholder 3">
            <a:extLst>
              <a:ext uri="{FF2B5EF4-FFF2-40B4-BE49-F238E27FC236}">
                <a16:creationId xmlns:a16="http://schemas.microsoft.com/office/drawing/2014/main" xmlns=""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26</a:t>
            </a:fld>
            <a:endParaRPr lang="en-US" altLang="en-US" dirty="0"/>
          </a:p>
        </p:txBody>
      </p:sp>
    </p:spTree>
    <p:extLst>
      <p:ext uri="{BB962C8B-B14F-4D97-AF65-F5344CB8AC3E}">
        <p14:creationId xmlns:p14="http://schemas.microsoft.com/office/powerpoint/2010/main" val="608625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67D64-A6A6-4749-BA41-9A7DF45A35A3}"/>
              </a:ext>
            </a:extLst>
          </p:cNvPr>
          <p:cNvSpPr>
            <a:spLocks noGrp="1"/>
          </p:cNvSpPr>
          <p:nvPr>
            <p:ph type="title"/>
          </p:nvPr>
        </p:nvSpPr>
        <p:spPr>
          <a:effectLst/>
        </p:spPr>
        <p:txBody>
          <a:bodyPr/>
          <a:lstStyle/>
          <a:p>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US" dirty="0">
                <a:solidFill>
                  <a:schemeClr val="accent6">
                    <a:lumMod val="75000"/>
                  </a:schemeClr>
                </a:solidFill>
                <a:cs typeface="Arial"/>
              </a:rPr>
              <a:t>Can you Answer this question</a:t>
            </a:r>
            <a:r>
              <a:rPr lang="en-US" dirty="0">
                <a:cs typeface="Arial"/>
              </a:rPr>
              <a:t> </a:t>
            </a:r>
            <a:endParaRPr lang="en-IN" b="0" dirty="0">
              <a:ea typeface="+mn-lt"/>
              <a:cs typeface="+mn-lt"/>
            </a:endParaRPr>
          </a:p>
          <a:p>
            <a:endParaRPr lang="en-US" b="0" dirty="0">
              <a:ea typeface="+mn-lt"/>
              <a:cs typeface="+mn-lt"/>
            </a:endParaRPr>
          </a:p>
          <a:p>
            <a:endParaRPr lang="en-US" b="0" dirty="0">
              <a:ea typeface="+mn-lt"/>
              <a:cs typeface="+mn-lt"/>
            </a:endParaRPr>
          </a:p>
          <a:p>
            <a:r>
              <a:rPr lang="en-US" b="0" dirty="0">
                <a:ea typeface="+mn-lt"/>
                <a:cs typeface="+mn-lt"/>
              </a:rPr>
              <a:t/>
            </a:r>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xmlns="" id="{914E0286-D98B-48CE-8B74-FEFBDD5877C9}"/>
              </a:ext>
            </a:extLst>
          </p:cNvPr>
          <p:cNvSpPr>
            <a:spLocks noGrp="1"/>
          </p:cNvSpPr>
          <p:nvPr>
            <p:ph idx="1"/>
          </p:nvPr>
        </p:nvSpPr>
        <p:spPr/>
        <p:txBody>
          <a:bodyPr/>
          <a:lstStyle/>
          <a:p>
            <a:pPr marL="0" indent="0">
              <a:buNone/>
            </a:pPr>
            <a:r>
              <a:rPr lang="en-US" b="1" dirty="0">
                <a:cs typeface="Arial"/>
              </a:rPr>
              <a:t>Q: </a:t>
            </a:r>
            <a:r>
              <a:rPr lang="en-US" b="1" dirty="0">
                <a:ea typeface="+mn-lt"/>
                <a:cs typeface="+mn-lt"/>
              </a:rPr>
              <a:t>Which of the following types of tables constraints will prevent the entry of duplicate rows?</a:t>
            </a:r>
            <a:endParaRPr lang="en-US" b="1" dirty="0">
              <a:cs typeface="Arial"/>
            </a:endParaRPr>
          </a:p>
          <a:p>
            <a:pPr marL="0" indent="0">
              <a:buNone/>
            </a:pPr>
            <a:endParaRPr lang="en-US" dirty="0">
              <a:cs typeface="Arial"/>
            </a:endParaRPr>
          </a:p>
          <a:p>
            <a:pPr marL="0" indent="0">
              <a:buNone/>
            </a:pPr>
            <a:endParaRPr lang="en-US" dirty="0">
              <a:cs typeface="Arial"/>
            </a:endParaRPr>
          </a:p>
          <a:p>
            <a:pPr marL="457200" indent="-457200">
              <a:buAutoNum type="alphaUcPeriod"/>
            </a:pPr>
            <a:r>
              <a:rPr lang="en-US" b="1" dirty="0">
                <a:solidFill>
                  <a:srgbClr val="FF0000"/>
                </a:solidFill>
                <a:cs typeface="Arial"/>
              </a:rPr>
              <a:t>Primary</a:t>
            </a:r>
            <a:r>
              <a:rPr lang="en-US" b="1" dirty="0">
                <a:solidFill>
                  <a:srgbClr val="FF0000"/>
                </a:solidFill>
                <a:ea typeface="+mn-lt"/>
                <a:cs typeface="+mn-lt"/>
              </a:rPr>
              <a:t> keys</a:t>
            </a:r>
          </a:p>
          <a:p>
            <a:pPr marL="457200" indent="-457200">
              <a:buAutoNum type="alphaUcPeriod"/>
            </a:pPr>
            <a:r>
              <a:rPr lang="en-US" dirty="0">
                <a:ea typeface="+mn-lt"/>
                <a:cs typeface="+mn-lt"/>
              </a:rPr>
              <a:t>Foreign keys</a:t>
            </a:r>
          </a:p>
          <a:p>
            <a:pPr marL="457200" indent="-457200">
              <a:spcAft>
                <a:spcPts val="0"/>
              </a:spcAft>
              <a:buAutoNum type="alphaUcPeriod"/>
            </a:pPr>
            <a:r>
              <a:rPr lang="en-US" dirty="0">
                <a:ea typeface="+mn-lt"/>
                <a:cs typeface="+mn-lt"/>
              </a:rPr>
              <a:t>Unique keys</a:t>
            </a:r>
          </a:p>
          <a:p>
            <a:pPr marL="457200" indent="-457200">
              <a:spcAft>
                <a:spcPts val="0"/>
              </a:spcAft>
              <a:buAutoNum type="alphaUcPeriod"/>
            </a:pPr>
            <a:r>
              <a:rPr lang="en-US" dirty="0">
                <a:ea typeface="+mn-lt"/>
                <a:cs typeface="+mn-lt"/>
              </a:rPr>
              <a:t>Candidate keys</a:t>
            </a:r>
          </a:p>
        </p:txBody>
      </p:sp>
      <p:sp>
        <p:nvSpPr>
          <p:cNvPr id="4" name="Slide Number Placeholder 3">
            <a:extLst>
              <a:ext uri="{FF2B5EF4-FFF2-40B4-BE49-F238E27FC236}">
                <a16:creationId xmlns:a16="http://schemas.microsoft.com/office/drawing/2014/main" xmlns=""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27</a:t>
            </a:fld>
            <a:endParaRPr lang="en-US" altLang="en-US" dirty="0"/>
          </a:p>
        </p:txBody>
      </p:sp>
    </p:spTree>
    <p:extLst>
      <p:ext uri="{BB962C8B-B14F-4D97-AF65-F5344CB8AC3E}">
        <p14:creationId xmlns:p14="http://schemas.microsoft.com/office/powerpoint/2010/main" val="2402763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67D64-A6A6-4749-BA41-9A7DF45A35A3}"/>
              </a:ext>
            </a:extLst>
          </p:cNvPr>
          <p:cNvSpPr>
            <a:spLocks noGrp="1"/>
          </p:cNvSpPr>
          <p:nvPr>
            <p:ph type="title"/>
          </p:nvPr>
        </p:nvSpPr>
        <p:spPr>
          <a:effectLst/>
        </p:spPr>
        <p:txBody>
          <a:bodyPr/>
          <a:lstStyle/>
          <a:p>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US" dirty="0">
                <a:solidFill>
                  <a:schemeClr val="accent6">
                    <a:lumMod val="75000"/>
                  </a:schemeClr>
                </a:solidFill>
                <a:cs typeface="Arial"/>
              </a:rPr>
              <a:t>Can you Answer this question </a:t>
            </a:r>
            <a:endParaRPr lang="en-IN" b="0" dirty="0">
              <a:solidFill>
                <a:schemeClr val="accent6">
                  <a:lumMod val="75000"/>
                </a:schemeClr>
              </a:solidFill>
              <a:ea typeface="+mn-lt"/>
              <a:cs typeface="+mn-lt"/>
            </a:endParaRPr>
          </a:p>
          <a:p>
            <a:endParaRPr lang="en-US" b="0" dirty="0">
              <a:ea typeface="+mn-lt"/>
              <a:cs typeface="+mn-lt"/>
            </a:endParaRPr>
          </a:p>
          <a:p>
            <a:endParaRPr lang="en-US" b="0" dirty="0">
              <a:ea typeface="+mn-lt"/>
              <a:cs typeface="+mn-lt"/>
            </a:endParaRPr>
          </a:p>
          <a:p>
            <a:r>
              <a:rPr lang="en-US" b="0" dirty="0">
                <a:ea typeface="+mn-lt"/>
                <a:cs typeface="+mn-lt"/>
              </a:rPr>
              <a:t/>
            </a:r>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xmlns="" id="{914E0286-D98B-48CE-8B74-FEFBDD5877C9}"/>
              </a:ext>
            </a:extLst>
          </p:cNvPr>
          <p:cNvSpPr>
            <a:spLocks noGrp="1"/>
          </p:cNvSpPr>
          <p:nvPr>
            <p:ph idx="1"/>
          </p:nvPr>
        </p:nvSpPr>
        <p:spPr>
          <a:xfrm>
            <a:off x="436880" y="1069340"/>
            <a:ext cx="10942320" cy="5176203"/>
          </a:xfrm>
        </p:spPr>
        <p:txBody>
          <a:bodyPr/>
          <a:lstStyle/>
          <a:p>
            <a:pPr marL="0" indent="0">
              <a:buNone/>
            </a:pPr>
            <a:r>
              <a:rPr lang="en-US" sz="2000" b="1" dirty="0">
                <a:ea typeface="+mn-lt"/>
                <a:cs typeface="+mn-lt"/>
              </a:rPr>
              <a:t>Q: Consider the database table "Persons" having </a:t>
            </a:r>
            <a:r>
              <a:rPr lang="en-US" sz="2000" b="1" dirty="0" err="1">
                <a:ea typeface="+mn-lt"/>
                <a:cs typeface="+mn-lt"/>
              </a:rPr>
              <a:t>person_ID</a:t>
            </a:r>
            <a:r>
              <a:rPr lang="en-US" sz="2000" b="1" dirty="0">
                <a:ea typeface="+mn-lt"/>
                <a:cs typeface="+mn-lt"/>
              </a:rPr>
              <a:t> as the primary key:</a:t>
            </a:r>
            <a:endParaRPr lang="en-US" sz="2000" b="1">
              <a:cs typeface="Arial"/>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r>
              <a:rPr lang="en-US" sz="2000" b="1" dirty="0">
                <a:ea typeface="+mn-lt"/>
                <a:cs typeface="+mn-lt"/>
              </a:rPr>
              <a:t>What are the constraints violated by the above table?</a:t>
            </a:r>
          </a:p>
          <a:p>
            <a:pPr marL="0" indent="0">
              <a:buNone/>
            </a:pPr>
            <a:endParaRPr lang="en-US" sz="2000" b="1" dirty="0">
              <a:ea typeface="+mn-lt"/>
              <a:cs typeface="+mn-lt"/>
            </a:endParaRPr>
          </a:p>
          <a:p>
            <a:pPr marL="457200" indent="-457200">
              <a:buAutoNum type="alphaUcPeriod"/>
            </a:pPr>
            <a:r>
              <a:rPr lang="en-US" sz="2000" dirty="0">
                <a:ea typeface="+mn-lt"/>
                <a:cs typeface="+mn-lt"/>
              </a:rPr>
              <a:t>Referential Integrity</a:t>
            </a:r>
          </a:p>
          <a:p>
            <a:pPr marL="457200" indent="-457200">
              <a:buAutoNum type="alphaUcPeriod"/>
            </a:pPr>
            <a:r>
              <a:rPr lang="en-US" sz="2000" dirty="0">
                <a:ea typeface="+mn-lt"/>
                <a:cs typeface="+mn-lt"/>
              </a:rPr>
              <a:t>Relationship Integrity</a:t>
            </a:r>
          </a:p>
          <a:p>
            <a:pPr marL="457200" indent="-457200">
              <a:buAutoNum type="alphaUcPeriod"/>
            </a:pPr>
            <a:r>
              <a:rPr lang="en-US" sz="2000" dirty="0">
                <a:ea typeface="+mn-lt"/>
                <a:cs typeface="+mn-lt"/>
              </a:rPr>
              <a:t>Referential and Domain Integrity</a:t>
            </a:r>
            <a:endParaRPr lang="en-US" sz="2000">
              <a:cs typeface="Arial"/>
            </a:endParaRPr>
          </a:p>
          <a:p>
            <a:pPr marL="457200" indent="-457200">
              <a:buAutoNum type="alphaUcPeriod"/>
            </a:pPr>
            <a:r>
              <a:rPr lang="en-US" sz="2000" dirty="0">
                <a:ea typeface="+mn-lt"/>
                <a:cs typeface="+mn-lt"/>
              </a:rPr>
              <a:t>Entity and Domain Integrity</a:t>
            </a:r>
          </a:p>
          <a:p>
            <a:pPr>
              <a:buFont typeface="Wingdings"/>
              <a:buChar char="Ø"/>
            </a:pPr>
            <a:endParaRPr lang="en-US" sz="2000" dirty="0">
              <a:ea typeface="+mn-lt"/>
              <a:cs typeface="+mn-lt"/>
            </a:endParaRPr>
          </a:p>
        </p:txBody>
      </p:sp>
      <p:sp>
        <p:nvSpPr>
          <p:cNvPr id="4" name="Slide Number Placeholder 3">
            <a:extLst>
              <a:ext uri="{FF2B5EF4-FFF2-40B4-BE49-F238E27FC236}">
                <a16:creationId xmlns:a16="http://schemas.microsoft.com/office/drawing/2014/main" xmlns=""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28</a:t>
            </a:fld>
            <a:endParaRPr lang="en-US" altLang="en-US" dirty="0"/>
          </a:p>
        </p:txBody>
      </p:sp>
      <p:pic>
        <p:nvPicPr>
          <p:cNvPr id="5" name="Picture 5">
            <a:extLst>
              <a:ext uri="{FF2B5EF4-FFF2-40B4-BE49-F238E27FC236}">
                <a16:creationId xmlns:a16="http://schemas.microsoft.com/office/drawing/2014/main" xmlns="" id="{030DB603-FF39-44FE-A715-4339664D1245}"/>
              </a:ext>
            </a:extLst>
          </p:cNvPr>
          <p:cNvPicPr>
            <a:picLocks noChangeAspect="1"/>
          </p:cNvPicPr>
          <p:nvPr/>
        </p:nvPicPr>
        <p:blipFill>
          <a:blip r:embed="rId2"/>
          <a:stretch>
            <a:fillRect/>
          </a:stretch>
        </p:blipFill>
        <p:spPr>
          <a:xfrm>
            <a:off x="3352800" y="1593963"/>
            <a:ext cx="2743200" cy="1394234"/>
          </a:xfrm>
          <a:prstGeom prst="rect">
            <a:avLst/>
          </a:prstGeom>
        </p:spPr>
      </p:pic>
    </p:spTree>
    <p:extLst>
      <p:ext uri="{BB962C8B-B14F-4D97-AF65-F5344CB8AC3E}">
        <p14:creationId xmlns:p14="http://schemas.microsoft.com/office/powerpoint/2010/main" val="3801697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67D64-A6A6-4749-BA41-9A7DF45A35A3}"/>
              </a:ext>
            </a:extLst>
          </p:cNvPr>
          <p:cNvSpPr>
            <a:spLocks noGrp="1"/>
          </p:cNvSpPr>
          <p:nvPr>
            <p:ph type="title"/>
          </p:nvPr>
        </p:nvSpPr>
        <p:spPr>
          <a:effectLst/>
        </p:spPr>
        <p:txBody>
          <a:bodyPr/>
          <a:lstStyle/>
          <a:p>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US" dirty="0">
                <a:solidFill>
                  <a:schemeClr val="accent6">
                    <a:lumMod val="75000"/>
                  </a:schemeClr>
                </a:solidFill>
                <a:cs typeface="Arial"/>
              </a:rPr>
              <a:t>Can you Answer this question</a:t>
            </a:r>
            <a:r>
              <a:rPr lang="en-US" dirty="0">
                <a:cs typeface="Arial"/>
              </a:rPr>
              <a:t> </a:t>
            </a:r>
            <a:endParaRPr lang="en-IN" b="0" dirty="0">
              <a:ea typeface="+mn-lt"/>
              <a:cs typeface="+mn-lt"/>
            </a:endParaRPr>
          </a:p>
          <a:p>
            <a:endParaRPr lang="en-US" b="0" dirty="0">
              <a:ea typeface="+mn-lt"/>
              <a:cs typeface="+mn-lt"/>
            </a:endParaRPr>
          </a:p>
          <a:p>
            <a:endParaRPr lang="en-US" b="0" dirty="0">
              <a:ea typeface="+mn-lt"/>
              <a:cs typeface="+mn-lt"/>
            </a:endParaRPr>
          </a:p>
          <a:p>
            <a:r>
              <a:rPr lang="en-US" b="0" dirty="0">
                <a:ea typeface="+mn-lt"/>
                <a:cs typeface="+mn-lt"/>
              </a:rPr>
              <a:t/>
            </a:r>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xmlns="" id="{914E0286-D98B-48CE-8B74-FEFBDD5877C9}"/>
              </a:ext>
            </a:extLst>
          </p:cNvPr>
          <p:cNvSpPr>
            <a:spLocks noGrp="1"/>
          </p:cNvSpPr>
          <p:nvPr>
            <p:ph idx="1"/>
          </p:nvPr>
        </p:nvSpPr>
        <p:spPr>
          <a:xfrm>
            <a:off x="436880" y="1069340"/>
            <a:ext cx="10942320" cy="5176203"/>
          </a:xfrm>
        </p:spPr>
        <p:txBody>
          <a:bodyPr/>
          <a:lstStyle/>
          <a:p>
            <a:pPr marL="0" indent="0">
              <a:buNone/>
            </a:pPr>
            <a:r>
              <a:rPr lang="en-US" sz="2000" b="1" dirty="0">
                <a:ea typeface="+mn-lt"/>
                <a:cs typeface="+mn-lt"/>
              </a:rPr>
              <a:t>Q: Consider the database table "Persons" having </a:t>
            </a:r>
            <a:r>
              <a:rPr lang="en-US" sz="2000" b="1" dirty="0" err="1">
                <a:ea typeface="+mn-lt"/>
                <a:cs typeface="+mn-lt"/>
              </a:rPr>
              <a:t>person_ID</a:t>
            </a:r>
            <a:r>
              <a:rPr lang="en-US" sz="2000" b="1" dirty="0">
                <a:ea typeface="+mn-lt"/>
                <a:cs typeface="+mn-lt"/>
              </a:rPr>
              <a:t> as the primary key:</a:t>
            </a:r>
            <a:endParaRPr lang="en-US" sz="2000" b="1">
              <a:cs typeface="Arial"/>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r>
              <a:rPr lang="en-US" sz="2000" b="1" dirty="0">
                <a:ea typeface="+mn-lt"/>
                <a:cs typeface="+mn-lt"/>
              </a:rPr>
              <a:t>What are the constraints violated by the above table?</a:t>
            </a:r>
          </a:p>
          <a:p>
            <a:pPr marL="0" indent="0">
              <a:buNone/>
            </a:pPr>
            <a:endParaRPr lang="en-US" sz="2000" b="1" dirty="0">
              <a:ea typeface="+mn-lt"/>
              <a:cs typeface="+mn-lt"/>
            </a:endParaRPr>
          </a:p>
          <a:p>
            <a:pPr marL="457200" indent="-457200">
              <a:buAutoNum type="alphaUcPeriod"/>
            </a:pPr>
            <a:r>
              <a:rPr lang="en-US" sz="2000" dirty="0">
                <a:ea typeface="+mn-lt"/>
                <a:cs typeface="+mn-lt"/>
              </a:rPr>
              <a:t>Referential Integrity</a:t>
            </a:r>
          </a:p>
          <a:p>
            <a:pPr marL="457200" indent="-457200">
              <a:buAutoNum type="alphaUcPeriod"/>
            </a:pPr>
            <a:r>
              <a:rPr lang="en-US" sz="2000" dirty="0">
                <a:ea typeface="+mn-lt"/>
                <a:cs typeface="+mn-lt"/>
              </a:rPr>
              <a:t>Relationship Integrity</a:t>
            </a:r>
          </a:p>
          <a:p>
            <a:pPr marL="457200" indent="-457200">
              <a:buAutoNum type="alphaUcPeriod"/>
            </a:pPr>
            <a:r>
              <a:rPr lang="en-US" sz="2000" dirty="0">
                <a:ea typeface="+mn-lt"/>
                <a:cs typeface="+mn-lt"/>
              </a:rPr>
              <a:t>Referential and Domain Integrity</a:t>
            </a:r>
            <a:endParaRPr lang="en-US" sz="2000">
              <a:cs typeface="Arial"/>
            </a:endParaRPr>
          </a:p>
          <a:p>
            <a:pPr marL="457200" indent="-457200">
              <a:buAutoNum type="alphaUcPeriod"/>
            </a:pPr>
            <a:r>
              <a:rPr lang="en-US" sz="2000" b="1" dirty="0">
                <a:solidFill>
                  <a:srgbClr val="FF0000"/>
                </a:solidFill>
                <a:ea typeface="+mn-lt"/>
                <a:cs typeface="+mn-lt"/>
              </a:rPr>
              <a:t>Entity and Domain Integrity</a:t>
            </a:r>
          </a:p>
          <a:p>
            <a:pPr>
              <a:buFont typeface="Wingdings"/>
              <a:buChar char="Ø"/>
            </a:pPr>
            <a:endParaRPr lang="en-US" sz="2000" dirty="0">
              <a:ea typeface="+mn-lt"/>
              <a:cs typeface="+mn-lt"/>
            </a:endParaRPr>
          </a:p>
        </p:txBody>
      </p:sp>
      <p:sp>
        <p:nvSpPr>
          <p:cNvPr id="4" name="Slide Number Placeholder 3">
            <a:extLst>
              <a:ext uri="{FF2B5EF4-FFF2-40B4-BE49-F238E27FC236}">
                <a16:creationId xmlns:a16="http://schemas.microsoft.com/office/drawing/2014/main" xmlns=""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29</a:t>
            </a:fld>
            <a:endParaRPr lang="en-US" altLang="en-US" dirty="0"/>
          </a:p>
        </p:txBody>
      </p:sp>
      <p:pic>
        <p:nvPicPr>
          <p:cNvPr id="5" name="Picture 5">
            <a:extLst>
              <a:ext uri="{FF2B5EF4-FFF2-40B4-BE49-F238E27FC236}">
                <a16:creationId xmlns:a16="http://schemas.microsoft.com/office/drawing/2014/main" xmlns="" id="{030DB603-FF39-44FE-A715-4339664D1245}"/>
              </a:ext>
            </a:extLst>
          </p:cNvPr>
          <p:cNvPicPr>
            <a:picLocks noChangeAspect="1"/>
          </p:cNvPicPr>
          <p:nvPr/>
        </p:nvPicPr>
        <p:blipFill>
          <a:blip r:embed="rId2"/>
          <a:stretch>
            <a:fillRect/>
          </a:stretch>
        </p:blipFill>
        <p:spPr>
          <a:xfrm>
            <a:off x="3352800" y="1593963"/>
            <a:ext cx="2743200" cy="1394234"/>
          </a:xfrm>
          <a:prstGeom prst="rect">
            <a:avLst/>
          </a:prstGeom>
        </p:spPr>
      </p:pic>
    </p:spTree>
    <p:extLst>
      <p:ext uri="{BB962C8B-B14F-4D97-AF65-F5344CB8AC3E}">
        <p14:creationId xmlns:p14="http://schemas.microsoft.com/office/powerpoint/2010/main" val="382154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EC0D652-A8FC-424A-87A4-EF988E509A82}" type="slidenum">
              <a:rPr lang="en-US" altLang="en-US" sz="1200">
                <a:solidFill>
                  <a:schemeClr val="bg1"/>
                </a:solidFill>
              </a:rPr>
              <a:pPr>
                <a:spcBef>
                  <a:spcPct val="0"/>
                </a:spcBef>
                <a:buClrTx/>
                <a:buFontTx/>
                <a:buNone/>
              </a:pPr>
              <a:t>3</a:t>
            </a:fld>
            <a:endParaRPr lang="en-US" altLang="en-US" sz="1200">
              <a:solidFill>
                <a:schemeClr val="bg1"/>
              </a:solidFill>
            </a:endParaRPr>
          </a:p>
        </p:txBody>
      </p:sp>
      <p:sp>
        <p:nvSpPr>
          <p:cNvPr id="10244"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0245"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3" name="TextBox 12"/>
          <p:cNvSpPr txBox="1"/>
          <p:nvPr/>
        </p:nvSpPr>
        <p:spPr>
          <a:xfrm>
            <a:off x="1447800" y="160020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describe the structure of Relational Model .</a:t>
            </a:r>
          </a:p>
        </p:txBody>
      </p:sp>
      <p:sp>
        <p:nvSpPr>
          <p:cNvPr id="2" name="Title 1"/>
          <p:cNvSpPr>
            <a:spLocks noGrp="1"/>
          </p:cNvSpPr>
          <p:nvPr>
            <p:ph type="title"/>
          </p:nvPr>
        </p:nvSpPr>
        <p:spPr>
          <a:effectLst/>
        </p:spPr>
        <p:txBody>
          <a:bodyPr/>
          <a:lstStyle/>
          <a:p>
            <a:r>
              <a:rPr lang="en-US" sz="3600" dirty="0">
                <a:solidFill>
                  <a:schemeClr val="tx1"/>
                </a:solidFill>
              </a:rPr>
              <a:t>Module Objective</a:t>
            </a:r>
            <a:endParaRPr lang="en-US" sz="3600" dirty="0">
              <a:solidFill>
                <a:schemeClr val="tx1"/>
              </a:solidFill>
              <a:cs typeface="Arial"/>
            </a:endParaRPr>
          </a:p>
        </p:txBody>
      </p:sp>
      <p:sp>
        <p:nvSpPr>
          <p:cNvPr id="21" name="TextBox 20"/>
          <p:cNvSpPr txBox="1"/>
          <p:nvPr/>
        </p:nvSpPr>
        <p:spPr>
          <a:xfrm>
            <a:off x="1475874" y="2302877"/>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understand database schema , relational model objects and characteristics of relations </a:t>
            </a:r>
          </a:p>
        </p:txBody>
      </p:sp>
      <p:sp>
        <p:nvSpPr>
          <p:cNvPr id="23" name="TextBox 22"/>
          <p:cNvSpPr txBox="1"/>
          <p:nvPr/>
        </p:nvSpPr>
        <p:spPr>
          <a:xfrm>
            <a:off x="1459832" y="2986263"/>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discuss different keys in relational database like Super Key , Candidate key ,Primary Key , Composite Key , Secondary Key or Alternate Key </a:t>
            </a:r>
            <a:r>
              <a:rPr lang="en-US" sz="1600" b="1" dirty="0">
                <a:latin typeface="+mn-lt"/>
              </a:rPr>
              <a:t> , Surrogate Key , Foreign and Unique Key </a:t>
            </a:r>
            <a:endParaRPr lang="en-US" sz="1600" b="1" dirty="0">
              <a:solidFill>
                <a:srgbClr val="000000"/>
              </a:solidFill>
              <a:latin typeface="+mn-lt"/>
            </a:endParaRPr>
          </a:p>
        </p:txBody>
      </p:sp>
      <p:sp>
        <p:nvSpPr>
          <p:cNvPr id="25" name="TextBox 24"/>
          <p:cNvSpPr txBox="1"/>
          <p:nvPr/>
        </p:nvSpPr>
        <p:spPr>
          <a:xfrm>
            <a:off x="1459832" y="3977581"/>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explain different constraints like schema based or integrity , entity integrity or key , Referential integrity and domain constraints </a:t>
            </a:r>
          </a:p>
        </p:txBody>
      </p:sp>
      <p:sp>
        <p:nvSpPr>
          <p:cNvPr id="26" name="TextBox 25"/>
          <p:cNvSpPr txBox="1"/>
          <p:nvPr/>
        </p:nvSpPr>
        <p:spPr>
          <a:xfrm>
            <a:off x="1475874" y="486477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discuss SMS Case study with all constraints </a:t>
            </a:r>
          </a:p>
        </p:txBody>
      </p:sp>
      <p:sp>
        <p:nvSpPr>
          <p:cNvPr id="27" name="TextBox 26"/>
          <p:cNvSpPr txBox="1"/>
          <p:nvPr/>
        </p:nvSpPr>
        <p:spPr>
          <a:xfrm>
            <a:off x="1475874" y="5594685"/>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understand basic concepts of SQL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amond(in)">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amond(in)">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amond(in)">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amond(in)">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diamond(in)">
                                      <p:cBhvr>
                                        <p:cTn id="3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67D64-A6A6-4749-BA41-9A7DF45A35A3}"/>
              </a:ext>
            </a:extLst>
          </p:cNvPr>
          <p:cNvSpPr>
            <a:spLocks noGrp="1"/>
          </p:cNvSpPr>
          <p:nvPr>
            <p:ph type="title"/>
          </p:nvPr>
        </p:nvSpPr>
        <p:spPr>
          <a:effectLst/>
        </p:spPr>
        <p:txBody>
          <a:bodyPr/>
          <a:lstStyle/>
          <a:p>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altLang="en-US" dirty="0">
                <a:solidFill>
                  <a:schemeClr val="accent6">
                    <a:lumMod val="75000"/>
                  </a:schemeClr>
                </a:solidFill>
              </a:rPr>
              <a:t>Case Study Design with Complete Constraints</a:t>
            </a:r>
            <a:r>
              <a:rPr lang="en-US" dirty="0">
                <a:cs typeface="Arial"/>
              </a:rPr>
              <a:t> </a:t>
            </a:r>
            <a:endParaRPr lang="en-IN" b="0" dirty="0">
              <a:ea typeface="+mn-lt"/>
              <a:cs typeface="+mn-lt"/>
            </a:endParaRPr>
          </a:p>
          <a:p>
            <a:endParaRPr lang="en-US" b="0" dirty="0">
              <a:ea typeface="+mn-lt"/>
              <a:cs typeface="+mn-lt"/>
            </a:endParaRPr>
          </a:p>
          <a:p>
            <a:endParaRPr lang="en-US" b="0" dirty="0">
              <a:ea typeface="+mn-lt"/>
              <a:cs typeface="+mn-lt"/>
            </a:endParaRPr>
          </a:p>
          <a:p>
            <a:r>
              <a:rPr lang="en-US" b="0" dirty="0">
                <a:ea typeface="+mn-lt"/>
                <a:cs typeface="+mn-lt"/>
              </a:rPr>
              <a:t/>
            </a:r>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xmlns="" id="{914E0286-D98B-48CE-8B74-FEFBDD5877C9}"/>
              </a:ext>
            </a:extLst>
          </p:cNvPr>
          <p:cNvSpPr>
            <a:spLocks noGrp="1"/>
          </p:cNvSpPr>
          <p:nvPr>
            <p:ph idx="1"/>
          </p:nvPr>
        </p:nvSpPr>
        <p:spPr>
          <a:xfrm>
            <a:off x="76200" y="1069340"/>
            <a:ext cx="12115800" cy="5176203"/>
          </a:xfrm>
        </p:spPr>
        <p:txBody>
          <a:bodyPr/>
          <a:lstStyle/>
          <a:p>
            <a:pPr marL="0" indent="0">
              <a:buNone/>
            </a:pPr>
            <a:r>
              <a:rPr lang="en-US" sz="2800" b="1" dirty="0" smtClean="0"/>
              <a:t>Data Dictionary:</a:t>
            </a:r>
          </a:p>
          <a:p>
            <a:pPr marL="0" indent="0">
              <a:buNone/>
            </a:pPr>
            <a:endParaRPr lang="en-US" sz="2000" dirty="0"/>
          </a:p>
          <a:p>
            <a:pPr marL="0" indent="0" algn="just">
              <a:buNone/>
            </a:pPr>
            <a:r>
              <a:rPr lang="en-US" dirty="0" smtClean="0"/>
              <a:t>A </a:t>
            </a:r>
            <a:r>
              <a:rPr lang="en-US" dirty="0"/>
              <a:t>data dictionary is a set of information used by database administrators to describe the structure of a relational database by defining the data items (attributes/column name), their types, format, constraints, and relationship between the relational tables. </a:t>
            </a:r>
            <a:endParaRPr lang="en-US" dirty="0" smtClean="0"/>
          </a:p>
          <a:p>
            <a:pPr marL="0" indent="0">
              <a:buNone/>
            </a:pPr>
            <a:endParaRPr lang="en-US" sz="2000" dirty="0"/>
          </a:p>
          <a:p>
            <a:r>
              <a:rPr lang="en-US" sz="2000" dirty="0"/>
              <a:t>A data dictionary contains </a:t>
            </a:r>
            <a:r>
              <a:rPr lang="en-US" sz="2000" b="1" i="1" dirty="0"/>
              <a:t>data about the relational tables, </a:t>
            </a:r>
            <a:r>
              <a:rPr lang="en-US" sz="2000" dirty="0"/>
              <a:t>which actually contains the data. It is also called "data about data</a:t>
            </a:r>
            <a:r>
              <a:rPr lang="en-US" sz="2000" i="1" dirty="0"/>
              <a:t>"</a:t>
            </a:r>
            <a:r>
              <a:rPr lang="en-US" sz="2000" dirty="0"/>
              <a:t> or metadata.  </a:t>
            </a:r>
          </a:p>
          <a:p>
            <a:r>
              <a:rPr lang="en-US" sz="2000" dirty="0"/>
              <a:t>Data Dictionary provides the metadata about each relational table in the database, e.g., data item or column name, suggested data type for that column, maximum allowed column width, data format to be stored in on the disc, constraints applied on column level and relational table level, a brief description of the column and example representing actual data item to be filled in the column. </a:t>
            </a:r>
          </a:p>
          <a:p>
            <a:pPr>
              <a:buFont typeface="Wingdings"/>
              <a:buChar char="Ø"/>
            </a:pPr>
            <a:endParaRPr lang="en-US" sz="2000" dirty="0">
              <a:ea typeface="+mn-lt"/>
              <a:cs typeface="+mn-lt"/>
            </a:endParaRPr>
          </a:p>
        </p:txBody>
      </p:sp>
      <p:sp>
        <p:nvSpPr>
          <p:cNvPr id="4" name="Slide Number Placeholder 3">
            <a:extLst>
              <a:ext uri="{FF2B5EF4-FFF2-40B4-BE49-F238E27FC236}">
                <a16:creationId xmlns:a16="http://schemas.microsoft.com/office/drawing/2014/main" xmlns=""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30</a:t>
            </a:fld>
            <a:endParaRPr lang="en-US" altLang="en-US" dirty="0"/>
          </a:p>
        </p:txBody>
      </p:sp>
    </p:spTree>
    <p:extLst>
      <p:ext uri="{BB962C8B-B14F-4D97-AF65-F5344CB8AC3E}">
        <p14:creationId xmlns:p14="http://schemas.microsoft.com/office/powerpoint/2010/main" val="859625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67D64-A6A6-4749-BA41-9A7DF45A35A3}"/>
              </a:ext>
            </a:extLst>
          </p:cNvPr>
          <p:cNvSpPr>
            <a:spLocks noGrp="1"/>
          </p:cNvSpPr>
          <p:nvPr>
            <p:ph type="title"/>
          </p:nvPr>
        </p:nvSpPr>
        <p:spPr>
          <a:effectLst/>
        </p:spPr>
        <p:txBody>
          <a:bodyPr/>
          <a:lstStyle/>
          <a:p>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altLang="en-US" dirty="0">
                <a:solidFill>
                  <a:schemeClr val="accent6">
                    <a:lumMod val="75000"/>
                  </a:schemeClr>
                </a:solidFill>
              </a:rPr>
              <a:t>Case Study Design with Complete Constraints</a:t>
            </a:r>
            <a:r>
              <a:rPr lang="en-US" dirty="0">
                <a:cs typeface="Arial"/>
              </a:rPr>
              <a:t> </a:t>
            </a:r>
            <a:endParaRPr lang="en-IN" b="0" dirty="0">
              <a:ea typeface="+mn-lt"/>
              <a:cs typeface="+mn-lt"/>
            </a:endParaRPr>
          </a:p>
          <a:p>
            <a:endParaRPr lang="en-US" b="0" dirty="0">
              <a:ea typeface="+mn-lt"/>
              <a:cs typeface="+mn-lt"/>
            </a:endParaRPr>
          </a:p>
          <a:p>
            <a:endParaRPr lang="en-US" b="0" dirty="0">
              <a:ea typeface="+mn-lt"/>
              <a:cs typeface="+mn-lt"/>
            </a:endParaRPr>
          </a:p>
          <a:p>
            <a:r>
              <a:rPr lang="en-US" b="0" dirty="0">
                <a:ea typeface="+mn-lt"/>
                <a:cs typeface="+mn-lt"/>
              </a:rPr>
              <a:t/>
            </a:r>
            <a:br>
              <a:rPr lang="en-US" b="0" dirty="0">
                <a:ea typeface="+mn-lt"/>
                <a:cs typeface="+mn-lt"/>
              </a:rPr>
            </a:br>
            <a:endParaRPr lang="en-US" b="0" dirty="0">
              <a:ea typeface="+mn-lt"/>
              <a:cs typeface="+mn-lt"/>
            </a:endParaRPr>
          </a:p>
          <a:p>
            <a:endParaRPr lang="en-US" dirty="0">
              <a:cs typeface="Arial"/>
            </a:endParaRPr>
          </a:p>
        </p:txBody>
      </p:sp>
      <p:sp>
        <p:nvSpPr>
          <p:cNvPr id="4" name="Slide Number Placeholder 3">
            <a:extLst>
              <a:ext uri="{FF2B5EF4-FFF2-40B4-BE49-F238E27FC236}">
                <a16:creationId xmlns:a16="http://schemas.microsoft.com/office/drawing/2014/main" xmlns=""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31</a:t>
            </a:fld>
            <a:endParaRPr lang="en-US" altLang="en-US" dirty="0"/>
          </a:p>
        </p:txBody>
      </p:sp>
      <p:pic>
        <p:nvPicPr>
          <p:cNvPr id="6" name="Content Placeholder 5"/>
          <p:cNvPicPr>
            <a:picLocks noGrp="1" noChangeAspect="1"/>
          </p:cNvPicPr>
          <p:nvPr>
            <p:ph idx="1"/>
          </p:nvPr>
        </p:nvPicPr>
        <p:blipFill>
          <a:blip r:embed="rId2"/>
          <a:stretch>
            <a:fillRect/>
          </a:stretch>
        </p:blipFill>
        <p:spPr>
          <a:xfrm>
            <a:off x="159000" y="985838"/>
            <a:ext cx="11804400" cy="2260417"/>
          </a:xfrm>
          <a:prstGeom prst="rect">
            <a:avLst/>
          </a:prstGeom>
        </p:spPr>
      </p:pic>
      <p:pic>
        <p:nvPicPr>
          <p:cNvPr id="7" name="Picture 6"/>
          <p:cNvPicPr>
            <a:picLocks noChangeAspect="1"/>
          </p:cNvPicPr>
          <p:nvPr/>
        </p:nvPicPr>
        <p:blipFill>
          <a:blip r:embed="rId3"/>
          <a:stretch>
            <a:fillRect/>
          </a:stretch>
        </p:blipFill>
        <p:spPr>
          <a:xfrm>
            <a:off x="159000" y="3246255"/>
            <a:ext cx="12016958" cy="2458461"/>
          </a:xfrm>
          <a:prstGeom prst="rect">
            <a:avLst/>
          </a:prstGeom>
        </p:spPr>
      </p:pic>
    </p:spTree>
    <p:extLst>
      <p:ext uri="{BB962C8B-B14F-4D97-AF65-F5344CB8AC3E}">
        <p14:creationId xmlns:p14="http://schemas.microsoft.com/office/powerpoint/2010/main" val="1407844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67D64-A6A6-4749-BA41-9A7DF45A35A3}"/>
              </a:ext>
            </a:extLst>
          </p:cNvPr>
          <p:cNvSpPr>
            <a:spLocks noGrp="1"/>
          </p:cNvSpPr>
          <p:nvPr>
            <p:ph type="title"/>
          </p:nvPr>
        </p:nvSpPr>
        <p:spPr>
          <a:effectLst/>
        </p:spPr>
        <p:txBody>
          <a:bodyPr/>
          <a:lstStyle/>
          <a:p>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altLang="en-US" dirty="0">
                <a:solidFill>
                  <a:schemeClr val="accent6">
                    <a:lumMod val="75000"/>
                  </a:schemeClr>
                </a:solidFill>
              </a:rPr>
              <a:t>Case Study Design with Complete Constraints</a:t>
            </a:r>
            <a:r>
              <a:rPr lang="en-US" dirty="0">
                <a:cs typeface="Arial"/>
              </a:rPr>
              <a:t> </a:t>
            </a:r>
            <a:endParaRPr lang="en-IN" b="0" dirty="0">
              <a:ea typeface="+mn-lt"/>
              <a:cs typeface="+mn-lt"/>
            </a:endParaRPr>
          </a:p>
          <a:p>
            <a:endParaRPr lang="en-US" b="0" dirty="0">
              <a:ea typeface="+mn-lt"/>
              <a:cs typeface="+mn-lt"/>
            </a:endParaRPr>
          </a:p>
          <a:p>
            <a:endParaRPr lang="en-US" b="0" dirty="0">
              <a:ea typeface="+mn-lt"/>
              <a:cs typeface="+mn-lt"/>
            </a:endParaRPr>
          </a:p>
          <a:p>
            <a:r>
              <a:rPr lang="en-US" b="0" dirty="0">
                <a:ea typeface="+mn-lt"/>
                <a:cs typeface="+mn-lt"/>
              </a:rPr>
              <a:t/>
            </a:r>
            <a:br>
              <a:rPr lang="en-US" b="0" dirty="0">
                <a:ea typeface="+mn-lt"/>
                <a:cs typeface="+mn-lt"/>
              </a:rPr>
            </a:br>
            <a:endParaRPr lang="en-US" b="0" dirty="0">
              <a:ea typeface="+mn-lt"/>
              <a:cs typeface="+mn-lt"/>
            </a:endParaRPr>
          </a:p>
          <a:p>
            <a:endParaRPr lang="en-US" dirty="0">
              <a:cs typeface="Arial"/>
            </a:endParaRPr>
          </a:p>
        </p:txBody>
      </p:sp>
      <p:sp>
        <p:nvSpPr>
          <p:cNvPr id="4" name="Slide Number Placeholder 3">
            <a:extLst>
              <a:ext uri="{FF2B5EF4-FFF2-40B4-BE49-F238E27FC236}">
                <a16:creationId xmlns:a16="http://schemas.microsoft.com/office/drawing/2014/main" xmlns=""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32</a:t>
            </a:fld>
            <a:endParaRPr lang="en-US" altLang="en-US" dirty="0"/>
          </a:p>
        </p:txBody>
      </p:sp>
      <p:pic>
        <p:nvPicPr>
          <p:cNvPr id="5" name="Picture 4"/>
          <p:cNvPicPr>
            <a:picLocks noChangeAspect="1"/>
          </p:cNvPicPr>
          <p:nvPr/>
        </p:nvPicPr>
        <p:blipFill>
          <a:blip r:embed="rId2"/>
          <a:stretch>
            <a:fillRect/>
          </a:stretch>
        </p:blipFill>
        <p:spPr>
          <a:xfrm>
            <a:off x="152400" y="985838"/>
            <a:ext cx="8935196" cy="3271837"/>
          </a:xfrm>
          <a:prstGeom prst="rect">
            <a:avLst/>
          </a:prstGeom>
        </p:spPr>
      </p:pic>
      <p:pic>
        <p:nvPicPr>
          <p:cNvPr id="8" name="Picture 7"/>
          <p:cNvPicPr>
            <a:picLocks noChangeAspect="1"/>
          </p:cNvPicPr>
          <p:nvPr/>
        </p:nvPicPr>
        <p:blipFill>
          <a:blip r:embed="rId3"/>
          <a:stretch>
            <a:fillRect/>
          </a:stretch>
        </p:blipFill>
        <p:spPr>
          <a:xfrm>
            <a:off x="152400" y="4156325"/>
            <a:ext cx="9087596" cy="2238543"/>
          </a:xfrm>
          <a:prstGeom prst="rect">
            <a:avLst/>
          </a:prstGeom>
        </p:spPr>
      </p:pic>
    </p:spTree>
    <p:extLst>
      <p:ext uri="{BB962C8B-B14F-4D97-AF65-F5344CB8AC3E}">
        <p14:creationId xmlns:p14="http://schemas.microsoft.com/office/powerpoint/2010/main" val="2787841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67D64-A6A6-4749-BA41-9A7DF45A35A3}"/>
              </a:ext>
            </a:extLst>
          </p:cNvPr>
          <p:cNvSpPr>
            <a:spLocks noGrp="1"/>
          </p:cNvSpPr>
          <p:nvPr>
            <p:ph type="title"/>
          </p:nvPr>
        </p:nvSpPr>
        <p:spPr>
          <a:effectLst/>
        </p:spPr>
        <p:txBody>
          <a:bodyPr/>
          <a:lstStyle/>
          <a:p>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altLang="en-US" dirty="0">
                <a:solidFill>
                  <a:schemeClr val="accent6">
                    <a:lumMod val="75000"/>
                  </a:schemeClr>
                </a:solidFill>
              </a:rPr>
              <a:t>Case Study Design with Complete Constraints</a:t>
            </a:r>
            <a:r>
              <a:rPr lang="en-US" dirty="0">
                <a:cs typeface="Arial"/>
              </a:rPr>
              <a:t> </a:t>
            </a:r>
            <a:endParaRPr lang="en-IN" b="0" dirty="0">
              <a:ea typeface="+mn-lt"/>
              <a:cs typeface="+mn-lt"/>
            </a:endParaRPr>
          </a:p>
          <a:p>
            <a:endParaRPr lang="en-US" b="0" dirty="0">
              <a:ea typeface="+mn-lt"/>
              <a:cs typeface="+mn-lt"/>
            </a:endParaRPr>
          </a:p>
          <a:p>
            <a:endParaRPr lang="en-US" b="0" dirty="0">
              <a:ea typeface="+mn-lt"/>
              <a:cs typeface="+mn-lt"/>
            </a:endParaRPr>
          </a:p>
          <a:p>
            <a:r>
              <a:rPr lang="en-US" b="0" dirty="0">
                <a:ea typeface="+mn-lt"/>
                <a:cs typeface="+mn-lt"/>
              </a:rPr>
              <a:t/>
            </a:r>
            <a:br>
              <a:rPr lang="en-US" b="0" dirty="0">
                <a:ea typeface="+mn-lt"/>
                <a:cs typeface="+mn-lt"/>
              </a:rPr>
            </a:br>
            <a:endParaRPr lang="en-US" b="0" dirty="0">
              <a:ea typeface="+mn-lt"/>
              <a:cs typeface="+mn-lt"/>
            </a:endParaRPr>
          </a:p>
          <a:p>
            <a:endParaRPr lang="en-US" dirty="0">
              <a:cs typeface="Arial"/>
            </a:endParaRPr>
          </a:p>
        </p:txBody>
      </p:sp>
      <p:sp>
        <p:nvSpPr>
          <p:cNvPr id="4" name="Slide Number Placeholder 3">
            <a:extLst>
              <a:ext uri="{FF2B5EF4-FFF2-40B4-BE49-F238E27FC236}">
                <a16:creationId xmlns:a16="http://schemas.microsoft.com/office/drawing/2014/main" xmlns=""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33</a:t>
            </a:fld>
            <a:endParaRPr lang="en-US" altLang="en-US" dirty="0"/>
          </a:p>
        </p:txBody>
      </p:sp>
      <p:pic>
        <p:nvPicPr>
          <p:cNvPr id="3" name="Picture 2"/>
          <p:cNvPicPr>
            <a:picLocks noChangeAspect="1"/>
          </p:cNvPicPr>
          <p:nvPr/>
        </p:nvPicPr>
        <p:blipFill>
          <a:blip r:embed="rId2"/>
          <a:stretch>
            <a:fillRect/>
          </a:stretch>
        </p:blipFill>
        <p:spPr>
          <a:xfrm>
            <a:off x="28074" y="981827"/>
            <a:ext cx="8658726" cy="3637521"/>
          </a:xfrm>
          <a:prstGeom prst="rect">
            <a:avLst/>
          </a:prstGeom>
        </p:spPr>
      </p:pic>
      <p:pic>
        <p:nvPicPr>
          <p:cNvPr id="6" name="Picture 5"/>
          <p:cNvPicPr>
            <a:picLocks noChangeAspect="1"/>
          </p:cNvPicPr>
          <p:nvPr/>
        </p:nvPicPr>
        <p:blipFill>
          <a:blip r:embed="rId3"/>
          <a:stretch>
            <a:fillRect/>
          </a:stretch>
        </p:blipFill>
        <p:spPr>
          <a:xfrm>
            <a:off x="64169" y="4619348"/>
            <a:ext cx="8818563" cy="1735034"/>
          </a:xfrm>
          <a:prstGeom prst="rect">
            <a:avLst/>
          </a:prstGeom>
        </p:spPr>
      </p:pic>
    </p:spTree>
    <p:extLst>
      <p:ext uri="{BB962C8B-B14F-4D97-AF65-F5344CB8AC3E}">
        <p14:creationId xmlns:p14="http://schemas.microsoft.com/office/powerpoint/2010/main" val="4178098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67D64-A6A6-4749-BA41-9A7DF45A35A3}"/>
              </a:ext>
            </a:extLst>
          </p:cNvPr>
          <p:cNvSpPr>
            <a:spLocks noGrp="1"/>
          </p:cNvSpPr>
          <p:nvPr>
            <p:ph type="title"/>
          </p:nvPr>
        </p:nvSpPr>
        <p:spPr>
          <a:effectLst/>
        </p:spPr>
        <p:txBody>
          <a:bodyPr/>
          <a:lstStyle/>
          <a:p>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altLang="en-US" dirty="0">
                <a:solidFill>
                  <a:schemeClr val="accent6">
                    <a:lumMod val="75000"/>
                  </a:schemeClr>
                </a:solidFill>
              </a:rPr>
              <a:t>Case Study Design with Complete Constraints</a:t>
            </a:r>
            <a:r>
              <a:rPr lang="en-US" dirty="0">
                <a:cs typeface="Arial"/>
              </a:rPr>
              <a:t> </a:t>
            </a:r>
            <a:endParaRPr lang="en-IN" b="0" dirty="0">
              <a:ea typeface="+mn-lt"/>
              <a:cs typeface="+mn-lt"/>
            </a:endParaRPr>
          </a:p>
          <a:p>
            <a:endParaRPr lang="en-US" b="0" dirty="0">
              <a:ea typeface="+mn-lt"/>
              <a:cs typeface="+mn-lt"/>
            </a:endParaRPr>
          </a:p>
          <a:p>
            <a:endParaRPr lang="en-US" b="0" dirty="0">
              <a:ea typeface="+mn-lt"/>
              <a:cs typeface="+mn-lt"/>
            </a:endParaRPr>
          </a:p>
          <a:p>
            <a:r>
              <a:rPr lang="en-US" b="0" dirty="0">
                <a:ea typeface="+mn-lt"/>
                <a:cs typeface="+mn-lt"/>
              </a:rPr>
              <a:t/>
            </a:r>
            <a:br>
              <a:rPr lang="en-US" b="0" dirty="0">
                <a:ea typeface="+mn-lt"/>
                <a:cs typeface="+mn-lt"/>
              </a:rPr>
            </a:br>
            <a:endParaRPr lang="en-US" b="0" dirty="0">
              <a:ea typeface="+mn-lt"/>
              <a:cs typeface="+mn-lt"/>
            </a:endParaRPr>
          </a:p>
          <a:p>
            <a:endParaRPr lang="en-US" dirty="0">
              <a:cs typeface="Arial"/>
            </a:endParaRPr>
          </a:p>
        </p:txBody>
      </p:sp>
      <p:sp>
        <p:nvSpPr>
          <p:cNvPr id="4" name="Slide Number Placeholder 3">
            <a:extLst>
              <a:ext uri="{FF2B5EF4-FFF2-40B4-BE49-F238E27FC236}">
                <a16:creationId xmlns:a16="http://schemas.microsoft.com/office/drawing/2014/main" xmlns=""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34</a:t>
            </a:fld>
            <a:endParaRPr lang="en-US" altLang="en-US" dirty="0"/>
          </a:p>
        </p:txBody>
      </p:sp>
      <p:pic>
        <p:nvPicPr>
          <p:cNvPr id="5" name="Picture 4"/>
          <p:cNvPicPr>
            <a:picLocks noChangeAspect="1"/>
          </p:cNvPicPr>
          <p:nvPr/>
        </p:nvPicPr>
        <p:blipFill>
          <a:blip r:embed="rId2"/>
          <a:stretch>
            <a:fillRect/>
          </a:stretch>
        </p:blipFill>
        <p:spPr>
          <a:xfrm>
            <a:off x="0" y="1143000"/>
            <a:ext cx="10056813" cy="3211008"/>
          </a:xfrm>
          <a:prstGeom prst="rect">
            <a:avLst/>
          </a:prstGeom>
        </p:spPr>
      </p:pic>
      <p:pic>
        <p:nvPicPr>
          <p:cNvPr id="7" name="Picture 6"/>
          <p:cNvPicPr>
            <a:picLocks noChangeAspect="1"/>
          </p:cNvPicPr>
          <p:nvPr/>
        </p:nvPicPr>
        <p:blipFill>
          <a:blip r:embed="rId3"/>
          <a:stretch>
            <a:fillRect/>
          </a:stretch>
        </p:blipFill>
        <p:spPr>
          <a:xfrm>
            <a:off x="96336" y="4720178"/>
            <a:ext cx="9960477" cy="1201843"/>
          </a:xfrm>
          <a:prstGeom prst="rect">
            <a:avLst/>
          </a:prstGeom>
        </p:spPr>
      </p:pic>
    </p:spTree>
    <p:extLst>
      <p:ext uri="{BB962C8B-B14F-4D97-AF65-F5344CB8AC3E}">
        <p14:creationId xmlns:p14="http://schemas.microsoft.com/office/powerpoint/2010/main" val="1271245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67D64-A6A6-4749-BA41-9A7DF45A35A3}"/>
              </a:ext>
            </a:extLst>
          </p:cNvPr>
          <p:cNvSpPr>
            <a:spLocks noGrp="1"/>
          </p:cNvSpPr>
          <p:nvPr>
            <p:ph type="title"/>
          </p:nvPr>
        </p:nvSpPr>
        <p:spPr>
          <a:effectLst/>
        </p:spPr>
        <p:txBody>
          <a:bodyPr/>
          <a:lstStyle/>
          <a:p>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b="0" dirty="0">
                <a:ea typeface="+mn-lt"/>
                <a:cs typeface="+mn-lt"/>
              </a:rPr>
              <a:t/>
            </a:r>
            <a:br>
              <a:rPr lang="en-IN" b="0" dirty="0">
                <a:ea typeface="+mn-lt"/>
                <a:cs typeface="+mn-lt"/>
              </a:rPr>
            </a:br>
            <a:r>
              <a:rPr lang="en-IN" altLang="en-US" dirty="0">
                <a:solidFill>
                  <a:schemeClr val="accent6">
                    <a:lumMod val="75000"/>
                  </a:schemeClr>
                </a:solidFill>
              </a:rPr>
              <a:t>Case Study Design with Complete Constraints</a:t>
            </a:r>
            <a:r>
              <a:rPr lang="en-US" dirty="0">
                <a:cs typeface="Arial"/>
              </a:rPr>
              <a:t> </a:t>
            </a:r>
            <a:endParaRPr lang="en-IN" b="0" dirty="0">
              <a:ea typeface="+mn-lt"/>
              <a:cs typeface="+mn-lt"/>
            </a:endParaRPr>
          </a:p>
          <a:p>
            <a:endParaRPr lang="en-US" b="0" dirty="0">
              <a:ea typeface="+mn-lt"/>
              <a:cs typeface="+mn-lt"/>
            </a:endParaRPr>
          </a:p>
          <a:p>
            <a:endParaRPr lang="en-US" b="0" dirty="0">
              <a:ea typeface="+mn-lt"/>
              <a:cs typeface="+mn-lt"/>
            </a:endParaRPr>
          </a:p>
          <a:p>
            <a:r>
              <a:rPr lang="en-US" b="0" dirty="0">
                <a:ea typeface="+mn-lt"/>
                <a:cs typeface="+mn-lt"/>
              </a:rPr>
              <a:t/>
            </a:r>
            <a:br>
              <a:rPr lang="en-US" b="0" dirty="0">
                <a:ea typeface="+mn-lt"/>
                <a:cs typeface="+mn-lt"/>
              </a:rPr>
            </a:br>
            <a:endParaRPr lang="en-US" b="0" dirty="0">
              <a:ea typeface="+mn-lt"/>
              <a:cs typeface="+mn-lt"/>
            </a:endParaRPr>
          </a:p>
          <a:p>
            <a:endParaRPr lang="en-US" dirty="0">
              <a:cs typeface="Arial"/>
            </a:endParaRPr>
          </a:p>
        </p:txBody>
      </p:sp>
      <p:sp>
        <p:nvSpPr>
          <p:cNvPr id="4" name="Slide Number Placeholder 3">
            <a:extLst>
              <a:ext uri="{FF2B5EF4-FFF2-40B4-BE49-F238E27FC236}">
                <a16:creationId xmlns:a16="http://schemas.microsoft.com/office/drawing/2014/main" xmlns=""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35</a:t>
            </a:fld>
            <a:endParaRPr lang="en-US" altLang="en-US" dirty="0"/>
          </a:p>
        </p:txBody>
      </p:sp>
      <p:pic>
        <p:nvPicPr>
          <p:cNvPr id="3" name="Picture 2"/>
          <p:cNvPicPr>
            <a:picLocks noChangeAspect="1"/>
          </p:cNvPicPr>
          <p:nvPr/>
        </p:nvPicPr>
        <p:blipFill>
          <a:blip r:embed="rId2"/>
          <a:stretch>
            <a:fillRect/>
          </a:stretch>
        </p:blipFill>
        <p:spPr>
          <a:xfrm>
            <a:off x="32084" y="1295400"/>
            <a:ext cx="11956873" cy="4709109"/>
          </a:xfrm>
          <a:prstGeom prst="rect">
            <a:avLst/>
          </a:prstGeom>
        </p:spPr>
      </p:pic>
    </p:spTree>
    <p:extLst>
      <p:ext uri="{BB962C8B-B14F-4D97-AF65-F5344CB8AC3E}">
        <p14:creationId xmlns:p14="http://schemas.microsoft.com/office/powerpoint/2010/main" val="778255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DCB646-B349-4EDB-83B6-A7E7961FA25E}"/>
              </a:ext>
            </a:extLst>
          </p:cNvPr>
          <p:cNvSpPr>
            <a:spLocks noGrp="1"/>
          </p:cNvSpPr>
          <p:nvPr>
            <p:ph type="title"/>
          </p:nvPr>
        </p:nvSpPr>
        <p:spPr>
          <a:effectLst/>
        </p:spPr>
        <p:txBody>
          <a:bodyPr/>
          <a:lstStyle/>
          <a:p>
            <a:r>
              <a:rPr lang="en-US" dirty="0">
                <a:solidFill>
                  <a:schemeClr val="accent6">
                    <a:lumMod val="75000"/>
                  </a:schemeClr>
                </a:solidFill>
                <a:cs typeface="Arial"/>
              </a:rPr>
              <a:t>Review Questions</a:t>
            </a: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xmlns="" id="{8B20FE47-6FAE-41F1-832F-18039B3A88B4}"/>
              </a:ext>
            </a:extLst>
          </p:cNvPr>
          <p:cNvSpPr>
            <a:spLocks noGrp="1"/>
          </p:cNvSpPr>
          <p:nvPr>
            <p:ph idx="1"/>
          </p:nvPr>
        </p:nvSpPr>
        <p:spPr>
          <a:xfrm>
            <a:off x="433137" y="1318711"/>
            <a:ext cx="10972800" cy="4881563"/>
          </a:xfrm>
        </p:spPr>
        <p:txBody>
          <a:bodyPr/>
          <a:lstStyle/>
          <a:p>
            <a:pPr marL="457200" indent="-457200">
              <a:buFont typeface="+mj-lt"/>
              <a:buAutoNum type="arabicPeriod"/>
            </a:pPr>
            <a:r>
              <a:rPr lang="en-US" dirty="0"/>
              <a:t>What Are Constraints in relational model?</a:t>
            </a:r>
            <a:endParaRPr lang="en-US" dirty="0">
              <a:ea typeface="+mn-lt"/>
              <a:cs typeface="+mn-lt"/>
            </a:endParaRPr>
          </a:p>
          <a:p>
            <a:pPr marL="457200" indent="-457200">
              <a:buFont typeface="+mj-lt"/>
              <a:buAutoNum type="arabicPeriod"/>
            </a:pPr>
            <a:r>
              <a:rPr lang="en-US" dirty="0">
                <a:ea typeface="+mn-lt"/>
                <a:cs typeface="+mn-lt"/>
              </a:rPr>
              <a:t>What are the different levels of data integrity?</a:t>
            </a:r>
            <a:endParaRPr lang="en-US" dirty="0">
              <a:cs typeface="Arial"/>
            </a:endParaRPr>
          </a:p>
          <a:p>
            <a:pPr marL="457200" indent="-457200">
              <a:buFont typeface="+mj-lt"/>
              <a:buAutoNum type="arabicPeriod"/>
            </a:pPr>
            <a:r>
              <a:rPr lang="en-US" dirty="0">
                <a:ea typeface="+mn-lt"/>
                <a:cs typeface="+mn-lt"/>
              </a:rPr>
              <a:t>Explain different constraints to maintain data integrity?</a:t>
            </a:r>
          </a:p>
          <a:p>
            <a:pPr marL="457200" indent="-457200">
              <a:buFont typeface="+mj-lt"/>
              <a:buAutoNum type="arabicPeriod"/>
            </a:pPr>
            <a:r>
              <a:rPr lang="en-US" dirty="0">
                <a:cs typeface="Arial"/>
              </a:rPr>
              <a:t>If we need to restrict column "Name" to take only alphabets, what kind of constraint we need to apply and how?</a:t>
            </a:r>
          </a:p>
        </p:txBody>
      </p:sp>
      <p:sp>
        <p:nvSpPr>
          <p:cNvPr id="4" name="Slide Number Placeholder 3">
            <a:extLst>
              <a:ext uri="{FF2B5EF4-FFF2-40B4-BE49-F238E27FC236}">
                <a16:creationId xmlns:a16="http://schemas.microsoft.com/office/drawing/2014/main" xmlns="" id="{D4FA37ED-E30F-4A16-BC73-D14617523A2B}"/>
              </a:ext>
            </a:extLst>
          </p:cNvPr>
          <p:cNvSpPr>
            <a:spLocks noGrp="1"/>
          </p:cNvSpPr>
          <p:nvPr>
            <p:ph type="sldNum" sz="quarter" idx="10"/>
          </p:nvPr>
        </p:nvSpPr>
        <p:spPr/>
        <p:txBody>
          <a:bodyPr/>
          <a:lstStyle/>
          <a:p>
            <a:pPr>
              <a:defRPr/>
            </a:pPr>
            <a:fld id="{ABFF5F4A-8FC7-419E-B94C-CDDC8DE310AE}" type="slidenum">
              <a:rPr lang="en-US" altLang="en-US"/>
              <a:pPr>
                <a:defRPr/>
              </a:pPr>
              <a:t>36</a:t>
            </a:fld>
            <a:endParaRPr lang="en-US" altLang="en-US"/>
          </a:p>
        </p:txBody>
      </p:sp>
    </p:spTree>
    <p:extLst>
      <p:ext uri="{BB962C8B-B14F-4D97-AF65-F5344CB8AC3E}">
        <p14:creationId xmlns:p14="http://schemas.microsoft.com/office/powerpoint/2010/main" val="2184278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dirty="0">
                <a:solidFill>
                  <a:schemeClr val="bg1"/>
                </a:solidFill>
              </a:rPr>
              <a:pPr>
                <a:spcBef>
                  <a:spcPct val="0"/>
                </a:spcBef>
                <a:buClrTx/>
                <a:buFontTx/>
                <a:buNone/>
              </a:pPr>
              <a:t>37</a:t>
            </a:fld>
            <a:endParaRPr lang="en-US" altLang="en-US" sz="1200" dirty="0">
              <a:solidFill>
                <a:schemeClr val="bg1"/>
              </a:solidFill>
            </a:endParaRPr>
          </a:p>
        </p:txBody>
      </p:sp>
      <p:sp>
        <p:nvSpPr>
          <p:cNvPr id="84995" name="Rectangle 2"/>
          <p:cNvSpPr>
            <a:spLocks noChangeArrowheads="1"/>
          </p:cNvSpPr>
          <p:nvPr/>
        </p:nvSpPr>
        <p:spPr bwMode="auto">
          <a:xfrm>
            <a:off x="4648200" y="359410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28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46863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E57418F4-AF19-4567-AAA9-D6BF0605072C}" type="slidenum">
              <a:rPr lang="en-US" altLang="en-US" sz="1200">
                <a:solidFill>
                  <a:schemeClr val="bg1"/>
                </a:solidFill>
              </a:rPr>
              <a:pPr>
                <a:spcBef>
                  <a:spcPct val="0"/>
                </a:spcBef>
                <a:buClrTx/>
                <a:buFontTx/>
                <a:buNone/>
              </a:pPr>
              <a:t>4</a:t>
            </a:fld>
            <a:endParaRPr lang="en-US" altLang="en-US" sz="1200">
              <a:solidFill>
                <a:schemeClr val="bg1"/>
              </a:solidFill>
            </a:endParaRPr>
          </a:p>
        </p:txBody>
      </p:sp>
      <p:sp>
        <p:nvSpPr>
          <p:cNvPr id="16388" name="Content Placeholder 2"/>
          <p:cNvSpPr>
            <a:spLocks noGrp="1"/>
          </p:cNvSpPr>
          <p:nvPr>
            <p:ph idx="1"/>
          </p:nvPr>
        </p:nvSpPr>
        <p:spPr>
          <a:xfrm>
            <a:off x="1473200" y="1282700"/>
            <a:ext cx="8915400" cy="4881563"/>
          </a:xfrm>
        </p:spPr>
        <p:txBody>
          <a:bodyPr/>
          <a:lstStyle/>
          <a:p>
            <a:pPr marL="0" indent="0" eaLnBrk="1" hangingPunct="1">
              <a:spcBef>
                <a:spcPts val="100"/>
              </a:spcBef>
              <a:buNone/>
            </a:pPr>
            <a:r>
              <a:rPr lang="en-US" altLang="en-US" sz="2800" b="1" dirty="0"/>
              <a:t>Constraints </a:t>
            </a:r>
          </a:p>
          <a:p>
            <a:pPr marL="342900" lvl="1" indent="-342900" eaLnBrk="1" hangingPunct="1">
              <a:spcBef>
                <a:spcPts val="100"/>
              </a:spcBef>
            </a:pPr>
            <a:endParaRPr lang="en-US" altLang="en-US" sz="2000" b="1" dirty="0">
              <a:ea typeface="+mn-ea"/>
              <a:cs typeface="+mn-cs"/>
            </a:endParaRPr>
          </a:p>
          <a:p>
            <a:pPr marL="514350" lvl="1" indent="-514350" eaLnBrk="1" hangingPunct="1">
              <a:spcBef>
                <a:spcPts val="100"/>
              </a:spcBef>
              <a:buFont typeface="+mj-lt"/>
              <a:buAutoNum type="romanUcPeriod"/>
            </a:pPr>
            <a:r>
              <a:rPr lang="en-US" altLang="en-US" sz="2400" b="1" dirty="0">
                <a:ea typeface="+mn-ea"/>
                <a:cs typeface="+mn-cs"/>
              </a:rPr>
              <a:t>Integrity Constraints</a:t>
            </a:r>
            <a:endParaRPr lang="en-US" altLang="en-US" sz="2400" b="1" dirty="0">
              <a:ea typeface="+mn-ea"/>
              <a:cs typeface="Arial"/>
            </a:endParaRPr>
          </a:p>
          <a:p>
            <a:pPr marL="514350" lvl="1" indent="-514350" eaLnBrk="1" hangingPunct="1">
              <a:spcBef>
                <a:spcPts val="100"/>
              </a:spcBef>
              <a:buFont typeface="+mj-lt"/>
              <a:buAutoNum type="romanUcPeriod"/>
            </a:pPr>
            <a:r>
              <a:rPr lang="en-US" altLang="en-US" sz="2400" b="1" dirty="0">
                <a:ea typeface="+mn-ea"/>
                <a:cs typeface="+mn-cs"/>
              </a:rPr>
              <a:t>Entity Integrity Constraints</a:t>
            </a:r>
            <a:endParaRPr lang="en-US" altLang="en-US" sz="2400" b="1" dirty="0">
              <a:ea typeface="+mn-ea"/>
              <a:cs typeface="Arial"/>
            </a:endParaRPr>
          </a:p>
          <a:p>
            <a:pPr marL="514350" lvl="1" indent="-514350">
              <a:spcBef>
                <a:spcPts val="100"/>
              </a:spcBef>
              <a:buFont typeface="+mj-lt"/>
              <a:buAutoNum type="romanUcPeriod"/>
            </a:pPr>
            <a:r>
              <a:rPr lang="en-US" altLang="en-US" sz="2400" b="1" dirty="0">
                <a:ea typeface="+mn-ea"/>
                <a:cs typeface="Arial"/>
              </a:rPr>
              <a:t>Referential </a:t>
            </a:r>
            <a:r>
              <a:rPr lang="en-US" sz="2400" b="1" dirty="0">
                <a:ea typeface="+mn-ea"/>
                <a:cs typeface="Arial"/>
              </a:rPr>
              <a:t>Integrity Constraints</a:t>
            </a:r>
            <a:endParaRPr lang="en-US" altLang="en-US" sz="2400" b="1" dirty="0">
              <a:ea typeface="+mn-ea"/>
              <a:cs typeface="Arial"/>
            </a:endParaRPr>
          </a:p>
          <a:p>
            <a:pPr marL="514350" lvl="1" indent="-514350">
              <a:spcBef>
                <a:spcPts val="100"/>
              </a:spcBef>
              <a:buFont typeface="+mj-lt"/>
              <a:buAutoNum type="romanUcPeriod"/>
            </a:pPr>
            <a:r>
              <a:rPr lang="en-US" sz="2400" b="1" dirty="0">
                <a:ea typeface="+mn-ea"/>
                <a:cs typeface="Arial"/>
              </a:rPr>
              <a:t>Domain Constraints</a:t>
            </a:r>
          </a:p>
          <a:p>
            <a:pPr marL="342900" lvl="1" indent="-342900" eaLnBrk="1" hangingPunct="1">
              <a:spcBef>
                <a:spcPts val="100"/>
              </a:spcBef>
            </a:pPr>
            <a:endParaRPr lang="en-US" altLang="en-US" sz="2000" b="1" dirty="0">
              <a:cs typeface="Arial"/>
            </a:endParaRPr>
          </a:p>
          <a:p>
            <a:pPr marL="342900" lvl="1" indent="-342900" eaLnBrk="1" hangingPunct="1">
              <a:spcBef>
                <a:spcPts val="100"/>
              </a:spcBef>
            </a:pPr>
            <a:endParaRPr lang="en-US" altLang="en-US" sz="2000" b="1" dirty="0">
              <a:cs typeface="Arial"/>
            </a:endParaRPr>
          </a:p>
          <a:p>
            <a:pPr lvl="1" eaLnBrk="1" hangingPunct="1">
              <a:spcBef>
                <a:spcPts val="100"/>
              </a:spcBef>
            </a:pPr>
            <a:endParaRPr lang="en-US" altLang="en-US" sz="1000" b="1" dirty="0">
              <a:cs typeface="Arial"/>
            </a:endParaRPr>
          </a:p>
        </p:txBody>
      </p:sp>
      <p:sp>
        <p:nvSpPr>
          <p:cNvPr id="2" name="Title 1"/>
          <p:cNvSpPr>
            <a:spLocks noGrp="1"/>
          </p:cNvSpPr>
          <p:nvPr>
            <p:ph type="title"/>
          </p:nvPr>
        </p:nvSpPr>
        <p:spPr>
          <a:effectLst/>
        </p:spPr>
        <p:txBody>
          <a:bodyPr/>
          <a:lstStyle/>
          <a:p>
            <a:r>
              <a:rPr lang="en-US" altLang="en-US" sz="3600">
                <a:solidFill>
                  <a:schemeClr val="tx1"/>
                </a:solidFill>
              </a:rPr>
              <a:t>Session Plan</a:t>
            </a:r>
            <a:endParaRPr lang="en-US" sz="3600">
              <a:solidFill>
                <a:schemeClr val="tx1"/>
              </a:solidFill>
              <a:cs typeface="Aria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ctrTitle"/>
          </p:nvPr>
        </p:nvSpPr>
        <p:spPr>
          <a:xfrm>
            <a:off x="1676400" y="1143000"/>
            <a:ext cx="8420100" cy="685800"/>
          </a:xfrm>
          <a:effectLst/>
        </p:spPr>
        <p:txBody>
          <a:bodyPr/>
          <a:lstStyle/>
          <a:p>
            <a:pPr eaLnBrk="1" hangingPunct="1">
              <a:defRPr/>
            </a:pPr>
            <a:r>
              <a:rPr lang="en-US" sz="3600" dirty="0">
                <a:solidFill>
                  <a:schemeClr val="tx1"/>
                </a:solidFill>
              </a:rPr>
              <a:t>Constraints </a:t>
            </a:r>
            <a:endParaRPr lang="en-US" sz="3600" dirty="0">
              <a:solidFill>
                <a:schemeClr val="tx1"/>
              </a:solidFill>
              <a:cs typeface="Aria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731"/>
            <a:ext cx="9914188" cy="1017922"/>
          </a:xfrm>
          <a:effectLst/>
        </p:spPr>
        <p:txBody>
          <a:bodyPr/>
          <a:lstStyle/>
          <a:p>
            <a:r>
              <a:rPr lang="en-US" dirty="0">
                <a:solidFill>
                  <a:schemeClr val="accent6">
                    <a:lumMod val="75000"/>
                  </a:schemeClr>
                </a:solidFill>
              </a:rPr>
              <a:t>Constraints</a:t>
            </a:r>
            <a:r>
              <a:rPr lang="en-US" dirty="0"/>
              <a:t> </a:t>
            </a:r>
          </a:p>
        </p:txBody>
      </p:sp>
      <p:sp>
        <p:nvSpPr>
          <p:cNvPr id="3" name="Content Placeholder 2"/>
          <p:cNvSpPr>
            <a:spLocks noGrp="1"/>
          </p:cNvSpPr>
          <p:nvPr>
            <p:ph idx="1"/>
          </p:nvPr>
        </p:nvSpPr>
        <p:spPr>
          <a:xfrm>
            <a:off x="0" y="1017923"/>
            <a:ext cx="12192000" cy="5306678"/>
          </a:xfrm>
        </p:spPr>
        <p:txBody>
          <a:bodyPr>
            <a:normAutofit/>
          </a:bodyPr>
          <a:lstStyle/>
          <a:p>
            <a:pPr marL="0" indent="0">
              <a:buNone/>
            </a:pPr>
            <a:r>
              <a:rPr lang="en-US" sz="2800" dirty="0"/>
              <a:t>A relational database is a collection of relations. These relations store data about a business or a business process. Functional users or business managers define the rules that must be applied to this data before storing it in the database. For example, in our SMS case study, </a:t>
            </a:r>
          </a:p>
          <a:p>
            <a:pPr marL="0" indent="0">
              <a:buNone/>
            </a:pPr>
            <a:endParaRPr lang="en-US" sz="2800" dirty="0"/>
          </a:p>
          <a:p>
            <a:r>
              <a:rPr lang="en-US" sz="2800" dirty="0"/>
              <a:t>Each student must have a roll number which must be unique in the records maintaining student data. </a:t>
            </a:r>
          </a:p>
          <a:p>
            <a:r>
              <a:rPr lang="en-US" sz="2800" dirty="0"/>
              <a:t>No student in a department can work on more than one mini-project. </a:t>
            </a:r>
          </a:p>
          <a:p>
            <a:r>
              <a:rPr lang="en-US" sz="2800" dirty="0"/>
              <a:t>A student can belong to only one department, etc. </a:t>
            </a:r>
          </a:p>
          <a:p>
            <a:pPr algn="just"/>
            <a:endParaRPr lang="en-US" sz="2800" dirty="0">
              <a:cs typeface="Arial"/>
            </a:endParaRPr>
          </a:p>
        </p:txBody>
      </p:sp>
      <p:sp>
        <p:nvSpPr>
          <p:cNvPr id="5" name="Slide Number Placeholder 3"/>
          <p:cNvSpPr>
            <a:spLocks noGrp="1"/>
          </p:cNvSpPr>
          <p:nvPr>
            <p:ph type="sldNum" sz="quarter" idx="10"/>
          </p:nvPr>
        </p:nvSpPr>
        <p:spPr>
          <a:xfrm>
            <a:off x="5410200" y="6438065"/>
            <a:ext cx="10318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1" y="16043"/>
            <a:ext cx="9914188" cy="1017922"/>
          </a:xfrm>
          <a:effectLst/>
        </p:spPr>
        <p:txBody>
          <a:bodyPr/>
          <a:lstStyle/>
          <a:p>
            <a:r>
              <a:rPr lang="en-US" dirty="0">
                <a:solidFill>
                  <a:schemeClr val="accent6">
                    <a:lumMod val="75000"/>
                  </a:schemeClr>
                </a:solidFill>
              </a:rPr>
              <a:t>Constraints</a:t>
            </a:r>
            <a:r>
              <a:rPr lang="en-US" dirty="0"/>
              <a:t> </a:t>
            </a:r>
          </a:p>
        </p:txBody>
      </p:sp>
      <p:sp>
        <p:nvSpPr>
          <p:cNvPr id="3" name="Content Placeholder 2"/>
          <p:cNvSpPr>
            <a:spLocks noGrp="1"/>
          </p:cNvSpPr>
          <p:nvPr>
            <p:ph idx="1"/>
          </p:nvPr>
        </p:nvSpPr>
        <p:spPr>
          <a:xfrm>
            <a:off x="0" y="1017923"/>
            <a:ext cx="12192000" cy="5306678"/>
          </a:xfrm>
        </p:spPr>
        <p:txBody>
          <a:bodyPr>
            <a:normAutofit/>
          </a:bodyPr>
          <a:lstStyle/>
          <a:p>
            <a:pPr marL="0" indent="0">
              <a:buNone/>
            </a:pPr>
            <a:r>
              <a:rPr lang="en-US" sz="2800" b="1" dirty="0"/>
              <a:t>The business rules or restrictions which are enforced on data being stored in a relation are called Constraints. These constraints ensure that data stored in relations will be valid.</a:t>
            </a:r>
            <a:r>
              <a:rPr lang="en-US" sz="2800" dirty="0"/>
              <a:t> </a:t>
            </a:r>
          </a:p>
          <a:p>
            <a:pPr marL="0" indent="0">
              <a:buNone/>
            </a:pPr>
            <a:endParaRPr lang="en-US" sz="2800" dirty="0"/>
          </a:p>
          <a:p>
            <a:pPr marL="0" indent="0" algn="just">
              <a:buNone/>
            </a:pPr>
            <a:r>
              <a:rPr lang="en-US" sz="2800" b="1" dirty="0"/>
              <a:t>Note:</a:t>
            </a:r>
            <a:r>
              <a:rPr lang="en-US" sz="2800" dirty="0"/>
              <a:t> Even if a single column of the record being entered into the relation fails a constraint, then the entire record is rejected and not stored in a relation. </a:t>
            </a:r>
          </a:p>
          <a:p>
            <a:pPr algn="just"/>
            <a:endParaRPr lang="en-US" sz="2800" dirty="0">
              <a:cs typeface="Arial"/>
            </a:endParaRPr>
          </a:p>
        </p:txBody>
      </p:sp>
      <p:sp>
        <p:nvSpPr>
          <p:cNvPr id="5" name="Slide Number Placeholder 3"/>
          <p:cNvSpPr>
            <a:spLocks noGrp="1"/>
          </p:cNvSpPr>
          <p:nvPr>
            <p:ph type="sldNum" sz="quarter" idx="10"/>
          </p:nvPr>
        </p:nvSpPr>
        <p:spPr>
          <a:xfrm>
            <a:off x="5410200" y="6438065"/>
            <a:ext cx="10318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7</a:t>
            </a:r>
          </a:p>
        </p:txBody>
      </p:sp>
    </p:spTree>
    <p:extLst>
      <p:ext uri="{BB962C8B-B14F-4D97-AF65-F5344CB8AC3E}">
        <p14:creationId xmlns:p14="http://schemas.microsoft.com/office/powerpoint/2010/main" val="5799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3" y="0"/>
            <a:ext cx="9914188" cy="1017922"/>
          </a:xfrm>
          <a:effectLst/>
        </p:spPr>
        <p:txBody>
          <a:bodyPr/>
          <a:lstStyle/>
          <a:p>
            <a:r>
              <a:rPr lang="en-US" dirty="0">
                <a:solidFill>
                  <a:schemeClr val="accent6">
                    <a:lumMod val="75000"/>
                  </a:schemeClr>
                </a:solidFill>
              </a:rPr>
              <a:t>Categories of Constraints</a:t>
            </a:r>
          </a:p>
        </p:txBody>
      </p:sp>
      <p:sp>
        <p:nvSpPr>
          <p:cNvPr id="5" name="Slide Number Placeholder 3"/>
          <p:cNvSpPr>
            <a:spLocks noGrp="1"/>
          </p:cNvSpPr>
          <p:nvPr>
            <p:ph type="sldNum" sz="quarter" idx="10"/>
          </p:nvPr>
        </p:nvSpPr>
        <p:spPr>
          <a:xfrm>
            <a:off x="5410200" y="6438065"/>
            <a:ext cx="10318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8</a:t>
            </a:r>
          </a:p>
        </p:txBody>
      </p:sp>
      <p:sp>
        <p:nvSpPr>
          <p:cNvPr id="6" name="Content Placeholder 5">
            <a:extLst>
              <a:ext uri="{FF2B5EF4-FFF2-40B4-BE49-F238E27FC236}">
                <a16:creationId xmlns:a16="http://schemas.microsoft.com/office/drawing/2014/main" xmlns="" id="{32B3D0E6-FB25-492D-AAAC-8F2F9B9ACF8C}"/>
              </a:ext>
            </a:extLst>
          </p:cNvPr>
          <p:cNvSpPr>
            <a:spLocks noGrp="1"/>
          </p:cNvSpPr>
          <p:nvPr>
            <p:ph idx="1"/>
          </p:nvPr>
        </p:nvSpPr>
        <p:spPr/>
        <p:txBody>
          <a:bodyPr/>
          <a:lstStyle/>
          <a:p>
            <a:pPr marL="0" indent="0">
              <a:buNone/>
            </a:pPr>
            <a:r>
              <a:rPr lang="en-US" sz="2800" dirty="0">
                <a:latin typeface="Arial"/>
                <a:cs typeface="Calibri"/>
              </a:rPr>
              <a:t>Constraints on databases are divided into three main categories</a:t>
            </a:r>
            <a:r>
              <a:rPr lang="en-US" sz="2800" dirty="0" smtClean="0">
                <a:latin typeface="Arial"/>
                <a:cs typeface="Calibri"/>
              </a:rPr>
              <a:t>:</a:t>
            </a:r>
          </a:p>
          <a:p>
            <a:pPr marL="0" indent="0">
              <a:buNone/>
            </a:pPr>
            <a:endParaRPr lang="en-US" sz="2800" dirty="0">
              <a:latin typeface="Arial"/>
              <a:cs typeface="Calibri"/>
            </a:endParaRPr>
          </a:p>
          <a:p>
            <a:pPr marL="971550" lvl="1" indent="-514350">
              <a:buFont typeface="+mj-lt"/>
              <a:buAutoNum type="arabicPeriod"/>
            </a:pPr>
            <a:r>
              <a:rPr lang="en-US" sz="2800" dirty="0">
                <a:ea typeface="+mn-lt"/>
                <a:cs typeface="+mn-lt"/>
              </a:rPr>
              <a:t>Inherent model-based constraints or implicit constraints</a:t>
            </a:r>
          </a:p>
          <a:p>
            <a:pPr marL="971550" lvl="1" indent="-514350">
              <a:buFont typeface="+mj-lt"/>
              <a:buAutoNum type="arabicPeriod"/>
            </a:pPr>
            <a:r>
              <a:rPr lang="en-US" sz="2800" dirty="0">
                <a:ea typeface="+mn-lt"/>
                <a:cs typeface="+mn-lt"/>
              </a:rPr>
              <a:t>Schema-based constraints or explicit constraints or integrity constraints</a:t>
            </a:r>
          </a:p>
          <a:p>
            <a:pPr marL="971550" lvl="1" indent="-514350">
              <a:buFont typeface="+mj-lt"/>
              <a:buAutoNum type="arabicPeriod"/>
            </a:pPr>
            <a:r>
              <a:rPr lang="en-US" sz="2800" dirty="0">
                <a:ea typeface="+mn-lt"/>
                <a:cs typeface="+mn-lt"/>
              </a:rPr>
              <a:t>Application-based constraints</a:t>
            </a:r>
            <a:endParaRPr lang="en-US" sz="2800" dirty="0">
              <a:latin typeface="Arial"/>
              <a:cs typeface="Arial"/>
            </a:endParaRPr>
          </a:p>
          <a:p>
            <a:pPr lvl="1"/>
            <a:endParaRPr lang="en-US" sz="2800" b="1"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4" y="-11208"/>
            <a:ext cx="10962419" cy="997046"/>
          </a:xfrm>
          <a:effectLst/>
        </p:spPr>
        <p:txBody>
          <a:bodyPr/>
          <a:lstStyle/>
          <a:p>
            <a:r>
              <a:rPr lang="en-US" dirty="0">
                <a:solidFill>
                  <a:schemeClr val="accent6">
                    <a:lumMod val="75000"/>
                  </a:schemeClr>
                </a:solidFill>
              </a:rPr>
              <a:t>Inherent model-based constraints or implicit constraints</a:t>
            </a:r>
          </a:p>
        </p:txBody>
      </p:sp>
      <p:sp>
        <p:nvSpPr>
          <p:cNvPr id="3" name="Content Placeholder 2"/>
          <p:cNvSpPr>
            <a:spLocks noGrp="1"/>
          </p:cNvSpPr>
          <p:nvPr>
            <p:ph idx="1"/>
          </p:nvPr>
        </p:nvSpPr>
        <p:spPr>
          <a:xfrm>
            <a:off x="0" y="1013912"/>
            <a:ext cx="12192000" cy="5310688"/>
          </a:xfrm>
        </p:spPr>
        <p:txBody>
          <a:bodyPr/>
          <a:lstStyle/>
          <a:p>
            <a:pPr>
              <a:buNone/>
            </a:pPr>
            <a:r>
              <a:rPr lang="en-US" dirty="0">
                <a:ea typeface="+mn-lt"/>
                <a:cs typeface="+mn-lt"/>
              </a:rPr>
              <a:t>The constraints that are implicit in a data model are called inherent model-based constraints. These constraints are: </a:t>
            </a:r>
          </a:p>
          <a:p>
            <a:r>
              <a:rPr lang="en-US" sz="2200" b="1" dirty="0">
                <a:ea typeface="+mn-lt"/>
                <a:cs typeface="+mn-lt"/>
              </a:rPr>
              <a:t>Ordering of tuples in a relation</a:t>
            </a:r>
            <a:r>
              <a:rPr lang="en-US" sz="2200" dirty="0">
                <a:ea typeface="+mn-lt"/>
                <a:cs typeface="+mn-lt"/>
              </a:rPr>
              <a:t>: A relation is not sensitive to the ordering of tuples.</a:t>
            </a:r>
          </a:p>
          <a:p>
            <a:r>
              <a:rPr lang="en-US" sz="2200" b="1" dirty="0">
                <a:ea typeface="+mn-lt"/>
                <a:cs typeface="+mn-lt"/>
              </a:rPr>
              <a:t>Values and NULLs in the Tuples</a:t>
            </a:r>
            <a:r>
              <a:rPr lang="en-US" sz="2200" dirty="0" smtClean="0">
                <a:ea typeface="+mn-lt"/>
                <a:cs typeface="+mn-lt"/>
              </a:rPr>
              <a:t>:</a:t>
            </a:r>
          </a:p>
          <a:p>
            <a:pPr marL="400050" lvl="1" indent="0">
              <a:buNone/>
            </a:pPr>
            <a:r>
              <a:rPr lang="en-US" sz="2000" dirty="0" smtClean="0">
                <a:ea typeface="+mn-lt"/>
                <a:cs typeface="+mn-lt"/>
              </a:rPr>
              <a:t>a) M</a:t>
            </a:r>
            <a:r>
              <a:rPr lang="en-US" sz="2000" dirty="0" smtClean="0">
                <a:ea typeface="+mn-lt"/>
                <a:cs typeface="+mn-lt"/>
              </a:rPr>
              <a:t>ulti-valued </a:t>
            </a:r>
            <a:r>
              <a:rPr lang="en-US" sz="2000" dirty="0">
                <a:ea typeface="+mn-lt"/>
                <a:cs typeface="+mn-lt"/>
              </a:rPr>
              <a:t>attributes are not </a:t>
            </a:r>
            <a:r>
              <a:rPr lang="en-US" sz="2000" dirty="0" smtClean="0">
                <a:ea typeface="+mn-lt"/>
                <a:cs typeface="+mn-lt"/>
              </a:rPr>
              <a:t>allowed.</a:t>
            </a:r>
          </a:p>
          <a:p>
            <a:pPr marL="400050" lvl="1" indent="0">
              <a:buNone/>
            </a:pPr>
            <a:r>
              <a:rPr lang="en-US" sz="2000" dirty="0" smtClean="0">
                <a:ea typeface="+mn-lt"/>
                <a:cs typeface="+mn-lt"/>
              </a:rPr>
              <a:t>b)</a:t>
            </a:r>
            <a:r>
              <a:rPr lang="en-US" sz="2000" dirty="0" smtClean="0">
                <a:ea typeface="+mn-lt"/>
                <a:cs typeface="+mn-lt"/>
              </a:rPr>
              <a:t> </a:t>
            </a:r>
            <a:r>
              <a:rPr lang="en-US" dirty="0" smtClean="0"/>
              <a:t>To </a:t>
            </a:r>
            <a:r>
              <a:rPr lang="en-US" dirty="0"/>
              <a:t>represent the values of attributes that may be unknown or may not apply to a tuple. A special value, called NULL, is used </a:t>
            </a:r>
            <a:r>
              <a:rPr lang="en-US" dirty="0" smtClean="0"/>
              <a:t>.</a:t>
            </a:r>
            <a:r>
              <a:rPr lang="en-US" dirty="0"/>
              <a:t> </a:t>
            </a:r>
            <a:endParaRPr lang="en-US" sz="2400" dirty="0">
              <a:cs typeface="Arial"/>
            </a:endParaRPr>
          </a:p>
        </p:txBody>
      </p:sp>
      <p:sp>
        <p:nvSpPr>
          <p:cNvPr id="4" name="Slide Number Placeholder 3"/>
          <p:cNvSpPr>
            <a:spLocks noGrp="1"/>
          </p:cNvSpPr>
          <p:nvPr>
            <p:ph type="sldNum" sz="quarter" idx="10"/>
          </p:nvPr>
        </p:nvSpPr>
        <p:spPr>
          <a:xfrm>
            <a:off x="5410200" y="6470149"/>
            <a:ext cx="10318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9</a:t>
            </a:r>
          </a:p>
        </p:txBody>
      </p:sp>
      <p:pic>
        <p:nvPicPr>
          <p:cNvPr id="6" name="Picture 6" descr="Table&#10;&#10;Description automatically generated">
            <a:extLst>
              <a:ext uri="{FF2B5EF4-FFF2-40B4-BE49-F238E27FC236}">
                <a16:creationId xmlns:a16="http://schemas.microsoft.com/office/drawing/2014/main" xmlns="" id="{C07E829C-85B6-473C-A4F5-FDF380ABF5F3}"/>
              </a:ext>
            </a:extLst>
          </p:cNvPr>
          <p:cNvPicPr>
            <a:picLocks noChangeAspect="1"/>
          </p:cNvPicPr>
          <p:nvPr/>
        </p:nvPicPr>
        <p:blipFill>
          <a:blip r:embed="rId2"/>
          <a:stretch>
            <a:fillRect/>
          </a:stretch>
        </p:blipFill>
        <p:spPr bwMode="auto">
          <a:xfrm>
            <a:off x="4800600" y="3986498"/>
            <a:ext cx="7180805" cy="227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2084" y="4663788"/>
            <a:ext cx="4952999" cy="923330"/>
          </a:xfrm>
          <a:prstGeom prst="rect">
            <a:avLst/>
          </a:prstGeom>
          <a:noFill/>
        </p:spPr>
        <p:txBody>
          <a:bodyPr wrap="square" rtlCol="0">
            <a:spAutoFit/>
          </a:bodyPr>
          <a:lstStyle/>
          <a:p>
            <a:r>
              <a:rPr lang="en-US" b="1" dirty="0" smtClean="0">
                <a:latin typeface="+mn-lt"/>
              </a:rPr>
              <a:t>Example </a:t>
            </a:r>
            <a:r>
              <a:rPr lang="en-US" dirty="0" smtClean="0">
                <a:latin typeface="+mn-lt"/>
              </a:rPr>
              <a:t>:A student does not have middle name in the student relation , it will represent by NULL</a:t>
            </a:r>
            <a:endParaRPr lang="en-IN" dirty="0">
              <a:latin typeface="+mn-lt"/>
            </a:endParaRPr>
          </a:p>
        </p:txBody>
      </p:sp>
      <p:sp>
        <p:nvSpPr>
          <p:cNvPr id="7" name="Oval 6"/>
          <p:cNvSpPr/>
          <p:nvPr/>
        </p:nvSpPr>
        <p:spPr bwMode="auto">
          <a:xfrm>
            <a:off x="7743302" y="4572000"/>
            <a:ext cx="1295400" cy="308852"/>
          </a:xfrm>
          <a:prstGeom prst="ellipse">
            <a:avLst/>
          </a:prstGeom>
          <a:solidFill>
            <a:srgbClr val="AFAFAF">
              <a:alpha val="20000"/>
            </a:srgbClr>
          </a:solidFill>
          <a:ln w="9525" cap="flat" cmpd="sng" algn="ctr">
            <a:solidFill>
              <a:srgbClr val="FF0000"/>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smtClean="0">
              <a:ln>
                <a:noFill/>
              </a:ln>
              <a:solidFill>
                <a:schemeClr val="tx1"/>
              </a:solidFill>
              <a:effectLst/>
              <a:latin typeface="Courier New" pitchFamily="49" charset="0"/>
            </a:endParaRPr>
          </a:p>
        </p:txBody>
      </p:sp>
    </p:spTree>
  </p:cSld>
  <p:clrMapOvr>
    <a:masterClrMapping/>
  </p:clrMapOvr>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48CE3B35531040B2D0558FC90F5755" ma:contentTypeVersion="5" ma:contentTypeDescription="Create a new document." ma:contentTypeScope="" ma:versionID="1d6a5c864886c6e72488e233191e43d5">
  <xsd:schema xmlns:xsd="http://www.w3.org/2001/XMLSchema" xmlns:xs="http://www.w3.org/2001/XMLSchema" xmlns:p="http://schemas.microsoft.com/office/2006/metadata/properties" xmlns:ns2="4ed0e2e2-ac3f-437f-850a-1b81a33a438a" xmlns:ns3="7f2d156a-49a8-4154-81be-7fe77221daa9" targetNamespace="http://schemas.microsoft.com/office/2006/metadata/properties" ma:root="true" ma:fieldsID="d3d0872017a0f81a8fe3c26c3c917425" ns2:_="" ns3:_="">
    <xsd:import namespace="4ed0e2e2-ac3f-437f-850a-1b81a33a438a"/>
    <xsd:import namespace="7f2d156a-49a8-4154-81be-7fe77221daa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0e2e2-ac3f-437f-850a-1b81a33a43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2d156a-49a8-4154-81be-7fe77221daa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1B2999-7CB3-4011-9AB6-63687A144327}"/>
</file>

<file path=customXml/itemProps2.xml><?xml version="1.0" encoding="utf-8"?>
<ds:datastoreItem xmlns:ds="http://schemas.openxmlformats.org/officeDocument/2006/customXml" ds:itemID="{6798B8B5-D64D-4904-AE61-F65112CB67B9}"/>
</file>

<file path=customXml/itemProps3.xml><?xml version="1.0" encoding="utf-8"?>
<ds:datastoreItem xmlns:ds="http://schemas.openxmlformats.org/officeDocument/2006/customXml" ds:itemID="{4182CE3E-2345-468B-916A-4C20874246AE}"/>
</file>

<file path=docProps/app.xml><?xml version="1.0" encoding="utf-8"?>
<Properties xmlns="http://schemas.openxmlformats.org/officeDocument/2006/extended-properties" xmlns:vt="http://schemas.openxmlformats.org/officeDocument/2006/docPropsVTypes">
  <Template/>
  <TotalTime>21124</TotalTime>
  <Words>959</Words>
  <Application>Microsoft Office PowerPoint</Application>
  <PresentationFormat>Widescreen</PresentationFormat>
  <Paragraphs>294</Paragraphs>
  <Slides>37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Courier New</vt:lpstr>
      <vt:lpstr>Symbol</vt:lpstr>
      <vt:lpstr>Times New Roman</vt:lpstr>
      <vt:lpstr>Wingdings</vt:lpstr>
      <vt:lpstr>Presentation</vt:lpstr>
      <vt:lpstr>Introduction to Relational Model - Constraints</vt:lpstr>
      <vt:lpstr>General Guideline</vt:lpstr>
      <vt:lpstr>Module Objective</vt:lpstr>
      <vt:lpstr>Session Plan</vt:lpstr>
      <vt:lpstr>Constraints </vt:lpstr>
      <vt:lpstr>Constraints </vt:lpstr>
      <vt:lpstr>Constraints </vt:lpstr>
      <vt:lpstr>Categories of Constraints</vt:lpstr>
      <vt:lpstr>Inherent model-based constraints or implicit constraints</vt:lpstr>
      <vt:lpstr>Schema-based constraints or explicit constraints or Integrity constraints</vt:lpstr>
      <vt:lpstr>Entity Integrity Constraint or Key Constraint </vt:lpstr>
      <vt:lpstr> Can you Answer this question  </vt:lpstr>
      <vt:lpstr> Can you Answer this question  </vt:lpstr>
      <vt:lpstr>Referential Integrity Constraints </vt:lpstr>
      <vt:lpstr>Referential Integrity Constraints </vt:lpstr>
      <vt:lpstr>  Can you Answer this question   </vt:lpstr>
      <vt:lpstr>  Can you Answer this question   </vt:lpstr>
      <vt:lpstr>Domain constraint  </vt:lpstr>
      <vt:lpstr>Null Constraint </vt:lpstr>
      <vt:lpstr>Unique Constraint</vt:lpstr>
      <vt:lpstr>Check Constraint</vt:lpstr>
      <vt:lpstr>Default Constraint</vt:lpstr>
      <vt:lpstr>Application-based constraints</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Case Study Design with Complete Constraints      </vt:lpstr>
      <vt:lpstr>     Case Study Design with Complete Constraints      </vt:lpstr>
      <vt:lpstr>     Case Study Design with Complete Constraints      </vt:lpstr>
      <vt:lpstr>     Case Study Design with Complete Constraints      </vt:lpstr>
      <vt:lpstr>     Case Study Design with Complete Constraints      </vt:lpstr>
      <vt:lpstr>     Case Study Design with Complete Constraints      </vt:lpstr>
      <vt:lpstr>Review Questions</vt:lpstr>
      <vt:lpstr>PowerPoint Presentation</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Gourav kansal</cp:lastModifiedBy>
  <cp:revision>1715</cp:revision>
  <dcterms:created xsi:type="dcterms:W3CDTF">2004-06-12T09:53:42Z</dcterms:created>
  <dcterms:modified xsi:type="dcterms:W3CDTF">2021-10-27T10:17:53Z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0x010100CB48CE3B35531040B2D0558FC90F5755</vt:lpwstr>
  </property>
</Properties>
</file>