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68" r:id="rId5"/>
    <p:sldId id="302" r:id="rId6"/>
    <p:sldId id="303" r:id="rId7"/>
    <p:sldId id="304" r:id="rId8"/>
    <p:sldId id="279" r:id="rId9"/>
    <p:sldId id="280" r:id="rId10"/>
    <p:sldId id="305" r:id="rId11"/>
    <p:sldId id="306" r:id="rId12"/>
    <p:sldId id="282" r:id="rId13"/>
    <p:sldId id="284" r:id="rId14"/>
    <p:sldId id="285" r:id="rId15"/>
    <p:sldId id="287" r:id="rId16"/>
    <p:sldId id="307" r:id="rId17"/>
    <p:sldId id="288" r:id="rId18"/>
    <p:sldId id="289" r:id="rId19"/>
    <p:sldId id="308" r:id="rId20"/>
    <p:sldId id="290" r:id="rId21"/>
    <p:sldId id="292" r:id="rId22"/>
    <p:sldId id="297" r:id="rId23"/>
    <p:sldId id="294" r:id="rId24"/>
    <p:sldId id="309" r:id="rId25"/>
    <p:sldId id="310" r:id="rId26"/>
    <p:sldId id="311" r:id="rId27"/>
    <p:sldId id="312" r:id="rId28"/>
    <p:sldId id="301" r:id="rId29"/>
    <p:sldId id="273" r:id="rId30"/>
    <p:sldId id="313" r:id="rId31"/>
    <p:sldId id="275" r:id="rId32"/>
    <p:sldId id="270" r:id="rId33"/>
  </p:sldIdLst>
  <p:sldSz cx="12192000" cy="6858000"/>
  <p:notesSz cx="6858000" cy="91900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FuEpgUQvs7p/Sm672pU6oaA8H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036c6d089c41dc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A2783-B21A-DC81-4EC8-38FDA3C69186}" v="6" dt="2021-11-24T09:01:27.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21" autoAdjust="0"/>
  </p:normalViewPr>
  <p:slideViewPr>
    <p:cSldViewPr snapToGrid="0">
      <p:cViewPr varScale="1">
        <p:scale>
          <a:sx n="68" d="100"/>
          <a:sy n="68" d="100"/>
        </p:scale>
        <p:origin x="792"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43A2783-B21A-DC81-4EC8-38FDA3C69186}"/>
    <pc:docChg chg="modSld">
      <pc:chgData name="" userId="" providerId="" clId="Web-{E43A2783-B21A-DC81-4EC8-38FDA3C69186}" dt="2021-11-24T09:00:58.854" v="1" actId="20577"/>
      <pc:docMkLst>
        <pc:docMk/>
      </pc:docMkLst>
      <pc:sldChg chg="modSp">
        <pc:chgData name="" userId="" providerId="" clId="Web-{E43A2783-B21A-DC81-4EC8-38FDA3C69186}" dt="2021-11-24T09:00:58.854" v="1" actId="20577"/>
        <pc:sldMkLst>
          <pc:docMk/>
          <pc:sldMk cId="2750992802" sldId="313"/>
        </pc:sldMkLst>
        <pc:spChg chg="mod">
          <ac:chgData name="" userId="" providerId="" clId="Web-{E43A2783-B21A-DC81-4EC8-38FDA3C69186}" dt="2021-11-24T09:00:58.854" v="1" actId="20577"/>
          <ac:spMkLst>
            <pc:docMk/>
            <pc:sldMk cId="2750992802" sldId="313"/>
            <ac:spMk id="2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22:02:13.99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2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04" name="Google Shape;104;p1: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200">
              <a:solidFill>
                <a:schemeClr val="dk1"/>
              </a:solidFill>
              <a:latin typeface="Times New Roman"/>
              <a:ea typeface="Times New Roman"/>
              <a:cs typeface="Times New Roman"/>
              <a:sym typeface="Times New Roman"/>
            </a:endParaRPr>
          </a:p>
        </p:txBody>
      </p:sp>
      <p:sp>
        <p:nvSpPr>
          <p:cNvPr id="105" name="Google Shape;105;p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1: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Tree>
    <p:extLst>
      <p:ext uri="{BB962C8B-B14F-4D97-AF65-F5344CB8AC3E}">
        <p14:creationId xmlns:p14="http://schemas.microsoft.com/office/powerpoint/2010/main" val="74970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C15AA-671C-4CB7-A3E1-7E52FA817E0D}" type="slidenum">
              <a:rPr lang="en-CA" altLang="en-US"/>
              <a:pPr/>
              <a:t>10</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170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C15AA-671C-4CB7-A3E1-7E52FA817E0D}" type="slidenum">
              <a:rPr lang="en-CA" altLang="en-US"/>
              <a:pPr/>
              <a:t>11</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242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BE053-7189-4AC7-AC44-6552A70AAA17}" type="slidenum">
              <a:rPr lang="en-CA" altLang="en-US"/>
              <a:pPr/>
              <a:t>12</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3727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F364ED-7A7E-4ABA-B1FB-76DC3CEC1A64}" type="slidenum">
              <a:rPr lang="en-CA" altLang="en-US"/>
              <a:pPr/>
              <a:t>13</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358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7C10-D8EB-487B-BCF8-36D7F10984E5}" type="slidenum">
              <a:rPr lang="en-CA" altLang="en-US"/>
              <a:pPr/>
              <a:t>14</a:t>
            </a:fld>
            <a:endParaRPr lang="en-CA" altLang="en-US"/>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200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3B402-2F81-45BF-AEC5-9BDC0D985FE4}" type="slidenum">
              <a:rPr lang="en-CA" altLang="en-US"/>
              <a:pPr/>
              <a:t>15</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68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3B402-2F81-45BF-AEC5-9BDC0D985FE4}" type="slidenum">
              <a:rPr lang="en-CA" altLang="en-US"/>
              <a:pPr/>
              <a:t>16</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4964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F76F5-5A7A-40C1-81BF-96A61FFD6E32}" type="slidenum">
              <a:rPr lang="en-CA" altLang="en-US"/>
              <a:pPr/>
              <a:t>17</a:t>
            </a:fld>
            <a:endParaRPr lang="en-CA" alt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419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F2B8F-394E-48A2-A343-B20D334325E2}" type="slidenum">
              <a:rPr lang="en-CA" altLang="en-US"/>
              <a:pPr/>
              <a:t>18</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362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F2B8F-394E-48A2-A343-B20D334325E2}" type="slidenum">
              <a:rPr lang="en-CA" altLang="en-US"/>
              <a:pPr/>
              <a:t>19</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348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914400" y="4365625"/>
            <a:ext cx="5029200" cy="41354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2: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916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3E45D-DF4B-458C-AA49-520195BDB944}" type="slidenum">
              <a:rPr lang="en-CA" altLang="en-US"/>
              <a:pPr/>
              <a:t>20</a:t>
            </a:fld>
            <a:endParaRPr lang="en-CA" alt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9580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00F8E-EA9F-4B2C-8D45-41CC34F11701}" type="slidenum">
              <a:rPr lang="en-CA" altLang="en-US"/>
              <a:pPr/>
              <a:t>21</a:t>
            </a:fld>
            <a:endParaRPr lang="en-CA" alt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5376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F994F-AF7B-4321-BFCE-CB9250A84CE8}" type="slidenum">
              <a:rPr lang="en-CA" altLang="en-US"/>
              <a:pPr/>
              <a:t>22</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518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77366-302A-4330-8A4D-547ACFE8E29D}" type="slidenum">
              <a:rPr lang="en-CA" altLang="en-US"/>
              <a:pPr/>
              <a:t>23</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802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77366-302A-4330-8A4D-547ACFE8E29D}" type="slidenum">
              <a:rPr lang="en-CA" altLang="en-US"/>
              <a:pPr/>
              <a:t>24</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9554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F994F-AF7B-4321-BFCE-CB9250A84CE8}" type="slidenum">
              <a:rPr lang="en-CA" altLang="en-US"/>
              <a:pPr/>
              <a:t>25</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6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F994F-AF7B-4321-BFCE-CB9250A84CE8}" type="slidenum">
              <a:rPr lang="en-CA" altLang="en-US"/>
              <a:pPr/>
              <a:t>26</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9592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F994F-AF7B-4321-BFCE-CB9250A84CE8}" type="slidenum">
              <a:rPr lang="en-CA" altLang="en-US"/>
              <a:pPr/>
              <a:t>27</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624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6136-CA8F-465C-831B-7D76BC5D932D}" type="slidenum">
              <a:rPr lang="en-CA" altLang="en-US"/>
              <a:pPr/>
              <a:t>28</a:t>
            </a:fld>
            <a:endParaRPr lang="en-CA"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467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29</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229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21" name="Google Shape;121;p3: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3</a:t>
            </a:fld>
            <a:endParaRPr sz="1200">
              <a:solidFill>
                <a:schemeClr val="dk1"/>
              </a:solidFill>
              <a:latin typeface="Times New Roman"/>
              <a:ea typeface="Times New Roman"/>
              <a:cs typeface="Times New Roman"/>
              <a:sym typeface="Times New Roman"/>
            </a:endParaRPr>
          </a:p>
        </p:txBody>
      </p:sp>
      <p:sp>
        <p:nvSpPr>
          <p:cNvPr id="122" name="Google Shape;122;p3: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783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None/>
            </a:pPr>
            <a:fld id="{00000000-1234-1234-1234-123412341234}" type="slidenum">
              <a:rPr lang="en-US" sz="1200" b="0" i="0" u="none" strike="noStrike" cap="none" smtClean="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30</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3776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c9a0ce6da_0_44: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gec9a0ce6da_0_44: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97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32966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419470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32035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extLst>
      <p:ext uri="{BB962C8B-B14F-4D97-AF65-F5344CB8AC3E}">
        <p14:creationId xmlns:p14="http://schemas.microsoft.com/office/powerpoint/2010/main" val="393557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B66C1-6BCC-407D-9B68-AAE0F9AADB96}" type="slidenum">
              <a:rPr lang="en-CA" altLang="en-US"/>
              <a:pPr/>
              <a:t>8</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165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C15AA-671C-4CB7-A3E1-7E52FA817E0D}" type="slidenum">
              <a:rPr lang="en-CA" altLang="en-US"/>
              <a:pPr/>
              <a:t>9</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22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pic>
        <p:nvPicPr>
          <p:cNvPr id="22" name="Google Shape;22;p15" descr="White Computer Wallpapers - Top Free White Computer Backgrounds -  WallpaperAccess"/>
          <p:cNvPicPr preferRelativeResize="0"/>
          <p:nvPr/>
        </p:nvPicPr>
        <p:blipFill rotWithShape="1">
          <a:blip r:embed="rId2">
            <a:alphaModFix/>
          </a:blip>
          <a:srcRect/>
          <a:stretch/>
        </p:blipFill>
        <p:spPr>
          <a:xfrm>
            <a:off x="0" y="10886"/>
            <a:ext cx="12192000" cy="6847114"/>
          </a:xfrm>
          <a:prstGeom prst="rect">
            <a:avLst/>
          </a:prstGeom>
          <a:noFill/>
          <a:ln>
            <a:noFill/>
          </a:ln>
        </p:spPr>
      </p:pic>
      <p:sp>
        <p:nvSpPr>
          <p:cNvPr id="23" name="Google Shape;23;p15"/>
          <p:cNvSpPr/>
          <p:nvPr/>
        </p:nvSpPr>
        <p:spPr>
          <a:xfrm>
            <a:off x="0" y="6527800"/>
            <a:ext cx="12192000" cy="330200"/>
          </a:xfrm>
          <a:prstGeom prst="rect">
            <a:avLst/>
          </a:prstGeom>
          <a:solidFill>
            <a:srgbClr val="262626">
              <a:alpha val="60784"/>
            </a:srgbClr>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None/>
            </a:pPr>
            <a:endParaRPr sz="1800">
              <a:solidFill>
                <a:schemeClr val="dk1"/>
              </a:solidFill>
              <a:latin typeface="Courier New"/>
              <a:ea typeface="Courier New"/>
              <a:cs typeface="Courier New"/>
              <a:sym typeface="Courier New"/>
            </a:endParaRPr>
          </a:p>
        </p:txBody>
      </p:sp>
      <p:sp>
        <p:nvSpPr>
          <p:cNvPr id="24" name="Google Shape;24;p15"/>
          <p:cNvSpPr txBox="1"/>
          <p:nvPr/>
        </p:nvSpPr>
        <p:spPr>
          <a:xfrm>
            <a:off x="-93663" y="6583363"/>
            <a:ext cx="1500188" cy="274637"/>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spAutoFit/>
          </a:bodyPr>
          <a:lstStyle/>
          <a:p>
            <a:pPr marL="0" marR="0" lvl="0" indent="0" algn="ctr" rtl="0">
              <a:spcBef>
                <a:spcPts val="0"/>
              </a:spcBef>
              <a:spcAft>
                <a:spcPts val="0"/>
              </a:spcAft>
              <a:buClr>
                <a:srgbClr val="0033CC"/>
              </a:buClr>
              <a:buSzPts val="1860"/>
              <a:buFont typeface="Noto Sans Symbols"/>
              <a:buNone/>
            </a:pPr>
            <a:r>
              <a:rPr lang="en-US" sz="1200">
                <a:solidFill>
                  <a:srgbClr val="FFFFCC"/>
                </a:solidFill>
                <a:latin typeface="Arial"/>
                <a:ea typeface="Arial"/>
                <a:cs typeface="Arial"/>
                <a:sym typeface="Arial"/>
              </a:rPr>
              <a:t>Ver. No.: 1.1</a:t>
            </a:r>
            <a:endParaRPr/>
          </a:p>
        </p:txBody>
      </p:sp>
      <p:sp>
        <p:nvSpPr>
          <p:cNvPr id="25" name="Google Shape;25;p15"/>
          <p:cNvSpPr/>
          <p:nvPr/>
        </p:nvSpPr>
        <p:spPr>
          <a:xfrm>
            <a:off x="8096250" y="6540500"/>
            <a:ext cx="3290888" cy="277813"/>
          </a:xfrm>
          <a:prstGeom prst="rect">
            <a:avLst/>
          </a:prstGeom>
          <a:noFill/>
          <a:ln>
            <a:noFill/>
          </a:ln>
          <a:effectLst>
            <a:outerShdw dist="17961" dir="2700000" algn="ctr" rotWithShape="0">
              <a:schemeClr val="dk1"/>
            </a:outerShdw>
          </a:effectLst>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200">
                <a:solidFill>
                  <a:srgbClr val="FFFFCC"/>
                </a:solidFill>
                <a:latin typeface="Arial"/>
                <a:ea typeface="Arial"/>
                <a:cs typeface="Arial"/>
                <a:sym typeface="Arial"/>
              </a:rPr>
              <a:t>Copyright © 2021, ABES Engineering College</a:t>
            </a:r>
            <a:endParaRPr/>
          </a:p>
        </p:txBody>
      </p:sp>
      <p:sp>
        <p:nvSpPr>
          <p:cNvPr id="26" name="Google Shape;26;p15"/>
          <p:cNvSpPr txBox="1">
            <a:spLocks noGrp="1"/>
          </p:cNvSpPr>
          <p:nvPr>
            <p:ph type="title"/>
          </p:nvPr>
        </p:nvSpPr>
        <p:spPr>
          <a:xfrm>
            <a:off x="656492" y="7620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p:nvPr/>
        </p:nvSpPr>
        <p:spPr>
          <a:xfrm>
            <a:off x="304800" y="76200"/>
            <a:ext cx="8472487"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rgbClr val="752E2E"/>
                </a:solidFill>
                <a:latin typeface="Arial"/>
                <a:ea typeface="Arial"/>
                <a:cs typeface="Arial"/>
                <a:sym typeface="Arial"/>
              </a:rPr>
              <a:t>Quality Content for Outcome based Learning </a:t>
            </a:r>
            <a:endParaRPr sz="1200" i="1">
              <a:solidFill>
                <a:srgbClr val="752E2E"/>
              </a:solidFill>
              <a:latin typeface="Arial"/>
              <a:ea typeface="Arial"/>
              <a:cs typeface="Arial"/>
              <a:sym typeface="Arial"/>
            </a:endParaRPr>
          </a:p>
        </p:txBody>
      </p:sp>
      <p:pic>
        <p:nvPicPr>
          <p:cNvPr id="28" name="Google Shape;28;p15" descr="ABES ENGINEERING COLLEGE, Ghāziābād"/>
          <p:cNvPicPr preferRelativeResize="0"/>
          <p:nvPr/>
        </p:nvPicPr>
        <p:blipFill rotWithShape="1">
          <a:blip r:embed="rId3">
            <a:alphaModFix/>
          </a:blip>
          <a:srcRect l="29861" r="30270"/>
          <a:stretch/>
        </p:blipFill>
        <p:spPr>
          <a:xfrm>
            <a:off x="11125200" y="12700"/>
            <a:ext cx="644525" cy="915988"/>
          </a:xfrm>
          <a:prstGeom prst="rect">
            <a:avLst/>
          </a:prstGeom>
          <a:noFill/>
          <a:ln>
            <a:noFill/>
          </a:ln>
        </p:spPr>
      </p:pic>
      <p:sp>
        <p:nvSpPr>
          <p:cNvPr id="29" name="Google Shape;29;p1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2389554" y="4800600"/>
            <a:ext cx="7315200" cy="566738"/>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a:spLocks noGrp="1"/>
          </p:cNvSpPr>
          <p:nvPr>
            <p:ph type="pic" idx="2"/>
          </p:nvPr>
        </p:nvSpPr>
        <p:spPr>
          <a:xfrm>
            <a:off x="2389554" y="612775"/>
            <a:ext cx="7315200" cy="4114800"/>
          </a:xfrm>
          <a:prstGeom prst="rect">
            <a:avLst/>
          </a:prstGeom>
          <a:noFill/>
          <a:ln>
            <a:noFill/>
          </a:ln>
        </p:spPr>
      </p:sp>
      <p:sp>
        <p:nvSpPr>
          <p:cNvPr id="71" name="Google Shape;71;p25"/>
          <p:cNvSpPr txBox="1">
            <a:spLocks noGrp="1"/>
          </p:cNvSpPr>
          <p:nvPr>
            <p:ph type="body" idx="1"/>
          </p:nvPr>
        </p:nvSpPr>
        <p:spPr>
          <a:xfrm>
            <a:off x="2389554"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2" name="Google Shape;72;p25"/>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452019" y="-1762918"/>
            <a:ext cx="48815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6"/>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rot="5400000">
            <a:off x="7496965" y="2282036"/>
            <a:ext cx="5021271" cy="27432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body" idx="1"/>
          </p:nvPr>
        </p:nvSpPr>
        <p:spPr>
          <a:xfrm rot="5400000">
            <a:off x="1916785" y="-367379"/>
            <a:ext cx="5021271" cy="804203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27"/>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body" idx="1"/>
          </p:nvPr>
        </p:nvSpPr>
        <p:spPr>
          <a:xfrm>
            <a:off x="40640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28"/>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28"/>
          <p:cNvSpPr txBox="1">
            <a:spLocks noGrp="1"/>
          </p:cNvSpPr>
          <p:nvPr>
            <p:ph type="body" idx="3"/>
          </p:nvPr>
        </p:nvSpPr>
        <p:spPr>
          <a:xfrm>
            <a:off x="40640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28"/>
          <p:cNvSpPr txBox="1">
            <a:spLocks noGrp="1"/>
          </p:cNvSpPr>
          <p:nvPr>
            <p:ph type="body" idx="4"/>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8"/>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29"/>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29"/>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3"/>
        <p:cNvGrpSpPr/>
        <p:nvPr/>
      </p:nvGrpSpPr>
      <p:grpSpPr>
        <a:xfrm>
          <a:off x="0" y="0"/>
          <a:ext cx="0" cy="0"/>
          <a:chOff x="0" y="0"/>
          <a:chExt cx="0" cy="0"/>
        </a:xfrm>
      </p:grpSpPr>
      <p:sp>
        <p:nvSpPr>
          <p:cNvPr id="94" name="Google Shape;94;p30"/>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6" name="Google Shape;96;p30"/>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30"/>
          <p:cNvSpPr txBox="1">
            <a:spLocks noGrp="1"/>
          </p:cNvSpPr>
          <p:nvPr>
            <p:ph type="body" idx="3"/>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8" name="Google Shape;98;p3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9"/>
        <p:cNvGrpSpPr/>
        <p:nvPr/>
      </p:nvGrpSpPr>
      <p:grpSpPr>
        <a:xfrm>
          <a:off x="0" y="0"/>
          <a:ext cx="0" cy="0"/>
          <a:chOff x="0" y="0"/>
          <a:chExt cx="0" cy="0"/>
        </a:xfrm>
      </p:grpSpPr>
      <p:sp>
        <p:nvSpPr>
          <p:cNvPr id="100" name="Google Shape;100;p31"/>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 name="Google Shape;33;p16"/>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415600" y="593367"/>
            <a:ext cx="11360800" cy="7636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rmAutofit/>
          </a:bodyPr>
          <a:lstStyle>
            <a:lvl1pPr lvl="0" algn="l">
              <a:spcBef>
                <a:spcPts val="0"/>
              </a:spcBef>
              <a:spcAft>
                <a:spcPts val="0"/>
              </a:spcAft>
              <a:buClr>
                <a:srgbClr val="262626"/>
              </a:buClr>
              <a:buSzPts val="2800"/>
              <a:buFont typeface="Arial"/>
              <a:buNone/>
              <a:defRPr/>
            </a:lvl1pPr>
            <a:lvl2pPr lvl="1" algn="l">
              <a:spcBef>
                <a:spcPts val="0"/>
              </a:spcBef>
              <a:spcAft>
                <a:spcPts val="0"/>
              </a:spcAft>
              <a:buClr>
                <a:srgbClr val="FFFFFF"/>
              </a:buClr>
              <a:buSzPts val="2800"/>
              <a:buFont typeface="Arial"/>
              <a:buNone/>
              <a:defRPr/>
            </a:lvl2pPr>
            <a:lvl3pPr lvl="2" algn="l">
              <a:spcBef>
                <a:spcPts val="0"/>
              </a:spcBef>
              <a:spcAft>
                <a:spcPts val="0"/>
              </a:spcAft>
              <a:buClr>
                <a:srgbClr val="FFFFFF"/>
              </a:buClr>
              <a:buSzPts val="2800"/>
              <a:buFont typeface="Arial"/>
              <a:buNone/>
              <a:defRPr/>
            </a:lvl3pPr>
            <a:lvl4pPr lvl="3" algn="l">
              <a:spcBef>
                <a:spcPts val="0"/>
              </a:spcBef>
              <a:spcAft>
                <a:spcPts val="0"/>
              </a:spcAft>
              <a:buClr>
                <a:srgbClr val="FFFFFF"/>
              </a:buClr>
              <a:buSzPts val="2800"/>
              <a:buFont typeface="Arial"/>
              <a:buNone/>
              <a:defRPr/>
            </a:lvl4pPr>
            <a:lvl5pPr lvl="4" algn="l">
              <a:spcBef>
                <a:spcPts val="0"/>
              </a:spcBef>
              <a:spcAft>
                <a:spcPts val="0"/>
              </a:spcAft>
              <a:buClr>
                <a:srgbClr val="FFFFFF"/>
              </a:buClr>
              <a:buSzPts val="2800"/>
              <a:buFont typeface="Arial"/>
              <a:buNone/>
              <a:defRPr/>
            </a:lvl5pPr>
            <a:lvl6pPr lvl="5" algn="l">
              <a:spcBef>
                <a:spcPts val="0"/>
              </a:spcBef>
              <a:spcAft>
                <a:spcPts val="0"/>
              </a:spcAft>
              <a:buClr>
                <a:srgbClr val="FFFFFF"/>
              </a:buClr>
              <a:buSzPts val="2800"/>
              <a:buFont typeface="Arial"/>
              <a:buNone/>
              <a:defRPr/>
            </a:lvl6pPr>
            <a:lvl7pPr lvl="6" algn="l">
              <a:spcBef>
                <a:spcPts val="0"/>
              </a:spcBef>
              <a:spcAft>
                <a:spcPts val="0"/>
              </a:spcAft>
              <a:buClr>
                <a:srgbClr val="FFFFFF"/>
              </a:buClr>
              <a:buSzPts val="2800"/>
              <a:buFont typeface="Arial"/>
              <a:buNone/>
              <a:defRPr/>
            </a:lvl7pPr>
            <a:lvl8pPr lvl="7" algn="l">
              <a:spcBef>
                <a:spcPts val="0"/>
              </a:spcBef>
              <a:spcAft>
                <a:spcPts val="0"/>
              </a:spcAft>
              <a:buClr>
                <a:srgbClr val="FFFFFF"/>
              </a:buClr>
              <a:buSzPts val="2800"/>
              <a:buFont typeface="Arial"/>
              <a:buNone/>
              <a:defRPr/>
            </a:lvl8pPr>
            <a:lvl9pPr lvl="8" algn="l">
              <a:spcBef>
                <a:spcPts val="0"/>
              </a:spcBef>
              <a:spcAft>
                <a:spcPts val="0"/>
              </a:spcAft>
              <a:buClr>
                <a:srgbClr val="FFFFFF"/>
              </a:buClr>
              <a:buSzPts val="2800"/>
              <a:buFont typeface="Arial"/>
              <a:buNone/>
              <a:defRPr/>
            </a:lvl9pPr>
          </a:lstStyle>
          <a:p>
            <a:endParaRPr/>
          </a:p>
        </p:txBody>
      </p:sp>
      <p:sp>
        <p:nvSpPr>
          <p:cNvPr id="40" name="Google Shape;40;p1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Font typeface="Arial"/>
              <a:buChar char="○"/>
              <a:defRPr/>
            </a:lvl5pPr>
            <a:lvl6pPr marL="2743200" lvl="5" indent="-317500" algn="l">
              <a:spcBef>
                <a:spcPts val="0"/>
              </a:spcBef>
              <a:spcAft>
                <a:spcPts val="0"/>
              </a:spcAft>
              <a:buSzPts val="1400"/>
              <a:buFont typeface="Arial"/>
              <a:buChar char="■"/>
              <a:defRPr/>
            </a:lvl6pPr>
            <a:lvl7pPr marL="3200400" lvl="6" indent="-317500" algn="l">
              <a:spcBef>
                <a:spcPts val="0"/>
              </a:spcBef>
              <a:spcAft>
                <a:spcPts val="0"/>
              </a:spcAft>
              <a:buSzPts val="1400"/>
              <a:buFont typeface="Arial"/>
              <a:buChar char="●"/>
              <a:defRPr/>
            </a:lvl7pPr>
            <a:lvl8pPr marL="3657600" lvl="7" indent="-317500" algn="l">
              <a:spcBef>
                <a:spcPts val="0"/>
              </a:spcBef>
              <a:spcAft>
                <a:spcPts val="0"/>
              </a:spcAft>
              <a:buSzPts val="1400"/>
              <a:buFont typeface="Arial"/>
              <a:buChar char="○"/>
              <a:defRPr/>
            </a:lvl8pPr>
            <a:lvl9pPr marL="4114800" lvl="8" indent="-317500" algn="l">
              <a:spcBef>
                <a:spcPts val="0"/>
              </a:spcBef>
              <a:spcAft>
                <a:spcPts val="0"/>
              </a:spcAft>
              <a:buSzPts val="1400"/>
              <a:buFont typeface="Arial"/>
              <a:buChar char="■"/>
              <a:defRPr/>
            </a:lvl9pPr>
          </a:lstStyle>
          <a:p>
            <a:endParaRPr/>
          </a:p>
        </p:txBody>
      </p:sp>
      <p:sp>
        <p:nvSpPr>
          <p:cNvPr id="41" name="Google Shape;41;p18"/>
          <p:cNvSpPr txBox="1">
            <a:spLocks noGrp="1"/>
          </p:cNvSpPr>
          <p:nvPr>
            <p:ph type="sldNum" idx="12"/>
          </p:nvPr>
        </p:nvSpPr>
        <p:spPr>
          <a:xfrm>
            <a:off x="11296611" y="6217623"/>
            <a:ext cx="731600" cy="524800"/>
          </a:xfrm>
          <a:prstGeom prst="rect">
            <a:avLst/>
          </a:prstGeom>
          <a:noFill/>
          <a:ln>
            <a:noFill/>
          </a:ln>
          <a:effectLst>
            <a:outerShdw dist="17961" dir="2700000" algn="ctr" rotWithShape="0">
              <a:schemeClr val="dk1"/>
            </a:outerShdw>
          </a:effectLst>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963247" y="4406909"/>
            <a:ext cx="10363200" cy="13620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lvl1pPr lvl="0" algn="l">
              <a:spcBef>
                <a:spcPts val="0"/>
              </a:spcBef>
              <a:spcAft>
                <a:spcPts val="0"/>
              </a:spcAft>
              <a:buSzPts val="1400"/>
              <a:buNone/>
              <a:defRPr sz="4000" b="1" cap="none">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963247"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45" name="Google Shape;45;p19"/>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9" name="Google Shape;49;p20"/>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50" name="Google Shape;50;p2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09600" y="274638"/>
            <a:ext cx="10972800" cy="11430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609600" y="1535113"/>
            <a:ext cx="5386754"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4" name="Google Shape;54;p21"/>
          <p:cNvSpPr txBox="1">
            <a:spLocks noGrp="1"/>
          </p:cNvSpPr>
          <p:nvPr>
            <p:ph type="body" idx="2"/>
          </p:nvPr>
        </p:nvSpPr>
        <p:spPr>
          <a:xfrm>
            <a:off x="609600" y="2174875"/>
            <a:ext cx="5386754"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5" name="Google Shape;55;p21"/>
          <p:cNvSpPr txBox="1">
            <a:spLocks noGrp="1"/>
          </p:cNvSpPr>
          <p:nvPr>
            <p:ph type="body" idx="3"/>
          </p:nvPr>
        </p:nvSpPr>
        <p:spPr>
          <a:xfrm>
            <a:off x="6193699" y="1535113"/>
            <a:ext cx="538870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6" name="Google Shape;56;p21"/>
          <p:cNvSpPr txBox="1">
            <a:spLocks noGrp="1"/>
          </p:cNvSpPr>
          <p:nvPr>
            <p:ph type="body" idx="4"/>
          </p:nvPr>
        </p:nvSpPr>
        <p:spPr>
          <a:xfrm>
            <a:off x="6193699" y="2174875"/>
            <a:ext cx="538870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7" name="Google Shape;57;p2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609605" y="273050"/>
            <a:ext cx="4011247" cy="1162050"/>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body" idx="1"/>
          </p:nvPr>
        </p:nvSpPr>
        <p:spPr>
          <a:xfrm>
            <a:off x="4767384" y="273059"/>
            <a:ext cx="681501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6" name="Google Shape;66;p24"/>
          <p:cNvSpPr txBox="1">
            <a:spLocks noGrp="1"/>
          </p:cNvSpPr>
          <p:nvPr>
            <p:ph type="body" idx="2"/>
          </p:nvPr>
        </p:nvSpPr>
        <p:spPr>
          <a:xfrm>
            <a:off x="609605" y="1435103"/>
            <a:ext cx="4011247"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7" name="Google Shape;67;p2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4" descr="White Computer Wallpapers - Top Free White Computer Backgrounds -  WallpaperAccess"/>
          <p:cNvPicPr preferRelativeResize="0"/>
          <p:nvPr/>
        </p:nvPicPr>
        <p:blipFill rotWithShape="1">
          <a:blip r:embed="rId18">
            <a:alphaModFix/>
          </a:blip>
          <a:srcRect t="79265"/>
          <a:stretch/>
        </p:blipFill>
        <p:spPr>
          <a:xfrm>
            <a:off x="-12032" y="0"/>
            <a:ext cx="12192000" cy="990600"/>
          </a:xfrm>
          <a:prstGeom prst="rect">
            <a:avLst/>
          </a:prstGeom>
          <a:noFill/>
          <a:ln>
            <a:noFill/>
          </a:ln>
        </p:spPr>
      </p:pic>
      <p:pic>
        <p:nvPicPr>
          <p:cNvPr id="11" name="Google Shape;11;p14" descr="E&amp;R-Template-inside_footer2"/>
          <p:cNvPicPr preferRelativeResize="0"/>
          <p:nvPr/>
        </p:nvPicPr>
        <p:blipFill rotWithShape="1">
          <a:blip r:embed="rId19">
            <a:alphaModFix/>
          </a:blip>
          <a:srcRect l="3703" t="30556" r="28147"/>
          <a:stretch/>
        </p:blipFill>
        <p:spPr>
          <a:xfrm>
            <a:off x="0" y="6183745"/>
            <a:ext cx="12192000" cy="750455"/>
          </a:xfrm>
          <a:prstGeom prst="rect">
            <a:avLst/>
          </a:prstGeom>
          <a:noFill/>
          <a:ln>
            <a:noFill/>
          </a:ln>
        </p:spPr>
      </p:pic>
      <p:sp>
        <p:nvSpPr>
          <p:cNvPr id="12" name="Google Shape;12;p14"/>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262626"/>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FFFF"/>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FFFF"/>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FFFF"/>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FFFF"/>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FFFF"/>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FFFF"/>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FFFF"/>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FFFF"/>
                </a:solidFill>
                <a:latin typeface="Arial"/>
                <a:ea typeface="Arial"/>
                <a:cs typeface="Arial"/>
                <a:sym typeface="Arial"/>
              </a:defRPr>
            </a:lvl9pPr>
          </a:lstStyle>
          <a:p>
            <a:endParaRPr/>
          </a:p>
        </p:txBody>
      </p:sp>
      <p:sp>
        <p:nvSpPr>
          <p:cNvPr id="13" name="Google Shape;13;p14"/>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3366"/>
              </a:buClr>
              <a:buSzPts val="2400"/>
              <a:buFont typeface="Noto Sans Symbols"/>
              <a:buChar char="⮚"/>
              <a:defRPr sz="2400" b="0" i="0" u="none" strike="noStrike" cap="none">
                <a:solidFill>
                  <a:srgbClr val="000000"/>
                </a:solidFill>
                <a:latin typeface="Arial"/>
                <a:ea typeface="Arial"/>
                <a:cs typeface="Arial"/>
                <a:sym typeface="Arial"/>
              </a:defRPr>
            </a:lvl1pPr>
            <a:lvl2pPr marL="914400" marR="0" lvl="1" indent="-342900" algn="l" rtl="0">
              <a:spcBef>
                <a:spcPts val="360"/>
              </a:spcBef>
              <a:spcAft>
                <a:spcPts val="0"/>
              </a:spcAft>
              <a:buClr>
                <a:srgbClr val="003366"/>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15" name="Google Shape;15;p14"/>
          <p:cNvGrpSpPr/>
          <p:nvPr/>
        </p:nvGrpSpPr>
        <p:grpSpPr>
          <a:xfrm>
            <a:off x="5730875" y="6453188"/>
            <a:ext cx="434975" cy="381000"/>
            <a:chOff x="4181" y="4125"/>
            <a:chExt cx="183" cy="192"/>
          </a:xfrm>
        </p:grpSpPr>
        <p:sp>
          <p:nvSpPr>
            <p:cNvPr id="16" name="Google Shape;16;p14"/>
            <p:cNvSpPr/>
            <p:nvPr/>
          </p:nvSpPr>
          <p:spPr>
            <a:xfrm>
              <a:off x="4181" y="4125"/>
              <a:ext cx="183" cy="192"/>
            </a:xfrm>
            <a:custGeom>
              <a:avLst/>
              <a:gdLst/>
              <a:ahLst/>
              <a:cxnLst/>
              <a:rect l="l" t="t" r="r" b="b"/>
              <a:pathLst>
                <a:path w="364" h="578" extrusionOk="0">
                  <a:moveTo>
                    <a:pt x="364" y="424"/>
                  </a:moveTo>
                  <a:lnTo>
                    <a:pt x="364" y="0"/>
                  </a:lnTo>
                  <a:lnTo>
                    <a:pt x="0" y="0"/>
                  </a:lnTo>
                  <a:lnTo>
                    <a:pt x="0" y="578"/>
                  </a:lnTo>
                  <a:lnTo>
                    <a:pt x="232" y="578"/>
                  </a:lnTo>
                  <a:lnTo>
                    <a:pt x="364" y="424"/>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7" name="Google Shape;17;p14"/>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8" name="Google Shape;18;p14"/>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grpSp>
      <p:sp>
        <p:nvSpPr>
          <p:cNvPr id="19" name="Google Shape;19;p14"/>
          <p:cNvSpPr/>
          <p:nvPr/>
        </p:nvSpPr>
        <p:spPr>
          <a:xfrm>
            <a:off x="0" y="6570663"/>
            <a:ext cx="3781425" cy="261937"/>
          </a:xfrm>
          <a:prstGeom prst="rect">
            <a:avLst/>
          </a:prstGeom>
          <a:noFill/>
          <a:ln>
            <a:noFill/>
          </a:ln>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100" b="0" u="none">
                <a:solidFill>
                  <a:srgbClr val="FFFFCC"/>
                </a:solidFill>
                <a:latin typeface="Arial"/>
                <a:ea typeface="Arial"/>
                <a:cs typeface="Arial"/>
                <a:sym typeface="Arial"/>
              </a:rPr>
              <a:t>Copyright © 2021, ABES Engineering College</a:t>
            </a:r>
            <a:endParaRPr/>
          </a:p>
        </p:txBody>
      </p:sp>
      <p:pic>
        <p:nvPicPr>
          <p:cNvPr id="20" name="Google Shape;20;p14" descr="ABES ENGINEERING COLLEGE, Ghāziābād"/>
          <p:cNvPicPr preferRelativeResize="0"/>
          <p:nvPr/>
        </p:nvPicPr>
        <p:blipFill rotWithShape="1">
          <a:blip r:embed="rId20">
            <a:alphaModFix/>
          </a:blip>
          <a:srcRect l="29861" r="30270"/>
          <a:stretch/>
        </p:blipFill>
        <p:spPr>
          <a:xfrm>
            <a:off x="11125200" y="12700"/>
            <a:ext cx="644525" cy="9159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idx="4294967295"/>
          </p:nvPr>
        </p:nvSpPr>
        <p:spPr>
          <a:xfrm>
            <a:off x="1524000" y="1143000"/>
            <a:ext cx="8420100" cy="2438400"/>
          </a:xfrm>
          <a:prstGeom prst="rect">
            <a:avLst/>
          </a:prstGeom>
          <a:solidFill>
            <a:schemeClr val="lt1"/>
          </a:solidFill>
          <a:ln w="25400" cap="flat" cmpd="sng">
            <a:solidFill>
              <a:schemeClr val="accent4"/>
            </a:solidFill>
            <a:prstDash val="solid"/>
            <a:round/>
            <a:headEnd type="none" w="sm" len="sm"/>
            <a:tailEnd type="none" w="sm" len="sm"/>
          </a:ln>
          <a:effectLst>
            <a:outerShdw dist="35921" dir="2700000" algn="ctr" rotWithShape="0">
              <a:schemeClr val="dk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dirty="0">
                <a:solidFill>
                  <a:schemeClr val="dk1"/>
                </a:solidFill>
                <a:latin typeface="Times New Roman"/>
                <a:ea typeface="Times New Roman"/>
                <a:cs typeface="Times New Roman"/>
                <a:sym typeface="Times New Roman"/>
              </a:rPr>
              <a:t>The Relational Algebra-I</a:t>
            </a:r>
            <a:endParaRPr dirty="0"/>
          </a:p>
        </p:txBody>
      </p:sp>
      <p:sp>
        <p:nvSpPr>
          <p:cNvPr id="109" name="Google Shape;109;p1"/>
          <p:cNvSpPr/>
          <p:nvPr/>
        </p:nvSpPr>
        <p:spPr>
          <a:xfrm>
            <a:off x="1600200" y="1930400"/>
            <a:ext cx="6934200" cy="5715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400"/>
              <a:buFont typeface="Noto Sans Symbols"/>
              <a:buNone/>
            </a:pPr>
            <a:endParaRPr sz="2400" b="1">
              <a:solidFill>
                <a:srgbClr val="FFCC66"/>
              </a:solidFill>
              <a:latin typeface="Arial"/>
              <a:ea typeface="Arial"/>
              <a:cs typeface="Arial"/>
              <a:sym typeface="Arial"/>
            </a:endParaRPr>
          </a:p>
        </p:txBody>
      </p:sp>
      <p:sp>
        <p:nvSpPr>
          <p:cNvPr id="110" name="Google Shape;110;p1"/>
          <p:cNvSpPr/>
          <p:nvPr/>
        </p:nvSpPr>
        <p:spPr>
          <a:xfrm>
            <a:off x="1658352" y="2784976"/>
            <a:ext cx="6817895" cy="51334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800"/>
              <a:buFont typeface="Noto Sans Symbols"/>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5" name="Rectangle 5"/>
          <p:cNvSpPr>
            <a:spLocks noGrp="1" noChangeArrowheads="1"/>
          </p:cNvSpPr>
          <p:nvPr>
            <p:ph type="body" idx="1"/>
          </p:nvPr>
        </p:nvSpPr>
        <p:spPr>
          <a:xfrm>
            <a:off x="295423" y="1282700"/>
            <a:ext cx="11648048" cy="4881563"/>
          </a:xfrm>
        </p:spPr>
        <p:txBody>
          <a:bodyPr/>
          <a:lstStyle/>
          <a:p>
            <a:pPr marL="114300" indent="0">
              <a:lnSpc>
                <a:spcPct val="90000"/>
              </a:lnSpc>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Examples: </a:t>
            </a:r>
          </a:p>
          <a:p>
            <a:pPr marL="114300" indent="0">
              <a:lnSpc>
                <a:spcPct val="90000"/>
              </a:lnSpc>
              <a:buNone/>
            </a:pP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marL="571500" lvl="1" indent="0">
              <a:lnSpc>
                <a:spcPct val="90000"/>
              </a:lnSpc>
              <a:buNone/>
            </a:pPr>
            <a:r>
              <a:rPr lang="en-US" altLang="en-US" sz="2400" dirty="0">
                <a:latin typeface="Times New Roman" panose="02020603050405020304" pitchFamily="18" charset="0"/>
                <a:cs typeface="Times New Roman" panose="02020603050405020304" pitchFamily="18" charset="0"/>
              </a:rPr>
              <a:t>1. Select the EMPLOYEE tuples whose department number is 4:</a:t>
            </a:r>
          </a:p>
          <a:p>
            <a:pPr marL="114300" indent="0" algn="ctr">
              <a:lnSpc>
                <a:spcPct val="90000"/>
              </a:lnSpc>
              <a:buNone/>
            </a:pP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baseline="-25000" dirty="0" err="1">
                <a:latin typeface="Times New Roman" panose="02020603050405020304" pitchFamily="18" charset="0"/>
                <a:cs typeface="Times New Roman" panose="02020603050405020304" pitchFamily="18" charset="0"/>
              </a:rPr>
              <a:t>Dno</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(EMPLOYEE)</a:t>
            </a:r>
          </a:p>
          <a:p>
            <a:pPr marL="114300" indent="0" algn="ctr">
              <a:lnSpc>
                <a:spcPct val="90000"/>
              </a:lnSpc>
              <a:buNone/>
            </a:pPr>
            <a:endParaRPr lang="en-US" altLang="en-US" dirty="0">
              <a:latin typeface="Times New Roman" panose="02020603050405020304" pitchFamily="18" charset="0"/>
              <a:cs typeface="Times New Roman" panose="02020603050405020304" pitchFamily="18" charset="0"/>
            </a:endParaRPr>
          </a:p>
          <a:p>
            <a:pPr marL="571500" lvl="1" indent="0">
              <a:lnSpc>
                <a:spcPct val="90000"/>
              </a:lnSpc>
              <a:buNone/>
            </a:pPr>
            <a:r>
              <a:rPr lang="en-US" altLang="en-US" sz="2400" dirty="0">
                <a:latin typeface="Times New Roman" panose="02020603050405020304" pitchFamily="18" charset="0"/>
                <a:cs typeface="Times New Roman" panose="02020603050405020304" pitchFamily="18" charset="0"/>
              </a:rPr>
              <a:t>2. Select the employee tuples whose salary is greater than $30,000:</a:t>
            </a:r>
          </a:p>
          <a:p>
            <a:pPr algn="ctr">
              <a:lnSpc>
                <a:spcPct val="90000"/>
              </a:lnSpc>
              <a:buFont typeface="Wingdings" panose="05000000000000000000" pitchFamily="2" charset="2"/>
              <a:buNone/>
            </a:pP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baseline="-25000" dirty="0">
                <a:latin typeface="Times New Roman" panose="02020603050405020304" pitchFamily="18" charset="0"/>
                <a:cs typeface="Times New Roman" panose="02020603050405020304" pitchFamily="18" charset="0"/>
              </a:rPr>
              <a:t>SALARY &gt; 30,000</a:t>
            </a:r>
            <a:r>
              <a:rPr lang="en-US" altLang="en-US" dirty="0">
                <a:latin typeface="Times New Roman" panose="02020603050405020304" pitchFamily="18" charset="0"/>
                <a:cs typeface="Times New Roman" panose="02020603050405020304" pitchFamily="18" charset="0"/>
              </a:rPr>
              <a:t> (EMPLOYEE)</a:t>
            </a:r>
          </a:p>
        </p:txBody>
      </p:sp>
      <p:sp>
        <p:nvSpPr>
          <p:cNvPr id="5" name="TextBox 4"/>
          <p:cNvSpPr txBox="1"/>
          <p:nvPr/>
        </p:nvSpPr>
        <p:spPr>
          <a:xfrm>
            <a:off x="406399" y="75492"/>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SELECT</a:t>
            </a:r>
          </a:p>
        </p:txBody>
      </p:sp>
    </p:spTree>
    <p:extLst>
      <p:ext uri="{BB962C8B-B14F-4D97-AF65-F5344CB8AC3E}">
        <p14:creationId xmlns:p14="http://schemas.microsoft.com/office/powerpoint/2010/main" val="28857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4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5" name="Rectangle 5"/>
          <p:cNvSpPr>
            <a:spLocks noGrp="1" noChangeArrowheads="1"/>
          </p:cNvSpPr>
          <p:nvPr>
            <p:ph type="body" idx="1"/>
          </p:nvPr>
        </p:nvSpPr>
        <p:spPr>
          <a:xfrm>
            <a:off x="295422" y="1109744"/>
            <a:ext cx="11648048" cy="1433156"/>
          </a:xfrm>
        </p:spPr>
        <p:txBody>
          <a:bodyPr/>
          <a:lstStyle/>
          <a:p>
            <a:pPr marL="114300" indent="0">
              <a:lnSpc>
                <a:spcPct val="90000"/>
              </a:lnSpc>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Example: </a:t>
            </a:r>
          </a:p>
          <a:p>
            <a:pPr marL="114300" indent="0">
              <a:lnSpc>
                <a:spcPct val="90000"/>
              </a:lnSpc>
              <a:buNone/>
            </a:pP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marL="571500" lvl="1" indent="0">
              <a:lnSpc>
                <a:spcPct val="90000"/>
              </a:lnSpc>
              <a:buNone/>
            </a:pPr>
            <a:endParaRPr lang="en-US"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75492"/>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SELECT</a:t>
            </a:r>
          </a:p>
        </p:txBody>
      </p:sp>
      <p:sp>
        <p:nvSpPr>
          <p:cNvPr id="3" name="Rectangle 2"/>
          <p:cNvSpPr/>
          <p:nvPr/>
        </p:nvSpPr>
        <p:spPr>
          <a:xfrm>
            <a:off x="4478215" y="1380516"/>
            <a:ext cx="7465255" cy="830997"/>
          </a:xfrm>
          <a:prstGeom prst="rect">
            <a:avLst/>
          </a:prstGeom>
        </p:spPr>
        <p:txBody>
          <a:bodyPr wrap="square">
            <a:spAutoFit/>
          </a:bodyPr>
          <a:lstStyle/>
          <a:p>
            <a:r>
              <a:rPr lang="en-US" sz="2400" dirty="0">
                <a:solidFill>
                  <a:srgbClr val="242021"/>
                </a:solidFill>
                <a:latin typeface="Times New Roman" panose="02020603050405020304" pitchFamily="18" charset="0"/>
                <a:cs typeface="Times New Roman" panose="02020603050405020304" pitchFamily="18" charset="0"/>
              </a:rPr>
              <a:t>Find those tuples pertaining to loans of more than $1200 made by the Perryridge branch,</a:t>
            </a:r>
            <a:r>
              <a:rPr lang="en-US" sz="2400" dirty="0">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3"/>
          <a:stretch>
            <a:fillRect/>
          </a:stretch>
        </p:blipFill>
        <p:spPr>
          <a:xfrm>
            <a:off x="534572" y="2864750"/>
            <a:ext cx="3500585" cy="2326228"/>
          </a:xfrm>
          <a:prstGeom prst="rect">
            <a:avLst/>
          </a:prstGeom>
        </p:spPr>
      </p:pic>
      <p:pic>
        <p:nvPicPr>
          <p:cNvPr id="11" name="Picture 10"/>
          <p:cNvPicPr>
            <a:picLocks noChangeAspect="1"/>
          </p:cNvPicPr>
          <p:nvPr/>
        </p:nvPicPr>
        <p:blipFill>
          <a:blip r:embed="rId4"/>
          <a:stretch>
            <a:fillRect/>
          </a:stretch>
        </p:blipFill>
        <p:spPr>
          <a:xfrm>
            <a:off x="6424514" y="3415830"/>
            <a:ext cx="3938685" cy="1282779"/>
          </a:xfrm>
          <a:prstGeom prst="rect">
            <a:avLst/>
          </a:prstGeom>
        </p:spPr>
      </p:pic>
      <p:sp>
        <p:nvSpPr>
          <p:cNvPr id="23" name="TextBox 22"/>
          <p:cNvSpPr txBox="1"/>
          <p:nvPr/>
        </p:nvSpPr>
        <p:spPr>
          <a:xfrm>
            <a:off x="5878145" y="2398173"/>
            <a:ext cx="4923691" cy="830997"/>
          </a:xfrm>
          <a:prstGeom prst="rect">
            <a:avLst/>
          </a:prstGeom>
          <a:noFill/>
        </p:spPr>
        <p:txBody>
          <a:bodyPr wrap="square" rtlCol="0">
            <a:spAutoFit/>
          </a:bodyPr>
          <a:lstStyle/>
          <a:p>
            <a:r>
              <a:rPr lang="el-GR" sz="2400" i="1" dirty="0">
                <a:latin typeface="Times New Roman" panose="02020603050405020304" pitchFamily="18" charset="0"/>
                <a:cs typeface="Times New Roman" panose="02020603050405020304" pitchFamily="18" charset="0"/>
              </a:rPr>
              <a:t>σ</a:t>
            </a:r>
            <a:r>
              <a:rPr lang="en-US" sz="2400" baseline="-25000" dirty="0">
                <a:latin typeface="Times New Roman" panose="02020603050405020304" pitchFamily="18" charset="0"/>
                <a:cs typeface="Times New Roman" panose="02020603050405020304" pitchFamily="18" charset="0"/>
              </a:rPr>
              <a:t>branch-name</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“Perryridge” ∧ amount&gt;1200 </a:t>
            </a:r>
            <a:r>
              <a:rPr lang="en-US" sz="2400" dirty="0">
                <a:latin typeface="Times New Roman" panose="02020603050405020304" pitchFamily="18" charset="0"/>
                <a:cs typeface="Times New Roman" panose="02020603050405020304" pitchFamily="18" charset="0"/>
              </a:rPr>
              <a:t>(loan)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6" name="Right Arrow 25"/>
          <p:cNvSpPr/>
          <p:nvPr/>
        </p:nvSpPr>
        <p:spPr>
          <a:xfrm>
            <a:off x="4035157" y="3727938"/>
            <a:ext cx="2389358" cy="60491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p:cNvSpPr txBox="1"/>
          <p:nvPr/>
        </p:nvSpPr>
        <p:spPr>
          <a:xfrm>
            <a:off x="661182" y="2542900"/>
            <a:ext cx="801858"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loan</a:t>
            </a:r>
          </a:p>
        </p:txBody>
      </p:sp>
    </p:spTree>
    <p:extLst>
      <p:ext uri="{BB962C8B-B14F-4D97-AF65-F5344CB8AC3E}">
        <p14:creationId xmlns:p14="http://schemas.microsoft.com/office/powerpoint/2010/main" val="48145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6"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3" name="Rectangle 5"/>
          <p:cNvSpPr>
            <a:spLocks noGrp="1" noChangeArrowheads="1"/>
          </p:cNvSpPr>
          <p:nvPr>
            <p:ph type="body" idx="1"/>
          </p:nvPr>
        </p:nvSpPr>
        <p:spPr>
          <a:xfrm>
            <a:off x="236188" y="995618"/>
            <a:ext cx="11439995" cy="4881563"/>
          </a:xfrm>
        </p:spPr>
        <p:txBody>
          <a:bodyPr/>
          <a:lstStyle/>
          <a:p>
            <a:pPr marL="114300" indent="0">
              <a:lnSpc>
                <a:spcPct val="112000"/>
              </a:lnSpc>
              <a:spcBef>
                <a:spcPts val="0"/>
              </a:spcBef>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SELECT Operation Properties :</a:t>
            </a:r>
          </a:p>
          <a:p>
            <a:pPr lvl="1">
              <a:lnSpc>
                <a:spcPct val="112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SELECT operation </a:t>
            </a:r>
            <a:r>
              <a:rPr lang="en-US" sz="2400" dirty="0">
                <a:solidFill>
                  <a:srgbClr val="3333CC">
                    <a:lumMod val="75000"/>
                  </a:srgb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&lt;selection condition&gt;</a:t>
            </a:r>
            <a:r>
              <a:rPr lang="en-US" altLang="en-US" sz="2400" dirty="0">
                <a:latin typeface="Times New Roman" panose="02020603050405020304" pitchFamily="18" charset="0"/>
                <a:cs typeface="Times New Roman" panose="02020603050405020304" pitchFamily="18" charset="0"/>
              </a:rPr>
              <a:t>(R) produces a relation S that has the same schema (same attributes) as R</a:t>
            </a:r>
          </a:p>
          <a:p>
            <a:pPr lvl="1">
              <a:lnSpc>
                <a:spcPct val="112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SELECT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is commutative:</a:t>
            </a:r>
          </a:p>
          <a:p>
            <a:pPr marL="1028700" lvl="2" indent="0">
              <a:lnSpc>
                <a:spcPct val="112000"/>
              </a:lnSpc>
              <a:spcBef>
                <a:spcPts val="0"/>
              </a:spcBef>
              <a:buSzPct val="120000"/>
              <a:buNone/>
            </a:pP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&lt;condition1&gt;</a:t>
            </a:r>
            <a:r>
              <a:rPr lang="en-US" alt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 condition2&gt;</a:t>
            </a:r>
            <a:r>
              <a:rPr lang="en-US" altLang="en-US" sz="2400" dirty="0">
                <a:latin typeface="Times New Roman" panose="02020603050405020304" pitchFamily="18" charset="0"/>
                <a:cs typeface="Times New Roman" panose="02020603050405020304" pitchFamily="18" charset="0"/>
              </a:rPr>
              <a:t> (R)) =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&lt;condition2&gt;</a:t>
            </a:r>
            <a:r>
              <a:rPr lang="en-US" alt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 condition1&gt;</a:t>
            </a:r>
            <a:r>
              <a:rPr lang="en-US" altLang="en-US" sz="2400" dirty="0">
                <a:latin typeface="Times New Roman" panose="02020603050405020304" pitchFamily="18" charset="0"/>
                <a:cs typeface="Times New Roman" panose="02020603050405020304" pitchFamily="18" charset="0"/>
              </a:rPr>
              <a:t> (R))</a:t>
            </a:r>
          </a:p>
          <a:p>
            <a:pPr lvl="1">
              <a:lnSpc>
                <a:spcPct val="112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Because of commutativity property, a cascade (sequence) of SELECT operations may be applied in any order:</a:t>
            </a:r>
          </a:p>
          <a:p>
            <a:pPr marL="1028700" lvl="2" indent="0">
              <a:lnSpc>
                <a:spcPct val="112000"/>
              </a:lnSpc>
              <a:spcBef>
                <a:spcPts val="0"/>
              </a:spcBef>
              <a:buSzPct val="120000"/>
              <a:buNone/>
            </a:pP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&lt;cond1&gt;</a:t>
            </a:r>
            <a:r>
              <a:rPr lang="en-US" alt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&lt;cond2&gt;</a:t>
            </a:r>
            <a:r>
              <a:rPr lang="en-US" alt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&lt;cond3&gt;</a:t>
            </a:r>
            <a:r>
              <a:rPr lang="en-US" altLang="en-US" sz="2400" dirty="0">
                <a:latin typeface="Times New Roman" panose="02020603050405020304" pitchFamily="18" charset="0"/>
                <a:cs typeface="Times New Roman" panose="02020603050405020304" pitchFamily="18" charset="0"/>
              </a:rPr>
              <a:t> (R)) =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&lt;cond2&gt;</a:t>
            </a:r>
            <a:r>
              <a:rPr lang="en-US" alt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&lt;cond3&gt;</a:t>
            </a:r>
            <a:r>
              <a:rPr lang="en-US" alt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&lt;cond1&gt;</a:t>
            </a:r>
            <a:r>
              <a:rPr lang="en-US" altLang="en-US" sz="2400" dirty="0">
                <a:latin typeface="Times New Roman" panose="02020603050405020304" pitchFamily="18" charset="0"/>
                <a:cs typeface="Times New Roman" panose="02020603050405020304" pitchFamily="18" charset="0"/>
              </a:rPr>
              <a:t> ( R)))</a:t>
            </a:r>
          </a:p>
          <a:p>
            <a:pPr lvl="1">
              <a:lnSpc>
                <a:spcPct val="112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cascade of SELECT operations may be replaced by a single selection with a conjunction of all the conditions:</a:t>
            </a:r>
          </a:p>
          <a:p>
            <a:pPr marL="1028700" lvl="2" indent="0">
              <a:lnSpc>
                <a:spcPct val="112000"/>
              </a:lnSpc>
              <a:spcBef>
                <a:spcPts val="0"/>
              </a:spcBef>
              <a:buSzPct val="120000"/>
              <a:buNone/>
            </a:pP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&lt;cond1&gt;</a:t>
            </a:r>
            <a:r>
              <a:rPr lang="en-US" alt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 cond2&gt;</a:t>
            </a:r>
            <a:r>
              <a:rPr lang="en-US" alt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&lt;cond3&gt;</a:t>
            </a:r>
            <a:r>
              <a:rPr lang="en-US" altLang="en-US" sz="2400" dirty="0">
                <a:latin typeface="Times New Roman" panose="02020603050405020304" pitchFamily="18" charset="0"/>
                <a:cs typeface="Times New Roman" panose="02020603050405020304" pitchFamily="18" charset="0"/>
              </a:rPr>
              <a:t>(R)) =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rPr>
              <a:t> &lt;cond1&gt; AND &lt; cond2&gt; AND &lt; cond3&gt;</a:t>
            </a:r>
            <a:r>
              <a:rPr lang="en-US" altLang="en-US" sz="2400" dirty="0">
                <a:latin typeface="Times New Roman" panose="02020603050405020304" pitchFamily="18" charset="0"/>
                <a:cs typeface="Times New Roman" panose="02020603050405020304" pitchFamily="18" charset="0"/>
              </a:rPr>
              <a:t>(R)))</a:t>
            </a:r>
          </a:p>
          <a:p>
            <a:pPr lvl="1">
              <a:lnSpc>
                <a:spcPct val="112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number of tuples in the result of a SELECT is less than (or equal to) the number of tuples in the input relation R</a:t>
            </a:r>
          </a:p>
          <a:p>
            <a:pPr lvl="1">
              <a:lnSpc>
                <a:spcPct val="112000"/>
              </a:lnSpc>
              <a:spcBef>
                <a:spcPts val="0"/>
              </a:spcBef>
            </a:pPr>
            <a:endParaRPr lang="en-US" altLang="en-US" sz="2400" dirty="0">
              <a:latin typeface="Times New Roman" panose="02020603050405020304" pitchFamily="18" charset="0"/>
              <a:cs typeface="Times New Roman" panose="02020603050405020304" pitchFamily="18" charset="0"/>
            </a:endParaRPr>
          </a:p>
          <a:p>
            <a:pPr lvl="2">
              <a:lnSpc>
                <a:spcPct val="112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3137" y="222678"/>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SELECT</a:t>
            </a:r>
          </a:p>
        </p:txBody>
      </p:sp>
    </p:spTree>
    <p:extLst>
      <p:ext uri="{BB962C8B-B14F-4D97-AF65-F5344CB8AC3E}">
        <p14:creationId xmlns:p14="http://schemas.microsoft.com/office/powerpoint/2010/main" val="312276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78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78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789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789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789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789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789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78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778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9" name="Rectangle 5"/>
          <p:cNvSpPr>
            <a:spLocks noGrp="1" noChangeArrowheads="1"/>
          </p:cNvSpPr>
          <p:nvPr>
            <p:ph type="body" idx="1"/>
          </p:nvPr>
        </p:nvSpPr>
        <p:spPr>
          <a:xfrm>
            <a:off x="182880" y="1001712"/>
            <a:ext cx="11830929" cy="5511630"/>
          </a:xfrm>
        </p:spPr>
        <p:txBody>
          <a:bodyPr/>
          <a:lstStyle/>
          <a:p>
            <a:pPr algn="just">
              <a:lnSpc>
                <a:spcPct val="114000"/>
              </a:lnSpc>
              <a:spcBef>
                <a:spcPts val="0"/>
              </a:spcBef>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PROJECT Operation is denoted by </a:t>
            </a:r>
            <a:r>
              <a:rPr lang="en-US"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 (pi) . </a:t>
            </a:r>
            <a:r>
              <a:rPr lang="en-US" altLang="en-US" dirty="0">
                <a:latin typeface="Times New Roman" panose="02020603050405020304" pitchFamily="18" charset="0"/>
                <a:cs typeface="Times New Roman" panose="02020603050405020304" pitchFamily="18" charset="0"/>
              </a:rPr>
              <a:t>This operation keeps certain columns (attributes) from a relation and discards the other columns.</a:t>
            </a:r>
          </a:p>
          <a:p>
            <a:pPr>
              <a:lnSpc>
                <a:spcPct val="114000"/>
              </a:lnSpc>
              <a:spcBef>
                <a:spcPts val="0"/>
              </a:spcBef>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PROJECT creates a </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vertical partitioning</a:t>
            </a:r>
          </a:p>
          <a:p>
            <a:pPr>
              <a:lnSpc>
                <a:spcPct val="114000"/>
              </a:lnSpc>
              <a:spcBef>
                <a:spcPts val="0"/>
              </a:spcBef>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general form of the project operation is: </a:t>
            </a:r>
            <a:r>
              <a:rPr lang="en-US"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 </a:t>
            </a:r>
            <a:r>
              <a:rPr lang="en-US" altLang="en-US" baseline="-25000" dirty="0">
                <a:solidFill>
                  <a:schemeClr val="accent2">
                    <a:lumMod val="75000"/>
                  </a:schemeClr>
                </a:solidFill>
                <a:latin typeface="Times New Roman" panose="02020603050405020304" pitchFamily="18" charset="0"/>
                <a:cs typeface="Times New Roman" panose="02020603050405020304" pitchFamily="18" charset="0"/>
              </a:rPr>
              <a:t>&lt;attribute list&gt;</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(R)</a:t>
            </a:r>
          </a:p>
          <a:p>
            <a:pPr lvl="1">
              <a:lnSpc>
                <a:spcPct val="114000"/>
              </a:lnSpc>
              <a:spcBef>
                <a:spcPts val="0"/>
              </a:spcBef>
              <a:buSzPct val="120000"/>
            </a:pPr>
            <a:r>
              <a:rPr lang="en-US" sz="22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cs typeface="Times New Roman" panose="02020603050405020304" pitchFamily="18" charset="0"/>
              </a:rPr>
              <a:t> (pi) is the symbol used to represent the project operation</a:t>
            </a:r>
          </a:p>
          <a:p>
            <a:pPr lvl="1">
              <a:lnSpc>
                <a:spcPct val="114000"/>
              </a:lnSpc>
              <a:spcBef>
                <a:spcPts val="0"/>
              </a:spcBef>
              <a:buSzPct val="120000"/>
            </a:pPr>
            <a:r>
              <a:rPr lang="en-US" altLang="en-US" sz="2200" dirty="0">
                <a:latin typeface="Times New Roman" panose="02020603050405020304" pitchFamily="18" charset="0"/>
                <a:cs typeface="Times New Roman" panose="02020603050405020304" pitchFamily="18" charset="0"/>
              </a:rPr>
              <a:t>&lt;attribute list&gt; is the desired list of attributes from relation R. </a:t>
            </a:r>
          </a:p>
          <a:p>
            <a:pPr>
              <a:lnSpc>
                <a:spcPct val="114000"/>
              </a:lnSpc>
              <a:spcBef>
                <a:spcPts val="0"/>
              </a:spcBef>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project operation </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removes any duplicate tuples</a:t>
            </a:r>
            <a:r>
              <a:rPr lang="en-US" altLang="en-US" dirty="0">
                <a:latin typeface="Times New Roman" panose="02020603050405020304" pitchFamily="18" charset="0"/>
                <a:cs typeface="Times New Roman" panose="02020603050405020304" pitchFamily="18" charset="0"/>
              </a:rPr>
              <a:t>. This is because the result of the project operation must be a set of tuples. Mathematical sets do not allow duplicate elements.</a:t>
            </a:r>
          </a:p>
          <a:p>
            <a:pPr>
              <a:lnSpc>
                <a:spcPct val="114000"/>
              </a:lnSpc>
              <a:spcBef>
                <a:spcPts val="0"/>
              </a:spcBef>
              <a:buSzPct val="120000"/>
              <a:buFont typeface="Arial" panose="020B0604020202020204" pitchFamily="34" charset="0"/>
              <a:buChar char="•"/>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Example: </a:t>
            </a:r>
            <a:r>
              <a:rPr lang="en-US" altLang="en-US" dirty="0">
                <a:latin typeface="Times New Roman" panose="02020603050405020304" pitchFamily="18" charset="0"/>
                <a:cs typeface="Times New Roman" panose="02020603050405020304" pitchFamily="18" charset="0"/>
              </a:rPr>
              <a:t>To list each employee’s first and last name and salary, the following is used:</a:t>
            </a:r>
          </a:p>
          <a:p>
            <a:pPr marL="571500" lvl="1" indent="0" algn="ctr">
              <a:lnSpc>
                <a:spcPct val="114000"/>
              </a:lnSpc>
              <a:spcBef>
                <a:spcPts val="0"/>
              </a:spcBef>
              <a:buSzPct val="120000"/>
              <a:buNone/>
            </a:pPr>
            <a:endParaRPr lang="en-US" sz="2400" b="1" dirty="0">
              <a:latin typeface="Times New Roman" panose="02020603050405020304" pitchFamily="18" charset="0"/>
              <a:cs typeface="Times New Roman" panose="02020603050405020304" pitchFamily="18" charset="0"/>
              <a:sym typeface="Symbol" panose="05050102010706020507" pitchFamily="18" charset="2"/>
            </a:endParaRPr>
          </a:p>
          <a:p>
            <a:pPr marL="571500" lvl="1" indent="0" algn="ctr">
              <a:lnSpc>
                <a:spcPct val="114000"/>
              </a:lnSpc>
              <a:spcBef>
                <a:spcPts val="0"/>
              </a:spcBef>
              <a:buSzPct val="120000"/>
              <a:buNone/>
            </a:pPr>
            <a:endParaRPr lang="en-US" sz="2400" b="1" dirty="0">
              <a:latin typeface="Times New Roman" panose="02020603050405020304" pitchFamily="18" charset="0"/>
              <a:cs typeface="Times New Roman" panose="02020603050405020304" pitchFamily="18" charset="0"/>
              <a:sym typeface="Symbol" panose="05050102010706020507" pitchFamily="18" charset="2"/>
            </a:endParaRPr>
          </a:p>
          <a:p>
            <a:pPr marL="571500" lvl="1" indent="0" algn="ctr">
              <a:lnSpc>
                <a:spcPct val="114000"/>
              </a:lnSpc>
              <a:spcBef>
                <a:spcPts val="0"/>
              </a:spcBef>
              <a:buSzPct val="120000"/>
              <a:buNone/>
            </a:pP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baseline="-25000" dirty="0" err="1">
                <a:latin typeface="Times New Roman" panose="02020603050405020304" pitchFamily="18" charset="0"/>
                <a:cs typeface="Times New Roman" panose="02020603050405020304" pitchFamily="18" charset="0"/>
              </a:rPr>
              <a:t>F</a:t>
            </a:r>
            <a:r>
              <a:rPr lang="en-US" altLang="en-US" sz="2800" b="1" baseline="-25000" dirty="0" err="1">
                <a:latin typeface="Times New Roman" panose="02020603050405020304" pitchFamily="18" charset="0"/>
                <a:cs typeface="Times New Roman" panose="02020603050405020304" pitchFamily="18" charset="0"/>
              </a:rPr>
              <a:t>name</a:t>
            </a:r>
            <a:r>
              <a:rPr lang="en-US" altLang="en-US" sz="2800" b="1" baseline="-25000" dirty="0">
                <a:latin typeface="Times New Roman" panose="02020603050405020304" pitchFamily="18" charset="0"/>
                <a:cs typeface="Times New Roman" panose="02020603050405020304" pitchFamily="18" charset="0"/>
              </a:rPr>
              <a:t>, </a:t>
            </a:r>
            <a:r>
              <a:rPr lang="en-US" altLang="en-US" sz="2800" b="1" baseline="-25000" dirty="0" err="1">
                <a:latin typeface="Times New Roman" panose="02020603050405020304" pitchFamily="18" charset="0"/>
                <a:cs typeface="Times New Roman" panose="02020603050405020304" pitchFamily="18" charset="0"/>
              </a:rPr>
              <a:t>Lname,Salary</a:t>
            </a:r>
            <a:r>
              <a:rPr lang="en-US" altLang="en-US" sz="2800" b="1" dirty="0">
                <a:latin typeface="Times New Roman" panose="02020603050405020304" pitchFamily="18" charset="0"/>
                <a:cs typeface="Times New Roman" panose="02020603050405020304" pitchFamily="18" charset="0"/>
              </a:rPr>
              <a:t>(EMPLOYEE)</a:t>
            </a:r>
          </a:p>
        </p:txBody>
      </p:sp>
      <p:pic>
        <p:nvPicPr>
          <p:cNvPr id="2" name="Picture 1"/>
          <p:cNvPicPr>
            <a:picLocks noChangeAspect="1"/>
          </p:cNvPicPr>
          <p:nvPr/>
        </p:nvPicPr>
        <p:blipFill>
          <a:blip r:embed="rId3"/>
          <a:stretch>
            <a:fillRect/>
          </a:stretch>
        </p:blipFill>
        <p:spPr>
          <a:xfrm>
            <a:off x="2307394" y="4877043"/>
            <a:ext cx="7581900" cy="561975"/>
          </a:xfrm>
          <a:prstGeom prst="rect">
            <a:avLst/>
          </a:prstGeom>
          <a:ln w="19050" cap="sq">
            <a:solidFill>
              <a:schemeClr val="accent2">
                <a:lumMod val="75000"/>
              </a:schemeClr>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33137" y="222678"/>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PROJECT</a:t>
            </a:r>
          </a:p>
        </p:txBody>
      </p:sp>
    </p:spTree>
    <p:extLst>
      <p:ext uri="{BB962C8B-B14F-4D97-AF65-F5344CB8AC3E}">
        <p14:creationId xmlns:p14="http://schemas.microsoft.com/office/powerpoint/2010/main" val="3285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198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198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198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19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9" name="Rectangle 3"/>
          <p:cNvSpPr>
            <a:spLocks noGrp="1" noChangeArrowheads="1"/>
          </p:cNvSpPr>
          <p:nvPr>
            <p:ph type="body" idx="1"/>
          </p:nvPr>
        </p:nvSpPr>
        <p:spPr/>
        <p:txBody>
          <a:bodyPr/>
          <a:lstStyle/>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3137" y="222678"/>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PROJECT</a:t>
            </a:r>
          </a:p>
        </p:txBody>
      </p:sp>
      <p:sp>
        <p:nvSpPr>
          <p:cNvPr id="7" name="Rectangle 5"/>
          <p:cNvSpPr txBox="1">
            <a:spLocks noChangeArrowheads="1"/>
          </p:cNvSpPr>
          <p:nvPr/>
        </p:nvSpPr>
        <p:spPr>
          <a:xfrm>
            <a:off x="406400" y="1105546"/>
            <a:ext cx="11593342" cy="4881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003366"/>
              </a:buClr>
              <a:buSzPts val="1800"/>
              <a:buFont typeface="Noto Sans Symbols"/>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3366"/>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9pPr>
          </a:lstStyle>
          <a:p>
            <a:pPr marL="114300" indent="0">
              <a:lnSpc>
                <a:spcPct val="114000"/>
              </a:lnSpc>
              <a:spcBef>
                <a:spcPts val="0"/>
              </a:spcBef>
              <a:buNone/>
            </a:pPr>
            <a:r>
              <a:rPr lang="en-US" altLang="en-US" b="1" dirty="0">
                <a:latin typeface="Times New Roman" panose="02020603050405020304" pitchFamily="18" charset="0"/>
                <a:cs typeface="Times New Roman" panose="02020603050405020304" pitchFamily="18" charset="0"/>
              </a:rPr>
              <a:t>PROJECT Operation Properties</a:t>
            </a:r>
          </a:p>
          <a:p>
            <a:pPr marL="114300" indent="0">
              <a:lnSpc>
                <a:spcPct val="114000"/>
              </a:lnSpc>
              <a:spcBef>
                <a:spcPts val="0"/>
              </a:spcBef>
              <a:buNone/>
            </a:pPr>
            <a:endParaRPr lang="en-US" altLang="en-US" b="1" dirty="0">
              <a:latin typeface="Times New Roman" panose="02020603050405020304" pitchFamily="18" charset="0"/>
              <a:cs typeface="Times New Roman" panose="02020603050405020304" pitchFamily="18" charset="0"/>
            </a:endParaRP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number of tuples in the result of projection </a:t>
            </a:r>
            <a:r>
              <a:rPr lang="en-US" sz="2400"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&lt;list&gt;</a:t>
            </a:r>
            <a:r>
              <a:rPr lang="en-US" altLang="en-US" sz="2400" dirty="0">
                <a:latin typeface="Times New Roman" panose="02020603050405020304" pitchFamily="18" charset="0"/>
                <a:cs typeface="Times New Roman" panose="02020603050405020304" pitchFamily="18" charset="0"/>
              </a:rPr>
              <a:t>(R) is always less or equal to the number of tuples in R</a:t>
            </a:r>
          </a:p>
          <a:p>
            <a:pPr lvl="1">
              <a:lnSpc>
                <a:spcPct val="114000"/>
              </a:lnSpc>
              <a:spcBef>
                <a:spcPts val="0"/>
              </a:spcBef>
              <a:buSzPct val="120000"/>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If the list of attributes includes a key of R, then the number of tuples in the result of PROJECT is equal to the number of tuples in R</a:t>
            </a:r>
          </a:p>
          <a:p>
            <a:pPr lvl="1">
              <a:lnSpc>
                <a:spcPct val="114000"/>
              </a:lnSpc>
              <a:spcBef>
                <a:spcPts val="0"/>
              </a:spcBef>
              <a:buSzPct val="120000"/>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PROJECT is not commutative</a:t>
            </a:r>
          </a:p>
          <a:p>
            <a:pPr marL="571500" lvl="1" indent="0">
              <a:lnSpc>
                <a:spcPct val="114000"/>
              </a:lnSpc>
              <a:spcBef>
                <a:spcPts val="0"/>
              </a:spcBef>
              <a:buSzPct val="120000"/>
              <a:buNone/>
            </a:pPr>
            <a:endParaRPr lang="en-US" altLang="en-US" sz="2400" dirty="0">
              <a:latin typeface="Times New Roman" panose="02020603050405020304" pitchFamily="18" charset="0"/>
              <a:cs typeface="Times New Roman" panose="02020603050405020304" pitchFamily="18" charset="0"/>
            </a:endParaRPr>
          </a:p>
          <a:p>
            <a:pPr lvl="1">
              <a:lnSpc>
                <a:spcPct val="114000"/>
              </a:lnSpc>
              <a:spcBef>
                <a:spcPts val="0"/>
              </a:spcBef>
              <a:buSzPct val="120000"/>
              <a:buFont typeface="Arial" panose="020B0604020202020204" pitchFamily="34" charset="0"/>
              <a:buChar char="•"/>
            </a:pPr>
            <a:r>
              <a:rPr lang="en-US" sz="2400"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&lt;list1&gt;</a:t>
            </a:r>
            <a:r>
              <a:rPr lang="en-US" altLang="en-US" sz="2400" dirty="0">
                <a:latin typeface="Times New Roman" panose="02020603050405020304" pitchFamily="18" charset="0"/>
                <a:cs typeface="Times New Roman" panose="02020603050405020304" pitchFamily="18" charset="0"/>
              </a:rPr>
              <a:t> (</a:t>
            </a:r>
            <a:r>
              <a:rPr lang="en-US" sz="2400"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&lt;list2&gt;</a:t>
            </a:r>
            <a:r>
              <a:rPr lang="en-US" altLang="en-US" sz="2400" dirty="0">
                <a:latin typeface="Times New Roman" panose="02020603050405020304" pitchFamily="18" charset="0"/>
                <a:cs typeface="Times New Roman" panose="02020603050405020304" pitchFamily="18" charset="0"/>
              </a:rPr>
              <a:t> (R) ) = </a:t>
            </a:r>
            <a:r>
              <a:rPr lang="en-US" sz="2400"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&lt;list1&gt;</a:t>
            </a:r>
            <a:r>
              <a:rPr lang="en-US" altLang="en-US" sz="2400" dirty="0">
                <a:latin typeface="Times New Roman" panose="02020603050405020304" pitchFamily="18" charset="0"/>
                <a:cs typeface="Times New Roman" panose="02020603050405020304" pitchFamily="18" charset="0"/>
              </a:rPr>
              <a:t> (R) as long as &lt;list2&gt; contains the attributes in &lt;list1&gt; </a:t>
            </a:r>
          </a:p>
        </p:txBody>
      </p:sp>
    </p:spTree>
    <p:extLst>
      <p:ext uri="{BB962C8B-B14F-4D97-AF65-F5344CB8AC3E}">
        <p14:creationId xmlns:p14="http://schemas.microsoft.com/office/powerpoint/2010/main" val="26502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295935" y="3920069"/>
            <a:ext cx="2475914" cy="550497"/>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419643" y="3953023"/>
            <a:ext cx="2475914" cy="550497"/>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875545" y="978804"/>
            <a:ext cx="8210990" cy="2854642"/>
          </a:xfrm>
          <a:prstGeom prst="rect">
            <a:avLst/>
          </a:prstGeom>
        </p:spPr>
      </p:pic>
      <p:sp>
        <p:nvSpPr>
          <p:cNvPr id="7" name="TextBox 6"/>
          <p:cNvSpPr txBox="1"/>
          <p:nvPr/>
        </p:nvSpPr>
        <p:spPr>
          <a:xfrm>
            <a:off x="222122" y="141776"/>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Examples</a:t>
            </a:r>
          </a:p>
        </p:txBody>
      </p:sp>
      <p:sp>
        <p:nvSpPr>
          <p:cNvPr id="5" name="Rectangle 4"/>
          <p:cNvSpPr/>
          <p:nvPr/>
        </p:nvSpPr>
        <p:spPr>
          <a:xfrm>
            <a:off x="2163382" y="3790690"/>
            <a:ext cx="7635315" cy="677108"/>
          </a:xfrm>
          <a:prstGeom prst="rect">
            <a:avLst/>
          </a:prstGeom>
        </p:spPr>
        <p:txBody>
          <a:bodyPr wrap="square">
            <a:spAutoFit/>
          </a:bodyPr>
          <a:lstStyle/>
          <a:p>
            <a:r>
              <a:rPr lang="en-US" sz="2400" dirty="0">
                <a:solidFill>
                  <a:srgbClr val="201E1E"/>
                </a:solidFill>
                <a:latin typeface="Times New Roman" panose="02020603050405020304" pitchFamily="18" charset="0"/>
                <a:cs typeface="Times New Roman" panose="02020603050405020304" pitchFamily="18" charset="0"/>
              </a:rPr>
              <a:t>σ </a:t>
            </a:r>
            <a:r>
              <a:rPr lang="en-US" sz="2400" baseline="-25000" dirty="0">
                <a:solidFill>
                  <a:srgbClr val="201E1E"/>
                </a:solidFill>
                <a:latin typeface="Times New Roman" panose="02020603050405020304" pitchFamily="18" charset="0"/>
                <a:cs typeface="Times New Roman" panose="02020603050405020304" pitchFamily="18" charset="0"/>
              </a:rPr>
              <a:t>(</a:t>
            </a:r>
            <a:r>
              <a:rPr lang="en-US" sz="2400" baseline="-25000" dirty="0" err="1">
                <a:solidFill>
                  <a:srgbClr val="201E1E"/>
                </a:solidFill>
                <a:latin typeface="Times New Roman" panose="02020603050405020304" pitchFamily="18" charset="0"/>
                <a:cs typeface="Times New Roman" panose="02020603050405020304" pitchFamily="18" charset="0"/>
              </a:rPr>
              <a:t>Dno</a:t>
            </a:r>
            <a:r>
              <a:rPr lang="en-US" sz="2400" baseline="-25000" dirty="0">
                <a:solidFill>
                  <a:srgbClr val="201E1E"/>
                </a:solidFill>
                <a:latin typeface="Times New Roman" panose="02020603050405020304" pitchFamily="18" charset="0"/>
                <a:cs typeface="Times New Roman" panose="02020603050405020304" pitchFamily="18" charset="0"/>
              </a:rPr>
              <a:t>=4 AND Salary&gt;25000) OR  (</a:t>
            </a:r>
            <a:r>
              <a:rPr lang="en-US" sz="2400" baseline="-25000" dirty="0" err="1">
                <a:solidFill>
                  <a:srgbClr val="201E1E"/>
                </a:solidFill>
                <a:latin typeface="Times New Roman" panose="02020603050405020304" pitchFamily="18" charset="0"/>
                <a:cs typeface="Times New Roman" panose="02020603050405020304" pitchFamily="18" charset="0"/>
              </a:rPr>
              <a:t>Dno</a:t>
            </a:r>
            <a:r>
              <a:rPr lang="en-US" sz="2400" baseline="-25000" dirty="0">
                <a:solidFill>
                  <a:srgbClr val="201E1E"/>
                </a:solidFill>
                <a:latin typeface="Times New Roman" panose="02020603050405020304" pitchFamily="18" charset="0"/>
                <a:cs typeface="Times New Roman" panose="02020603050405020304" pitchFamily="18" charset="0"/>
              </a:rPr>
              <a:t>=5 AND Salary&gt;30000)</a:t>
            </a:r>
            <a:r>
              <a:rPr lang="en-US" sz="2400" dirty="0">
                <a:solidFill>
                  <a:srgbClr val="201E1E"/>
                </a:solidFill>
                <a:latin typeface="Times New Roman" panose="02020603050405020304" pitchFamily="18" charset="0"/>
                <a:cs typeface="Times New Roman" panose="02020603050405020304" pitchFamily="18" charset="0"/>
              </a:rPr>
              <a:t> (EMPLOYEE)</a:t>
            </a:r>
            <a:r>
              <a:rPr lang="en-US" dirty="0"/>
              <a:t> </a:t>
            </a:r>
            <a:br>
              <a:rPr lang="en-US" dirty="0"/>
            </a:br>
            <a:endParaRPr lang="en-US" dirty="0"/>
          </a:p>
        </p:txBody>
      </p:sp>
      <p:sp>
        <p:nvSpPr>
          <p:cNvPr id="6" name="TextBox 5"/>
          <p:cNvSpPr txBox="1"/>
          <p:nvPr/>
        </p:nvSpPr>
        <p:spPr>
          <a:xfrm>
            <a:off x="5521443" y="4484631"/>
            <a:ext cx="1555902" cy="461665"/>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Output ??</a:t>
            </a:r>
          </a:p>
        </p:txBody>
      </p:sp>
      <p:pic>
        <p:nvPicPr>
          <p:cNvPr id="8" name="Picture 7"/>
          <p:cNvPicPr>
            <a:picLocks noChangeAspect="1"/>
          </p:cNvPicPr>
          <p:nvPr/>
        </p:nvPicPr>
        <p:blipFill>
          <a:blip r:embed="rId4"/>
          <a:stretch>
            <a:fillRect/>
          </a:stretch>
        </p:blipFill>
        <p:spPr>
          <a:xfrm>
            <a:off x="2235589" y="4979962"/>
            <a:ext cx="8127611" cy="1420837"/>
          </a:xfrm>
          <a:prstGeom prst="rect">
            <a:avLst/>
          </a:prstGeom>
        </p:spPr>
      </p:pic>
      <p:sp>
        <p:nvSpPr>
          <p:cNvPr id="10" name="Right Arrow 9"/>
          <p:cNvSpPr/>
          <p:nvPr/>
        </p:nvSpPr>
        <p:spPr>
          <a:xfrm>
            <a:off x="872197" y="2406125"/>
            <a:ext cx="1003348" cy="210466"/>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ight Arrow 15"/>
          <p:cNvSpPr/>
          <p:nvPr/>
        </p:nvSpPr>
        <p:spPr>
          <a:xfrm>
            <a:off x="872197" y="1841073"/>
            <a:ext cx="1003348" cy="210466"/>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ight Arrow 16"/>
          <p:cNvSpPr/>
          <p:nvPr/>
        </p:nvSpPr>
        <p:spPr>
          <a:xfrm>
            <a:off x="872197" y="2702055"/>
            <a:ext cx="1003348" cy="210466"/>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60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6" grpId="0"/>
      <p:bldP spid="10"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2122" y="1078548"/>
            <a:ext cx="8661156" cy="3047127"/>
          </a:xfrm>
          <a:prstGeom prst="rect">
            <a:avLst/>
          </a:prstGeom>
        </p:spPr>
      </p:pic>
      <p:sp>
        <p:nvSpPr>
          <p:cNvPr id="7" name="TextBox 6"/>
          <p:cNvSpPr txBox="1"/>
          <p:nvPr/>
        </p:nvSpPr>
        <p:spPr>
          <a:xfrm>
            <a:off x="222122" y="141776"/>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Examples</a:t>
            </a:r>
          </a:p>
        </p:txBody>
      </p:sp>
      <p:sp>
        <p:nvSpPr>
          <p:cNvPr id="5" name="Rectangle 4"/>
          <p:cNvSpPr/>
          <p:nvPr/>
        </p:nvSpPr>
        <p:spPr>
          <a:xfrm>
            <a:off x="222122" y="4628890"/>
            <a:ext cx="5289453" cy="523220"/>
          </a:xfrm>
          <a:prstGeom prst="rect">
            <a:avLst/>
          </a:prstGeom>
        </p:spPr>
        <p:txBody>
          <a:bodyPr wrap="square">
            <a:spAutoFit/>
          </a:bodyPr>
          <a:lstStyle/>
          <a:p>
            <a:r>
              <a:rPr 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800" baseline="-25000" dirty="0" err="1">
                <a:latin typeface="Times New Roman" panose="02020603050405020304" pitchFamily="18" charset="0"/>
                <a:cs typeface="Times New Roman" panose="02020603050405020304" pitchFamily="18" charset="0"/>
              </a:rPr>
              <a:t>Lname</a:t>
            </a:r>
            <a:r>
              <a:rPr lang="en-US" sz="2800" baseline="-25000" dirty="0">
                <a:latin typeface="Times New Roman" panose="02020603050405020304" pitchFamily="18" charset="0"/>
                <a:cs typeface="Times New Roman" panose="02020603050405020304" pitchFamily="18" charset="0"/>
              </a:rPr>
              <a:t>, </a:t>
            </a:r>
            <a:r>
              <a:rPr lang="en-US" sz="2800" baseline="-25000" dirty="0" err="1">
                <a:latin typeface="Times New Roman" panose="02020603050405020304" pitchFamily="18" charset="0"/>
                <a:cs typeface="Times New Roman" panose="02020603050405020304" pitchFamily="18" charset="0"/>
              </a:rPr>
              <a:t>Fname</a:t>
            </a:r>
            <a:r>
              <a:rPr lang="en-US" sz="2800" baseline="-25000" dirty="0">
                <a:latin typeface="Times New Roman" panose="02020603050405020304" pitchFamily="18" charset="0"/>
                <a:cs typeface="Times New Roman" panose="02020603050405020304" pitchFamily="18" charset="0"/>
              </a:rPr>
              <a:t>, Salary</a:t>
            </a:r>
            <a:r>
              <a:rPr lang="en-US" sz="2800" dirty="0">
                <a:latin typeface="Times New Roman" panose="02020603050405020304" pitchFamily="18" charset="0"/>
                <a:cs typeface="Times New Roman" panose="02020603050405020304" pitchFamily="18" charset="0"/>
              </a:rPr>
              <a:t>(EMPLOYEE)</a:t>
            </a:r>
          </a:p>
        </p:txBody>
      </p:sp>
      <p:sp>
        <p:nvSpPr>
          <p:cNvPr id="6" name="TextBox 5"/>
          <p:cNvSpPr txBox="1"/>
          <p:nvPr/>
        </p:nvSpPr>
        <p:spPr>
          <a:xfrm>
            <a:off x="5935495" y="4690445"/>
            <a:ext cx="1555902" cy="461665"/>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Output ??</a:t>
            </a:r>
          </a:p>
        </p:txBody>
      </p:sp>
      <p:pic>
        <p:nvPicPr>
          <p:cNvPr id="3" name="Picture 2"/>
          <p:cNvPicPr>
            <a:picLocks noChangeAspect="1"/>
          </p:cNvPicPr>
          <p:nvPr/>
        </p:nvPicPr>
        <p:blipFill>
          <a:blip r:embed="rId4"/>
          <a:stretch>
            <a:fillRect/>
          </a:stretch>
        </p:blipFill>
        <p:spPr>
          <a:xfrm>
            <a:off x="8961573" y="3542643"/>
            <a:ext cx="2844121" cy="2757268"/>
          </a:xfrm>
          <a:prstGeom prst="rect">
            <a:avLst/>
          </a:prstGeom>
        </p:spPr>
      </p:pic>
      <p:sp>
        <p:nvSpPr>
          <p:cNvPr id="14" name="Right Arrow 13"/>
          <p:cNvSpPr/>
          <p:nvPr/>
        </p:nvSpPr>
        <p:spPr>
          <a:xfrm rot="16200000" flipV="1">
            <a:off x="381330" y="4166158"/>
            <a:ext cx="601907" cy="323557"/>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ight Arrow 17"/>
          <p:cNvSpPr/>
          <p:nvPr/>
        </p:nvSpPr>
        <p:spPr>
          <a:xfrm rot="16200000" flipV="1">
            <a:off x="1574740" y="4166156"/>
            <a:ext cx="601907" cy="323557"/>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ight Arrow 18"/>
          <p:cNvSpPr/>
          <p:nvPr/>
        </p:nvSpPr>
        <p:spPr>
          <a:xfrm rot="16200000" flipV="1">
            <a:off x="6680797" y="4166157"/>
            <a:ext cx="601907" cy="323557"/>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501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5" name="Rectangle 3"/>
          <p:cNvSpPr>
            <a:spLocks noGrp="1" noChangeArrowheads="1"/>
          </p:cNvSpPr>
          <p:nvPr>
            <p:ph type="body" idx="1"/>
          </p:nvPr>
        </p:nvSpPr>
        <p:spPr>
          <a:xfrm>
            <a:off x="293858" y="1434905"/>
            <a:ext cx="11762154" cy="4673088"/>
          </a:xfrm>
        </p:spPr>
        <p:txBody>
          <a:bodyPr/>
          <a:lstStyle/>
          <a:p>
            <a:pPr marL="0" indent="0" algn="just">
              <a:lnSpc>
                <a:spcPct val="114000"/>
              </a:lnSpc>
              <a:spcBef>
                <a:spcPts val="0"/>
              </a:spcBef>
              <a:buClr>
                <a:schemeClr val="accent2">
                  <a:lumMod val="75000"/>
                </a:schemeClr>
              </a:buCl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We may want to apply several relational algebra operations one after the other.</a:t>
            </a:r>
          </a:p>
          <a:p>
            <a:pPr marL="0" indent="0" algn="just">
              <a:lnSpc>
                <a:spcPct val="114000"/>
              </a:lnSpc>
              <a:spcBef>
                <a:spcPts val="0"/>
              </a:spcBef>
              <a:buClr>
                <a:schemeClr val="accent2">
                  <a:lumMod val="75000"/>
                </a:schemeClr>
              </a:buCl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Either we can write the operations as a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single relational algebra expression </a:t>
            </a:r>
            <a:r>
              <a:rPr lang="en-US" altLang="en-US" sz="2800" dirty="0">
                <a:latin typeface="Times New Roman" panose="02020603050405020304" pitchFamily="18" charset="0"/>
                <a:cs typeface="Times New Roman" panose="02020603050405020304" pitchFamily="18" charset="0"/>
              </a:rPr>
              <a:t>by nesting the operations, or</a:t>
            </a:r>
          </a:p>
          <a:p>
            <a:pPr marL="0" indent="0" algn="just">
              <a:lnSpc>
                <a:spcPct val="114000"/>
              </a:lnSpc>
              <a:spcBef>
                <a:spcPts val="0"/>
              </a:spcBef>
              <a:buClr>
                <a:schemeClr val="accent2">
                  <a:lumMod val="75000"/>
                </a:schemeClr>
              </a:buCl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We can apply one operation at a time and create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intermediate</a:t>
            </a:r>
            <a:r>
              <a:rPr lang="en-US" altLang="en-US" sz="2800" dirty="0">
                <a:latin typeface="Times New Roman" panose="02020603050405020304" pitchFamily="18" charset="0"/>
                <a:cs typeface="Times New Roman" panose="02020603050405020304" pitchFamily="18" charset="0"/>
              </a:rPr>
              <a:t> result relations.</a:t>
            </a:r>
          </a:p>
          <a:p>
            <a:pPr marL="0" indent="0" algn="just">
              <a:lnSpc>
                <a:spcPct val="114000"/>
              </a:lnSpc>
              <a:spcBef>
                <a:spcPts val="0"/>
              </a:spcBef>
              <a:buClr>
                <a:schemeClr val="accent2">
                  <a:lumMod val="75000"/>
                </a:schemeClr>
              </a:buCl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the latter case, we must give names to the relations that hold the intermediate results. </a:t>
            </a:r>
          </a:p>
        </p:txBody>
      </p:sp>
      <p:sp>
        <p:nvSpPr>
          <p:cNvPr id="5" name="TextBox 4"/>
          <p:cNvSpPr txBox="1"/>
          <p:nvPr/>
        </p:nvSpPr>
        <p:spPr>
          <a:xfrm>
            <a:off x="293858" y="82371"/>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Algebra Expressions:</a:t>
            </a:r>
          </a:p>
        </p:txBody>
      </p:sp>
    </p:spTree>
    <p:extLst>
      <p:ext uri="{BB962C8B-B14F-4D97-AF65-F5344CB8AC3E}">
        <p14:creationId xmlns:p14="http://schemas.microsoft.com/office/powerpoint/2010/main" val="61959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ChangeArrowheads="1"/>
          </p:cNvSpPr>
          <p:nvPr>
            <p:ph type="body" idx="1"/>
          </p:nvPr>
        </p:nvSpPr>
        <p:spPr>
          <a:xfrm>
            <a:off x="252193" y="938963"/>
            <a:ext cx="11762154" cy="2991578"/>
          </a:xfrm>
        </p:spPr>
        <p:txBody>
          <a:bodyPr/>
          <a:lstStyle/>
          <a:p>
            <a:pPr marL="114300" indent="0" algn="just">
              <a:buSzPct val="120000"/>
              <a:buNone/>
            </a:pPr>
            <a:r>
              <a:rPr lang="en-US" altLang="en-US" dirty="0">
                <a:solidFill>
                  <a:schemeClr val="accent2">
                    <a:lumMod val="75000"/>
                  </a:schemeClr>
                </a:solidFill>
                <a:latin typeface="Times New Roman" panose="02020603050405020304" pitchFamily="18" charset="0"/>
                <a:cs typeface="Times New Roman" panose="02020603050405020304" pitchFamily="18" charset="0"/>
              </a:rPr>
              <a:t>Example : </a:t>
            </a:r>
            <a:r>
              <a:rPr lang="en-US" altLang="en-US" dirty="0">
                <a:latin typeface="Times New Roman" panose="02020603050405020304" pitchFamily="18" charset="0"/>
                <a:cs typeface="Times New Roman" panose="02020603050405020304" pitchFamily="18" charset="0"/>
              </a:rPr>
              <a:t>To retrieve the first name, last name, and salary of all employees who work in department number 5, </a:t>
            </a:r>
          </a:p>
        </p:txBody>
      </p:sp>
      <p:sp>
        <p:nvSpPr>
          <p:cNvPr id="7" name="TextBox 6"/>
          <p:cNvSpPr txBox="1"/>
          <p:nvPr/>
        </p:nvSpPr>
        <p:spPr>
          <a:xfrm>
            <a:off x="251655" y="-154166"/>
            <a:ext cx="9703558"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Single expression versus sequence of relational operations (Example):</a:t>
            </a:r>
          </a:p>
        </p:txBody>
      </p:sp>
      <p:pic>
        <p:nvPicPr>
          <p:cNvPr id="2" name="Picture 1"/>
          <p:cNvPicPr>
            <a:picLocks noChangeAspect="1"/>
          </p:cNvPicPr>
          <p:nvPr/>
        </p:nvPicPr>
        <p:blipFill>
          <a:blip r:embed="rId3"/>
          <a:stretch>
            <a:fillRect/>
          </a:stretch>
        </p:blipFill>
        <p:spPr>
          <a:xfrm>
            <a:off x="9219943" y="2740478"/>
            <a:ext cx="2869809" cy="1403912"/>
          </a:xfrm>
          <a:prstGeom prst="rect">
            <a:avLst/>
          </a:prstGeom>
        </p:spPr>
      </p:pic>
      <p:pic>
        <p:nvPicPr>
          <p:cNvPr id="9" name="Picture 8"/>
          <p:cNvPicPr>
            <a:picLocks noChangeAspect="1"/>
          </p:cNvPicPr>
          <p:nvPr/>
        </p:nvPicPr>
        <p:blipFill>
          <a:blip r:embed="rId4"/>
          <a:stretch>
            <a:fillRect/>
          </a:stretch>
        </p:blipFill>
        <p:spPr>
          <a:xfrm>
            <a:off x="759654" y="1788051"/>
            <a:ext cx="7698545" cy="2854642"/>
          </a:xfrm>
          <a:prstGeom prst="rect">
            <a:avLst/>
          </a:prstGeom>
        </p:spPr>
      </p:pic>
      <p:sp>
        <p:nvSpPr>
          <p:cNvPr id="10" name="Right Arrow 9"/>
          <p:cNvSpPr/>
          <p:nvPr/>
        </p:nvSpPr>
        <p:spPr>
          <a:xfrm>
            <a:off x="8458200" y="3183336"/>
            <a:ext cx="837148" cy="364331"/>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410445" y="5514758"/>
            <a:ext cx="8498058" cy="523220"/>
          </a:xfrm>
          <a:prstGeom prst="rect">
            <a:avLst/>
          </a:prstGeom>
        </p:spPr>
        <p:txBody>
          <a:bodyPr wrap="square">
            <a:spAutoFit/>
          </a:bodyPr>
          <a:lstStyle/>
          <a:p>
            <a:pPr marL="571500" lvl="1" indent="0" algn="ctr">
              <a:buSzPct val="120000"/>
              <a:buNone/>
            </a:pPr>
            <a:r>
              <a:rPr 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baseline="-25000" dirty="0">
                <a:latin typeface="Times New Roman" panose="02020603050405020304" pitchFamily="18" charset="0"/>
                <a:cs typeface="Times New Roman" panose="02020603050405020304" pitchFamily="18" charset="0"/>
              </a:rPr>
              <a:t>FNAME, LNAME, SALARY</a:t>
            </a:r>
            <a:r>
              <a:rPr lang="en-US" altLang="en-US" sz="2800" b="1" dirty="0">
                <a:latin typeface="Times New Roman" panose="02020603050405020304" pitchFamily="18" charset="0"/>
                <a:cs typeface="Times New Roman" panose="02020603050405020304" pitchFamily="18" charset="0"/>
              </a:rPr>
              <a:t>(</a:t>
            </a:r>
            <a:r>
              <a:rPr 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rPr>
              <a:t> </a:t>
            </a:r>
            <a:r>
              <a:rPr lang="en-US" altLang="en-US" sz="2800" b="1" baseline="-25000" dirty="0">
                <a:latin typeface="Times New Roman" panose="02020603050405020304" pitchFamily="18" charset="0"/>
                <a:cs typeface="Times New Roman" panose="02020603050405020304" pitchFamily="18" charset="0"/>
              </a:rPr>
              <a:t>DNO=5</a:t>
            </a:r>
            <a:r>
              <a:rPr lang="en-US" altLang="en-US" sz="2800" b="1" dirty="0">
                <a:latin typeface="Times New Roman" panose="02020603050405020304" pitchFamily="18" charset="0"/>
                <a:cs typeface="Times New Roman" panose="02020603050405020304" pitchFamily="18" charset="0"/>
              </a:rPr>
              <a:t>(EMPLOYEE))</a:t>
            </a:r>
          </a:p>
        </p:txBody>
      </p:sp>
      <p:sp>
        <p:nvSpPr>
          <p:cNvPr id="4" name="Rectangle 3"/>
          <p:cNvSpPr/>
          <p:nvPr/>
        </p:nvSpPr>
        <p:spPr>
          <a:xfrm>
            <a:off x="247210" y="4642693"/>
            <a:ext cx="11767137" cy="1200329"/>
          </a:xfrm>
          <a:prstGeom prst="rect">
            <a:avLst/>
          </a:prstGeom>
        </p:spPr>
        <p:txBody>
          <a:bodyPr wrap="square">
            <a:spAutoFit/>
          </a:bodyPr>
          <a:lstStyle/>
          <a:p>
            <a:pPr indent="-457200" algn="just">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We must apply a select and a project operation</a:t>
            </a:r>
          </a:p>
          <a:p>
            <a:pPr indent="-457200" algn="just">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We can write a single relational algebra expression  also known as an </a:t>
            </a:r>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in-line expression</a:t>
            </a:r>
            <a:r>
              <a:rPr lang="en-US" altLang="en-US" sz="2400" dirty="0">
                <a:latin typeface="Times New Roman" panose="02020603050405020304" pitchFamily="18" charset="0"/>
                <a:cs typeface="Times New Roman" panose="02020603050405020304" pitchFamily="18" charset="0"/>
              </a:rPr>
              <a:t>, as      	follows: </a:t>
            </a:r>
          </a:p>
        </p:txBody>
      </p:sp>
    </p:spTree>
    <p:extLst>
      <p:ext uri="{BB962C8B-B14F-4D97-AF65-F5344CB8AC3E}">
        <p14:creationId xmlns:p14="http://schemas.microsoft.com/office/powerpoint/2010/main" val="16157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ChangeArrowheads="1"/>
          </p:cNvSpPr>
          <p:nvPr>
            <p:ph type="body" idx="1"/>
          </p:nvPr>
        </p:nvSpPr>
        <p:spPr>
          <a:xfrm>
            <a:off x="378264" y="1077569"/>
            <a:ext cx="11607410" cy="4881563"/>
          </a:xfrm>
        </p:spPr>
        <p:txBody>
          <a:bodyPr/>
          <a:lstStyle/>
          <a:p>
            <a:pPr marL="114300" indent="0">
              <a:buSzPct val="120000"/>
              <a:buNone/>
            </a:pPr>
            <a:r>
              <a:rPr lang="en-US" altLang="en-US" sz="2800" b="1" dirty="0">
                <a:solidFill>
                  <a:schemeClr val="accent2">
                    <a:lumMod val="75000"/>
                  </a:schemeClr>
                </a:solidFill>
                <a:latin typeface="Times New Roman" panose="02020603050405020304" pitchFamily="18" charset="0"/>
                <a:cs typeface="Times New Roman" panose="02020603050405020304" pitchFamily="18" charset="0"/>
              </a:rPr>
              <a:t>OR</a:t>
            </a:r>
            <a:r>
              <a:rPr lang="en-US" altLang="en-US" sz="2800" dirty="0">
                <a:latin typeface="Times New Roman" panose="02020603050405020304" pitchFamily="18" charset="0"/>
                <a:cs typeface="Times New Roman" panose="02020603050405020304" pitchFamily="18" charset="0"/>
              </a:rPr>
              <a:t> We can explicitly show the sequence of operations, giving a name to each intermediate relation:</a:t>
            </a:r>
          </a:p>
          <a:p>
            <a:pPr lvl="1">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DEP5_EMPS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latin typeface="Times New Roman" panose="02020603050405020304" pitchFamily="18" charset="0"/>
                <a:cs typeface="Times New Roman" panose="02020603050405020304" pitchFamily="18" charset="0"/>
              </a:rPr>
              <a:t> </a:t>
            </a:r>
            <a:r>
              <a:rPr lang="en-US" altLang="en-US" sz="2800" baseline="-25000" dirty="0">
                <a:latin typeface="Times New Roman" panose="02020603050405020304" pitchFamily="18" charset="0"/>
                <a:cs typeface="Times New Roman" panose="02020603050405020304" pitchFamily="18" charset="0"/>
              </a:rPr>
              <a:t>DNO=5</a:t>
            </a:r>
            <a:r>
              <a:rPr lang="en-US" altLang="en-US" sz="2800" dirty="0">
                <a:latin typeface="Times New Roman" panose="02020603050405020304" pitchFamily="18" charset="0"/>
                <a:cs typeface="Times New Roman" panose="02020603050405020304" pitchFamily="18" charset="0"/>
              </a:rPr>
              <a:t>(EMPLOYEE)</a:t>
            </a:r>
          </a:p>
          <a:p>
            <a:pPr marL="571500" lvl="1" indent="0">
              <a:buSzPct val="120000"/>
              <a:buNone/>
            </a:pPr>
            <a:endParaRPr lang="en-US" altLang="en-US" sz="2800" dirty="0">
              <a:latin typeface="Times New Roman" panose="02020603050405020304" pitchFamily="18" charset="0"/>
              <a:cs typeface="Times New Roman" panose="02020603050405020304" pitchFamily="18" charset="0"/>
            </a:endParaRPr>
          </a:p>
          <a:p>
            <a:pPr lvl="1">
              <a:buSzPct val="1200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lvl="1">
              <a:buSzPct val="120000"/>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lvl="1">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RESULT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latin typeface="Times New Roman" panose="02020603050405020304" pitchFamily="18" charset="0"/>
                <a:cs typeface="Times New Roman" panose="02020603050405020304" pitchFamily="18" charset="0"/>
              </a:rPr>
              <a:t> </a:t>
            </a:r>
            <a:r>
              <a:rPr lang="en-US" altLang="en-US" sz="2800" baseline="-25000" dirty="0">
                <a:latin typeface="Times New Roman" panose="02020603050405020304" pitchFamily="18" charset="0"/>
                <a:cs typeface="Times New Roman" panose="02020603050405020304" pitchFamily="18" charset="0"/>
              </a:rPr>
              <a:t>FNAME, LNAME, SALARY</a:t>
            </a:r>
            <a:r>
              <a:rPr lang="en-US" altLang="en-US" sz="2800" dirty="0">
                <a:latin typeface="Times New Roman" panose="02020603050405020304" pitchFamily="18" charset="0"/>
                <a:cs typeface="Times New Roman" panose="02020603050405020304" pitchFamily="18" charset="0"/>
              </a:rPr>
              <a:t> (DEP5_EMPS)	</a:t>
            </a:r>
          </a:p>
        </p:txBody>
      </p:sp>
      <p:sp>
        <p:nvSpPr>
          <p:cNvPr id="7" name="TextBox 6"/>
          <p:cNvSpPr txBox="1"/>
          <p:nvPr/>
        </p:nvSpPr>
        <p:spPr>
          <a:xfrm>
            <a:off x="251655" y="-154166"/>
            <a:ext cx="9703558"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Single expression versus sequence of relational operations (Example):</a:t>
            </a:r>
          </a:p>
        </p:txBody>
      </p:sp>
      <p:pic>
        <p:nvPicPr>
          <p:cNvPr id="2" name="Picture 1"/>
          <p:cNvPicPr>
            <a:picLocks noChangeAspect="1"/>
          </p:cNvPicPr>
          <p:nvPr/>
        </p:nvPicPr>
        <p:blipFill>
          <a:blip r:embed="rId3"/>
          <a:stretch>
            <a:fillRect/>
          </a:stretch>
        </p:blipFill>
        <p:spPr>
          <a:xfrm>
            <a:off x="2237593" y="2619447"/>
            <a:ext cx="7888752" cy="1305439"/>
          </a:xfrm>
          <a:prstGeom prst="rect">
            <a:avLst/>
          </a:prstGeom>
        </p:spPr>
      </p:pic>
      <p:sp>
        <p:nvSpPr>
          <p:cNvPr id="8" name="TextBox 7"/>
          <p:cNvSpPr txBox="1"/>
          <p:nvPr/>
        </p:nvSpPr>
        <p:spPr>
          <a:xfrm>
            <a:off x="1195754" y="2830462"/>
            <a:ext cx="773723" cy="307777"/>
          </a:xfrm>
          <a:prstGeom prst="rect">
            <a:avLst/>
          </a:prstGeom>
          <a:noFill/>
        </p:spPr>
        <p:txBody>
          <a:bodyPr wrap="square" rtlCol="0">
            <a:spAutoFit/>
          </a:bodyPr>
          <a:lstStyle/>
          <a:p>
            <a:r>
              <a:rPr lang="en-US" b="1" dirty="0">
                <a:solidFill>
                  <a:schemeClr val="accent2">
                    <a:lumMod val="75000"/>
                  </a:schemeClr>
                </a:solidFill>
              </a:rPr>
              <a:t>TEMP</a:t>
            </a:r>
          </a:p>
        </p:txBody>
      </p:sp>
      <p:sp>
        <p:nvSpPr>
          <p:cNvPr id="9" name="TextBox 8"/>
          <p:cNvSpPr txBox="1"/>
          <p:nvPr/>
        </p:nvSpPr>
        <p:spPr>
          <a:xfrm>
            <a:off x="4007777" y="4657649"/>
            <a:ext cx="367275" cy="307777"/>
          </a:xfrm>
          <a:prstGeom prst="rect">
            <a:avLst/>
          </a:prstGeom>
          <a:noFill/>
        </p:spPr>
        <p:txBody>
          <a:bodyPr wrap="square" rtlCol="0">
            <a:spAutoFit/>
          </a:bodyPr>
          <a:lstStyle/>
          <a:p>
            <a:r>
              <a:rPr lang="en-US" altLang="en-US" b="1" dirty="0">
                <a:solidFill>
                  <a:schemeClr val="accent2">
                    <a:lumMod val="75000"/>
                  </a:schemeClr>
                </a:solidFill>
                <a:latin typeface="Times New Roman" panose="02020603050405020304" pitchFamily="18" charset="0"/>
                <a:cs typeface="Times New Roman" panose="02020603050405020304" pitchFamily="18" charset="0"/>
              </a:rPr>
              <a:t>R</a:t>
            </a:r>
            <a:endParaRPr lang="en-US" b="1" dirty="0">
              <a:solidFill>
                <a:schemeClr val="accent2">
                  <a:lumMod val="75000"/>
                </a:schemeClr>
              </a:solidFill>
            </a:endParaRPr>
          </a:p>
        </p:txBody>
      </p:sp>
      <p:pic>
        <p:nvPicPr>
          <p:cNvPr id="13" name="Picture 12"/>
          <p:cNvPicPr>
            <a:picLocks noChangeAspect="1"/>
          </p:cNvPicPr>
          <p:nvPr/>
        </p:nvPicPr>
        <p:blipFill>
          <a:blip r:embed="rId4"/>
          <a:stretch>
            <a:fillRect/>
          </a:stretch>
        </p:blipFill>
        <p:spPr>
          <a:xfrm>
            <a:off x="4996669" y="4657649"/>
            <a:ext cx="2417005" cy="1489933"/>
          </a:xfrm>
          <a:prstGeom prst="rect">
            <a:avLst/>
          </a:prstGeom>
        </p:spPr>
      </p:pic>
    </p:spTree>
    <p:extLst>
      <p:ext uri="{BB962C8B-B14F-4D97-AF65-F5344CB8AC3E}">
        <p14:creationId xmlns:p14="http://schemas.microsoft.com/office/powerpoint/2010/main" val="24544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14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General Guideline</a:t>
            </a:r>
            <a:endParaRPr/>
          </a:p>
        </p:txBody>
      </p:sp>
      <p:sp>
        <p:nvSpPr>
          <p:cNvPr id="117" name="Google Shape;117;p2"/>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p>
            <a:pPr marL="342900" lvl="0" indent="4763" algn="l" rtl="0">
              <a:spcBef>
                <a:spcPts val="0"/>
              </a:spcBef>
              <a:spcAft>
                <a:spcPts val="0"/>
              </a:spcAft>
              <a:buSzPts val="1600"/>
              <a:buFont typeface="Noto Sans Symbols"/>
              <a:buNone/>
            </a:pPr>
            <a:r>
              <a:rPr lang="en-US" sz="1600" b="1" dirty="0"/>
              <a:t>© (2021) ABES Engineering College.</a:t>
            </a:r>
            <a:endParaRPr dirty="0"/>
          </a:p>
          <a:p>
            <a:pPr marL="342900" lvl="0" indent="4763" algn="l" rtl="0">
              <a:spcBef>
                <a:spcPts val="320"/>
              </a:spcBef>
              <a:spcAft>
                <a:spcPts val="0"/>
              </a:spcAft>
              <a:buSzPts val="1600"/>
              <a:buFont typeface="Noto Sans Symbols"/>
              <a:buNone/>
            </a:pPr>
            <a:endParaRPr sz="1600" dirty="0"/>
          </a:p>
          <a:p>
            <a:pPr marL="342900" lvl="0" indent="4763" algn="just" rtl="0">
              <a:spcBef>
                <a:spcPts val="360"/>
              </a:spcBef>
              <a:spcAft>
                <a:spcPts val="0"/>
              </a:spcAft>
              <a:buSzPts val="1800"/>
              <a:buFont typeface="Noto Sans Symbols"/>
              <a:buNone/>
            </a:pPr>
            <a:r>
              <a:rPr lang="en-US" sz="2000" dirty="0">
                <a:latin typeface="Times New Roman"/>
                <a:ea typeface="Times New Roman"/>
                <a:cs typeface="Times New Roman"/>
                <a:sym typeface="Times New Roman"/>
              </a:rPr>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9" name="Rectangle 3"/>
          <p:cNvSpPr>
            <a:spLocks noGrp="1" noChangeArrowheads="1"/>
          </p:cNvSpPr>
          <p:nvPr>
            <p:ph type="body" idx="1"/>
          </p:nvPr>
        </p:nvSpPr>
        <p:spPr>
          <a:xfrm>
            <a:off x="406400" y="969236"/>
            <a:ext cx="11565206" cy="4881563"/>
          </a:xfrm>
        </p:spPr>
        <p:txBody>
          <a:bodyPr/>
          <a:lstStyle/>
          <a:p>
            <a:pPr>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RENAME operator is denoted by </a:t>
            </a:r>
            <a:r>
              <a:rPr lang="en-US" alt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 (rho)</a:t>
            </a:r>
          </a:p>
          <a:p>
            <a:pPr>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some cases, we may want to </a:t>
            </a:r>
            <a:r>
              <a:rPr lang="en-US" altLang="en-US" i="1" dirty="0">
                <a:solidFill>
                  <a:schemeClr val="accent2">
                    <a:lumMod val="75000"/>
                  </a:schemeClr>
                </a:solidFill>
                <a:latin typeface="Times New Roman" panose="02020603050405020304" pitchFamily="18" charset="0"/>
                <a:cs typeface="Times New Roman" panose="02020603050405020304" pitchFamily="18" charset="0"/>
              </a:rPr>
              <a:t>rename</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attributes of a relation or the relation name or both</a:t>
            </a:r>
          </a:p>
          <a:p>
            <a:pPr lvl="1">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Useful when a query requires </a:t>
            </a:r>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multiple operations</a:t>
            </a:r>
          </a:p>
          <a:p>
            <a:pPr lvl="1">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Necessary in some cases (see </a:t>
            </a:r>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JOIN</a:t>
            </a:r>
            <a:r>
              <a:rPr lang="en-US" altLang="en-US" sz="2400" dirty="0">
                <a:latin typeface="Times New Roman" panose="02020603050405020304" pitchFamily="18" charset="0"/>
                <a:cs typeface="Times New Roman" panose="02020603050405020304" pitchFamily="18" charset="0"/>
              </a:rPr>
              <a:t> operation later)</a:t>
            </a:r>
          </a:p>
          <a:p>
            <a:pPr>
              <a:buSzPct val="120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general RENAME operation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latin typeface="Times New Roman" panose="02020603050405020304" pitchFamily="18" charset="0"/>
                <a:cs typeface="Times New Roman" panose="02020603050405020304" pitchFamily="18" charset="0"/>
              </a:rPr>
              <a:t>can be expressed by any of the following forms:</a:t>
            </a:r>
          </a:p>
          <a:p>
            <a:pPr lvl="1">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S (B1, B2, …, </a:t>
            </a:r>
            <a:r>
              <a:rPr lang="en-US" altLang="en-US" sz="2400" baseline="-25000" dirty="0" err="1">
                <a:latin typeface="Times New Roman" panose="02020603050405020304" pitchFamily="18" charset="0"/>
                <a:cs typeface="Times New Roman" panose="02020603050405020304" pitchFamily="18" charset="0"/>
                <a:sym typeface="Symbol" panose="05050102010706020507" pitchFamily="18" charset="2"/>
              </a:rPr>
              <a:t>Bn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(R) changes both:</a:t>
            </a:r>
          </a:p>
          <a:p>
            <a:pPr lvl="2">
              <a:buSzPct val="120000"/>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relation name to S,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and </a:t>
            </a:r>
          </a:p>
          <a:p>
            <a:pPr lvl="2">
              <a:buSzPct val="120000"/>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column (attribute) names to B1, B2,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Bn</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pPr lvl="1">
              <a:buSzPct val="120000"/>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S</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(R) changes:</a:t>
            </a:r>
          </a:p>
          <a:p>
            <a:pPr lvl="2">
              <a:buSzPct val="120000"/>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relation name</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only to S</a:t>
            </a:r>
            <a:endParaRPr lang="en-US" altLang="en-US" sz="2400" dirty="0">
              <a:latin typeface="Times New Roman" panose="02020603050405020304" pitchFamily="18" charset="0"/>
              <a:cs typeface="Times New Roman" panose="02020603050405020304" pitchFamily="18" charset="0"/>
            </a:endParaRPr>
          </a:p>
          <a:p>
            <a:pPr lvl="1">
              <a:buSzPct val="120000"/>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(B1, B2, …, </a:t>
            </a:r>
            <a:r>
              <a:rPr lang="en-US" altLang="en-US" sz="2400" baseline="-25000" dirty="0" err="1">
                <a:latin typeface="Times New Roman" panose="02020603050405020304" pitchFamily="18" charset="0"/>
                <a:cs typeface="Times New Roman" panose="02020603050405020304" pitchFamily="18" charset="0"/>
                <a:sym typeface="Symbol" panose="05050102010706020507" pitchFamily="18" charset="2"/>
              </a:rPr>
              <a:t>Bn</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(R) changes:</a:t>
            </a:r>
          </a:p>
          <a:p>
            <a:pPr lvl="2"/>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the </a:t>
            </a:r>
            <a:r>
              <a:rPr lang="en-US" altLang="en-US" sz="2400" i="1" dirty="0">
                <a:latin typeface="Times New Roman" panose="02020603050405020304" pitchFamily="18" charset="0"/>
                <a:cs typeface="Times New Roman" panose="02020603050405020304" pitchFamily="18" charset="0"/>
                <a:sym typeface="Symbol" panose="05050102010706020507" pitchFamily="18" charset="2"/>
              </a:rPr>
              <a:t>column (attribute) names</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only to B1, B2, …..</a:t>
            </a:r>
            <a:r>
              <a:rPr lang="en-US" altLang="en-US" sz="2400" dirty="0" err="1">
                <a:latin typeface="Times New Roman" panose="02020603050405020304" pitchFamily="18" charset="0"/>
                <a:cs typeface="Times New Roman" panose="02020603050405020304" pitchFamily="18" charset="0"/>
                <a:sym typeface="Symbol" panose="05050102010706020507" pitchFamily="18" charset="2"/>
              </a:rPr>
              <a:t>Bn</a:t>
            </a:r>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3000" i="1"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400" y="194935"/>
            <a:ext cx="868132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RENAME</a:t>
            </a:r>
          </a:p>
        </p:txBody>
      </p:sp>
    </p:spTree>
    <p:extLst>
      <p:ext uri="{BB962C8B-B14F-4D97-AF65-F5344CB8AC3E}">
        <p14:creationId xmlns:p14="http://schemas.microsoft.com/office/powerpoint/2010/main" val="61715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400" y="194935"/>
            <a:ext cx="868132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RENAME</a:t>
            </a:r>
          </a:p>
        </p:txBody>
      </p:sp>
      <p:sp>
        <p:nvSpPr>
          <p:cNvPr id="5" name="Text Placeholder 4"/>
          <p:cNvSpPr>
            <a:spLocks noGrp="1"/>
          </p:cNvSpPr>
          <p:nvPr>
            <p:ph type="body" idx="1"/>
          </p:nvPr>
        </p:nvSpPr>
        <p:spPr>
          <a:xfrm>
            <a:off x="406400" y="1034662"/>
            <a:ext cx="10972800" cy="4881563"/>
          </a:xfrm>
        </p:spPr>
        <p:txBody>
          <a:bodyPr/>
          <a:lstStyle/>
          <a:p>
            <a:pPr marL="114300" indent="0">
              <a:buNone/>
            </a:pPr>
            <a:r>
              <a:rPr lang="en-US" b="1" dirty="0">
                <a:solidFill>
                  <a:schemeClr val="accent2">
                    <a:lumMod val="75000"/>
                  </a:schemeClr>
                </a:solidFill>
                <a:latin typeface="Times New Roman" panose="02020603050405020304" pitchFamily="18" charset="0"/>
                <a:cs typeface="Times New Roman" panose="02020603050405020304" pitchFamily="18" charset="0"/>
              </a:rPr>
              <a:t>Example : </a:t>
            </a:r>
          </a:p>
        </p:txBody>
      </p:sp>
      <p:sp>
        <p:nvSpPr>
          <p:cNvPr id="6" name="Rectangle 5"/>
          <p:cNvSpPr/>
          <p:nvPr/>
        </p:nvSpPr>
        <p:spPr>
          <a:xfrm>
            <a:off x="406400" y="1544548"/>
            <a:ext cx="5360849" cy="584775"/>
          </a:xfrm>
          <a:prstGeom prst="rect">
            <a:avLst/>
          </a:prstGeom>
        </p:spPr>
        <p:txBody>
          <a:bodyPr wrap="square">
            <a:spAutoFit/>
          </a:bodyPr>
          <a:lstStyle/>
          <a:p>
            <a:r>
              <a:rPr lang="en-US"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DEP5_EMPS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DNO=5</a:t>
            </a:r>
            <a:r>
              <a:rPr lang="en-US" altLang="en-US" sz="2400" dirty="0">
                <a:latin typeface="Times New Roman" panose="02020603050405020304" pitchFamily="18" charset="0"/>
                <a:cs typeface="Times New Roman" panose="02020603050405020304" pitchFamily="18" charset="0"/>
              </a:rPr>
              <a:t>(EMPLOYEE))</a:t>
            </a:r>
            <a:endParaRPr lang="en-US" sz="2400" dirty="0"/>
          </a:p>
        </p:txBody>
      </p:sp>
      <p:sp>
        <p:nvSpPr>
          <p:cNvPr id="8" name="Rectangle 7"/>
          <p:cNvSpPr/>
          <p:nvPr/>
        </p:nvSpPr>
        <p:spPr>
          <a:xfrm>
            <a:off x="756663" y="3659630"/>
            <a:ext cx="9022022" cy="584775"/>
          </a:xfrm>
          <a:prstGeom prst="rect">
            <a:avLst/>
          </a:prstGeom>
        </p:spPr>
        <p:txBody>
          <a:bodyPr wrap="none">
            <a:spAutoFit/>
          </a:bodyPr>
          <a:lstStyle/>
          <a:p>
            <a:r>
              <a:rPr lang="en-US"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RESULT</a:t>
            </a:r>
            <a:r>
              <a:rPr lang="en-US" altLang="en-US" sz="2400" baseline="-25000" dirty="0">
                <a:latin typeface="Times New Roman" panose="02020603050405020304" pitchFamily="18" charset="0"/>
                <a:cs typeface="Times New Roman" panose="02020603050405020304" pitchFamily="18" charset="0"/>
                <a:sym typeface="Symbol" panose="05050102010706020507" pitchFamily="18" charset="2"/>
              </a:rPr>
              <a:t> (First_name, Last_name, Salary)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FNAME, LNAME, SALARY</a:t>
            </a:r>
            <a:r>
              <a:rPr lang="en-US" altLang="en-US" sz="2400" dirty="0">
                <a:latin typeface="Times New Roman" panose="02020603050405020304" pitchFamily="18" charset="0"/>
                <a:cs typeface="Times New Roman" panose="02020603050405020304" pitchFamily="18" charset="0"/>
              </a:rPr>
              <a:t> (DEP5_EMPS))</a:t>
            </a:r>
          </a:p>
        </p:txBody>
      </p:sp>
      <p:pic>
        <p:nvPicPr>
          <p:cNvPr id="11" name="Picture 10"/>
          <p:cNvPicPr>
            <a:picLocks noChangeAspect="1"/>
          </p:cNvPicPr>
          <p:nvPr/>
        </p:nvPicPr>
        <p:blipFill>
          <a:blip r:embed="rId3"/>
          <a:stretch>
            <a:fillRect/>
          </a:stretch>
        </p:blipFill>
        <p:spPr>
          <a:xfrm>
            <a:off x="2313930" y="2257748"/>
            <a:ext cx="7888752" cy="1305439"/>
          </a:xfrm>
          <a:prstGeom prst="rect">
            <a:avLst/>
          </a:prstGeom>
        </p:spPr>
      </p:pic>
      <p:sp>
        <p:nvSpPr>
          <p:cNvPr id="10" name="Rounded Rectangle 9"/>
          <p:cNvSpPr/>
          <p:nvPr/>
        </p:nvSpPr>
        <p:spPr>
          <a:xfrm>
            <a:off x="756663" y="2257748"/>
            <a:ext cx="1289152" cy="6824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756663" y="2468763"/>
            <a:ext cx="1289152" cy="307777"/>
          </a:xfrm>
          <a:prstGeom prst="rect">
            <a:avLst/>
          </a:prstGeom>
          <a:noFill/>
        </p:spPr>
        <p:txBody>
          <a:bodyPr wrap="square" rtlCol="0">
            <a:spAutoFit/>
          </a:bodyPr>
          <a:lstStyle/>
          <a:p>
            <a:r>
              <a:rPr lang="en-US" b="1" dirty="0">
                <a:solidFill>
                  <a:schemeClr val="accent2">
                    <a:lumMod val="75000"/>
                  </a:schemeClr>
                </a:solidFill>
              </a:rPr>
              <a:t>DEP5_EMPS</a:t>
            </a:r>
          </a:p>
        </p:txBody>
      </p:sp>
      <p:pic>
        <p:nvPicPr>
          <p:cNvPr id="9" name="Picture 8"/>
          <p:cNvPicPr>
            <a:picLocks noChangeAspect="1"/>
          </p:cNvPicPr>
          <p:nvPr/>
        </p:nvPicPr>
        <p:blipFill>
          <a:blip r:embed="rId4"/>
          <a:stretch>
            <a:fillRect/>
          </a:stretch>
        </p:blipFill>
        <p:spPr>
          <a:xfrm>
            <a:off x="4695685" y="4478546"/>
            <a:ext cx="3246749" cy="1534122"/>
          </a:xfrm>
          <a:prstGeom prst="rect">
            <a:avLst/>
          </a:prstGeom>
        </p:spPr>
      </p:pic>
      <p:sp>
        <p:nvSpPr>
          <p:cNvPr id="16" name="Rounded Rectangle 15"/>
          <p:cNvSpPr/>
          <p:nvPr/>
        </p:nvSpPr>
        <p:spPr>
          <a:xfrm>
            <a:off x="3236231" y="4563207"/>
            <a:ext cx="1289152" cy="6824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3216164" y="4683470"/>
            <a:ext cx="1018211" cy="310561"/>
          </a:xfrm>
          <a:prstGeom prst="rect">
            <a:avLst/>
          </a:prstGeom>
          <a:noFill/>
        </p:spPr>
        <p:txBody>
          <a:bodyPr wrap="square" rtlCol="0">
            <a:spAutoFit/>
          </a:bodyPr>
          <a:lstStyle/>
          <a:p>
            <a:pPr algn="r"/>
            <a:r>
              <a:rPr lang="en-US" b="1" dirty="0">
                <a:solidFill>
                  <a:schemeClr val="accent2">
                    <a:lumMod val="75000"/>
                  </a:schemeClr>
                </a:solidFill>
              </a:rPr>
              <a:t>RESULT</a:t>
            </a:r>
          </a:p>
        </p:txBody>
      </p:sp>
      <p:sp>
        <p:nvSpPr>
          <p:cNvPr id="13" name="Up Arrow 12"/>
          <p:cNvSpPr/>
          <p:nvPr/>
        </p:nvSpPr>
        <p:spPr>
          <a:xfrm rot="16200000">
            <a:off x="8195689" y="4194357"/>
            <a:ext cx="205205" cy="1032753"/>
          </a:xfrm>
          <a:prstGeom prst="up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36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P spid="12" grpId="0"/>
      <p:bldP spid="16" grpId="0" animBg="1"/>
      <p:bldP spid="14"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5" name="Rectangle 5"/>
          <p:cNvSpPr>
            <a:spLocks noGrp="1" noChangeArrowheads="1"/>
          </p:cNvSpPr>
          <p:nvPr>
            <p:ph type="body" idx="1"/>
          </p:nvPr>
        </p:nvSpPr>
        <p:spPr>
          <a:xfrm>
            <a:off x="406400" y="1282700"/>
            <a:ext cx="11649612" cy="4881563"/>
          </a:xfrm>
        </p:spPr>
        <p:txBody>
          <a:bodyPr/>
          <a:lstStyle/>
          <a:p>
            <a:pPr algn="just">
              <a:buSzPct val="120000"/>
              <a:buFont typeface="Arial" panose="020B0604020202020204" pitchFamily="34" charset="0"/>
              <a:buChar char="•"/>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Type Compatibility </a:t>
            </a:r>
            <a:r>
              <a:rPr lang="en-US" altLang="en-US" sz="2800" dirty="0">
                <a:latin typeface="Times New Roman" panose="02020603050405020304" pitchFamily="18" charset="0"/>
                <a:cs typeface="Times New Roman" panose="02020603050405020304" pitchFamily="18" charset="0"/>
              </a:rPr>
              <a:t>of operands is required for the binary set operation UNION </a:t>
            </a:r>
            <a:r>
              <a:rPr lang="en-US" sz="2800" b="1" dirty="0">
                <a:sym typeface="Symbol" panose="05050102010706020507" pitchFamily="18" charset="2"/>
              </a:rPr>
              <a:t> </a:t>
            </a:r>
            <a:r>
              <a:rPr lang="en-US" sz="2800" dirty="0">
                <a:sym typeface="Symbol" panose="05050102010706020507" pitchFamily="18" charset="2"/>
              </a:rPr>
              <a:t>∪</a:t>
            </a:r>
            <a:r>
              <a:rPr lang="en-US" sz="2800" b="1" dirty="0"/>
              <a:t> </a:t>
            </a:r>
            <a:r>
              <a:rPr lang="en-US" altLang="en-US" sz="2800" dirty="0">
                <a:latin typeface="Times New Roman" panose="02020603050405020304" pitchFamily="18" charset="0"/>
                <a:cs typeface="Times New Roman" panose="02020603050405020304" pitchFamily="18" charset="0"/>
              </a:rPr>
              <a:t>, (also for INTERSECTION ∩, and SET DIFFERENCE –, see next slides)</a:t>
            </a:r>
          </a:p>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R1(A1, A2, ..., An) and R2(B1, B2, ..., </a:t>
            </a:r>
            <a:r>
              <a:rPr lang="en-US" altLang="en-US" sz="2800" dirty="0" err="1">
                <a:latin typeface="Times New Roman" panose="02020603050405020304" pitchFamily="18" charset="0"/>
                <a:cs typeface="Times New Roman" panose="02020603050405020304" pitchFamily="18" charset="0"/>
              </a:rPr>
              <a:t>Bn</a:t>
            </a:r>
            <a:r>
              <a:rPr lang="en-US" altLang="en-US" sz="2800" dirty="0">
                <a:latin typeface="Times New Roman" panose="02020603050405020304" pitchFamily="18" charset="0"/>
                <a:cs typeface="Times New Roman" panose="02020603050405020304" pitchFamily="18" charset="0"/>
              </a:rPr>
              <a:t>) are type compatible if:</a:t>
            </a:r>
          </a:p>
          <a:p>
            <a:pPr lvl="1" algn="just">
              <a:buSzPct val="120000"/>
              <a:buFont typeface="Arial" panose="020B0604020202020204" pitchFamily="34" charset="0"/>
              <a:buChar char="•"/>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they have the same number of attributes, and</a:t>
            </a:r>
          </a:p>
          <a:p>
            <a:pPr lvl="1" algn="just">
              <a:buSzPct val="120000"/>
              <a:buFont typeface="Arial" panose="020B0604020202020204" pitchFamily="34" charset="0"/>
              <a:buChar char="•"/>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the domains of corresponding attributes are type compatible </a:t>
            </a:r>
          </a:p>
          <a:p>
            <a:pPr marL="571500" lvl="1" indent="0" algn="just">
              <a:buSzPct val="120000"/>
              <a:buNone/>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	(i.e. </a:t>
            </a:r>
            <a:r>
              <a:rPr lang="en-US" altLang="en-US" sz="2800" dirty="0" err="1">
                <a:solidFill>
                  <a:schemeClr val="accent2">
                    <a:lumMod val="75000"/>
                  </a:schemeClr>
                </a:solidFill>
                <a:latin typeface="Times New Roman" panose="02020603050405020304" pitchFamily="18" charset="0"/>
                <a:cs typeface="Times New Roman" panose="02020603050405020304" pitchFamily="18" charset="0"/>
              </a:rPr>
              <a:t>dom</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(Ai)=</a:t>
            </a:r>
            <a:r>
              <a:rPr lang="en-US" altLang="en-US" sz="2800" dirty="0" err="1">
                <a:solidFill>
                  <a:schemeClr val="accent2">
                    <a:lumMod val="75000"/>
                  </a:schemeClr>
                </a:solidFill>
                <a:latin typeface="Times New Roman" panose="02020603050405020304" pitchFamily="18" charset="0"/>
                <a:cs typeface="Times New Roman" panose="02020603050405020304" pitchFamily="18" charset="0"/>
              </a:rPr>
              <a:t>dom</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(Bi) for i=1, 2, ..., n). </a:t>
            </a:r>
          </a:p>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resulting relation for R1</a:t>
            </a:r>
            <a:r>
              <a:rPr lang="en-US" sz="2800" dirty="0">
                <a:sym typeface="Symbol" panose="05050102010706020507" pitchFamily="18" charset="2"/>
              </a:rPr>
              <a:t> ∪ </a:t>
            </a:r>
            <a:r>
              <a:rPr lang="en-US" altLang="en-US" sz="2800" dirty="0">
                <a:latin typeface="Times New Roman" panose="02020603050405020304" pitchFamily="18" charset="0"/>
                <a:cs typeface="Times New Roman" panose="02020603050405020304" pitchFamily="18" charset="0"/>
              </a:rPr>
              <a:t>R2 (also for R1 ∩ R2, or R1–R2, see next slides) has the same attribute names as the </a:t>
            </a:r>
            <a:r>
              <a:rPr lang="en-US" altLang="en-US" sz="2800" i="1" dirty="0">
                <a:latin typeface="Times New Roman" panose="02020603050405020304" pitchFamily="18" charset="0"/>
                <a:cs typeface="Times New Roman" panose="02020603050405020304" pitchFamily="18" charset="0"/>
              </a:rPr>
              <a:t>first</a:t>
            </a:r>
            <a:r>
              <a:rPr lang="en-US" altLang="en-US" sz="2800" dirty="0">
                <a:latin typeface="Times New Roman" panose="02020603050405020304" pitchFamily="18" charset="0"/>
                <a:cs typeface="Times New Roman" panose="02020603050405020304" pitchFamily="18" charset="0"/>
              </a:rPr>
              <a:t> operand relation R1 (by convention)</a:t>
            </a:r>
          </a:p>
        </p:txBody>
      </p:sp>
      <p:sp>
        <p:nvSpPr>
          <p:cNvPr id="6" name="TextBox 5"/>
          <p:cNvSpPr txBox="1"/>
          <p:nvPr/>
        </p:nvSpPr>
        <p:spPr>
          <a:xfrm>
            <a:off x="154745" y="0"/>
            <a:ext cx="11057206"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Relational Algebra Operations from Set Theory :</a:t>
            </a:r>
          </a:p>
        </p:txBody>
      </p:sp>
    </p:spTree>
    <p:extLst>
      <p:ext uri="{BB962C8B-B14F-4D97-AF65-F5344CB8AC3E}">
        <p14:creationId xmlns:p14="http://schemas.microsoft.com/office/powerpoint/2010/main" val="13508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2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9" name="Rectangle 7"/>
          <p:cNvSpPr>
            <a:spLocks noGrp="1" noChangeArrowheads="1"/>
          </p:cNvSpPr>
          <p:nvPr>
            <p:ph type="body" idx="1"/>
          </p:nvPr>
        </p:nvSpPr>
        <p:spPr/>
        <p:txBody>
          <a:bodyPr/>
          <a:lstStyle/>
          <a:p>
            <a:pPr marL="114300" indent="0">
              <a:lnSpc>
                <a:spcPct val="114000"/>
              </a:lnSpc>
              <a:spcBef>
                <a:spcPts val="0"/>
              </a:spcBef>
              <a:buSzPct val="120000"/>
              <a:buNone/>
            </a:pPr>
            <a:r>
              <a:rPr lang="en-US" altLang="en-US" sz="2600" b="1" dirty="0">
                <a:solidFill>
                  <a:schemeClr val="accent2">
                    <a:lumMod val="75000"/>
                  </a:schemeClr>
                </a:solidFill>
                <a:latin typeface="Times New Roman" panose="02020603050405020304" pitchFamily="18" charset="0"/>
                <a:cs typeface="Times New Roman" panose="02020603050405020304" pitchFamily="18" charset="0"/>
              </a:rPr>
              <a:t>UNION Operation</a:t>
            </a:r>
          </a:p>
          <a:p>
            <a:pPr lvl="1">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Binary operation, denoted by </a:t>
            </a:r>
            <a:r>
              <a:rPr lang="en-US" sz="2600" b="1" dirty="0">
                <a:sym typeface="Symbol" panose="05050102010706020507" pitchFamily="18" charset="2"/>
              </a:rPr>
              <a:t></a:t>
            </a:r>
            <a:r>
              <a:rPr lang="en-US" sz="2600" b="1" dirty="0"/>
              <a:t> </a:t>
            </a:r>
            <a:r>
              <a:rPr lang="en-US" altLang="en-US" sz="2600" dirty="0">
                <a:latin typeface="Times New Roman" panose="02020603050405020304" pitchFamily="18" charset="0"/>
                <a:cs typeface="Times New Roman" panose="02020603050405020304" pitchFamily="18" charset="0"/>
              </a:rPr>
              <a:t> </a:t>
            </a:r>
          </a:p>
          <a:p>
            <a:pPr lvl="1">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result of R </a:t>
            </a:r>
            <a:r>
              <a:rPr lang="en-US" sz="2600" b="1" dirty="0">
                <a:sym typeface="Symbol" panose="05050102010706020507" pitchFamily="18" charset="2"/>
              </a:rPr>
              <a:t></a:t>
            </a:r>
            <a:r>
              <a:rPr lang="en-US" sz="2600" b="1" dirty="0"/>
              <a:t> </a:t>
            </a:r>
            <a:r>
              <a:rPr lang="en-US" altLang="en-US" sz="2600" dirty="0">
                <a:latin typeface="Times New Roman" panose="02020603050405020304" pitchFamily="18" charset="0"/>
                <a:cs typeface="Times New Roman" panose="02020603050405020304" pitchFamily="18" charset="0"/>
              </a:rPr>
              <a:t> S, is a relation that includes all tuples that are either in R or in S or in both R and S</a:t>
            </a:r>
          </a:p>
          <a:p>
            <a:pPr lvl="1">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Duplicate tuples are eliminated</a:t>
            </a:r>
          </a:p>
          <a:p>
            <a:pPr lvl="1">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two operand relations R and S must be “</a:t>
            </a:r>
            <a:r>
              <a:rPr lang="en-US" altLang="en-US" sz="2600" dirty="0">
                <a:solidFill>
                  <a:schemeClr val="accent2">
                    <a:lumMod val="75000"/>
                  </a:schemeClr>
                </a:solidFill>
                <a:latin typeface="Times New Roman" panose="02020603050405020304" pitchFamily="18" charset="0"/>
                <a:cs typeface="Times New Roman" panose="02020603050405020304" pitchFamily="18" charset="0"/>
              </a:rPr>
              <a:t>type compatible</a:t>
            </a:r>
            <a:r>
              <a:rPr lang="en-US" altLang="en-US" sz="2600" dirty="0">
                <a:latin typeface="Times New Roman" panose="02020603050405020304" pitchFamily="18" charset="0"/>
                <a:cs typeface="Times New Roman" panose="02020603050405020304" pitchFamily="18" charset="0"/>
              </a:rPr>
              <a:t>” (or UNION compatible)</a:t>
            </a:r>
          </a:p>
          <a:p>
            <a:pPr lvl="2">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R and S must have same number of attributes</a:t>
            </a:r>
          </a:p>
          <a:p>
            <a:pPr lvl="2">
              <a:lnSpc>
                <a:spcPct val="114000"/>
              </a:lnSpc>
              <a:spcBef>
                <a:spcPts val="0"/>
              </a:spcBef>
              <a:buSzPct val="120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Each pair of corresponding attributes must be type compatible (have same or compatible domains)</a:t>
            </a:r>
          </a:p>
          <a:p>
            <a:pPr lvl="1">
              <a:lnSpc>
                <a:spcPct val="114000"/>
              </a:lnSpc>
              <a:spcBef>
                <a:spcPts val="0"/>
              </a:spcBef>
              <a:buSzPct val="120000"/>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542" y="241102"/>
            <a:ext cx="11057206"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Relational Algebra Operations from Set Theory: UNION </a:t>
            </a:r>
          </a:p>
        </p:txBody>
      </p:sp>
    </p:spTree>
    <p:extLst>
      <p:ext uri="{BB962C8B-B14F-4D97-AF65-F5344CB8AC3E}">
        <p14:creationId xmlns:p14="http://schemas.microsoft.com/office/powerpoint/2010/main" val="243357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9" name="Rectangle 7"/>
          <p:cNvSpPr>
            <a:spLocks noGrp="1" noChangeArrowheads="1"/>
          </p:cNvSpPr>
          <p:nvPr>
            <p:ph type="body" idx="1"/>
          </p:nvPr>
        </p:nvSpPr>
        <p:spPr>
          <a:xfrm>
            <a:off x="337625" y="1001346"/>
            <a:ext cx="11591777" cy="5399454"/>
          </a:xfrm>
        </p:spPr>
        <p:txBody>
          <a:bodyPr/>
          <a:lstStyle/>
          <a:p>
            <a:pPr marL="114300" indent="0">
              <a:lnSpc>
                <a:spcPct val="114000"/>
              </a:lnSpc>
              <a:spcBef>
                <a:spcPts val="0"/>
              </a:spcBef>
              <a:buSzPct val="120000"/>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Example: </a:t>
            </a:r>
          </a:p>
          <a:p>
            <a:pPr>
              <a:lnSpc>
                <a:spcPct val="114000"/>
              </a:lnSpc>
              <a:spcBef>
                <a:spcPts val="0"/>
              </a:spcBef>
              <a:buSzPct val="120000"/>
              <a:buFont typeface="Arial" panose="020B0604020202020204" pitchFamily="34" charset="0"/>
              <a:buChar char="•"/>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To retrieve the social security numbers of all employees who either work in department 5 (RESULT1 below) or directly supervise an employee who works in department 5 (RESULT2 below)</a:t>
            </a:r>
          </a:p>
          <a:p>
            <a:pPr>
              <a:lnSpc>
                <a:spcPct val="114000"/>
              </a:lnSpc>
              <a:spcBef>
                <a:spcPts val="0"/>
              </a:spcBef>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We can use the UNION operation as follows:</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DEP5_EMPS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solidFill>
                  <a:srgbClr val="201E1E"/>
                </a:solidFill>
                <a:latin typeface="Times New Roman" panose="02020603050405020304" pitchFamily="18" charset="0"/>
                <a:cs typeface="Times New Roman" panose="02020603050405020304" pitchFamily="18" charset="0"/>
              </a:rPr>
              <a:t>σ </a:t>
            </a:r>
            <a:r>
              <a:rPr lang="en-US" altLang="en-US" sz="2400" baseline="-25000" dirty="0">
                <a:latin typeface="Times New Roman" panose="02020603050405020304" pitchFamily="18" charset="0"/>
                <a:cs typeface="Times New Roman" panose="02020603050405020304" pitchFamily="18" charset="0"/>
              </a:rPr>
              <a:t>DNO=5</a:t>
            </a:r>
            <a:r>
              <a:rPr lang="en-US" altLang="en-US" sz="2400" dirty="0">
                <a:latin typeface="Times New Roman" panose="02020603050405020304" pitchFamily="18" charset="0"/>
                <a:cs typeface="Times New Roman" panose="02020603050405020304" pitchFamily="18" charset="0"/>
              </a:rPr>
              <a:t> (EMPLOYEE)</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RESULT1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baseline="-25000" dirty="0">
                <a:latin typeface="Times New Roman" panose="02020603050405020304" pitchFamily="18" charset="0"/>
                <a:cs typeface="Times New Roman" panose="02020603050405020304" pitchFamily="18" charset="0"/>
              </a:rPr>
              <a:t>SSN</a:t>
            </a:r>
            <a:r>
              <a:rPr lang="en-US" altLang="en-US" sz="2400" dirty="0">
                <a:latin typeface="Times New Roman" panose="02020603050405020304" pitchFamily="18" charset="0"/>
                <a:cs typeface="Times New Roman" panose="02020603050405020304" pitchFamily="18" charset="0"/>
              </a:rPr>
              <a:t>(DEP5_EMPS)</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RESULT2(SSN)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aseline="-25000" dirty="0">
                <a:latin typeface="Times New Roman" panose="02020603050405020304" pitchFamily="18" charset="0"/>
                <a:cs typeface="Times New Roman" panose="02020603050405020304" pitchFamily="18" charset="0"/>
              </a:rPr>
              <a:t>SUPERSSN</a:t>
            </a:r>
            <a:r>
              <a:rPr lang="en-US" altLang="en-US" sz="2400" dirty="0">
                <a:latin typeface="Times New Roman" panose="02020603050405020304" pitchFamily="18" charset="0"/>
                <a:cs typeface="Times New Roman" panose="02020603050405020304" pitchFamily="18" charset="0"/>
              </a:rPr>
              <a:t>(DEP5_EMPS)</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RESULT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RESULT</a:t>
            </a:r>
            <a:r>
              <a:rPr lang="en-US" altLang="en-US" sz="2400" dirty="0">
                <a:latin typeface="Times New Roman" panose="02020603050405020304" pitchFamily="18" charset="0"/>
                <a:cs typeface="Times New Roman" panose="02020603050405020304" pitchFamily="18" charset="0"/>
              </a:rPr>
              <a:t>1 </a:t>
            </a:r>
            <a:r>
              <a:rPr lang="en-US" sz="2400" b="1" dirty="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RESULT2</a:t>
            </a:r>
          </a:p>
          <a:p>
            <a:pPr algn="ctr">
              <a:lnSpc>
                <a:spcPct val="114000"/>
              </a:lnSpc>
              <a:spcBef>
                <a:spcPts val="0"/>
              </a:spcBef>
              <a:buSzPct val="120000"/>
              <a:buFont typeface="Arial" panose="020B0604020202020204" pitchFamily="34" charset="0"/>
              <a:buChar char="•"/>
            </a:pP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The union operation produces the tuples that are in either RESULT1 or RESULT2 or both</a:t>
            </a:r>
          </a:p>
          <a:p>
            <a:pPr lvl="1">
              <a:lnSpc>
                <a:spcPct val="114000"/>
              </a:lnSpc>
              <a:spcBef>
                <a:spcPts val="0"/>
              </a:spcBef>
              <a:buSzPct val="120000"/>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542" y="241102"/>
            <a:ext cx="11057206"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Relational Algebra Operations from Set Theory: UNION </a:t>
            </a:r>
          </a:p>
        </p:txBody>
      </p:sp>
      <p:pic>
        <p:nvPicPr>
          <p:cNvPr id="2" name="Picture 1"/>
          <p:cNvPicPr>
            <a:picLocks noChangeAspect="1"/>
          </p:cNvPicPr>
          <p:nvPr/>
        </p:nvPicPr>
        <p:blipFill>
          <a:blip r:embed="rId3"/>
          <a:stretch>
            <a:fillRect/>
          </a:stretch>
        </p:blipFill>
        <p:spPr>
          <a:xfrm>
            <a:off x="7452214" y="2694547"/>
            <a:ext cx="1283824" cy="1919656"/>
          </a:xfrm>
          <a:prstGeom prst="rect">
            <a:avLst/>
          </a:prstGeom>
        </p:spPr>
      </p:pic>
      <p:pic>
        <p:nvPicPr>
          <p:cNvPr id="3" name="Picture 2"/>
          <p:cNvPicPr>
            <a:picLocks noChangeAspect="1"/>
          </p:cNvPicPr>
          <p:nvPr/>
        </p:nvPicPr>
        <p:blipFill>
          <a:blip r:embed="rId4"/>
          <a:stretch>
            <a:fillRect/>
          </a:stretch>
        </p:blipFill>
        <p:spPr>
          <a:xfrm>
            <a:off x="8863012" y="3030095"/>
            <a:ext cx="1247517" cy="1260551"/>
          </a:xfrm>
          <a:prstGeom prst="rect">
            <a:avLst/>
          </a:prstGeom>
        </p:spPr>
      </p:pic>
      <p:pic>
        <p:nvPicPr>
          <p:cNvPr id="6" name="Picture 5"/>
          <p:cNvPicPr>
            <a:picLocks noChangeAspect="1"/>
          </p:cNvPicPr>
          <p:nvPr/>
        </p:nvPicPr>
        <p:blipFill>
          <a:blip r:embed="rId5"/>
          <a:stretch>
            <a:fillRect/>
          </a:stretch>
        </p:blipFill>
        <p:spPr>
          <a:xfrm>
            <a:off x="10420018" y="2694547"/>
            <a:ext cx="1199895" cy="1919656"/>
          </a:xfrm>
          <a:prstGeom prst="rect">
            <a:avLst/>
          </a:prstGeom>
        </p:spPr>
      </p:pic>
    </p:spTree>
    <p:extLst>
      <p:ext uri="{BB962C8B-B14F-4D97-AF65-F5344CB8AC3E}">
        <p14:creationId xmlns:p14="http://schemas.microsoft.com/office/powerpoint/2010/main" val="390998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2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2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2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2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42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427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42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5" name="Rectangle 5"/>
          <p:cNvSpPr>
            <a:spLocks noGrp="1" noChangeArrowheads="1"/>
          </p:cNvSpPr>
          <p:nvPr>
            <p:ph type="body" idx="1"/>
          </p:nvPr>
        </p:nvSpPr>
        <p:spPr>
          <a:xfrm>
            <a:off x="337626" y="1608261"/>
            <a:ext cx="11549574" cy="4229832"/>
          </a:xfrm>
        </p:spPr>
        <p:txBody>
          <a:bodyPr/>
          <a:lstStyle/>
          <a:p>
            <a:pP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INTERSECTION is denoted by </a:t>
            </a:r>
            <a:r>
              <a:rPr lang="en-US" sz="2800" dirty="0">
                <a:latin typeface="Times New Roman" panose="02020603050405020304" pitchFamily="18" charset="0"/>
                <a:cs typeface="Times New Roman" panose="02020603050405020304" pitchFamily="18" charset="0"/>
              </a:rPr>
              <a:t>∩ </a:t>
            </a:r>
          </a:p>
          <a:p>
            <a:pP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result of the operation R </a:t>
            </a:r>
            <a:r>
              <a:rPr 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S, is a relation that includes all tuples that are in both R and S</a:t>
            </a:r>
          </a:p>
          <a:p>
            <a:pP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attribute names in the result will be the same as the attribute names in R</a:t>
            </a:r>
          </a:p>
          <a:p>
            <a:pPr>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two operand relations R and S must be “type compatible”</a:t>
            </a:r>
          </a:p>
          <a:p>
            <a:endParaRPr lang="en-US" altLang="en-US" sz="2800" dirty="0">
              <a:latin typeface="Times New Roman" panose="02020603050405020304" pitchFamily="18" charset="0"/>
              <a:cs typeface="Times New Roman" panose="02020603050405020304" pitchFamily="18" charset="0"/>
            </a:endParaRPr>
          </a:p>
          <a:p>
            <a:pPr marL="85725" indent="0" algn="just">
              <a:buSzPct val="120000"/>
              <a:buNone/>
            </a:pPr>
            <a:endParaRPr lang="en-US" alt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 y="0"/>
            <a:ext cx="10705514"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Operations from Set Theory : INTERSECTION</a:t>
            </a:r>
          </a:p>
        </p:txBody>
      </p:sp>
    </p:spTree>
    <p:extLst>
      <p:ext uri="{BB962C8B-B14F-4D97-AF65-F5344CB8AC3E}">
        <p14:creationId xmlns:p14="http://schemas.microsoft.com/office/powerpoint/2010/main" val="342852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5" name="Rectangle 5"/>
          <p:cNvSpPr>
            <a:spLocks noGrp="1" noChangeArrowheads="1"/>
          </p:cNvSpPr>
          <p:nvPr>
            <p:ph type="body" idx="1"/>
          </p:nvPr>
        </p:nvSpPr>
        <p:spPr>
          <a:xfrm>
            <a:off x="393897" y="1676141"/>
            <a:ext cx="11352626" cy="3936869"/>
          </a:xfrm>
        </p:spPr>
        <p:txBody>
          <a:bodyPr/>
          <a:lstStyle/>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SET DIFFERENCE (also called MINUS or EXCEPT) is denoted by </a:t>
            </a:r>
            <a:r>
              <a:rPr lang="en-US" altLang="en-US" sz="2800" b="1"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p>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result of R – S, is a relation that includes all tuples that are in R but not in S</a:t>
            </a:r>
          </a:p>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attribute names in the result will be the same as the attribute names in R</a:t>
            </a:r>
          </a:p>
          <a:p>
            <a:pPr algn="just">
              <a:buSzPct val="120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two operand relations R and S must be “type compatible”</a:t>
            </a:r>
          </a:p>
        </p:txBody>
      </p:sp>
      <p:sp>
        <p:nvSpPr>
          <p:cNvPr id="6" name="TextBox 5"/>
          <p:cNvSpPr txBox="1"/>
          <p:nvPr/>
        </p:nvSpPr>
        <p:spPr>
          <a:xfrm>
            <a:off x="0" y="0"/>
            <a:ext cx="10888393"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Operations from Set Theory : SET DIFFERENCE</a:t>
            </a:r>
          </a:p>
        </p:txBody>
      </p:sp>
    </p:spTree>
    <p:extLst>
      <p:ext uri="{BB962C8B-B14F-4D97-AF65-F5344CB8AC3E}">
        <p14:creationId xmlns:p14="http://schemas.microsoft.com/office/powerpoint/2010/main" val="199748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679" y="162882"/>
            <a:ext cx="1070551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Operations from Set Theory :</a:t>
            </a:r>
          </a:p>
        </p:txBody>
      </p:sp>
      <p:sp>
        <p:nvSpPr>
          <p:cNvPr id="2" name="Text Placeholder 1"/>
          <p:cNvSpPr>
            <a:spLocks noGrp="1"/>
          </p:cNvSpPr>
          <p:nvPr>
            <p:ph type="body" idx="1"/>
          </p:nvPr>
        </p:nvSpPr>
        <p:spPr>
          <a:xfrm>
            <a:off x="231898" y="974895"/>
            <a:ext cx="5586437" cy="5209964"/>
          </a:xfrm>
        </p:spPr>
        <p:txBody>
          <a:bodyPr/>
          <a:lstStyle/>
          <a:p>
            <a:pPr marL="114300" indent="0">
              <a:buNone/>
            </a:pPr>
            <a:r>
              <a:rPr lang="en-US" b="1" dirty="0">
                <a:solidFill>
                  <a:schemeClr val="accent2">
                    <a:lumMod val="75000"/>
                  </a:schemeClr>
                </a:solidFill>
                <a:latin typeface="Times New Roman" panose="02020603050405020304" pitchFamily="18" charset="0"/>
                <a:cs typeface="Times New Roman" panose="02020603050405020304" pitchFamily="18" charset="0"/>
              </a:rPr>
              <a:t>Example : </a:t>
            </a:r>
            <a:r>
              <a:rPr lang="en-US" dirty="0">
                <a:solidFill>
                  <a:schemeClr val="accent2">
                    <a:lumMod val="75000"/>
                  </a:schemeClr>
                </a:solidFill>
                <a:latin typeface="Times New Roman" panose="02020603050405020304" pitchFamily="18" charset="0"/>
                <a:cs typeface="Times New Roman" panose="02020603050405020304" pitchFamily="18" charset="0"/>
              </a:rPr>
              <a:t>The set operations UNION, INTERSECTION, and MINUS. </a:t>
            </a:r>
          </a:p>
          <a:p>
            <a:pPr marL="114300" indent="0">
              <a:buNone/>
            </a:pPr>
            <a:r>
              <a:rPr lang="en-US" dirty="0">
                <a:solidFill>
                  <a:srgbClr val="FF0000"/>
                </a:solidFill>
                <a:latin typeface="Times New Roman" panose="02020603050405020304" pitchFamily="18" charset="0"/>
                <a:cs typeface="Times New Roman" panose="02020603050405020304" pitchFamily="18" charset="0"/>
              </a:rPr>
              <a:t>(a) Two union-compatible relations.</a:t>
            </a:r>
          </a:p>
          <a:p>
            <a:pPr marL="571500" indent="-457200">
              <a:buAutoNum type="alphaLcParenBoth"/>
            </a:pPr>
            <a:endParaRPr lang="en-US" dirty="0">
              <a:latin typeface="Times New Roman" panose="02020603050405020304" pitchFamily="18" charset="0"/>
              <a:cs typeface="Times New Roman" panose="02020603050405020304" pitchFamily="18" charset="0"/>
            </a:endParaRPr>
          </a:p>
          <a:p>
            <a:pPr marL="571500" indent="-457200">
              <a:buAutoNum type="alphaLcParenBoth"/>
            </a:pPr>
            <a:endParaRPr lang="en-US" dirty="0">
              <a:latin typeface="Times New Roman" panose="02020603050405020304" pitchFamily="18" charset="0"/>
              <a:cs typeface="Times New Roman" panose="02020603050405020304" pitchFamily="18" charset="0"/>
            </a:endParaRPr>
          </a:p>
          <a:p>
            <a:pPr marL="571500" indent="-457200">
              <a:buAutoNum type="alphaLcParenBoth"/>
            </a:pPr>
            <a:endParaRPr lang="en-US" dirty="0">
              <a:latin typeface="Times New Roman" panose="02020603050405020304" pitchFamily="18" charset="0"/>
              <a:cs typeface="Times New Roman" panose="02020603050405020304" pitchFamily="18" charset="0"/>
            </a:endParaRPr>
          </a:p>
          <a:p>
            <a:pPr marL="571500" indent="-457200">
              <a:buAutoNum type="alphaLcParenBoth"/>
            </a:pPr>
            <a:endParaRPr lang="en-US" dirty="0">
              <a:latin typeface="Times New Roman" panose="02020603050405020304" pitchFamily="18" charset="0"/>
              <a:cs typeface="Times New Roman" panose="02020603050405020304" pitchFamily="18" charset="0"/>
            </a:endParaRPr>
          </a:p>
          <a:p>
            <a:pPr marL="571500" indent="-457200">
              <a:buAutoNum type="alphaLcParenBoth"/>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(b) STUDENT ∪ INSTRUCTOR. </a:t>
            </a:r>
          </a:p>
          <a:p>
            <a:pPr marL="114300" indent="0">
              <a:buNone/>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12434" y="2325214"/>
            <a:ext cx="3545497" cy="2359327"/>
          </a:xfrm>
          <a:prstGeom prst="rect">
            <a:avLst/>
          </a:prstGeom>
          <a:ln w="19050" cap="sq">
            <a:solidFill>
              <a:srgbClr val="FF0000"/>
            </a:solidFill>
            <a:prstDash val="solid"/>
            <a:miter lim="800000"/>
          </a:ln>
          <a:effectLst>
            <a:outerShdw blurRad="50800" dist="38100" dir="2700000" algn="tl" rotWithShape="0">
              <a:srgbClr val="000000">
                <a:alpha val="43000"/>
              </a:srgbClr>
            </a:outerShdw>
          </a:effectLst>
        </p:spPr>
      </p:pic>
      <p:sp>
        <p:nvSpPr>
          <p:cNvPr id="7" name="Text Placeholder 1"/>
          <p:cNvSpPr txBox="1">
            <a:spLocks/>
          </p:cNvSpPr>
          <p:nvPr/>
        </p:nvSpPr>
        <p:spPr>
          <a:xfrm>
            <a:off x="5338467" y="974895"/>
            <a:ext cx="5918375" cy="5209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003366"/>
              </a:buClr>
              <a:buSzPts val="1800"/>
              <a:buFont typeface="Noto Sans Symbols"/>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3366"/>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9pPr>
          </a:lstStyle>
          <a:p>
            <a:pPr marL="114300" indent="0">
              <a:buFont typeface="Noto Sans Symbols"/>
              <a:buNone/>
            </a:pPr>
            <a:r>
              <a:rPr lang="en-US" dirty="0">
                <a:solidFill>
                  <a:srgbClr val="FF0000"/>
                </a:solidFill>
                <a:latin typeface="Times New Roman" panose="02020603050405020304" pitchFamily="18" charset="0"/>
                <a:cs typeface="Times New Roman" panose="02020603050405020304" pitchFamily="18" charset="0"/>
              </a:rPr>
              <a:t>(c) STUDENT ∩ INSTRUCTOR. </a:t>
            </a:r>
          </a:p>
          <a:p>
            <a:pPr marL="114300" indent="0">
              <a:buFont typeface="Noto Sans Symbols"/>
              <a:buNone/>
            </a:pPr>
            <a:endParaRPr lang="en-US" dirty="0">
              <a:latin typeface="Times New Roman" panose="02020603050405020304" pitchFamily="18" charset="0"/>
              <a:cs typeface="Times New Roman" panose="02020603050405020304" pitchFamily="18" charset="0"/>
            </a:endParaRPr>
          </a:p>
          <a:p>
            <a:pPr marL="114300" indent="0">
              <a:buFont typeface="Noto Sans Symbols"/>
              <a:buNone/>
            </a:pPr>
            <a:r>
              <a:rPr lang="en-US" dirty="0">
                <a:latin typeface="Times New Roman" panose="02020603050405020304" pitchFamily="18" charset="0"/>
                <a:cs typeface="Times New Roman" panose="02020603050405020304" pitchFamily="18" charset="0"/>
              </a:rPr>
              <a:t>(d) STUDENT – INSTRUCTOR.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indent="0">
              <a:buFont typeface="Noto Sans Symbols"/>
              <a:buNone/>
            </a:pPr>
            <a:r>
              <a:rPr lang="en-US" dirty="0">
                <a:solidFill>
                  <a:srgbClr val="FF0000"/>
                </a:solidFill>
                <a:latin typeface="Times New Roman" panose="02020603050405020304" pitchFamily="18" charset="0"/>
                <a:cs typeface="Times New Roman" panose="02020603050405020304" pitchFamily="18" charset="0"/>
              </a:rPr>
              <a:t>(e) INSTRUCTOR – STUDENT </a:t>
            </a:r>
            <a:br>
              <a:rPr lang="en-US" dirty="0">
                <a:latin typeface="Times New Roman" panose="02020603050405020304" pitchFamily="18" charset="0"/>
                <a:cs typeface="Times New Roman" panose="02020603050405020304" pitchFamily="18" charset="0"/>
              </a:rPr>
            </a:b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L="114300" indent="0">
              <a:buFont typeface="Noto Sans Symbols"/>
              <a:buNone/>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829701" y="3360355"/>
            <a:ext cx="2020789" cy="29558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5"/>
          <a:stretch>
            <a:fillRect/>
          </a:stretch>
        </p:blipFill>
        <p:spPr>
          <a:xfrm>
            <a:off x="9917723" y="1071557"/>
            <a:ext cx="1948490" cy="1253657"/>
          </a:xfrm>
          <a:prstGeom prst="rect">
            <a:avLst/>
          </a:prstGeom>
          <a:ln w="12700" cap="sq">
            <a:solidFill>
              <a:srgbClr val="FF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9853681" y="2490896"/>
            <a:ext cx="2012532" cy="1851459"/>
          </a:xfrm>
          <a:prstGeom prst="rect">
            <a:avLst/>
          </a:prstGeom>
          <a:ln w="12700" cap="sq">
            <a:solidFill>
              <a:schemeClr val="bg2"/>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7"/>
          <a:stretch>
            <a:fillRect/>
          </a:stretch>
        </p:blipFill>
        <p:spPr>
          <a:xfrm>
            <a:off x="7451652" y="3542195"/>
            <a:ext cx="2147646" cy="1296074"/>
          </a:xfrm>
          <a:prstGeom prst="rect">
            <a:avLst/>
          </a:prstGeom>
          <a:ln>
            <a:solidFill>
              <a:srgbClr val="FF0000"/>
            </a:solidFill>
          </a:ln>
        </p:spPr>
      </p:pic>
    </p:spTree>
    <p:extLst>
      <p:ext uri="{BB962C8B-B14F-4D97-AF65-F5344CB8AC3E}">
        <p14:creationId xmlns:p14="http://schemas.microsoft.com/office/powerpoint/2010/main" val="316953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7" name="Rectangle 7"/>
          <p:cNvSpPr>
            <a:spLocks noGrp="1" noChangeArrowheads="1"/>
          </p:cNvSpPr>
          <p:nvPr>
            <p:ph type="body" idx="1"/>
          </p:nvPr>
        </p:nvSpPr>
        <p:spPr>
          <a:xfrm>
            <a:off x="406400" y="1282701"/>
            <a:ext cx="10972800" cy="4555392"/>
          </a:xfrm>
        </p:spPr>
        <p:txBody>
          <a:bodyPr/>
          <a:lstStyle/>
          <a:p>
            <a:r>
              <a:rPr lang="en-US" altLang="en-US" sz="2600" dirty="0">
                <a:latin typeface="Times New Roman" panose="02020603050405020304" pitchFamily="18" charset="0"/>
                <a:cs typeface="Times New Roman" panose="02020603050405020304" pitchFamily="18" charset="0"/>
              </a:rPr>
              <a:t>Notice that both union and intersection are </a:t>
            </a:r>
            <a:r>
              <a:rPr lang="en-US" altLang="en-US" sz="2600" dirty="0">
                <a:solidFill>
                  <a:schemeClr val="accent2">
                    <a:lumMod val="75000"/>
                  </a:schemeClr>
                </a:solidFill>
                <a:latin typeface="Times New Roman" panose="02020603050405020304" pitchFamily="18" charset="0"/>
                <a:cs typeface="Times New Roman" panose="02020603050405020304" pitchFamily="18" charset="0"/>
              </a:rPr>
              <a:t>commutative</a:t>
            </a:r>
            <a:r>
              <a:rPr lang="en-US" altLang="en-US" sz="2600" dirty="0">
                <a:latin typeface="Times New Roman" panose="02020603050405020304" pitchFamily="18" charset="0"/>
                <a:cs typeface="Times New Roman" panose="02020603050405020304" pitchFamily="18" charset="0"/>
              </a:rPr>
              <a:t> operations; that is</a:t>
            </a:r>
          </a:p>
          <a:p>
            <a:pPr lvl="1"/>
            <a:r>
              <a:rPr lang="en-US" altLang="en-US" sz="2600" dirty="0">
                <a:latin typeface="Times New Roman" panose="02020603050405020304" pitchFamily="18" charset="0"/>
                <a:cs typeface="Times New Roman" panose="02020603050405020304" pitchFamily="18" charset="0"/>
              </a:rPr>
              <a:t>R </a:t>
            </a:r>
            <a:r>
              <a:rPr lang="en-US" sz="2800" dirty="0"/>
              <a:t>∪ </a:t>
            </a:r>
            <a:r>
              <a:rPr lang="en-US" altLang="en-US" sz="2600" dirty="0">
                <a:latin typeface="Times New Roman" panose="02020603050405020304" pitchFamily="18" charset="0"/>
                <a:cs typeface="Times New Roman" panose="02020603050405020304" pitchFamily="18" charset="0"/>
              </a:rPr>
              <a:t>S = S </a:t>
            </a:r>
            <a:r>
              <a:rPr lang="en-US" sz="2800" dirty="0"/>
              <a:t>∪ </a:t>
            </a:r>
            <a:r>
              <a:rPr lang="en-US" altLang="en-US" sz="2600" dirty="0">
                <a:latin typeface="Times New Roman" panose="02020603050405020304" pitchFamily="18" charset="0"/>
                <a:cs typeface="Times New Roman" panose="02020603050405020304" pitchFamily="18" charset="0"/>
              </a:rPr>
              <a:t>R, and R </a:t>
            </a:r>
            <a:r>
              <a:rPr lang="en-US" sz="2800" dirty="0"/>
              <a:t>∩ </a:t>
            </a:r>
            <a:r>
              <a:rPr lang="en-US" altLang="en-US" sz="2600" dirty="0">
                <a:latin typeface="Times New Roman" panose="02020603050405020304" pitchFamily="18" charset="0"/>
                <a:cs typeface="Times New Roman" panose="02020603050405020304" pitchFamily="18" charset="0"/>
              </a:rPr>
              <a:t>S = S </a:t>
            </a:r>
            <a:r>
              <a:rPr lang="en-US" sz="2800" dirty="0"/>
              <a:t>∩ </a:t>
            </a:r>
            <a:r>
              <a:rPr lang="en-US" altLang="en-US" sz="2600" dirty="0">
                <a:latin typeface="Times New Roman" panose="02020603050405020304" pitchFamily="18" charset="0"/>
                <a:cs typeface="Times New Roman" panose="02020603050405020304" pitchFamily="18" charset="0"/>
              </a:rPr>
              <a:t>R</a:t>
            </a:r>
          </a:p>
          <a:p>
            <a:r>
              <a:rPr lang="en-US" altLang="en-US" sz="2600" dirty="0">
                <a:latin typeface="Times New Roman" panose="02020603050405020304" pitchFamily="18" charset="0"/>
                <a:cs typeface="Times New Roman" panose="02020603050405020304" pitchFamily="18" charset="0"/>
              </a:rPr>
              <a:t>Both union and intersection can be treated as n-ary operations applicable to any number of relations as both are </a:t>
            </a:r>
            <a:r>
              <a:rPr lang="en-US" altLang="en-US" sz="2600" dirty="0">
                <a:solidFill>
                  <a:schemeClr val="accent2">
                    <a:lumMod val="75000"/>
                  </a:schemeClr>
                </a:solidFill>
                <a:latin typeface="Times New Roman" panose="02020603050405020304" pitchFamily="18" charset="0"/>
                <a:cs typeface="Times New Roman" panose="02020603050405020304" pitchFamily="18" charset="0"/>
              </a:rPr>
              <a:t>associative operations</a:t>
            </a:r>
            <a:r>
              <a:rPr lang="en-US" altLang="en-US" sz="2600" dirty="0">
                <a:latin typeface="Times New Roman" panose="02020603050405020304" pitchFamily="18" charset="0"/>
                <a:cs typeface="Times New Roman" panose="02020603050405020304" pitchFamily="18" charset="0"/>
              </a:rPr>
              <a:t>; that is</a:t>
            </a:r>
          </a:p>
          <a:p>
            <a:pPr lvl="1"/>
            <a:r>
              <a:rPr lang="en-US" altLang="en-US" sz="2600" dirty="0">
                <a:latin typeface="Times New Roman" panose="02020603050405020304" pitchFamily="18" charset="0"/>
                <a:cs typeface="Times New Roman" panose="02020603050405020304" pitchFamily="18" charset="0"/>
              </a:rPr>
              <a:t>R </a:t>
            </a:r>
            <a:r>
              <a:rPr lang="en-US" sz="2400" dirty="0"/>
              <a:t>∪</a:t>
            </a:r>
            <a:r>
              <a:rPr lang="en-US" altLang="en-US" sz="2600" dirty="0">
                <a:latin typeface="Times New Roman" panose="02020603050405020304" pitchFamily="18" charset="0"/>
                <a:cs typeface="Times New Roman" panose="02020603050405020304" pitchFamily="18" charset="0"/>
              </a:rPr>
              <a:t> (S </a:t>
            </a:r>
            <a:r>
              <a:rPr lang="en-US" sz="2400" dirty="0"/>
              <a:t>∪</a:t>
            </a:r>
            <a:r>
              <a:rPr lang="en-US" altLang="en-US" sz="2600" dirty="0">
                <a:latin typeface="Times New Roman" panose="02020603050405020304" pitchFamily="18" charset="0"/>
                <a:cs typeface="Times New Roman" panose="02020603050405020304" pitchFamily="18" charset="0"/>
              </a:rPr>
              <a:t> T) = (R </a:t>
            </a:r>
            <a:r>
              <a:rPr lang="en-US" sz="2400" dirty="0"/>
              <a:t>∪</a:t>
            </a:r>
            <a:r>
              <a:rPr lang="en-US" altLang="en-US" sz="2600" dirty="0">
                <a:latin typeface="Times New Roman" panose="02020603050405020304" pitchFamily="18" charset="0"/>
                <a:cs typeface="Times New Roman" panose="02020603050405020304" pitchFamily="18" charset="0"/>
              </a:rPr>
              <a:t> S) </a:t>
            </a:r>
            <a:r>
              <a:rPr lang="en-US" sz="2400" dirty="0"/>
              <a:t>∪</a:t>
            </a:r>
            <a:r>
              <a:rPr lang="en-US" altLang="en-US" sz="2600" dirty="0">
                <a:latin typeface="Times New Roman" panose="02020603050405020304" pitchFamily="18" charset="0"/>
                <a:cs typeface="Times New Roman" panose="02020603050405020304" pitchFamily="18" charset="0"/>
              </a:rPr>
              <a:t> T</a:t>
            </a:r>
          </a:p>
          <a:p>
            <a:pPr lvl="1"/>
            <a:r>
              <a:rPr lang="en-US" altLang="en-US" sz="2600" dirty="0">
                <a:latin typeface="Times New Roman" panose="02020603050405020304" pitchFamily="18" charset="0"/>
                <a:cs typeface="Times New Roman" panose="02020603050405020304" pitchFamily="18" charset="0"/>
              </a:rPr>
              <a:t>(R </a:t>
            </a:r>
            <a:r>
              <a:rPr lang="en-US" sz="2400" dirty="0"/>
              <a:t>∩</a:t>
            </a:r>
            <a:r>
              <a:rPr lang="en-US" altLang="en-US" sz="2600" dirty="0">
                <a:latin typeface="Times New Roman" panose="02020603050405020304" pitchFamily="18" charset="0"/>
                <a:cs typeface="Times New Roman" panose="02020603050405020304" pitchFamily="18" charset="0"/>
              </a:rPr>
              <a:t> S) </a:t>
            </a:r>
            <a:r>
              <a:rPr lang="en-US" sz="2400" dirty="0"/>
              <a:t>∩</a:t>
            </a:r>
            <a:r>
              <a:rPr lang="en-US" altLang="en-US" sz="2600" dirty="0">
                <a:latin typeface="Times New Roman" panose="02020603050405020304" pitchFamily="18" charset="0"/>
                <a:cs typeface="Times New Roman" panose="02020603050405020304" pitchFamily="18" charset="0"/>
              </a:rPr>
              <a:t> T = R </a:t>
            </a:r>
            <a:r>
              <a:rPr lang="en-US" sz="2400" dirty="0"/>
              <a:t>∩</a:t>
            </a:r>
            <a:r>
              <a:rPr lang="en-US" altLang="en-US" sz="2600" dirty="0">
                <a:latin typeface="Times New Roman" panose="02020603050405020304" pitchFamily="18" charset="0"/>
                <a:cs typeface="Times New Roman" panose="02020603050405020304" pitchFamily="18" charset="0"/>
              </a:rPr>
              <a:t> (S </a:t>
            </a:r>
            <a:r>
              <a:rPr lang="en-US" sz="2400" dirty="0"/>
              <a:t>∩</a:t>
            </a:r>
            <a:r>
              <a:rPr lang="en-US" altLang="en-US" sz="2600" dirty="0">
                <a:latin typeface="Times New Roman" panose="02020603050405020304" pitchFamily="18" charset="0"/>
                <a:cs typeface="Times New Roman" panose="02020603050405020304" pitchFamily="18" charset="0"/>
              </a:rPr>
              <a:t> T)</a:t>
            </a:r>
          </a:p>
          <a:p>
            <a:r>
              <a:rPr lang="en-US" altLang="en-US" sz="2600" dirty="0">
                <a:latin typeface="Times New Roman" panose="02020603050405020304" pitchFamily="18" charset="0"/>
                <a:cs typeface="Times New Roman" panose="02020603050405020304" pitchFamily="18" charset="0"/>
              </a:rPr>
              <a:t>The minus operation is not commutative; that is, in general</a:t>
            </a:r>
          </a:p>
          <a:p>
            <a:pPr lvl="1"/>
            <a:r>
              <a:rPr lang="en-US" altLang="en-US" sz="2600" dirty="0">
                <a:latin typeface="Times New Roman" panose="02020603050405020304" pitchFamily="18" charset="0"/>
                <a:cs typeface="Times New Roman" panose="02020603050405020304" pitchFamily="18" charset="0"/>
              </a:rPr>
              <a:t>R – S ≠ S – R</a:t>
            </a:r>
          </a:p>
        </p:txBody>
      </p:sp>
      <p:sp>
        <p:nvSpPr>
          <p:cNvPr id="5" name="TextBox 4"/>
          <p:cNvSpPr txBox="1"/>
          <p:nvPr/>
        </p:nvSpPr>
        <p:spPr>
          <a:xfrm>
            <a:off x="406400" y="-132541"/>
            <a:ext cx="10705514"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Some properties of UNION, INTERSECT, and DIFFERENCE</a:t>
            </a:r>
          </a:p>
        </p:txBody>
      </p:sp>
    </p:spTree>
    <p:extLst>
      <p:ext uri="{BB962C8B-B14F-4D97-AF65-F5344CB8AC3E}">
        <p14:creationId xmlns:p14="http://schemas.microsoft.com/office/powerpoint/2010/main" val="303606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0" y="233603"/>
            <a:ext cx="11360800" cy="763600"/>
          </a:xfrm>
        </p:spPr>
        <p:txBody>
          <a:bodyPr/>
          <a:lstStyle/>
          <a:p>
            <a:r>
              <a:rPr lang="en-US" dirty="0"/>
              <a:t>MCQ’S</a:t>
            </a:r>
          </a:p>
        </p:txBody>
      </p:sp>
      <p:sp>
        <p:nvSpPr>
          <p:cNvPr id="6" name="Google Shape;214;gea4d0ff243_0_10"/>
          <p:cNvSpPr txBox="1"/>
          <p:nvPr/>
        </p:nvSpPr>
        <p:spPr>
          <a:xfrm>
            <a:off x="5700178" y="6480023"/>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15</a:t>
            </a:r>
            <a:endParaRPr dirty="0">
              <a:solidFill>
                <a:schemeClr val="lt1"/>
              </a:solidFill>
            </a:endParaRPr>
          </a:p>
        </p:txBody>
      </p:sp>
      <p:sp>
        <p:nvSpPr>
          <p:cNvPr id="3" name="Rectangle 2"/>
          <p:cNvSpPr/>
          <p:nvPr/>
        </p:nvSpPr>
        <p:spPr>
          <a:xfrm>
            <a:off x="400610" y="1156987"/>
            <a:ext cx="11360800" cy="1932837"/>
          </a:xfrm>
          <a:prstGeom prst="rect">
            <a:avLst/>
          </a:prstGeom>
        </p:spPr>
        <p:txBody>
          <a:bodyPr wrap="square">
            <a:spAutoFit/>
          </a:bodyPr>
          <a:lstStyle/>
          <a:p>
            <a:pPr algn="just">
              <a:lnSpc>
                <a:spcPct val="115000"/>
              </a:lnSpc>
            </a:pPr>
            <a:r>
              <a:rPr lang="en-US" sz="2600" dirty="0">
                <a:latin typeface="Times New Roman" panose="02020603050405020304" pitchFamily="18" charset="0"/>
                <a:ea typeface="Calibri" panose="020F0502020204030204" pitchFamily="34" charset="0"/>
                <a:cs typeface="Times New Roman" panose="02020603050405020304" pitchFamily="18" charset="0"/>
              </a:rPr>
              <a:t>Question : Suppose R1 (A, B) and R2 (C, D) are two relational schemas. Let r1 and r2 be two corresponding relation instances. B is foreign key that refers to C in R2. If data in r1 and r2 satisfy referential integrity constraints, which of the following is always TRUE? (GATE 2012)</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726831" y="3212739"/>
            <a:ext cx="6096000" cy="1569660"/>
          </a:xfrm>
          <a:prstGeom prst="rect">
            <a:avLst/>
          </a:prstGeom>
        </p:spPr>
        <p:txBody>
          <a:bodyPr>
            <a:spAutoFit/>
          </a:bodyPr>
          <a:lstStyle/>
          <a:p>
            <a:pPr marL="457200" lvl="0" indent="-457200">
              <a:buFont typeface="+mj-lt"/>
              <a:buAutoNum type="alphaLcParenR"/>
            </a:pP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(r2) - </a:t>
            </a: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(r1) = ∅</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lphaLcParenR"/>
            </a:pP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(r1) = </a:t>
            </a: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(r2) </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lphaLcParenR"/>
            </a:pP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(r1) - </a:t>
            </a: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(r2) ≠ ∅</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lphaLcParenR"/>
            </a:pP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(r1) - </a:t>
            </a: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(r2) = ∅</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00610" y="5169545"/>
            <a:ext cx="4427815" cy="461665"/>
          </a:xfrm>
          <a:prstGeom prst="rect">
            <a:avLst/>
          </a:prstGeom>
        </p:spPr>
        <p:txBody>
          <a:bodyPr wrap="none">
            <a:spAutoFit/>
          </a:bodyPr>
          <a:lstStyle/>
          <a:p>
            <a:pPr lvl="0"/>
            <a:r>
              <a:rPr lang="en-US" sz="2400" b="1" dirty="0">
                <a:latin typeface="Times New Roman" panose="02020603050405020304" pitchFamily="18" charset="0"/>
                <a:cs typeface="Times New Roman" panose="02020603050405020304" pitchFamily="18" charset="0"/>
                <a:sym typeface="Symbol" panose="05050102010706020507" pitchFamily="18" charset="2"/>
              </a:rPr>
              <a:t>Answer : d) </a:t>
            </a:r>
            <a:r>
              <a:rPr lang="en-US" sz="2400" b="1" baseline="-250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(r1) - </a:t>
            </a:r>
            <a:r>
              <a:rPr 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(r2) =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6" name="Google Shape;126;p3"/>
          <p:cNvCxnSpPr/>
          <p:nvPr/>
        </p:nvCxnSpPr>
        <p:spPr>
          <a:xfrm>
            <a:off x="5765800" y="1066800"/>
            <a:ext cx="0" cy="5257800"/>
          </a:xfrm>
          <a:prstGeom prst="straightConnector1">
            <a:avLst/>
          </a:prstGeom>
          <a:noFill/>
          <a:ln>
            <a:noFill/>
          </a:ln>
        </p:spPr>
      </p:cxnSp>
      <p:cxnSp>
        <p:nvCxnSpPr>
          <p:cNvPr id="127" name="Google Shape;127;p3"/>
          <p:cNvCxnSpPr/>
          <p:nvPr/>
        </p:nvCxnSpPr>
        <p:spPr>
          <a:xfrm>
            <a:off x="1263650" y="4038600"/>
            <a:ext cx="9575800" cy="0"/>
          </a:xfrm>
          <a:prstGeom prst="straightConnector1">
            <a:avLst/>
          </a:prstGeom>
          <a:noFill/>
          <a:ln>
            <a:noFill/>
          </a:ln>
        </p:spPr>
      </p:cxnSp>
      <p:sp>
        <p:nvSpPr>
          <p:cNvPr id="129" name="Google Shape;129;p3"/>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solidFill>
                  <a:srgbClr val="21218A"/>
                </a:solidFill>
              </a:rPr>
              <a:t>Topics to be covered </a:t>
            </a:r>
            <a:endParaRPr dirty="0"/>
          </a:p>
        </p:txBody>
      </p:sp>
      <p:sp>
        <p:nvSpPr>
          <p:cNvPr id="2" name="Rectangle 1"/>
          <p:cNvSpPr/>
          <p:nvPr/>
        </p:nvSpPr>
        <p:spPr>
          <a:xfrm>
            <a:off x="576776" y="1284815"/>
            <a:ext cx="8018584" cy="4893647"/>
          </a:xfrm>
          <a:prstGeom prst="rect">
            <a:avLst/>
          </a:prstGeom>
        </p:spPr>
        <p:txBody>
          <a:bodyPr wrap="square">
            <a:spAutoFit/>
          </a:bodyPr>
          <a:lstStyle/>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Relational Algebra overview</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Relational Algebra operations</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Select (</a:t>
            </a:r>
            <a:r>
              <a:rPr lang="en-US" sz="26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600" dirty="0">
                <a:solidFill>
                  <a:schemeClr val="accent2">
                    <a:lumMod val="75000"/>
                  </a:schemeClr>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Project (</a:t>
            </a:r>
            <a:r>
              <a:rPr lang="en-US" sz="26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600" dirty="0">
                <a:solidFill>
                  <a:schemeClr val="accent2">
                    <a:lumMod val="75000"/>
                  </a:schemeClr>
                </a:solidFill>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Rename (</a:t>
            </a:r>
            <a:r>
              <a:rPr lang="en-US" sz="26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600" dirty="0">
                <a:solidFill>
                  <a:schemeClr val="accent2">
                    <a:lumMod val="75000"/>
                  </a:schemeClr>
                </a:solidFill>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Set Union (</a:t>
            </a:r>
            <a:r>
              <a:rPr lang="en-US" sz="26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600" dirty="0">
                <a:solidFill>
                  <a:schemeClr val="accent2">
                    <a:lumMod val="75000"/>
                  </a:schemeClr>
                </a:solidFill>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Set Intersection (</a:t>
            </a:r>
            <a:r>
              <a:rPr lang="en-US" sz="26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600" dirty="0">
                <a:solidFill>
                  <a:schemeClr val="accent2">
                    <a:lumMod val="75000"/>
                  </a:schemeClr>
                </a:solidFill>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sz="2600" dirty="0">
                <a:solidFill>
                  <a:schemeClr val="accent2">
                    <a:lumMod val="75000"/>
                  </a:schemeClr>
                </a:solidFill>
                <a:latin typeface="Times New Roman" panose="02020603050405020304" pitchFamily="18" charset="0"/>
                <a:cs typeface="Times New Roman" panose="02020603050405020304" pitchFamily="18" charset="0"/>
              </a:rPr>
              <a:t>Set Difference or Minus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0" y="233603"/>
            <a:ext cx="11360800" cy="763600"/>
          </a:xfrm>
        </p:spPr>
        <p:txBody>
          <a:bodyPr/>
          <a:lstStyle/>
          <a:p>
            <a:r>
              <a:rPr lang="en-US" dirty="0"/>
              <a:t>MCQ’S</a:t>
            </a:r>
          </a:p>
        </p:txBody>
      </p:sp>
      <p:sp>
        <p:nvSpPr>
          <p:cNvPr id="6" name="Google Shape;214;gea4d0ff243_0_10"/>
          <p:cNvSpPr txBox="1"/>
          <p:nvPr/>
        </p:nvSpPr>
        <p:spPr>
          <a:xfrm>
            <a:off x="5700178" y="6480023"/>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15</a:t>
            </a:r>
            <a:endParaRPr dirty="0">
              <a:solidFill>
                <a:schemeClr val="lt1"/>
              </a:solidFill>
            </a:endParaRPr>
          </a:p>
        </p:txBody>
      </p:sp>
      <p:sp>
        <p:nvSpPr>
          <p:cNvPr id="23" name="Rectangle 22"/>
          <p:cNvSpPr/>
          <p:nvPr/>
        </p:nvSpPr>
        <p:spPr>
          <a:xfrm>
            <a:off x="400610" y="1267714"/>
            <a:ext cx="11036424" cy="4524315"/>
          </a:xfrm>
          <a:prstGeom prst="rect">
            <a:avLst/>
          </a:prstGeom>
        </p:spPr>
        <p:txBody>
          <a:bodyPr wrap="square" lIns="91440" tIns="45720" rIns="91440" bIns="45720" anchor="t">
            <a:spAutoFit/>
          </a:bodyPr>
          <a:lstStyle/>
          <a:p>
            <a:pPr algn="just"/>
            <a:r>
              <a:rPr lang="en-US" sz="2400" dirty="0">
                <a:latin typeface="Times New Roman"/>
                <a:ea typeface="Times New Roman" panose="02020603050405020304" pitchFamily="18" charset="0"/>
                <a:cs typeface="Times New Roman"/>
              </a:rPr>
              <a:t>Which of the following query transformations (i.e. replacing the LHS expression by the RHS expression) is incorrect? </a:t>
            </a:r>
            <a:r>
              <a:rPr lang="en-US" sz="2400" dirty="0">
                <a:latin typeface="Times New Roman"/>
                <a:cs typeface="Times New Roman"/>
              </a:rPr>
              <a:t>R</a:t>
            </a:r>
            <a:r>
              <a:rPr lang="en-US" sz="2400" baseline="-25000" dirty="0">
                <a:latin typeface="Times New Roman"/>
                <a:cs typeface="Times New Roman"/>
              </a:rPr>
              <a:t>1</a:t>
            </a:r>
            <a:r>
              <a:rPr lang="en-US" sz="2400" dirty="0">
                <a:latin typeface="Times New Roman"/>
                <a:cs typeface="Times New Roman"/>
              </a:rPr>
              <a:t> and R</a:t>
            </a:r>
            <a:r>
              <a:rPr lang="en-US" sz="2400" baseline="-25000" dirty="0">
                <a:latin typeface="Times New Roman"/>
                <a:cs typeface="Times New Roman"/>
              </a:rPr>
              <a:t>2</a:t>
            </a:r>
            <a:r>
              <a:rPr lang="en-US" sz="2400" dirty="0">
                <a:latin typeface="Times New Roman"/>
                <a:cs typeface="Times New Roman"/>
              </a:rPr>
              <a:t> are relations. C</a:t>
            </a:r>
            <a:r>
              <a:rPr lang="en-US" sz="2400" baseline="-25000" dirty="0">
                <a:latin typeface="Times New Roman"/>
                <a:cs typeface="Times New Roman"/>
              </a:rPr>
              <a:t>1</a:t>
            </a:r>
            <a:r>
              <a:rPr lang="en-US" sz="2400" dirty="0">
                <a:latin typeface="Times New Roman"/>
                <a:cs typeface="Times New Roman"/>
              </a:rPr>
              <a:t>, C</a:t>
            </a:r>
            <a:r>
              <a:rPr lang="en-US" sz="2400" baseline="-25000" dirty="0">
                <a:latin typeface="Times New Roman"/>
                <a:cs typeface="Times New Roman"/>
              </a:rPr>
              <a:t>2</a:t>
            </a:r>
            <a:r>
              <a:rPr lang="en-US" sz="2400" dirty="0">
                <a:latin typeface="Times New Roman"/>
                <a:cs typeface="Times New Roman"/>
              </a:rPr>
              <a:t> are selection conditions and A</a:t>
            </a:r>
            <a:r>
              <a:rPr lang="en-US" sz="2400" baseline="-25000" dirty="0">
                <a:latin typeface="Times New Roman"/>
                <a:cs typeface="Times New Roman"/>
              </a:rPr>
              <a:t>1</a:t>
            </a:r>
            <a:r>
              <a:rPr lang="en-US" sz="2400" dirty="0">
                <a:latin typeface="Times New Roman"/>
                <a:cs typeface="Times New Roman"/>
              </a:rPr>
              <a:t>, A</a:t>
            </a:r>
            <a:r>
              <a:rPr lang="en-US" sz="2400" baseline="-25000" dirty="0">
                <a:latin typeface="Times New Roman"/>
                <a:cs typeface="Times New Roman"/>
              </a:rPr>
              <a:t>2</a:t>
            </a:r>
            <a:r>
              <a:rPr lang="en-US" sz="2400" dirty="0">
                <a:latin typeface="Times New Roman"/>
                <a:cs typeface="Times New Roman"/>
              </a:rPr>
              <a:t> are attributes of R</a:t>
            </a:r>
            <a:r>
              <a:rPr lang="en-US" sz="2400" baseline="-25000" dirty="0">
                <a:latin typeface="Times New Roman"/>
                <a:cs typeface="Times New Roman"/>
              </a:rPr>
              <a:t>1</a:t>
            </a:r>
            <a:r>
              <a:rPr lang="en-US" sz="2400" dirty="0">
                <a:latin typeface="Times New Roman"/>
                <a:cs typeface="Times New Roman"/>
              </a:rPr>
              <a:t>. </a:t>
            </a:r>
            <a:r>
              <a:rPr lang="en-US" sz="2400" dirty="0">
                <a:latin typeface="Times New Roman"/>
                <a:ea typeface="Times New Roman" panose="02020603050405020304" pitchFamily="18" charset="0"/>
                <a:cs typeface="Times New Roman"/>
              </a:rPr>
              <a:t>(GATE 1998)</a:t>
            </a:r>
          </a:p>
          <a:p>
            <a:pPr algn="just"/>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lphaLcParenBoth"/>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c2</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c2</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p>
          <a:p>
            <a:pPr marL="342900" lvl="0" indent="-342900" algn="just">
              <a:buFont typeface="+mj-lt"/>
              <a:buAutoNum type="alphaLcParenBoth"/>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p>
          <a:p>
            <a:pPr marL="342900" lvl="0" indent="-342900" algn="just">
              <a:buFont typeface="+mj-lt"/>
              <a:buAutoNum type="alphaLcParenBoth"/>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R2)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(R2)  </a:t>
            </a:r>
          </a:p>
          <a:p>
            <a:pPr marL="342900" lvl="0" indent="-342900" algn="just">
              <a:buFont typeface="+mj-lt"/>
              <a:buAutoNum type="alphaLcParenBoth"/>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p>
          <a:p>
            <a:pPr marL="342900" lvl="0" indent="-342900" algn="just">
              <a:buFont typeface="+mj-lt"/>
              <a:buAutoNum type="alphaLcParenBoth"/>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lphaLcParenBoth"/>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Answer : (d) </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c1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latin typeface="Times New Roman" panose="02020603050405020304" pitchFamily="18" charset="0"/>
                <a:ea typeface="Times New Roman" panose="02020603050405020304" pitchFamily="18" charset="0"/>
                <a:cs typeface="Times New Roman" panose="02020603050405020304" pitchFamily="18" charset="0"/>
              </a:rPr>
              <a:t>A1</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(R1)) </a:t>
            </a:r>
          </a:p>
          <a:p>
            <a:pPr algn="just"/>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9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p:txBody>
          <a:bodyPr/>
          <a:lstStyle/>
          <a:p>
            <a:pPr marL="114300" indent="0">
              <a:buNone/>
            </a:pPr>
            <a:endParaRPr lang="en-US" sz="2000" dirty="0">
              <a:latin typeface="Calibri"/>
              <a:ea typeface="Calibri"/>
              <a:cs typeface="Times New Roman"/>
            </a:endParaRPr>
          </a:p>
          <a:p>
            <a:endParaRPr lang="en-US" dirty="0">
              <a:latin typeface="Calibri"/>
              <a:ea typeface="Times New Roman"/>
              <a:cs typeface="Calibri"/>
            </a:endParaRPr>
          </a:p>
          <a:p>
            <a:endParaRPr lang="en-US" sz="2000" dirty="0">
              <a:latin typeface="Calibri"/>
              <a:ea typeface="Calibri"/>
              <a:cs typeface="Times New Roman"/>
            </a:endParaRPr>
          </a:p>
          <a:p>
            <a:endParaRPr lang="en-IN" dirty="0"/>
          </a:p>
        </p:txBody>
      </p:sp>
      <p:sp>
        <p:nvSpPr>
          <p:cNvPr id="5" name="Rectangle 4"/>
          <p:cNvSpPr/>
          <p:nvPr/>
        </p:nvSpPr>
        <p:spPr>
          <a:xfrm>
            <a:off x="433137" y="1282700"/>
            <a:ext cx="11510333" cy="3139321"/>
          </a:xfrm>
          <a:prstGeom prst="rect">
            <a:avLst/>
          </a:prstGeom>
        </p:spPr>
        <p:txBody>
          <a:bodyPr wrap="square">
            <a:spAutoFit/>
          </a:bodyPr>
          <a:lstStyle/>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Introduction to Relational algebra &amp; Relational calculus, https://beginnersbook.com/2019/02/introduction-to-relational-algebra-calculus/</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err="1">
                <a:latin typeface="Times New Roman" panose="02020603050405020304" pitchFamily="18" charset="0"/>
                <a:cs typeface="Times New Roman" panose="02020603050405020304" pitchFamily="18" charset="0"/>
              </a:rPr>
              <a:t>Elmasri</a:t>
            </a:r>
            <a:r>
              <a:rPr lang="en-US" sz="2200" dirty="0">
                <a:latin typeface="Times New Roman" panose="02020603050405020304" pitchFamily="18" charset="0"/>
                <a:cs typeface="Times New Roman" panose="02020603050405020304" pitchFamily="18" charset="0"/>
              </a:rPr>
              <a:t>, R. (2021). Fundamentals of database systems seventh edition.</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err="1">
                <a:latin typeface="Times New Roman" panose="02020603050405020304" pitchFamily="18" charset="0"/>
                <a:cs typeface="Times New Roman" panose="02020603050405020304" pitchFamily="18" charset="0"/>
              </a:rPr>
              <a:t>Silberschatz</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Korth</a:t>
            </a:r>
            <a:r>
              <a:rPr lang="en-US" sz="2200" dirty="0">
                <a:latin typeface="Times New Roman" panose="02020603050405020304" pitchFamily="18" charset="0"/>
                <a:cs typeface="Times New Roman" panose="02020603050405020304" pitchFamily="18" charset="0"/>
              </a:rPr>
              <a:t>, H. F., &amp; </a:t>
            </a:r>
            <a:r>
              <a:rPr lang="en-US" sz="2200" dirty="0" err="1">
                <a:latin typeface="Times New Roman" panose="02020603050405020304" pitchFamily="18" charset="0"/>
                <a:cs typeface="Times New Roman" panose="02020603050405020304" pitchFamily="18" charset="0"/>
              </a:rPr>
              <a:t>Sudarshan</a:t>
            </a:r>
            <a:r>
              <a:rPr lang="en-US" sz="2200" dirty="0">
                <a:latin typeface="Times New Roman" panose="02020603050405020304" pitchFamily="18" charset="0"/>
                <a:cs typeface="Times New Roman" panose="02020603050405020304" pitchFamily="18" charset="0"/>
              </a:rPr>
              <a:t>, S. (1997). Database system concepts (Vol. 4). New York: McGraw-Hill.</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Gill, P. S. (2010). Database management systems. IK International </a:t>
            </a:r>
            <a:r>
              <a:rPr lang="en-US" sz="2200" dirty="0" err="1">
                <a:latin typeface="Times New Roman" panose="02020603050405020304" pitchFamily="18" charset="0"/>
                <a:cs typeface="Times New Roman" panose="02020603050405020304" pitchFamily="18" charset="0"/>
              </a:rPr>
              <a:t>Pvt</a:t>
            </a:r>
            <a:r>
              <a:rPr lang="en-US" sz="2200" dirty="0">
                <a:latin typeface="Times New Roman" panose="02020603050405020304" pitchFamily="18" charset="0"/>
                <a:cs typeface="Times New Roman" panose="02020603050405020304" pitchFamily="18" charset="0"/>
              </a:rPr>
              <a:t> Ltd.</a:t>
            </a:r>
          </a:p>
        </p:txBody>
      </p:sp>
    </p:spTree>
    <p:extLst>
      <p:ext uri="{BB962C8B-B14F-4D97-AF65-F5344CB8AC3E}">
        <p14:creationId xmlns:p14="http://schemas.microsoft.com/office/powerpoint/2010/main" val="873664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gec9a0ce6da_0_44"/>
          <p:cNvSpPr/>
          <p:nvPr/>
        </p:nvSpPr>
        <p:spPr>
          <a:xfrm>
            <a:off x="4648200" y="3594100"/>
            <a:ext cx="4607100" cy="113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3200"/>
              <a:buFont typeface="Noto Sans Symbols"/>
              <a:buNone/>
            </a:pPr>
            <a:endParaRPr sz="3200" b="1">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Clr>
                <a:srgbClr val="003366"/>
              </a:buClr>
              <a:buSzPts val="3200"/>
              <a:buFont typeface="Noto Sans Symbols"/>
              <a:buNone/>
            </a:pPr>
            <a:r>
              <a:rPr lang="en-US" sz="5500" b="1">
                <a:solidFill>
                  <a:srgbClr val="C00000"/>
                </a:solidFill>
                <a:latin typeface="Times New Roman"/>
                <a:ea typeface="Times New Roman"/>
                <a:cs typeface="Times New Roman"/>
                <a:sym typeface="Times New Roman"/>
              </a:rPr>
              <a:t>Thank You</a:t>
            </a:r>
            <a:endParaRPr sz="3700" b="1">
              <a:latin typeface="Times New Roman"/>
              <a:ea typeface="Times New Roman"/>
              <a:cs typeface="Times New Roman"/>
              <a:sym typeface="Times New Roman"/>
            </a:endParaRPr>
          </a:p>
        </p:txBody>
      </p:sp>
      <p:cxnSp>
        <p:nvCxnSpPr>
          <p:cNvPr id="290" name="Google Shape;290;gec9a0ce6da_0_44"/>
          <p:cNvCxnSpPr/>
          <p:nvPr/>
        </p:nvCxnSpPr>
        <p:spPr>
          <a:xfrm>
            <a:off x="4686300" y="4876800"/>
            <a:ext cx="5200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11"/>
          <p:cNvSpPr txBox="1">
            <a:spLocks noGrp="1"/>
          </p:cNvSpPr>
          <p:nvPr>
            <p:ph type="body" idx="1"/>
          </p:nvPr>
        </p:nvSpPr>
        <p:spPr>
          <a:xfrm>
            <a:off x="197891" y="1160059"/>
            <a:ext cx="11731512" cy="5027199"/>
          </a:xfrm>
          <a:prstGeom prst="rect">
            <a:avLst/>
          </a:prstGeom>
          <a:noFill/>
          <a:ln>
            <a:noFill/>
          </a:ln>
        </p:spPr>
        <p:txBody>
          <a:bodyPr spcFirstLastPara="1" wrap="square" lIns="121900" tIns="121900" rIns="121900" bIns="121900" anchor="t" anchorCtr="0">
            <a:noAutofit/>
          </a:bodyPr>
          <a:lstStyle/>
          <a:p>
            <a:pPr marL="114300" indent="0" algn="just">
              <a:buNone/>
            </a:pPr>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Relational algebra is the basic set of operations for the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relational model. </a:t>
            </a:r>
          </a:p>
          <a:p>
            <a:pPr algn="just"/>
            <a:r>
              <a:rPr lang="en-US" altLang="en-US" sz="2800" dirty="0">
                <a:latin typeface="Times New Roman" panose="02020603050405020304" pitchFamily="18" charset="0"/>
                <a:cs typeface="Times New Roman" panose="02020603050405020304" pitchFamily="18" charset="0"/>
              </a:rPr>
              <a:t>These operations enable a user to specify basic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retrieval</a:t>
            </a:r>
            <a:r>
              <a:rPr lang="en-US" altLang="en-US" sz="2800" dirty="0">
                <a:latin typeface="Times New Roman" panose="02020603050405020304" pitchFamily="18" charset="0"/>
                <a:cs typeface="Times New Roman" panose="02020603050405020304" pitchFamily="18" charset="0"/>
              </a:rPr>
              <a:t> requests (or queries)</a:t>
            </a:r>
          </a:p>
          <a:p>
            <a:pPr algn="just"/>
            <a:r>
              <a:rPr lang="en-US" altLang="en-US" sz="2800" dirty="0">
                <a:latin typeface="Times New Roman" panose="02020603050405020304" pitchFamily="18" charset="0"/>
                <a:cs typeface="Times New Roman" panose="02020603050405020304" pitchFamily="18" charset="0"/>
              </a:rPr>
              <a:t>It consists of a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set of operations </a:t>
            </a:r>
            <a:r>
              <a:rPr lang="en-US" altLang="en-US" sz="2800" dirty="0">
                <a:latin typeface="Times New Roman" panose="02020603050405020304" pitchFamily="18" charset="0"/>
                <a:cs typeface="Times New Roman" panose="02020603050405020304" pitchFamily="18" charset="0"/>
              </a:rPr>
              <a:t>that take one or two relations as input and produce a new relation as its output (result).</a:t>
            </a:r>
          </a:p>
          <a:p>
            <a:pPr algn="just"/>
            <a:r>
              <a:rPr lang="en-US" altLang="en-US" sz="2800" dirty="0">
                <a:latin typeface="Times New Roman" panose="02020603050405020304" pitchFamily="18" charset="0"/>
                <a:cs typeface="Times New Roman" panose="02020603050405020304" pitchFamily="18" charset="0"/>
              </a:rPr>
              <a:t>A sequence of relational algebra operations forms a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relational algebra expression</a:t>
            </a:r>
          </a:p>
          <a:p>
            <a:pPr algn="just"/>
            <a:r>
              <a:rPr lang="en-US" altLang="en-US" sz="2800" dirty="0">
                <a:latin typeface="Times New Roman" panose="02020603050405020304" pitchFamily="18" charset="0"/>
                <a:cs typeface="Times New Roman" panose="02020603050405020304" pitchFamily="18" charset="0"/>
              </a:rPr>
              <a:t>The result of a relational algebra expression is also a relation that represents </a:t>
            </a:r>
            <a:r>
              <a:rPr lang="en-US" altLang="en-US" sz="2800" dirty="0">
                <a:solidFill>
                  <a:schemeClr val="accent2">
                    <a:lumMod val="75000"/>
                  </a:schemeClr>
                </a:solidFill>
                <a:latin typeface="Times New Roman" panose="02020603050405020304" pitchFamily="18" charset="0"/>
                <a:cs typeface="Times New Roman" panose="02020603050405020304" pitchFamily="18" charset="0"/>
              </a:rPr>
              <a:t>the result of a database query </a:t>
            </a:r>
            <a:r>
              <a:rPr lang="en-US" altLang="en-US" sz="2800" dirty="0">
                <a:latin typeface="Times New Roman" panose="02020603050405020304" pitchFamily="18" charset="0"/>
                <a:cs typeface="Times New Roman" panose="02020603050405020304" pitchFamily="18" charset="0"/>
              </a:rPr>
              <a:t>(or retrieval request)</a:t>
            </a:r>
          </a:p>
          <a:p>
            <a:pPr marL="114300" indent="0" algn="just">
              <a:buNone/>
            </a:pPr>
            <a:endParaRPr lang="en-US" altLang="en-US" sz="2800" dirty="0">
              <a:latin typeface="Times New Roman" panose="02020603050405020304" pitchFamily="18" charset="0"/>
              <a:cs typeface="Times New Roman" panose="02020603050405020304" pitchFamily="18" charset="0"/>
            </a:endParaRPr>
          </a:p>
        </p:txBody>
      </p:sp>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14</a:t>
            </a:r>
            <a:endParaRPr dirty="0">
              <a:solidFill>
                <a:schemeClr val="lt1"/>
              </a:solidFill>
            </a:endParaRPr>
          </a:p>
        </p:txBody>
      </p:sp>
      <p:sp>
        <p:nvSpPr>
          <p:cNvPr id="4" name="TextBox 3"/>
          <p:cNvSpPr txBox="1"/>
          <p:nvPr/>
        </p:nvSpPr>
        <p:spPr>
          <a:xfrm>
            <a:off x="450200" y="231947"/>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11"/>
          <p:cNvSpPr txBox="1">
            <a:spLocks noGrp="1"/>
          </p:cNvSpPr>
          <p:nvPr>
            <p:ph type="body" idx="1"/>
          </p:nvPr>
        </p:nvSpPr>
        <p:spPr>
          <a:xfrm>
            <a:off x="450200" y="1201002"/>
            <a:ext cx="11360700" cy="5027199"/>
          </a:xfrm>
          <a:prstGeom prst="rect">
            <a:avLst/>
          </a:prstGeom>
          <a:noFill/>
          <a:ln>
            <a:noFill/>
          </a:ln>
        </p:spPr>
        <p:txBody>
          <a:bodyPr spcFirstLastPara="1" wrap="square" lIns="121900" tIns="121900" rIns="121900" bIns="121900" anchor="t" anchorCtr="0">
            <a:normAutofit/>
          </a:bodyPr>
          <a:lstStyle/>
          <a:p>
            <a:pPr marL="114300" indent="0" algn="just">
              <a:buNone/>
            </a:pPr>
            <a:r>
              <a:rPr lang="en-US" altLang="en-US" dirty="0">
                <a:latin typeface="Times New Roman" panose="02020603050405020304" pitchFamily="18" charset="0"/>
                <a:cs typeface="Times New Roman" panose="02020603050405020304" pitchFamily="18" charset="0"/>
              </a:rPr>
              <a:t>The Relational Algebra is a </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procedural query language. </a:t>
            </a:r>
          </a:p>
          <a:p>
            <a:pPr marL="114300" indent="0" algn="just">
              <a:buNone/>
            </a:pPr>
            <a:endParaRPr lang="en-US" altLang="en-US" dirty="0"/>
          </a:p>
          <a:p>
            <a:pPr marL="114300" indent="0" algn="just">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Query Language</a:t>
            </a:r>
          </a:p>
          <a:p>
            <a:pPr marL="114300" indent="0" algn="just">
              <a:buNone/>
            </a:pPr>
            <a:endParaRPr lang="en-US" altLang="en-US" dirty="0"/>
          </a:p>
          <a:p>
            <a:r>
              <a:rPr lang="en-US" dirty="0">
                <a:latin typeface="Times New Roman" panose="02020603050405020304" pitchFamily="18" charset="0"/>
                <a:cs typeface="Times New Roman" panose="02020603050405020304" pitchFamily="18" charset="0"/>
              </a:rPr>
              <a:t>A Language which is used to store and retrieve data from database is known as query language. For example – </a:t>
            </a:r>
            <a:r>
              <a:rPr lang="en-US" b="1" dirty="0">
                <a:latin typeface="Times New Roman" panose="02020603050405020304" pitchFamily="18" charset="0"/>
                <a:cs typeface="Times New Roman" panose="02020603050405020304" pitchFamily="18" charset="0"/>
              </a:rPr>
              <a:t>SQL</a:t>
            </a:r>
          </a:p>
          <a:p>
            <a:pPr marL="1143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two types of query language:</a:t>
            </a:r>
          </a:p>
          <a:p>
            <a:pPr marL="571500" lvl="1" indent="0">
              <a:buNone/>
            </a:pPr>
            <a:br>
              <a:rPr lang="en-US" dirty="0">
                <a:latin typeface="Times New Roman" panose="02020603050405020304" pitchFamily="18" charset="0"/>
                <a:cs typeface="Times New Roman" panose="02020603050405020304" pitchFamily="18" charset="0"/>
              </a:rPr>
            </a:br>
            <a:r>
              <a:rPr lang="en-US" sz="2400" dirty="0">
                <a:solidFill>
                  <a:schemeClr val="accent2">
                    <a:lumMod val="75000"/>
                  </a:schemeClr>
                </a:solidFill>
                <a:latin typeface="Times New Roman" panose="02020603050405020304" pitchFamily="18" charset="0"/>
                <a:cs typeface="Times New Roman" panose="02020603050405020304" pitchFamily="18" charset="0"/>
              </a:rPr>
              <a:t>1.Procedural Query language</a:t>
            </a:r>
            <a:br>
              <a:rPr lang="en-US" sz="2400" dirty="0">
                <a:solidFill>
                  <a:schemeClr val="accent2">
                    <a:lumMod val="75000"/>
                  </a:schemeClr>
                </a:solidFill>
                <a:latin typeface="Times New Roman" panose="02020603050405020304" pitchFamily="18" charset="0"/>
                <a:cs typeface="Times New Roman" panose="02020603050405020304" pitchFamily="18" charset="0"/>
              </a:rPr>
            </a:br>
            <a:r>
              <a:rPr lang="en-US" sz="2400" dirty="0">
                <a:solidFill>
                  <a:schemeClr val="accent2">
                    <a:lumMod val="75000"/>
                  </a:schemeClr>
                </a:solidFill>
                <a:latin typeface="Times New Roman" panose="02020603050405020304" pitchFamily="18" charset="0"/>
                <a:cs typeface="Times New Roman" panose="02020603050405020304" pitchFamily="18" charset="0"/>
              </a:rPr>
              <a:t>2.Non-procedural query language</a:t>
            </a:r>
          </a:p>
          <a:p>
            <a:pPr marL="114300" indent="0" algn="just">
              <a:buNone/>
            </a:pPr>
            <a:endParaRPr lang="en-US" altLang="en-US" dirty="0"/>
          </a:p>
          <a:p>
            <a:pPr marL="114300" indent="0" algn="just">
              <a:buNone/>
            </a:pPr>
            <a:endParaRPr lang="en-US" altLang="en-US" dirty="0"/>
          </a:p>
        </p:txBody>
      </p:sp>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14</a:t>
            </a:r>
            <a:endParaRPr dirty="0">
              <a:solidFill>
                <a:schemeClr val="lt1"/>
              </a:solidFill>
            </a:endParaRPr>
          </a:p>
        </p:txBody>
      </p:sp>
      <p:sp>
        <p:nvSpPr>
          <p:cNvPr id="4" name="TextBox 3"/>
          <p:cNvSpPr txBox="1"/>
          <p:nvPr/>
        </p:nvSpPr>
        <p:spPr>
          <a:xfrm>
            <a:off x="450200" y="231947"/>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Overview</a:t>
            </a:r>
          </a:p>
        </p:txBody>
      </p:sp>
      <p:grpSp>
        <p:nvGrpSpPr>
          <p:cNvPr id="11" name="Group 10"/>
          <p:cNvGrpSpPr/>
          <p:nvPr/>
        </p:nvGrpSpPr>
        <p:grpSpPr>
          <a:xfrm>
            <a:off x="6512256" y="3282303"/>
            <a:ext cx="5298644" cy="2217745"/>
            <a:chOff x="6512256" y="3282303"/>
            <a:chExt cx="5298644" cy="2217745"/>
          </a:xfrm>
        </p:grpSpPr>
        <p:sp>
          <p:nvSpPr>
            <p:cNvPr id="2" name="Rectangle 1"/>
            <p:cNvSpPr/>
            <p:nvPr/>
          </p:nvSpPr>
          <p:spPr>
            <a:xfrm>
              <a:off x="7862986" y="3282303"/>
              <a:ext cx="2402006" cy="64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2">
                      <a:lumMod val="50000"/>
                    </a:schemeClr>
                  </a:solidFill>
                  <a:latin typeface="Times New Roman" panose="02020603050405020304" pitchFamily="18" charset="0"/>
                  <a:cs typeface="Times New Roman" panose="02020603050405020304" pitchFamily="18" charset="0"/>
                </a:rPr>
                <a:t>Query Language</a:t>
              </a:r>
            </a:p>
          </p:txBody>
        </p:sp>
        <p:sp>
          <p:nvSpPr>
            <p:cNvPr id="7" name="Rectangle 6"/>
            <p:cNvSpPr/>
            <p:nvPr/>
          </p:nvSpPr>
          <p:spPr>
            <a:xfrm>
              <a:off x="6512256" y="4692690"/>
              <a:ext cx="2402006" cy="807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2">
                      <a:lumMod val="50000"/>
                    </a:schemeClr>
                  </a:solidFill>
                  <a:latin typeface="Times New Roman" panose="02020603050405020304" pitchFamily="18" charset="0"/>
                  <a:cs typeface="Times New Roman" panose="02020603050405020304" pitchFamily="18" charset="0"/>
                </a:rPr>
                <a:t>Procedural Query Language</a:t>
              </a:r>
            </a:p>
          </p:txBody>
        </p:sp>
        <p:sp>
          <p:nvSpPr>
            <p:cNvPr id="8" name="Rectangle 7"/>
            <p:cNvSpPr/>
            <p:nvPr/>
          </p:nvSpPr>
          <p:spPr>
            <a:xfrm>
              <a:off x="9408894" y="4692690"/>
              <a:ext cx="2402006" cy="807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2">
                      <a:lumMod val="50000"/>
                    </a:schemeClr>
                  </a:solidFill>
                  <a:latin typeface="Times New Roman" panose="02020603050405020304" pitchFamily="18" charset="0"/>
                  <a:cs typeface="Times New Roman" panose="02020603050405020304" pitchFamily="18" charset="0"/>
                </a:rPr>
                <a:t>Non-Procedural Query Language</a:t>
              </a:r>
            </a:p>
          </p:txBody>
        </p:sp>
        <p:cxnSp>
          <p:nvCxnSpPr>
            <p:cNvPr id="9" name="Elbow Connector 8"/>
            <p:cNvCxnSpPr/>
            <p:nvPr/>
          </p:nvCxnSpPr>
          <p:spPr>
            <a:xfrm rot="5400000">
              <a:off x="7896139" y="3725790"/>
              <a:ext cx="822960" cy="118872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p:nvPr/>
          </p:nvCxnSpPr>
          <p:spPr>
            <a:xfrm rot="16200000" flipH="1">
              <a:off x="9471183" y="3695148"/>
              <a:ext cx="731520" cy="118872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5965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11"/>
          <p:cNvSpPr txBox="1">
            <a:spLocks noGrp="1"/>
          </p:cNvSpPr>
          <p:nvPr>
            <p:ph type="body" idx="1"/>
          </p:nvPr>
        </p:nvSpPr>
        <p:spPr>
          <a:xfrm>
            <a:off x="311016" y="1036605"/>
            <a:ext cx="11360700" cy="5027199"/>
          </a:xfrm>
          <a:prstGeom prst="rect">
            <a:avLst/>
          </a:prstGeom>
          <a:noFill/>
          <a:ln>
            <a:noFill/>
          </a:ln>
        </p:spPr>
        <p:txBody>
          <a:bodyPr spcFirstLastPara="1" wrap="square" lIns="121900" tIns="121900" rIns="121900" bIns="121900" anchor="t" anchorCtr="0">
            <a:normAutofit/>
          </a:bodyPr>
          <a:lstStyle/>
          <a:p>
            <a:pPr marL="114300" indent="0" algn="just">
              <a:buNone/>
            </a:pPr>
            <a:endParaRPr lang="en-US" altLang="en-US" dirty="0"/>
          </a:p>
          <a:p>
            <a:pPr marL="114300" indent="0" algn="just">
              <a:buNone/>
            </a:pPr>
            <a:endParaRPr lang="en-US" altLang="en-US" dirty="0"/>
          </a:p>
        </p:txBody>
      </p:sp>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14</a:t>
            </a:r>
            <a:endParaRPr dirty="0">
              <a:solidFill>
                <a:schemeClr val="lt1"/>
              </a:solidFill>
            </a:endParaRPr>
          </a:p>
        </p:txBody>
      </p:sp>
      <p:sp>
        <p:nvSpPr>
          <p:cNvPr id="4" name="TextBox 3"/>
          <p:cNvSpPr txBox="1"/>
          <p:nvPr/>
        </p:nvSpPr>
        <p:spPr>
          <a:xfrm>
            <a:off x="450200" y="231947"/>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Overview</a:t>
            </a:r>
          </a:p>
        </p:txBody>
      </p:sp>
      <p:sp>
        <p:nvSpPr>
          <p:cNvPr id="3" name="Rectangle 2"/>
          <p:cNvSpPr/>
          <p:nvPr/>
        </p:nvSpPr>
        <p:spPr>
          <a:xfrm>
            <a:off x="214418" y="960164"/>
            <a:ext cx="8192604" cy="4154984"/>
          </a:xfrm>
          <a:prstGeom prst="rect">
            <a:avLst/>
          </a:prstGeom>
        </p:spPr>
        <p:txBody>
          <a:bodyPr wrap="square">
            <a:spAutoFit/>
          </a:bodyPr>
          <a:lstStyle/>
          <a:p>
            <a:pPr algn="just"/>
            <a:r>
              <a:rPr lang="en-US" sz="2400" b="1" dirty="0">
                <a:solidFill>
                  <a:srgbClr val="444542"/>
                </a:solidFill>
                <a:latin typeface="Times New Roman" panose="02020603050405020304" pitchFamily="18" charset="0"/>
                <a:cs typeface="Times New Roman" panose="02020603050405020304" pitchFamily="18" charset="0"/>
              </a:rPr>
              <a:t>Procedural Query language:  </a:t>
            </a:r>
          </a:p>
          <a:p>
            <a:pPr algn="just"/>
            <a:r>
              <a:rPr lang="en-US" sz="2400" dirty="0">
                <a:solidFill>
                  <a:srgbClr val="222426"/>
                </a:solidFill>
                <a:latin typeface="Times New Roman" panose="02020603050405020304" pitchFamily="18" charset="0"/>
                <a:cs typeface="Times New Roman" panose="02020603050405020304" pitchFamily="18" charset="0"/>
              </a:rPr>
              <a:t>In procedural query language, user instructs the system to perform a series of operations to produce the desired results. </a:t>
            </a:r>
            <a:r>
              <a:rPr lang="en-US" sz="2400" dirty="0">
                <a:solidFill>
                  <a:schemeClr val="accent6">
                    <a:lumMod val="75000"/>
                  </a:schemeClr>
                </a:solidFill>
                <a:latin typeface="Times New Roman" panose="02020603050405020304" pitchFamily="18" charset="0"/>
                <a:cs typeface="Times New Roman" panose="02020603050405020304" pitchFamily="18" charset="0"/>
              </a:rPr>
              <a:t>Here users tells what data to be retrieved from database and how to retrieve it.</a:t>
            </a:r>
          </a:p>
          <a:p>
            <a:endParaRPr lang="en-US" sz="2400" dirty="0">
              <a:solidFill>
                <a:srgbClr val="222426"/>
              </a:solidFill>
              <a:latin typeface="Times New Roman" panose="02020603050405020304" pitchFamily="18" charset="0"/>
              <a:cs typeface="Times New Roman" panose="02020603050405020304" pitchFamily="18" charset="0"/>
            </a:endParaRPr>
          </a:p>
          <a:p>
            <a:pPr algn="just"/>
            <a:r>
              <a:rPr lang="en-US" sz="2400" b="1" dirty="0">
                <a:solidFill>
                  <a:srgbClr val="222426"/>
                </a:solidFill>
                <a:latin typeface="Times New Roman" panose="02020603050405020304" pitchFamily="18" charset="0"/>
                <a:cs typeface="Times New Roman" panose="02020603050405020304" pitchFamily="18" charset="0"/>
              </a:rPr>
              <a:t>Non-procedural query language: </a:t>
            </a:r>
          </a:p>
          <a:p>
            <a:pPr algn="just"/>
            <a:r>
              <a:rPr lang="en-US" sz="2400" dirty="0">
                <a:solidFill>
                  <a:srgbClr val="222426"/>
                </a:solidFill>
                <a:latin typeface="Times New Roman" panose="02020603050405020304" pitchFamily="18" charset="0"/>
                <a:cs typeface="Times New Roman" panose="02020603050405020304" pitchFamily="18" charset="0"/>
              </a:rPr>
              <a:t>In Non-procedural query language, user instructs the system to produce the desired result without telling the step by step process</a:t>
            </a:r>
            <a:r>
              <a:rPr lang="en-US" sz="2400" dirty="0">
                <a:solidFill>
                  <a:schemeClr val="accent6">
                    <a:lumMod val="75000"/>
                  </a:schemeClr>
                </a:solidFill>
                <a:latin typeface="Times New Roman" panose="02020603050405020304" pitchFamily="18" charset="0"/>
                <a:cs typeface="Times New Roman" panose="02020603050405020304" pitchFamily="18" charset="0"/>
              </a:rPr>
              <a:t>. Here users tells what data to be retrieved from database but doesn’t tell how to retrieve it.</a:t>
            </a:r>
          </a:p>
        </p:txBody>
      </p:sp>
      <p:grpSp>
        <p:nvGrpSpPr>
          <p:cNvPr id="28" name="Group 27"/>
          <p:cNvGrpSpPr/>
          <p:nvPr/>
        </p:nvGrpSpPr>
        <p:grpSpPr>
          <a:xfrm>
            <a:off x="8322604" y="1172647"/>
            <a:ext cx="3780714" cy="4116388"/>
            <a:chOff x="8322604" y="1172647"/>
            <a:chExt cx="3780714" cy="4116388"/>
          </a:xfrm>
        </p:grpSpPr>
        <p:grpSp>
          <p:nvGrpSpPr>
            <p:cNvPr id="13" name="Group 12"/>
            <p:cNvGrpSpPr/>
            <p:nvPr/>
          </p:nvGrpSpPr>
          <p:grpSpPr>
            <a:xfrm>
              <a:off x="8322604" y="1172647"/>
              <a:ext cx="3780713" cy="1852477"/>
              <a:chOff x="7051136" y="3545856"/>
              <a:chExt cx="4460686" cy="1658552"/>
            </a:xfrm>
          </p:grpSpPr>
          <p:sp>
            <p:nvSpPr>
              <p:cNvPr id="14" name="Rectangle 13"/>
              <p:cNvSpPr/>
              <p:nvPr/>
            </p:nvSpPr>
            <p:spPr>
              <a:xfrm>
                <a:off x="7976794" y="3545856"/>
                <a:ext cx="2288197" cy="377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Query Language</a:t>
                </a:r>
              </a:p>
            </p:txBody>
          </p:sp>
          <p:sp>
            <p:nvSpPr>
              <p:cNvPr id="15" name="Rectangle 14"/>
              <p:cNvSpPr/>
              <p:nvPr/>
            </p:nvSpPr>
            <p:spPr>
              <a:xfrm>
                <a:off x="7051136" y="4481744"/>
                <a:ext cx="2042937" cy="699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Procedural Query Language</a:t>
                </a:r>
              </a:p>
            </p:txBody>
          </p:sp>
          <p:sp>
            <p:nvSpPr>
              <p:cNvPr id="16" name="Rectangle 15"/>
              <p:cNvSpPr/>
              <p:nvPr/>
            </p:nvSpPr>
            <p:spPr>
              <a:xfrm>
                <a:off x="9304261" y="4505216"/>
                <a:ext cx="2207561" cy="699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Non-Procedural Query Language</a:t>
                </a:r>
              </a:p>
            </p:txBody>
          </p:sp>
          <p:cxnSp>
            <p:nvCxnSpPr>
              <p:cNvPr id="17" name="Elbow Connector 16"/>
              <p:cNvCxnSpPr/>
              <p:nvPr/>
            </p:nvCxnSpPr>
            <p:spPr>
              <a:xfrm rot="5400000">
                <a:off x="8076013" y="3655778"/>
                <a:ext cx="573074" cy="1078858"/>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rot="16200000" flipH="1">
                <a:off x="9464521" y="3679250"/>
                <a:ext cx="573074" cy="1078858"/>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grpSp>
        <p:sp>
          <p:nvSpPr>
            <p:cNvPr id="19" name="Rectangle 18"/>
            <p:cNvSpPr/>
            <p:nvPr/>
          </p:nvSpPr>
          <p:spPr>
            <a:xfrm>
              <a:off x="8411491" y="3421783"/>
              <a:ext cx="1665362" cy="780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Relational Algebra</a:t>
              </a:r>
            </a:p>
          </p:txBody>
        </p:sp>
        <p:sp>
          <p:nvSpPr>
            <p:cNvPr id="26" name="Rectangle 25"/>
            <p:cNvSpPr/>
            <p:nvPr/>
          </p:nvSpPr>
          <p:spPr>
            <a:xfrm>
              <a:off x="10320954" y="3408580"/>
              <a:ext cx="1782364" cy="780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Relational Calculus</a:t>
              </a:r>
            </a:p>
          </p:txBody>
        </p:sp>
        <p:cxnSp>
          <p:nvCxnSpPr>
            <p:cNvPr id="27" name="Straight Arrow Connector 26"/>
            <p:cNvCxnSpPr/>
            <p:nvPr/>
          </p:nvCxnSpPr>
          <p:spPr>
            <a:xfrm>
              <a:off x="8993745" y="2996269"/>
              <a:ext cx="0" cy="365760"/>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11068158" y="3025124"/>
              <a:ext cx="0" cy="365760"/>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30" name="Elbow Connector 29"/>
            <p:cNvCxnSpPr/>
            <p:nvPr/>
          </p:nvCxnSpPr>
          <p:spPr>
            <a:xfrm rot="16200000" flipH="1">
              <a:off x="9137861" y="4061048"/>
              <a:ext cx="640080" cy="914400"/>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p:nvPr/>
          </p:nvCxnSpPr>
          <p:spPr>
            <a:xfrm rot="5400000">
              <a:off x="10329410" y="4071042"/>
              <a:ext cx="640080" cy="914400"/>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9167259" y="4866959"/>
              <a:ext cx="1939391" cy="422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solidFill>
                    <a:schemeClr val="tx2">
                      <a:lumMod val="50000"/>
                    </a:schemeClr>
                  </a:solidFill>
                  <a:latin typeface="Times New Roman" panose="02020603050405020304" pitchFamily="18" charset="0"/>
                  <a:cs typeface="Times New Roman" panose="02020603050405020304" pitchFamily="18" charset="0"/>
                </a:rPr>
                <a:t>SQL</a:t>
              </a:r>
            </a:p>
          </p:txBody>
        </p:sp>
      </p:grpSp>
      <p:sp>
        <p:nvSpPr>
          <p:cNvPr id="33" name="TextBox 32"/>
          <p:cNvSpPr txBox="1"/>
          <p:nvPr/>
        </p:nvSpPr>
        <p:spPr>
          <a:xfrm>
            <a:off x="214418" y="5251190"/>
            <a:ext cx="11920437" cy="1077218"/>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Note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Relational algebra and calculus are the theoretical concepts used on relational model. </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SQL is a practical implementation of relational algebra and calculus. </a:t>
            </a:r>
            <a:r>
              <a:rPr lang="en-US" sz="2200" dirty="0">
                <a:solidFill>
                  <a:srgbClr val="FF0000"/>
                </a:solidFill>
                <a:latin typeface="Times New Roman" panose="02020603050405020304" pitchFamily="18" charset="0"/>
                <a:cs typeface="Times New Roman" panose="02020603050405020304" pitchFamily="18" charset="0"/>
              </a:rPr>
              <a:t>It is a non-procedural language</a:t>
            </a:r>
            <a:r>
              <a:rPr lang="en-US" sz="2200" dirty="0">
                <a:latin typeface="Times New Roman" panose="02020603050405020304" pitchFamily="18" charset="0"/>
                <a:cs typeface="Times New Roman" panose="02020603050405020304" pitchFamily="18" charset="0"/>
              </a:rPr>
              <a:t>.</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7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additive="base">
                                        <p:cTn id="7" dur="1600"/>
                                        <p:tgtEl>
                                          <p:spTgt spid="27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11"/>
          <p:cNvSpPr txBox="1">
            <a:spLocks noGrp="1"/>
          </p:cNvSpPr>
          <p:nvPr>
            <p:ph type="body" idx="1"/>
          </p:nvPr>
        </p:nvSpPr>
        <p:spPr>
          <a:xfrm>
            <a:off x="311016" y="1036605"/>
            <a:ext cx="11360700" cy="5027199"/>
          </a:xfrm>
          <a:prstGeom prst="rect">
            <a:avLst/>
          </a:prstGeom>
          <a:noFill/>
          <a:ln>
            <a:noFill/>
          </a:ln>
        </p:spPr>
        <p:txBody>
          <a:bodyPr spcFirstLastPara="1" wrap="square" lIns="121900" tIns="121900" rIns="121900" bIns="121900" anchor="t" anchorCtr="0">
            <a:normAutofit/>
          </a:bodyPr>
          <a:lstStyle/>
          <a:p>
            <a:pPr marL="114300" indent="0" algn="just">
              <a:buNone/>
            </a:pPr>
            <a:endParaRPr lang="en-US" altLang="en-US" dirty="0"/>
          </a:p>
          <a:p>
            <a:pPr marL="114300" indent="0" algn="just">
              <a:buNone/>
            </a:pPr>
            <a:endParaRPr lang="en-US" altLang="en-US" dirty="0"/>
          </a:p>
        </p:txBody>
      </p:sp>
      <p:sp>
        <p:nvSpPr>
          <p:cNvPr id="6" name="Google Shape;214;gea4d0ff243_0_10"/>
          <p:cNvSpPr txBox="1"/>
          <p:nvPr/>
        </p:nvSpPr>
        <p:spPr>
          <a:xfrm>
            <a:off x="5704764" y="6469039"/>
            <a:ext cx="57320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rPr>
              <a:t>14</a:t>
            </a:r>
            <a:endParaRPr dirty="0">
              <a:solidFill>
                <a:schemeClr val="lt1"/>
              </a:solidFill>
            </a:endParaRPr>
          </a:p>
        </p:txBody>
      </p:sp>
      <p:sp>
        <p:nvSpPr>
          <p:cNvPr id="4" name="TextBox 3"/>
          <p:cNvSpPr txBox="1"/>
          <p:nvPr/>
        </p:nvSpPr>
        <p:spPr>
          <a:xfrm>
            <a:off x="450200" y="231947"/>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Relational Algebra (RA) Operations</a:t>
            </a:r>
          </a:p>
        </p:txBody>
      </p:sp>
      <p:sp>
        <p:nvSpPr>
          <p:cNvPr id="21" name="Rectangle 3"/>
          <p:cNvSpPr txBox="1">
            <a:spLocks noChangeArrowheads="1"/>
          </p:cNvSpPr>
          <p:nvPr/>
        </p:nvSpPr>
        <p:spPr>
          <a:xfrm>
            <a:off x="1878019" y="1077257"/>
            <a:ext cx="4306277" cy="316523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3366"/>
              </a:buClr>
              <a:buSzPts val="1800"/>
              <a:buFont typeface="Noto Sans Symbols"/>
              <a:buChar char="●"/>
              <a:defRPr sz="2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3366"/>
              </a:buClr>
              <a:buSzPts val="1400"/>
              <a:buFont typeface="Noto Sans Symbols"/>
              <a:buChar char="○"/>
              <a:defRPr sz="18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9pPr>
          </a:lstStyle>
          <a:p>
            <a:pPr marL="114300" indent="0">
              <a:buNone/>
            </a:pPr>
            <a:r>
              <a:rPr lang="en-US" b="1" u="sng" dirty="0">
                <a:latin typeface="Times New Roman" panose="02020603050405020304" pitchFamily="18" charset="0"/>
                <a:cs typeface="Times New Roman" panose="02020603050405020304" pitchFamily="18" charset="0"/>
              </a:rPr>
              <a:t>Fundamental Operations</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p>
          <a:p>
            <a:r>
              <a:rPr lang="en-US" dirty="0">
                <a:solidFill>
                  <a:schemeClr val="accent2">
                    <a:lumMod val="75000"/>
                  </a:schemeClr>
                </a:solidFill>
                <a:latin typeface="Times New Roman" panose="02020603050405020304" pitchFamily="18" charset="0"/>
                <a:cs typeface="Times New Roman" panose="02020603050405020304" pitchFamily="18" charset="0"/>
              </a:rPr>
              <a:t>Select (</a:t>
            </a: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accent2">
                    <a:lumMod val="75000"/>
                  </a:schemeClr>
                </a:solidFill>
                <a:latin typeface="Times New Roman" panose="02020603050405020304" pitchFamily="18" charset="0"/>
                <a:cs typeface="Times New Roman" panose="02020603050405020304" pitchFamily="18" charset="0"/>
              </a:rPr>
              <a:t> )</a:t>
            </a:r>
          </a:p>
          <a:p>
            <a:r>
              <a:rPr lang="en-US" dirty="0">
                <a:solidFill>
                  <a:schemeClr val="accent2">
                    <a:lumMod val="75000"/>
                  </a:schemeClr>
                </a:solidFill>
                <a:latin typeface="Times New Roman" panose="02020603050405020304" pitchFamily="18" charset="0"/>
                <a:cs typeface="Times New Roman" panose="02020603050405020304" pitchFamily="18" charset="0"/>
              </a:rPr>
              <a:t>Project (</a:t>
            </a: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r>
              <a:rPr lang="en-US" dirty="0">
                <a:solidFill>
                  <a:schemeClr val="accent2">
                    <a:lumMod val="75000"/>
                  </a:schemeClr>
                </a:solidFill>
                <a:latin typeface="Times New Roman" panose="02020603050405020304" pitchFamily="18" charset="0"/>
                <a:cs typeface="Times New Roman" panose="02020603050405020304" pitchFamily="18" charset="0"/>
              </a:rPr>
              <a:t>Rename (</a:t>
            </a: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r>
              <a:rPr lang="en-US" dirty="0">
                <a:solidFill>
                  <a:schemeClr val="accent2">
                    <a:lumMod val="75000"/>
                  </a:schemeClr>
                </a:solidFill>
                <a:latin typeface="Times New Roman" panose="02020603050405020304" pitchFamily="18" charset="0"/>
                <a:cs typeface="Times New Roman" panose="02020603050405020304" pitchFamily="18" charset="0"/>
              </a:rPr>
              <a:t>Set Union (</a:t>
            </a: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r>
              <a:rPr lang="en-US" dirty="0">
                <a:solidFill>
                  <a:schemeClr val="accent2">
                    <a:lumMod val="75000"/>
                  </a:schemeClr>
                </a:solidFill>
                <a:latin typeface="Times New Roman" panose="02020603050405020304" pitchFamily="18" charset="0"/>
                <a:cs typeface="Times New Roman" panose="02020603050405020304" pitchFamily="18" charset="0"/>
              </a:rPr>
              <a:t>Set Difference or Minus (-)</a:t>
            </a:r>
          </a:p>
          <a:p>
            <a:r>
              <a:rPr lang="en-US" dirty="0">
                <a:solidFill>
                  <a:schemeClr val="accent2">
                    <a:lumMod val="75000"/>
                  </a:schemeClr>
                </a:solidFill>
                <a:latin typeface="Times New Roman" panose="02020603050405020304" pitchFamily="18" charset="0"/>
                <a:cs typeface="Times New Roman" panose="02020603050405020304" pitchFamily="18" charset="0"/>
              </a:rPr>
              <a:t>Cartesian Product (X)</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2" name="Rectangle 3"/>
          <p:cNvSpPr txBox="1">
            <a:spLocks noChangeArrowheads="1"/>
          </p:cNvSpPr>
          <p:nvPr/>
        </p:nvSpPr>
        <p:spPr>
          <a:xfrm>
            <a:off x="7867858" y="1093395"/>
            <a:ext cx="4099730" cy="2498596"/>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3366"/>
              </a:buClr>
              <a:buSzPts val="1800"/>
              <a:buFont typeface="Noto Sans Symbols"/>
              <a:buChar char="●"/>
              <a:defRPr sz="2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3366"/>
              </a:buClr>
              <a:buSzPts val="1400"/>
              <a:buFont typeface="Noto Sans Symbols"/>
              <a:buChar char="○"/>
              <a:defRPr sz="18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9pPr>
          </a:lstStyle>
          <a:p>
            <a:pPr marL="114300" indent="0">
              <a:buNone/>
            </a:pPr>
            <a:r>
              <a:rPr lang="en-US" b="1" u="sng" dirty="0">
                <a:latin typeface="Times New Roman" panose="02020603050405020304" pitchFamily="18" charset="0"/>
                <a:cs typeface="Times New Roman" panose="02020603050405020304" pitchFamily="18" charset="0"/>
              </a:rPr>
              <a:t>Additional Operations</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p>
          <a:p>
            <a:pPr lvl="1">
              <a:buClrTx/>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Set Intersection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a:p>
            <a:pPr lvl="1">
              <a:buClrTx/>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Join (    )</a:t>
            </a:r>
          </a:p>
          <a:p>
            <a:pPr lvl="1">
              <a:buClrTx/>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Divide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a:p>
            <a:pPr lvl="1">
              <a:buClrTx/>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Assignment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a:p>
            <a:pPr>
              <a:buClrTx/>
              <a:buSzPct val="120000"/>
            </a:pP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3" name="Rectangle 3"/>
          <p:cNvSpPr txBox="1">
            <a:spLocks noChangeArrowheads="1"/>
          </p:cNvSpPr>
          <p:nvPr/>
        </p:nvSpPr>
        <p:spPr>
          <a:xfrm>
            <a:off x="7751298" y="4029249"/>
            <a:ext cx="4332851" cy="205499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3366"/>
              </a:buClr>
              <a:buSzPts val="1800"/>
              <a:buFont typeface="Noto Sans Symbols"/>
              <a:buChar char="●"/>
              <a:defRPr sz="2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3366"/>
              </a:buClr>
              <a:buSzPts val="1400"/>
              <a:buFont typeface="Noto Sans Symbols"/>
              <a:buChar char="○"/>
              <a:defRPr sz="18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3366"/>
              </a:buClr>
              <a:buSzPts val="1400"/>
              <a:buFont typeface="Arial"/>
              <a:buChar char="■"/>
              <a:defRPr sz="1800" b="0" i="0" u="none" strike="noStrike" cap="none">
                <a:solidFill>
                  <a:srgbClr val="000000"/>
                </a:solidFill>
                <a:latin typeface="Arial"/>
                <a:ea typeface="Arial"/>
                <a:cs typeface="Arial"/>
                <a:sym typeface="Arial"/>
              </a:defRPr>
            </a:lvl9pPr>
          </a:lstStyle>
          <a:p>
            <a:pPr marL="114300" indent="0">
              <a:buNone/>
            </a:pPr>
            <a:r>
              <a:rPr lang="en-US" b="1" u="sng" dirty="0">
                <a:latin typeface="Times New Roman" panose="02020603050405020304" pitchFamily="18" charset="0"/>
                <a:cs typeface="Times New Roman" panose="02020603050405020304" pitchFamily="18" charset="0"/>
              </a:rPr>
              <a:t>Extended RA Operations</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p>
          <a:p>
            <a:pPr lvl="1">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Generalized Project (</a:t>
            </a:r>
            <a:r>
              <a:rPr lang="en-US" sz="2400"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a:p>
            <a:pPr lvl="1">
              <a:buSzPct val="1200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Aggregate Functions (</a:t>
            </a:r>
            <a:r>
              <a:rPr lang="en-US" sz="2400" dirty="0">
                <a:solidFill>
                  <a:schemeClr val="accent2">
                    <a:lumMod val="75000"/>
                  </a:schemeClr>
                </a:solidFill>
                <a:latin typeface="Monotype Corsiva" panose="03010101010201010101" pitchFamily="66" charset="0"/>
                <a:ea typeface="Times New Roman" panose="02020603050405020304" pitchFamily="18" charset="0"/>
                <a:cs typeface="Arial" panose="020B0604020202020204" pitchFamily="34" charset="0"/>
              </a:rPr>
              <a:t>G</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a:p>
            <a:pPr lvl="1">
              <a:buSzPct val="120000"/>
              <a:buFont typeface="Arial" panose="020B0604020202020204" pitchFamily="34" charset="0"/>
              <a:buChar char="•"/>
            </a:pP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311016" y="4283139"/>
            <a:ext cx="7329765" cy="1938992"/>
          </a:xfrm>
          <a:prstGeom prst="rect">
            <a:avLst/>
          </a:prstGeom>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Fundamental Operations</a:t>
            </a: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242021"/>
                </a:solidFill>
                <a:latin typeface="Times New Roman" panose="02020603050405020304" pitchFamily="18" charset="0"/>
                <a:cs typeface="Times New Roman" panose="02020603050405020304" pitchFamily="18" charset="0"/>
              </a:rPr>
              <a:t>The select, project, and rename operations are called </a:t>
            </a:r>
            <a:r>
              <a:rPr lang="en-US" sz="2400" i="1" dirty="0">
                <a:solidFill>
                  <a:schemeClr val="accent2">
                    <a:lumMod val="75000"/>
                  </a:schemeClr>
                </a:solidFill>
                <a:latin typeface="Times New Roman" panose="02020603050405020304" pitchFamily="18" charset="0"/>
                <a:cs typeface="Times New Roman" panose="02020603050405020304" pitchFamily="18" charset="0"/>
              </a:rPr>
              <a:t>unary</a:t>
            </a:r>
            <a:r>
              <a:rPr lang="en-US" sz="2400" i="1" dirty="0">
                <a:solidFill>
                  <a:srgbClr val="242021"/>
                </a:solidFill>
                <a:latin typeface="Times New Roman" panose="02020603050405020304" pitchFamily="18" charset="0"/>
                <a:cs typeface="Times New Roman" panose="02020603050405020304" pitchFamily="18" charset="0"/>
              </a:rPr>
              <a:t> </a:t>
            </a:r>
            <a:r>
              <a:rPr lang="en-US" sz="2400" dirty="0">
                <a:solidFill>
                  <a:srgbClr val="242021"/>
                </a:solidFill>
                <a:latin typeface="Times New Roman" panose="02020603050405020304" pitchFamily="18" charset="0"/>
                <a:cs typeface="Times New Roman" panose="02020603050405020304" pitchFamily="18" charset="0"/>
              </a:rPr>
              <a:t>operations, because they operate on one relation. The other three operations operate on pairs of relations and are, therefore, called </a:t>
            </a:r>
            <a:r>
              <a:rPr lang="en-US" sz="2400" i="1" dirty="0">
                <a:solidFill>
                  <a:schemeClr val="accent2">
                    <a:lumMod val="75000"/>
                  </a:schemeClr>
                </a:solidFill>
                <a:latin typeface="Times New Roman" panose="02020603050405020304" pitchFamily="18" charset="0"/>
                <a:cs typeface="Times New Roman" panose="02020603050405020304" pitchFamily="18" charset="0"/>
              </a:rPr>
              <a:t>binary</a:t>
            </a:r>
            <a:r>
              <a:rPr lang="en-US" sz="2400" i="1" dirty="0">
                <a:solidFill>
                  <a:srgbClr val="242021"/>
                </a:solidFill>
                <a:latin typeface="Times New Roman" panose="02020603050405020304" pitchFamily="18" charset="0"/>
                <a:cs typeface="Times New Roman" panose="02020603050405020304" pitchFamily="18" charset="0"/>
              </a:rPr>
              <a:t> </a:t>
            </a:r>
            <a:r>
              <a:rPr lang="en-US" sz="2400" dirty="0">
                <a:solidFill>
                  <a:srgbClr val="242021"/>
                </a:solidFill>
                <a:latin typeface="Times New Roman" panose="02020603050405020304" pitchFamily="18" charset="0"/>
                <a:cs typeface="Times New Roman" panose="02020603050405020304" pitchFamily="18" charset="0"/>
              </a:rPr>
              <a:t>operations.</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530861" y="2288485"/>
            <a:ext cx="379828" cy="371387"/>
          </a:xfrm>
          <a:prstGeom prst="rect">
            <a:avLst/>
          </a:prstGeom>
        </p:spPr>
      </p:pic>
    </p:spTree>
    <p:extLst>
      <p:ext uri="{BB962C8B-B14F-4D97-AF65-F5344CB8AC3E}">
        <p14:creationId xmlns:p14="http://schemas.microsoft.com/office/powerpoint/2010/main" val="29132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body" idx="1"/>
          </p:nvPr>
        </p:nvSpPr>
        <p:spPr>
          <a:xfrm>
            <a:off x="406400" y="1007464"/>
            <a:ext cx="10972800" cy="5156800"/>
          </a:xfrm>
        </p:spPr>
        <p:txBody>
          <a:bodyPr/>
          <a:lstStyle/>
          <a:p>
            <a:pPr marL="114300" indent="0">
              <a:buNone/>
            </a:pPr>
            <a:r>
              <a:rPr lang="en-US" altLang="en-US" dirty="0">
                <a:solidFill>
                  <a:schemeClr val="tx1"/>
                </a:solidFill>
                <a:latin typeface="Times New Roman" panose="02020603050405020304" pitchFamily="18" charset="0"/>
                <a:cs typeface="Times New Roman" panose="02020603050405020304" pitchFamily="18" charset="0"/>
              </a:rPr>
              <a:t>All examples discussed further will refer to the </a:t>
            </a:r>
            <a:r>
              <a:rPr lang="en-US" altLang="en-US" b="1" dirty="0">
                <a:solidFill>
                  <a:schemeClr val="accent2">
                    <a:lumMod val="75000"/>
                  </a:schemeClr>
                </a:solidFill>
                <a:latin typeface="Times New Roman" panose="02020603050405020304" pitchFamily="18" charset="0"/>
                <a:cs typeface="Times New Roman" panose="02020603050405020304" pitchFamily="18" charset="0"/>
              </a:rPr>
              <a:t>COMPANY</a:t>
            </a:r>
            <a:r>
              <a:rPr lang="en-US" altLang="en-US" dirty="0">
                <a:solidFill>
                  <a:schemeClr val="tx1"/>
                </a:solidFill>
                <a:latin typeface="Times New Roman" panose="02020603050405020304" pitchFamily="18" charset="0"/>
                <a:cs typeface="Times New Roman" panose="02020603050405020304" pitchFamily="18" charset="0"/>
              </a:rPr>
              <a:t> database shown here.</a:t>
            </a:r>
          </a:p>
          <a:p>
            <a:endParaRPr lang="en-US" altLang="en-US" sz="2000" dirty="0"/>
          </a:p>
        </p:txBody>
      </p:sp>
      <p:sp>
        <p:nvSpPr>
          <p:cNvPr id="6" name="TextBox 5"/>
          <p:cNvSpPr txBox="1"/>
          <p:nvPr/>
        </p:nvSpPr>
        <p:spPr>
          <a:xfrm>
            <a:off x="307926" y="124597"/>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Database State for COMPANY</a:t>
            </a:r>
          </a:p>
        </p:txBody>
      </p:sp>
      <p:pic>
        <p:nvPicPr>
          <p:cNvPr id="2" name="Picture 1"/>
          <p:cNvPicPr>
            <a:picLocks noChangeAspect="1"/>
          </p:cNvPicPr>
          <p:nvPr/>
        </p:nvPicPr>
        <p:blipFill>
          <a:blip r:embed="rId3"/>
          <a:stretch>
            <a:fillRect/>
          </a:stretch>
        </p:blipFill>
        <p:spPr>
          <a:xfrm>
            <a:off x="2347961" y="1671102"/>
            <a:ext cx="7089677" cy="4729698"/>
          </a:xfrm>
          <a:prstGeom prst="rect">
            <a:avLst/>
          </a:prstGeom>
          <a:ln w="12700" cap="sq">
            <a:solidFill>
              <a:schemeClr val="accent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989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5" name="Rectangle 5"/>
          <p:cNvSpPr>
            <a:spLocks noGrp="1" noChangeArrowheads="1"/>
          </p:cNvSpPr>
          <p:nvPr>
            <p:ph type="body" idx="1"/>
          </p:nvPr>
        </p:nvSpPr>
        <p:spPr>
          <a:xfrm>
            <a:off x="295423" y="1282700"/>
            <a:ext cx="11648048" cy="4881563"/>
          </a:xfrm>
        </p:spPr>
        <p:txBody>
          <a:bodyPr/>
          <a:lstStyle/>
          <a:p>
            <a:pPr marL="114300" indent="0">
              <a:lnSpc>
                <a:spcPct val="114000"/>
              </a:lnSpc>
              <a:spcBef>
                <a:spcPts val="0"/>
              </a:spcBef>
              <a:buNone/>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The SELECT operation </a:t>
            </a:r>
            <a:r>
              <a:rPr lang="en-US" altLang="en-US" dirty="0">
                <a:latin typeface="Times New Roman" panose="02020603050405020304" pitchFamily="18" charset="0"/>
                <a:cs typeface="Times New Roman" panose="02020603050405020304" pitchFamily="18" charset="0"/>
              </a:rPr>
              <a:t>(denoted by </a:t>
            </a:r>
            <a:r>
              <a:rPr lang="en-US"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(sigma)) is used to select a </a:t>
            </a:r>
            <a:r>
              <a:rPr lang="en-US" altLang="en-US" i="1" dirty="0">
                <a:latin typeface="Times New Roman" panose="02020603050405020304" pitchFamily="18" charset="0"/>
                <a:cs typeface="Times New Roman" panose="02020603050405020304" pitchFamily="18" charset="0"/>
              </a:rPr>
              <a:t>subset</a:t>
            </a:r>
            <a:r>
              <a:rPr lang="en-US" altLang="en-US" dirty="0">
                <a:latin typeface="Times New Roman" panose="02020603050405020304" pitchFamily="18" charset="0"/>
                <a:cs typeface="Times New Roman" panose="02020603050405020304" pitchFamily="18" charset="0"/>
              </a:rPr>
              <a:t> of the tuples from a relation based on a selection condition.</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selection condition acts as a filter</a:t>
            </a:r>
          </a:p>
          <a:p>
            <a:pPr lvl="1">
              <a:lnSpc>
                <a:spcPct val="114000"/>
              </a:lnSpc>
              <a:spcBef>
                <a:spcPts val="0"/>
              </a:spcBef>
              <a:buSzPct val="120000"/>
              <a:buFont typeface="Arial" panose="020B0604020202020204" pitchFamily="34" charset="0"/>
              <a:buChar char="•"/>
            </a:pPr>
            <a:r>
              <a:rPr lang="en-US" sz="2400" b="1" dirty="0">
                <a:solidFill>
                  <a:schemeClr val="accent2">
                    <a:lumMod val="7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sz="2400" b="1" baseline="-25000" dirty="0">
                <a:solidFill>
                  <a:schemeClr val="accent2">
                    <a:lumMod val="75000"/>
                  </a:schemeClr>
                </a:solidFill>
                <a:latin typeface="Times New Roman" panose="02020603050405020304" pitchFamily="18" charset="0"/>
                <a:cs typeface="Times New Roman" panose="02020603050405020304" pitchFamily="18" charset="0"/>
              </a:rPr>
              <a:t>P </a:t>
            </a:r>
            <a:r>
              <a:rPr lang="en-US" sz="2400" b="1" dirty="0">
                <a:solidFill>
                  <a:schemeClr val="accent2">
                    <a:lumMod val="75000"/>
                  </a:schemeClr>
                </a:solidFill>
                <a:latin typeface="Times New Roman" panose="02020603050405020304" pitchFamily="18" charset="0"/>
                <a:cs typeface="Times New Roman" panose="02020603050405020304" pitchFamily="18" charset="0"/>
              </a:rPr>
              <a:t>(r)</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Keeps only those tuples from relation r, which satisfy predicate P.</a:t>
            </a:r>
          </a:p>
          <a:p>
            <a:pPr lvl="1">
              <a:lnSpc>
                <a:spcPct val="114000"/>
              </a:lnSpc>
              <a:spcBef>
                <a:spcPts val="0"/>
              </a:spcBef>
              <a:buSzPct val="120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Tuples satisfying the condition are </a:t>
            </a:r>
            <a:r>
              <a:rPr lang="en-US" altLang="en-US" sz="2400" i="1" dirty="0">
                <a:latin typeface="Times New Roman" panose="02020603050405020304" pitchFamily="18" charset="0"/>
                <a:cs typeface="Times New Roman" panose="02020603050405020304" pitchFamily="18" charset="0"/>
              </a:rPr>
              <a:t>selected</a:t>
            </a:r>
            <a:r>
              <a:rPr lang="en-US" altLang="en-US" sz="2400" dirty="0">
                <a:latin typeface="Times New Roman" panose="02020603050405020304" pitchFamily="18" charset="0"/>
                <a:cs typeface="Times New Roman" panose="02020603050405020304" pitchFamily="18" charset="0"/>
              </a:rPr>
              <a:t> whereas the other tuples are discarded (</a:t>
            </a:r>
            <a:r>
              <a:rPr lang="en-US" altLang="en-US" sz="2400" i="1" dirty="0">
                <a:latin typeface="Times New Roman" panose="02020603050405020304" pitchFamily="18" charset="0"/>
                <a:cs typeface="Times New Roman" panose="02020603050405020304" pitchFamily="18" charset="0"/>
              </a:rPr>
              <a:t>filtered out</a:t>
            </a:r>
            <a:r>
              <a:rPr lang="en-US" altLang="en-US" sz="2400" dirty="0">
                <a:latin typeface="Times New Roman" panose="02020603050405020304" pitchFamily="18" charset="0"/>
                <a:cs typeface="Times New Roman" panose="02020603050405020304" pitchFamily="18" charset="0"/>
              </a:rPr>
              <a:t>)</a:t>
            </a:r>
          </a:p>
          <a:p>
            <a:pPr lvl="1">
              <a:lnSpc>
                <a:spcPct val="114000"/>
              </a:lnSpc>
              <a:spcBef>
                <a:spcPts val="0"/>
              </a:spcBef>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predicate P will involve:- </a:t>
            </a:r>
          </a:p>
          <a:p>
            <a:pPr lvl="2">
              <a:lnSpc>
                <a:spcPct val="114000"/>
              </a:lnSpc>
              <a:spcBef>
                <a:spcPts val="0"/>
              </a:spcBef>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Attributes from Schema R of r</a:t>
            </a:r>
          </a:p>
          <a:p>
            <a:pPr lvl="2">
              <a:lnSpc>
                <a:spcPct val="114000"/>
              </a:lnSpc>
              <a:spcBef>
                <a:spcPts val="0"/>
              </a:spcBef>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Literals </a:t>
            </a:r>
          </a:p>
          <a:p>
            <a:pPr lvl="2">
              <a:lnSpc>
                <a:spcPct val="114000"/>
              </a:lnSpc>
              <a:spcBef>
                <a:spcPts val="0"/>
              </a:spcBef>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 Operators: &lt;, &gt; , </a:t>
            </a:r>
            <a:r>
              <a:rPr lang="en-US" sz="2400" u="sng" dirty="0">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 </a:t>
            </a:r>
            <a:r>
              <a:rPr lang="en-US" sz="2400" u="sng"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endParaRPr lang="en-US" sz="2400" dirty="0">
              <a:latin typeface="Times New Roman" panose="02020603050405020304" pitchFamily="18" charset="0"/>
              <a:cs typeface="Times New Roman" panose="02020603050405020304" pitchFamily="18" charset="0"/>
            </a:endParaRPr>
          </a:p>
          <a:p>
            <a:pPr lvl="2">
              <a:lnSpc>
                <a:spcPct val="114000"/>
              </a:lnSpc>
              <a:spcBef>
                <a:spcPts val="0"/>
              </a:spcBef>
              <a:buSzPct val="12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Logical Operator: </a:t>
            </a:r>
            <a:r>
              <a:rPr lang="en-US" sz="2400" dirty="0">
                <a:latin typeface="Times New Roman" panose="02020603050405020304" pitchFamily="18" charset="0"/>
                <a:cs typeface="Times New Roman" panose="02020603050405020304" pitchFamily="18" charset="0"/>
                <a:sym typeface="Symbol" panose="05050102010706020507" pitchFamily="18" charset="2"/>
              </a:rPr>
              <a:t> (AND)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(OR)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(NOT)</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75492"/>
            <a:ext cx="970355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Unary Relational Operations: SELECT</a:t>
            </a:r>
          </a:p>
        </p:txBody>
      </p:sp>
    </p:spTree>
    <p:extLst>
      <p:ext uri="{BB962C8B-B14F-4D97-AF65-F5344CB8AC3E}">
        <p14:creationId xmlns:p14="http://schemas.microsoft.com/office/powerpoint/2010/main" val="2278422483"/>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66A1AF-F389-4B27-97E9-5456FC7163A5}"/>
</file>

<file path=customXml/itemProps2.xml><?xml version="1.0" encoding="utf-8"?>
<ds:datastoreItem xmlns:ds="http://schemas.openxmlformats.org/officeDocument/2006/customXml" ds:itemID="{6AE015A6-3436-4BFB-BD7E-8E5C5074F04E}"/>
</file>

<file path=customXml/itemProps3.xml><?xml version="1.0" encoding="utf-8"?>
<ds:datastoreItem xmlns:ds="http://schemas.openxmlformats.org/officeDocument/2006/customXml" ds:itemID="{D9338B33-AA4C-4E61-89C8-770A568145ED}"/>
</file>

<file path=docProps/app.xml><?xml version="1.0" encoding="utf-8"?>
<Properties xmlns="http://schemas.openxmlformats.org/officeDocument/2006/extended-properties" xmlns:vt="http://schemas.openxmlformats.org/officeDocument/2006/docPropsVTypes">
  <TotalTime>1025</TotalTime>
  <Words>2297</Words>
  <Application>Microsoft Office PowerPoint</Application>
  <PresentationFormat>Widescreen</PresentationFormat>
  <Paragraphs>290</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Presentation</vt:lpstr>
      <vt:lpstr>The Relational Algebra-I</vt:lpstr>
      <vt:lpstr>General Guideline</vt:lpstr>
      <vt:lpstr>Topics to be covered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MCQ’S</vt:lpstr>
      <vt:lpstr>MCQ’S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heena_mehta</dc:creator>
  <cp:lastModifiedBy>Windows User</cp:lastModifiedBy>
  <cp:revision>191</cp:revision>
  <dcterms:created xsi:type="dcterms:W3CDTF">2004-06-12T09:53:42Z</dcterms:created>
  <dcterms:modified xsi:type="dcterms:W3CDTF">2021-11-24T09:01:36Z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