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8B16ECC-D0AC-4110-A09E-D633ADFECF72}"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46F88-E1C9-48C8-8B70-9A703F4C8205}" type="slidenum">
              <a:rPr lang="en-IN" smtClean="0"/>
              <a:t>‹#›</a:t>
            </a:fld>
            <a:endParaRPr lang="en-IN"/>
          </a:p>
        </p:txBody>
      </p:sp>
    </p:spTree>
    <p:extLst>
      <p:ext uri="{BB962C8B-B14F-4D97-AF65-F5344CB8AC3E}">
        <p14:creationId xmlns:p14="http://schemas.microsoft.com/office/powerpoint/2010/main" val="2172281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B16ECC-D0AC-4110-A09E-D633ADFECF72}"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46F88-E1C9-48C8-8B70-9A703F4C8205}" type="slidenum">
              <a:rPr lang="en-IN" smtClean="0"/>
              <a:t>‹#›</a:t>
            </a:fld>
            <a:endParaRPr lang="en-IN"/>
          </a:p>
        </p:txBody>
      </p:sp>
    </p:spTree>
    <p:extLst>
      <p:ext uri="{BB962C8B-B14F-4D97-AF65-F5344CB8AC3E}">
        <p14:creationId xmlns:p14="http://schemas.microsoft.com/office/powerpoint/2010/main" val="2070685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B16ECC-D0AC-4110-A09E-D633ADFECF72}"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46F88-E1C9-48C8-8B70-9A703F4C8205}" type="slidenum">
              <a:rPr lang="en-IN" smtClean="0"/>
              <a:t>‹#›</a:t>
            </a:fld>
            <a:endParaRPr lang="en-IN"/>
          </a:p>
        </p:txBody>
      </p:sp>
    </p:spTree>
    <p:extLst>
      <p:ext uri="{BB962C8B-B14F-4D97-AF65-F5344CB8AC3E}">
        <p14:creationId xmlns:p14="http://schemas.microsoft.com/office/powerpoint/2010/main" val="306486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B16ECC-D0AC-4110-A09E-D633ADFECF72}"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46F88-E1C9-48C8-8B70-9A703F4C8205}" type="slidenum">
              <a:rPr lang="en-IN" smtClean="0"/>
              <a:t>‹#›</a:t>
            </a:fld>
            <a:endParaRPr lang="en-IN"/>
          </a:p>
        </p:txBody>
      </p:sp>
    </p:spTree>
    <p:extLst>
      <p:ext uri="{BB962C8B-B14F-4D97-AF65-F5344CB8AC3E}">
        <p14:creationId xmlns:p14="http://schemas.microsoft.com/office/powerpoint/2010/main" val="37999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B16ECC-D0AC-4110-A09E-D633ADFECF72}"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46F88-E1C9-48C8-8B70-9A703F4C8205}" type="slidenum">
              <a:rPr lang="en-IN" smtClean="0"/>
              <a:t>‹#›</a:t>
            </a:fld>
            <a:endParaRPr lang="en-IN"/>
          </a:p>
        </p:txBody>
      </p:sp>
    </p:spTree>
    <p:extLst>
      <p:ext uri="{BB962C8B-B14F-4D97-AF65-F5344CB8AC3E}">
        <p14:creationId xmlns:p14="http://schemas.microsoft.com/office/powerpoint/2010/main" val="2500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8B16ECC-D0AC-4110-A09E-D633ADFECF72}"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46F88-E1C9-48C8-8B70-9A703F4C8205}" type="slidenum">
              <a:rPr lang="en-IN" smtClean="0"/>
              <a:t>‹#›</a:t>
            </a:fld>
            <a:endParaRPr lang="en-IN"/>
          </a:p>
        </p:txBody>
      </p:sp>
    </p:spTree>
    <p:extLst>
      <p:ext uri="{BB962C8B-B14F-4D97-AF65-F5344CB8AC3E}">
        <p14:creationId xmlns:p14="http://schemas.microsoft.com/office/powerpoint/2010/main" val="262755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8B16ECC-D0AC-4110-A09E-D633ADFECF72}" type="datetimeFigureOut">
              <a:rPr lang="en-IN" smtClean="0"/>
              <a:t>25-09-2023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246F88-E1C9-48C8-8B70-9A703F4C8205}" type="slidenum">
              <a:rPr lang="en-IN" smtClean="0"/>
              <a:t>‹#›</a:t>
            </a:fld>
            <a:endParaRPr lang="en-IN"/>
          </a:p>
        </p:txBody>
      </p:sp>
    </p:spTree>
    <p:extLst>
      <p:ext uri="{BB962C8B-B14F-4D97-AF65-F5344CB8AC3E}">
        <p14:creationId xmlns:p14="http://schemas.microsoft.com/office/powerpoint/2010/main" val="2890888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8B16ECC-D0AC-4110-A09E-D633ADFECF72}" type="datetimeFigureOut">
              <a:rPr lang="en-IN" smtClean="0"/>
              <a:t>25-09-2023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246F88-E1C9-48C8-8B70-9A703F4C8205}" type="slidenum">
              <a:rPr lang="en-IN" smtClean="0"/>
              <a:t>‹#›</a:t>
            </a:fld>
            <a:endParaRPr lang="en-IN"/>
          </a:p>
        </p:txBody>
      </p:sp>
    </p:spTree>
    <p:extLst>
      <p:ext uri="{BB962C8B-B14F-4D97-AF65-F5344CB8AC3E}">
        <p14:creationId xmlns:p14="http://schemas.microsoft.com/office/powerpoint/2010/main" val="3175518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B16ECC-D0AC-4110-A09E-D633ADFECF72}" type="datetimeFigureOut">
              <a:rPr lang="en-IN" smtClean="0"/>
              <a:t>25-09-2023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246F88-E1C9-48C8-8B70-9A703F4C8205}" type="slidenum">
              <a:rPr lang="en-IN" smtClean="0"/>
              <a:t>‹#›</a:t>
            </a:fld>
            <a:endParaRPr lang="en-IN"/>
          </a:p>
        </p:txBody>
      </p:sp>
    </p:spTree>
    <p:extLst>
      <p:ext uri="{BB962C8B-B14F-4D97-AF65-F5344CB8AC3E}">
        <p14:creationId xmlns:p14="http://schemas.microsoft.com/office/powerpoint/2010/main" val="3564762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B16ECC-D0AC-4110-A09E-D633ADFECF72}"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46F88-E1C9-48C8-8B70-9A703F4C8205}" type="slidenum">
              <a:rPr lang="en-IN" smtClean="0"/>
              <a:t>‹#›</a:t>
            </a:fld>
            <a:endParaRPr lang="en-IN"/>
          </a:p>
        </p:txBody>
      </p:sp>
    </p:spTree>
    <p:extLst>
      <p:ext uri="{BB962C8B-B14F-4D97-AF65-F5344CB8AC3E}">
        <p14:creationId xmlns:p14="http://schemas.microsoft.com/office/powerpoint/2010/main" val="242719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B16ECC-D0AC-4110-A09E-D633ADFECF72}"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46F88-E1C9-48C8-8B70-9A703F4C8205}" type="slidenum">
              <a:rPr lang="en-IN" smtClean="0"/>
              <a:t>‹#›</a:t>
            </a:fld>
            <a:endParaRPr lang="en-IN"/>
          </a:p>
        </p:txBody>
      </p:sp>
    </p:spTree>
    <p:extLst>
      <p:ext uri="{BB962C8B-B14F-4D97-AF65-F5344CB8AC3E}">
        <p14:creationId xmlns:p14="http://schemas.microsoft.com/office/powerpoint/2010/main" val="378476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16ECC-D0AC-4110-A09E-D633ADFECF72}" type="datetimeFigureOut">
              <a:rPr lang="en-IN" smtClean="0"/>
              <a:t>25-09-2023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46F88-E1C9-48C8-8B70-9A703F4C8205}" type="slidenum">
              <a:rPr lang="en-IN" smtClean="0"/>
              <a:t>‹#›</a:t>
            </a:fld>
            <a:endParaRPr lang="en-IN"/>
          </a:p>
        </p:txBody>
      </p:sp>
    </p:spTree>
    <p:extLst>
      <p:ext uri="{BB962C8B-B14F-4D97-AF65-F5344CB8AC3E}">
        <p14:creationId xmlns:p14="http://schemas.microsoft.com/office/powerpoint/2010/main" val="3564505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Class Diagram Problems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30956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lass Diagram for Library Management Syst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9099" y="90152"/>
            <a:ext cx="8693239" cy="6767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53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No:-5</a:t>
            </a:r>
            <a:endParaRPr lang="en-IN" dirty="0"/>
          </a:p>
        </p:txBody>
      </p:sp>
      <p:sp>
        <p:nvSpPr>
          <p:cNvPr id="3" name="Content Placeholder 2"/>
          <p:cNvSpPr>
            <a:spLocks noGrp="1"/>
          </p:cNvSpPr>
          <p:nvPr>
            <p:ph idx="1"/>
          </p:nvPr>
        </p:nvSpPr>
        <p:spPr/>
        <p:txBody>
          <a:bodyPr/>
          <a:lstStyle/>
          <a:p>
            <a:r>
              <a:rPr lang="en-IN" b="1" dirty="0"/>
              <a:t>Class Diagram for Hospital Management System</a:t>
            </a:r>
          </a:p>
          <a:p>
            <a:endParaRPr lang="en-IN" dirty="0"/>
          </a:p>
        </p:txBody>
      </p:sp>
    </p:spTree>
    <p:extLst>
      <p:ext uri="{BB962C8B-B14F-4D97-AF65-F5344CB8AC3E}">
        <p14:creationId xmlns:p14="http://schemas.microsoft.com/office/powerpoint/2010/main" val="3256067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lass Diagram for Hospital Management Syst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7280" y="0"/>
            <a:ext cx="991673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96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No:-</a:t>
            </a:r>
            <a:endParaRPr lang="en-IN" dirty="0"/>
          </a:p>
        </p:txBody>
      </p:sp>
      <p:sp>
        <p:nvSpPr>
          <p:cNvPr id="3" name="Content Placeholder 2"/>
          <p:cNvSpPr>
            <a:spLocks noGrp="1"/>
          </p:cNvSpPr>
          <p:nvPr>
            <p:ph idx="1"/>
          </p:nvPr>
        </p:nvSpPr>
        <p:spPr/>
        <p:txBody>
          <a:bodyPr/>
          <a:lstStyle/>
          <a:p>
            <a:r>
              <a:rPr lang="en-GB" b="1" dirty="0"/>
              <a:t>Class Diagram for Hotel Management System</a:t>
            </a:r>
          </a:p>
          <a:p>
            <a:endParaRPr lang="en-IN" dirty="0"/>
          </a:p>
        </p:txBody>
      </p:sp>
    </p:spTree>
    <p:extLst>
      <p:ext uri="{BB962C8B-B14F-4D97-AF65-F5344CB8AC3E}">
        <p14:creationId xmlns:p14="http://schemas.microsoft.com/office/powerpoint/2010/main" val="144485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Poppins"/>
              </a:rPr>
              <a:t>.</a:t>
            </a:r>
            <a:endParaRPr kumimoji="0" lang="en-US" altLang="en-US" sz="1100" b="0" i="0" u="none" strike="noStrike" cap="none" normalizeH="0" baseline="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Poppins"/>
              </a:rPr>
              <a:t>  </a:t>
            </a:r>
            <a:endParaRPr kumimoji="0" lang="en-US" altLang="en-US" sz="35800" b="0" i="0" u="none" strike="noStrike" cap="none" normalizeH="0" baseline="0" smtClean="0">
              <a:ln>
                <a:noFill/>
              </a:ln>
              <a:solidFill>
                <a:srgbClr val="000000"/>
              </a:solidFill>
              <a:effectLst/>
              <a:latin typeface="Poppins"/>
            </a:endParaRPr>
          </a:p>
        </p:txBody>
      </p:sp>
      <p:pic>
        <p:nvPicPr>
          <p:cNvPr id="4098" name="Picture 2" descr="Class Diagram for Hotel Management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9788"/>
            <a:ext cx="11951594" cy="7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022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No.-1</a:t>
            </a:r>
            <a:endParaRPr lang="en-IN" dirty="0"/>
          </a:p>
        </p:txBody>
      </p:sp>
      <p:sp>
        <p:nvSpPr>
          <p:cNvPr id="3" name="Content Placeholder 2"/>
          <p:cNvSpPr>
            <a:spLocks noGrp="1"/>
          </p:cNvSpPr>
          <p:nvPr>
            <p:ph idx="1"/>
          </p:nvPr>
        </p:nvSpPr>
        <p:spPr/>
        <p:txBody>
          <a:bodyPr/>
          <a:lstStyle/>
          <a:p>
            <a:r>
              <a:rPr lang="en-GB" dirty="0"/>
              <a:t>A bank has many branches. In each zone, one branch is designated as the zonal head office that supervises the other branches in that zone. Each branch can have multiple accounts and loans. An account may be either a savings account or a current account. A customer may open both a savings account and a current account. However, a customer must not have more than one savings account or current account. A customer may also procure loans from the bank.</a:t>
            </a:r>
            <a:endParaRPr lang="en-IN" dirty="0"/>
          </a:p>
        </p:txBody>
      </p:sp>
    </p:spTree>
    <p:extLst>
      <p:ext uri="{BB962C8B-B14F-4D97-AF65-F5344CB8AC3E}">
        <p14:creationId xmlns:p14="http://schemas.microsoft.com/office/powerpoint/2010/main" val="1487600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9423" y="3516313"/>
            <a:ext cx="10515600" cy="4351338"/>
          </a:xfrm>
        </p:spPr>
        <p:txBody>
          <a:bodyPr/>
          <a:lstStyle/>
          <a:p>
            <a:endParaRPr lang="en-IN" dirty="0"/>
          </a:p>
        </p:txBody>
      </p:sp>
      <p:sp>
        <p:nvSpPr>
          <p:cNvPr id="4" name="Rectangle 1"/>
          <p:cNvSpPr>
            <a:spLocks noChangeArrowheads="1"/>
          </p:cNvSpPr>
          <p:nvPr/>
        </p:nvSpPr>
        <p:spPr bwMode="auto">
          <a:xfrm>
            <a:off x="1571223" y="1690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Verdana" panose="020B0604030504040204" pitchFamily="34" charset="0"/>
              </a:rPr>
              <a:t>The following figure shows the corresponding class diagram.</a:t>
            </a:r>
            <a:endParaRPr kumimoji="0" lang="en-US" alt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43800" b="0" i="0" u="none" strike="noStrike" cap="none" normalizeH="0" baseline="0" smtClean="0">
                <a:ln>
                  <a:noFill/>
                </a:ln>
                <a:solidFill>
                  <a:schemeClr val="tx1"/>
                </a:solidFill>
                <a:effectLst/>
                <a:latin typeface="Arial" panose="020B0604020202020204" pitchFamily="34" charset="0"/>
              </a:rPr>
              <a:t/>
            </a:r>
            <a:br>
              <a:rPr kumimoji="0" lang="en-US" altLang="en-US" sz="43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26" name="Picture 2" descr="Class Diagram of Bank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160" y="353208"/>
            <a:ext cx="8782363" cy="6215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148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Discription</a:t>
            </a:r>
            <a:endParaRPr lang="en-IN" dirty="0"/>
          </a:p>
        </p:txBody>
      </p:sp>
      <p:sp>
        <p:nvSpPr>
          <p:cNvPr id="3" name="Content Placeholder 2"/>
          <p:cNvSpPr>
            <a:spLocks noGrp="1"/>
          </p:cNvSpPr>
          <p:nvPr>
            <p:ph idx="1"/>
          </p:nvPr>
        </p:nvSpPr>
        <p:spPr/>
        <p:txBody>
          <a:bodyPr>
            <a:normAutofit fontScale="92500" lnSpcReduction="20000"/>
          </a:bodyPr>
          <a:lstStyle/>
          <a:p>
            <a:r>
              <a:rPr lang="en-GB" dirty="0"/>
              <a:t>Relationships</a:t>
            </a:r>
          </a:p>
          <a:p>
            <a:r>
              <a:rPr lang="en-GB" b="1" dirty="0"/>
              <a:t>A Bank “has–a” number of Branches</a:t>
            </a:r>
            <a:r>
              <a:rPr lang="en-GB" dirty="0"/>
              <a:t> − composition, one–to–many</a:t>
            </a:r>
          </a:p>
          <a:p>
            <a:r>
              <a:rPr lang="en-GB" b="1" dirty="0"/>
              <a:t>A Branch with role Zonal Head Office supervises other Branches</a:t>
            </a:r>
            <a:r>
              <a:rPr lang="en-GB" dirty="0"/>
              <a:t> − unary association, one–to-many</a:t>
            </a:r>
          </a:p>
          <a:p>
            <a:r>
              <a:rPr lang="en-GB" b="1" dirty="0"/>
              <a:t>A Branch “has–a” number of accounts</a:t>
            </a:r>
            <a:r>
              <a:rPr lang="en-GB" dirty="0"/>
              <a:t> − aggregation, one–to–many</a:t>
            </a:r>
          </a:p>
          <a:p>
            <a:r>
              <a:rPr lang="en-GB" dirty="0"/>
              <a:t>From the class Account, two classes have inherited, namely, Savings Account and Current Account.</a:t>
            </a:r>
          </a:p>
          <a:p>
            <a:r>
              <a:rPr lang="en-GB" b="1" dirty="0"/>
              <a:t>A Customer can have one Current Account</a:t>
            </a:r>
            <a:r>
              <a:rPr lang="en-GB" dirty="0"/>
              <a:t> − association, one–to–one</a:t>
            </a:r>
          </a:p>
          <a:p>
            <a:r>
              <a:rPr lang="en-GB" b="1" dirty="0"/>
              <a:t>A Customer can have one Savings Account</a:t>
            </a:r>
            <a:r>
              <a:rPr lang="en-GB" dirty="0"/>
              <a:t> − association, one–to–one</a:t>
            </a:r>
          </a:p>
          <a:p>
            <a:r>
              <a:rPr lang="en-GB" b="1" dirty="0"/>
              <a:t>A Branch “has–a” number of Loans</a:t>
            </a:r>
            <a:r>
              <a:rPr lang="en-GB" dirty="0"/>
              <a:t> − aggregation, one–to–many</a:t>
            </a:r>
          </a:p>
          <a:p>
            <a:r>
              <a:rPr lang="en-GB" b="1" dirty="0"/>
              <a:t>A Customer can take many loans</a:t>
            </a:r>
            <a:r>
              <a:rPr lang="en-GB" dirty="0"/>
              <a:t> − association, one–to–many</a:t>
            </a:r>
          </a:p>
          <a:p>
            <a:endParaRPr lang="en-IN" dirty="0"/>
          </a:p>
        </p:txBody>
      </p:sp>
    </p:spTree>
    <p:extLst>
      <p:ext uri="{BB962C8B-B14F-4D97-AF65-F5344CB8AC3E}">
        <p14:creationId xmlns:p14="http://schemas.microsoft.com/office/powerpoint/2010/main" val="4048605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No-2</a:t>
            </a:r>
            <a:endParaRPr lang="en-IN" dirty="0"/>
          </a:p>
        </p:txBody>
      </p:sp>
      <p:sp>
        <p:nvSpPr>
          <p:cNvPr id="3" name="Content Placeholder 2"/>
          <p:cNvSpPr>
            <a:spLocks noGrp="1"/>
          </p:cNvSpPr>
          <p:nvPr>
            <p:ph idx="1"/>
          </p:nvPr>
        </p:nvSpPr>
        <p:spPr/>
        <p:txBody>
          <a:bodyPr/>
          <a:lstStyle/>
          <a:p>
            <a:r>
              <a:rPr lang="en-IN" dirty="0" smtClean="0"/>
              <a:t>A user my login with Customer or Administrator.</a:t>
            </a:r>
          </a:p>
          <a:p>
            <a:r>
              <a:rPr lang="en-IN" dirty="0" smtClean="0"/>
              <a:t>Being a customer he can place an order with order </a:t>
            </a:r>
            <a:r>
              <a:rPr lang="en-IN" dirty="0" err="1" smtClean="0"/>
              <a:t>detailes</a:t>
            </a:r>
            <a:endParaRPr lang="en-IN" dirty="0" smtClean="0"/>
          </a:p>
          <a:p>
            <a:r>
              <a:rPr lang="en-IN" dirty="0" smtClean="0"/>
              <a:t>Being a Administrator he can update products.</a:t>
            </a:r>
          </a:p>
          <a:p>
            <a:r>
              <a:rPr lang="en-IN" dirty="0" smtClean="0"/>
              <a:t>Draw a </a:t>
            </a:r>
            <a:r>
              <a:rPr lang="en-IN" smtClean="0"/>
              <a:t>class diagram</a:t>
            </a:r>
            <a:endParaRPr lang="en-IN" dirty="0"/>
          </a:p>
        </p:txBody>
      </p:sp>
    </p:spTree>
    <p:extLst>
      <p:ext uri="{BB962C8B-B14F-4D97-AF65-F5344CB8AC3E}">
        <p14:creationId xmlns:p14="http://schemas.microsoft.com/office/powerpoint/2010/main" val="1808454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fference Between Class Diagram and Object Diagram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5770" y="225870"/>
            <a:ext cx="9195516" cy="6632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59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No:-3   Class diagram for ATM</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101578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lass Diagram for AT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0310" y="0"/>
            <a:ext cx="9826580" cy="659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7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No:-4</a:t>
            </a:r>
            <a:endParaRPr lang="en-IN" dirty="0"/>
          </a:p>
        </p:txBody>
      </p:sp>
      <p:sp>
        <p:nvSpPr>
          <p:cNvPr id="3" name="Content Placeholder 2"/>
          <p:cNvSpPr>
            <a:spLocks noGrp="1"/>
          </p:cNvSpPr>
          <p:nvPr>
            <p:ph idx="1"/>
          </p:nvPr>
        </p:nvSpPr>
        <p:spPr/>
        <p:txBody>
          <a:bodyPr/>
          <a:lstStyle/>
          <a:p>
            <a:r>
              <a:rPr lang="en-GB" b="1" dirty="0"/>
              <a:t>Class Diagram for Library Management System</a:t>
            </a:r>
          </a:p>
          <a:p>
            <a:endParaRPr lang="en-IN" dirty="0"/>
          </a:p>
        </p:txBody>
      </p:sp>
    </p:spTree>
    <p:extLst>
      <p:ext uri="{BB962C8B-B14F-4D97-AF65-F5344CB8AC3E}">
        <p14:creationId xmlns:p14="http://schemas.microsoft.com/office/powerpoint/2010/main" val="994104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1372</TotalTime>
  <Words>189</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Poppins</vt:lpstr>
      <vt:lpstr>Verdana</vt:lpstr>
      <vt:lpstr>Office Theme</vt:lpstr>
      <vt:lpstr>Class Diagram Problems</vt:lpstr>
      <vt:lpstr>Problem No.-1</vt:lpstr>
      <vt:lpstr>PowerPoint Presentation</vt:lpstr>
      <vt:lpstr>Discription</vt:lpstr>
      <vt:lpstr>Problem No-2</vt:lpstr>
      <vt:lpstr>PowerPoint Presentation</vt:lpstr>
      <vt:lpstr>Problem No:-3   Class diagram for ATM</vt:lpstr>
      <vt:lpstr>PowerPoint Presentation</vt:lpstr>
      <vt:lpstr>Problem No:-4</vt:lpstr>
      <vt:lpstr>PowerPoint Presentation</vt:lpstr>
      <vt:lpstr>Problem No:-5</vt:lpstr>
      <vt:lpstr>PowerPoint Presentation</vt:lpstr>
      <vt:lpstr>Problem No:-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Diagram Problems</dc:title>
  <dc:creator>ABHISHEK SHUKLA</dc:creator>
  <cp:lastModifiedBy>ABHISHEK SHUKLA</cp:lastModifiedBy>
  <cp:revision>4</cp:revision>
  <dcterms:created xsi:type="dcterms:W3CDTF">2023-09-21T06:37:06Z</dcterms:created>
  <dcterms:modified xsi:type="dcterms:W3CDTF">2023-09-26T04:05:19Z</dcterms:modified>
</cp:coreProperties>
</file>