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2"/>
  </p:notesMasterIdLst>
  <p:handoutMasterIdLst>
    <p:handoutMasterId r:id="rId23"/>
  </p:handoutMasterIdLst>
  <p:sldIdLst>
    <p:sldId id="256" r:id="rId5"/>
    <p:sldId id="378" r:id="rId6"/>
    <p:sldId id="364" r:id="rId7"/>
    <p:sldId id="363" r:id="rId8"/>
    <p:sldId id="380" r:id="rId9"/>
    <p:sldId id="379" r:id="rId10"/>
    <p:sldId id="381" r:id="rId11"/>
    <p:sldId id="365" r:id="rId12"/>
    <p:sldId id="366" r:id="rId13"/>
    <p:sldId id="369" r:id="rId14"/>
    <p:sldId id="370" r:id="rId15"/>
    <p:sldId id="367" r:id="rId16"/>
    <p:sldId id="368" r:id="rId17"/>
    <p:sldId id="371" r:id="rId18"/>
    <p:sldId id="372" r:id="rId19"/>
    <p:sldId id="382" r:id="rId20"/>
    <p:sldId id="3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3008"/>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613" autoAdjust="0"/>
  </p:normalViewPr>
  <p:slideViewPr>
    <p:cSldViewPr snapToGrid="0">
      <p:cViewPr varScale="1">
        <p:scale>
          <a:sx n="64" d="100"/>
          <a:sy n="64" d="100"/>
        </p:scale>
        <p:origin x="108" y="7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pPr/>
              <a:t>10/3/2023</a:t>
            </a:fld>
            <a:endParaRPr lang="en-US" dirty="0"/>
          </a:p>
        </p:txBody>
      </p:sp>
      <p:sp>
        <p:nvSpPr>
          <p:cNvPr id="4" name="Footer Placeholder 3">
            <a:extLst>
              <a:ext uri="{FF2B5EF4-FFF2-40B4-BE49-F238E27FC236}">
                <a16:creationId xmlns:a16="http://schemas.microsoft.com/office/drawing/2014/main" xmlns=""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pPr/>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pPr/>
              <a:t>10/3/2023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pPr/>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pPr/>
              <a:t>1</a:t>
            </a:fld>
            <a:endParaRPr lang="en-US" dirty="0"/>
          </a:p>
        </p:txBody>
      </p:sp>
    </p:spTree>
    <p:extLst>
      <p:ext uri="{BB962C8B-B14F-4D97-AF65-F5344CB8AC3E}">
        <p14:creationId xmlns:p14="http://schemas.microsoft.com/office/powerpoint/2010/main" val="4150052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581191" y="4572000"/>
            <a:ext cx="10993549" cy="895244"/>
          </a:xfrm>
        </p:spPr>
        <p:txBody>
          <a:bodyPr>
            <a:noAutofit/>
          </a:bodyPr>
          <a:lstStyle/>
          <a:p>
            <a:r>
              <a:rPr lang="en-US" sz="4000" dirty="0" smtClean="0">
                <a:solidFill>
                  <a:schemeClr val="bg1"/>
                </a:solidFill>
              </a:rPr>
              <a:t>Collaboration Diagram</a:t>
            </a:r>
            <a:endParaRPr lang="en-US" sz="4000" dirty="0">
              <a:solidFill>
                <a:schemeClr val="bg1"/>
              </a:solidFill>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6"/>
            <a:ext cx="10993546" cy="484822"/>
          </a:xfrm>
        </p:spPr>
        <p:txBody>
          <a:bodyPr>
            <a:normAutofit/>
          </a:bodyPr>
          <a:lstStyle/>
          <a:p>
            <a:pPr>
              <a:buClr>
                <a:schemeClr val="accent1"/>
              </a:buClr>
              <a:buSzPct val="70000"/>
              <a:defRPr/>
            </a:pPr>
            <a:endParaRPr lang="en-US" dirty="0">
              <a:solidFill>
                <a:schemeClr val="accent1">
                  <a:lumMod val="50000"/>
                </a:schemeClr>
              </a:solidFill>
            </a:endParaRPr>
          </a:p>
        </p:txBody>
      </p:sp>
      <p:pic>
        <p:nvPicPr>
          <p:cNvPr id="5" name="Picture 6">
            <a:extLst>
              <a:ext uri="{FF2B5EF4-FFF2-40B4-BE49-F238E27FC236}">
                <a16:creationId xmlns:a16="http://schemas.microsoft.com/office/drawing/2014/main" xmlns="" id="{03E8F6DE-3433-4CA1-A9F2-FC36CA411EF6}"/>
              </a:ext>
            </a:extLst>
          </p:cNvPr>
          <p:cNvPicPr>
            <a:picLocks noChangeAspect="1"/>
          </p:cNvPicPr>
          <p:nvPr/>
        </p:nvPicPr>
        <p:blipFill>
          <a:blip r:embed="rId3"/>
          <a:stretch>
            <a:fillRect/>
          </a:stretch>
        </p:blipFill>
        <p:spPr>
          <a:xfrm>
            <a:off x="4623758" y="777226"/>
            <a:ext cx="2743200" cy="1277888"/>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5CD125-4D5C-5585-A811-AD464A96EEE1}"/>
              </a:ext>
            </a:extLst>
          </p:cNvPr>
          <p:cNvSpPr>
            <a:spLocks noGrp="1"/>
          </p:cNvSpPr>
          <p:nvPr>
            <p:ph type="title"/>
          </p:nvPr>
        </p:nvSpPr>
        <p:spPr/>
        <p:txBody>
          <a:bodyPr/>
          <a:lstStyle/>
          <a:p>
            <a:pPr algn="ctr"/>
            <a:r>
              <a:rPr lang="en-IN" b="1" i="0" dirty="0">
                <a:solidFill>
                  <a:srgbClr val="2B62A0"/>
                </a:solidFill>
                <a:effectLst/>
                <a:highlight>
                  <a:srgbClr val="C0C0C0"/>
                </a:highlight>
                <a:latin typeface="Segoe UI" panose="020B0502040204020203" pitchFamily="34" charset="0"/>
              </a:rPr>
              <a:t>Iterating and Conditional Messages</a:t>
            </a:r>
            <a:br>
              <a:rPr lang="en-IN" b="1" i="0" dirty="0">
                <a:solidFill>
                  <a:srgbClr val="2B62A0"/>
                </a:solidFill>
                <a:effectLst/>
                <a:highlight>
                  <a:srgbClr val="C0C0C0"/>
                </a:highlight>
                <a:latin typeface="Segoe UI" panose="020B0502040204020203" pitchFamily="34" charset="0"/>
              </a:rPr>
            </a:br>
            <a:endParaRPr lang="en-IN" dirty="0">
              <a:highlight>
                <a:srgbClr val="C0C0C0"/>
              </a:highlight>
            </a:endParaRPr>
          </a:p>
        </p:txBody>
      </p:sp>
      <p:sp>
        <p:nvSpPr>
          <p:cNvPr id="3" name="Content Placeholder 2">
            <a:extLst>
              <a:ext uri="{FF2B5EF4-FFF2-40B4-BE49-F238E27FC236}">
                <a16:creationId xmlns:a16="http://schemas.microsoft.com/office/drawing/2014/main" xmlns="" id="{CA287258-25E9-8B76-B462-E678DECBFD57}"/>
              </a:ext>
            </a:extLst>
          </p:cNvPr>
          <p:cNvSpPr>
            <a:spLocks noGrp="1"/>
          </p:cNvSpPr>
          <p:nvPr>
            <p:ph idx="1"/>
          </p:nvPr>
        </p:nvSpPr>
        <p:spPr/>
        <p:txBody>
          <a:bodyPr/>
          <a:lstStyle/>
          <a:p>
            <a:pPr algn="l"/>
            <a:r>
              <a:rPr lang="en-US" b="0" i="0" dirty="0">
                <a:solidFill>
                  <a:srgbClr val="000000"/>
                </a:solidFill>
                <a:effectLst/>
                <a:latin typeface="Noto Sans" panose="020B0502040504020204" pitchFamily="34" charset="0"/>
              </a:rPr>
              <a:t>Collaboration diagrams use syntax similar to sequence diagrams to indicate that either a message iterates (is run multiple times) or is run conditionally.</a:t>
            </a:r>
          </a:p>
          <a:p>
            <a:pPr algn="l"/>
            <a:r>
              <a:rPr lang="en-US" b="0" i="0" dirty="0">
                <a:solidFill>
                  <a:srgbClr val="000000"/>
                </a:solidFill>
                <a:effectLst/>
                <a:latin typeface="Noto Sans" panose="020B0502040504020204" pitchFamily="34" charset="0"/>
              </a:rPr>
              <a:t>You can indicate that a particular message iterates by prefixing a message sequence number with an iteration expression. You can simply use an asterisk (*) to indicate that a message runs more than once, or you can get more specific and show the number of times a message is repeated </a:t>
            </a:r>
          </a:p>
          <a:p>
            <a:endParaRPr lang="en-IN" dirty="0"/>
          </a:p>
        </p:txBody>
      </p:sp>
    </p:spTree>
    <p:extLst>
      <p:ext uri="{BB962C8B-B14F-4D97-AF65-F5344CB8AC3E}">
        <p14:creationId xmlns:p14="http://schemas.microsoft.com/office/powerpoint/2010/main" val="3670714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6B529-F335-75D8-5499-EF4048433361}"/>
              </a:ext>
            </a:extLst>
          </p:cNvPr>
          <p:cNvSpPr>
            <a:spLocks noGrp="1"/>
          </p:cNvSpPr>
          <p:nvPr>
            <p:ph type="title"/>
          </p:nvPr>
        </p:nvSpPr>
        <p:spPr/>
        <p:txBody>
          <a:bodyPr/>
          <a:lstStyle/>
          <a:p>
            <a:pPr algn="ctr"/>
            <a:r>
              <a:rPr lang="en-US" sz="1800" dirty="0">
                <a:effectLst/>
                <a:highlight>
                  <a:srgbClr val="C0C0C0"/>
                </a:highlight>
                <a:latin typeface="Times New Roman" panose="02020603050405020304" pitchFamily="18" charset="0"/>
                <a:ea typeface="Times New Roman" panose="02020603050405020304" pitchFamily="18" charset="0"/>
              </a:rPr>
              <a:t>use of self in messages</a:t>
            </a:r>
            <a:endParaRPr lang="en-IN" dirty="0">
              <a:highlight>
                <a:srgbClr val="C0C0C0"/>
              </a:highlight>
            </a:endParaRPr>
          </a:p>
        </p:txBody>
      </p:sp>
      <p:pic>
        <p:nvPicPr>
          <p:cNvPr id="5122" name="Picture 2" descr="UML Collaboration Diagram">
            <a:extLst>
              <a:ext uri="{FF2B5EF4-FFF2-40B4-BE49-F238E27FC236}">
                <a16:creationId xmlns:a16="http://schemas.microsoft.com/office/drawing/2014/main" xmlns="" id="{1B0EB2EF-BED3-BBBC-18C5-E073BA5537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7281" y="2280492"/>
            <a:ext cx="5239481" cy="360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8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80540-349E-A6DE-56FD-D042C23F0845}"/>
              </a:ext>
            </a:extLst>
          </p:cNvPr>
          <p:cNvSpPr>
            <a:spLocks noGrp="1"/>
          </p:cNvSpPr>
          <p:nvPr>
            <p:ph type="title"/>
          </p:nvPr>
        </p:nvSpPr>
        <p:spPr/>
        <p:txBody>
          <a:bodyPr/>
          <a:lstStyle/>
          <a:p>
            <a:pPr algn="ctr"/>
            <a:r>
              <a:rPr lang="en-IN" b="0" i="0" dirty="0">
                <a:solidFill>
                  <a:srgbClr val="880808"/>
                </a:solidFill>
                <a:effectLst/>
                <a:highlight>
                  <a:srgbClr val="C0C0C0"/>
                </a:highlight>
                <a:latin typeface="Helvetica Neue"/>
              </a:rPr>
              <a:t>COLLABORATION  diagram for ATM application</a:t>
            </a:r>
            <a:r>
              <a:rPr lang="en-IN" b="0" i="0" dirty="0">
                <a:solidFill>
                  <a:srgbClr val="880808"/>
                </a:solidFill>
                <a:effectLst/>
                <a:latin typeface="Helvetica Neue"/>
              </a:rPr>
              <a:t/>
            </a:r>
            <a:br>
              <a:rPr lang="en-IN" b="0" i="0" dirty="0">
                <a:solidFill>
                  <a:srgbClr val="880808"/>
                </a:solidFill>
                <a:effectLst/>
                <a:latin typeface="Helvetica Neue"/>
              </a:rPr>
            </a:br>
            <a:endParaRPr lang="en-IN" dirty="0"/>
          </a:p>
        </p:txBody>
      </p:sp>
      <p:pic>
        <p:nvPicPr>
          <p:cNvPr id="4098" name="Picture 2">
            <a:extLst>
              <a:ext uri="{FF2B5EF4-FFF2-40B4-BE49-F238E27FC236}">
                <a16:creationId xmlns:a16="http://schemas.microsoft.com/office/drawing/2014/main" xmlns="" id="{DD725D9E-E651-7778-2B1C-D0199163A0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3710" y="1950990"/>
            <a:ext cx="8090864" cy="464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77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42D0D-2ECF-83B9-1D91-FDF85D85C885}"/>
              </a:ext>
            </a:extLst>
          </p:cNvPr>
          <p:cNvSpPr>
            <a:spLocks noGrp="1"/>
          </p:cNvSpPr>
          <p:nvPr>
            <p:ph type="title"/>
          </p:nvPr>
        </p:nvSpPr>
        <p:spPr/>
        <p:txBody>
          <a:bodyPr/>
          <a:lstStyle/>
          <a:p>
            <a:pPr algn="ctr"/>
            <a:r>
              <a:rPr lang="en-IN" b="0" i="0" dirty="0">
                <a:solidFill>
                  <a:srgbClr val="880808"/>
                </a:solidFill>
                <a:effectLst/>
                <a:highlight>
                  <a:srgbClr val="C0C0C0"/>
                </a:highlight>
                <a:latin typeface="Helvetica Neue"/>
              </a:rPr>
              <a:t>COLLABORATION  diagram for ONLINE Banking System </a:t>
            </a:r>
            <a:endParaRPr lang="en-IN" dirty="0"/>
          </a:p>
        </p:txBody>
      </p:sp>
      <p:pic>
        <p:nvPicPr>
          <p:cNvPr id="6146" name="Picture 2">
            <a:extLst>
              <a:ext uri="{FF2B5EF4-FFF2-40B4-BE49-F238E27FC236}">
                <a16:creationId xmlns:a16="http://schemas.microsoft.com/office/drawing/2014/main" xmlns="" id="{6E60A295-A2BB-FDAE-204D-D5E75BDF6B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2654" y="2346593"/>
            <a:ext cx="7093886" cy="410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454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C93A9B-1A23-6E15-4E47-07A6941A6B03}"/>
              </a:ext>
            </a:extLst>
          </p:cNvPr>
          <p:cNvSpPr>
            <a:spLocks noGrp="1"/>
          </p:cNvSpPr>
          <p:nvPr>
            <p:ph type="title"/>
          </p:nvPr>
        </p:nvSpPr>
        <p:spPr/>
        <p:txBody>
          <a:bodyPr/>
          <a:lstStyle/>
          <a:p>
            <a:r>
              <a:rPr lang="en-IN" b="0" i="0" dirty="0">
                <a:solidFill>
                  <a:srgbClr val="880808"/>
                </a:solidFill>
                <a:effectLst/>
                <a:highlight>
                  <a:srgbClr val="C0C0C0"/>
                </a:highlight>
                <a:latin typeface="Helvetica Neue"/>
              </a:rPr>
              <a:t>COLLABORATION  diagram for Library management System </a:t>
            </a:r>
            <a:endParaRPr lang="en-IN" dirty="0"/>
          </a:p>
        </p:txBody>
      </p:sp>
      <p:pic>
        <p:nvPicPr>
          <p:cNvPr id="7170" name="Picture 2">
            <a:extLst>
              <a:ext uri="{FF2B5EF4-FFF2-40B4-BE49-F238E27FC236}">
                <a16:creationId xmlns:a16="http://schemas.microsoft.com/office/drawing/2014/main" xmlns="" id="{1411E35B-8826-6673-5074-6CB51C0BD3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0322" y="1883884"/>
            <a:ext cx="7888077" cy="450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752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7EDDAF-FE09-8784-C075-73A3277BB761}"/>
              </a:ext>
            </a:extLst>
          </p:cNvPr>
          <p:cNvSpPr>
            <a:spLocks noGrp="1"/>
          </p:cNvSpPr>
          <p:nvPr>
            <p:ph type="title"/>
          </p:nvPr>
        </p:nvSpPr>
        <p:spPr/>
        <p:txBody>
          <a:bodyPr/>
          <a:lstStyle/>
          <a:p>
            <a:pPr algn="ctr"/>
            <a:r>
              <a:rPr lang="en-IN" b="0" i="0" dirty="0">
                <a:solidFill>
                  <a:srgbClr val="880808"/>
                </a:solidFill>
                <a:effectLst/>
                <a:highlight>
                  <a:srgbClr val="C0C0C0"/>
                </a:highlight>
                <a:latin typeface="Helvetica Neue"/>
              </a:rPr>
              <a:t>COLLABORATION  diagram for ONLINE BOOK SHOP</a:t>
            </a:r>
            <a:endParaRPr lang="en-IN" dirty="0"/>
          </a:p>
        </p:txBody>
      </p:sp>
      <p:pic>
        <p:nvPicPr>
          <p:cNvPr id="8194" name="Picture 2">
            <a:extLst>
              <a:ext uri="{FF2B5EF4-FFF2-40B4-BE49-F238E27FC236}">
                <a16:creationId xmlns:a16="http://schemas.microsoft.com/office/drawing/2014/main" xmlns="" id="{F649824E-E02C-6168-B15E-DA371837E1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4390" y="2115239"/>
            <a:ext cx="8086381" cy="4274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557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E8329-5991-B143-7E9D-2A33D891FCBB}"/>
              </a:ext>
            </a:extLst>
          </p:cNvPr>
          <p:cNvSpPr>
            <a:spLocks noGrp="1"/>
          </p:cNvSpPr>
          <p:nvPr>
            <p:ph type="title"/>
          </p:nvPr>
        </p:nvSpPr>
        <p:spPr/>
        <p:txBody>
          <a:bodyPr/>
          <a:lstStyle/>
          <a:p>
            <a:pPr algn="ctr"/>
            <a:r>
              <a:rPr lang="en-US" b="0" i="0" dirty="0">
                <a:solidFill>
                  <a:srgbClr val="610B38"/>
                </a:solidFill>
                <a:effectLst/>
                <a:highlight>
                  <a:srgbClr val="C0C0C0"/>
                </a:highlight>
                <a:latin typeface="erdana"/>
              </a:rPr>
              <a:t>The drawback of a Collaboration Diagram</a:t>
            </a:r>
            <a:br>
              <a:rPr lang="en-US" b="0" i="0" dirty="0">
                <a:solidFill>
                  <a:srgbClr val="610B38"/>
                </a:solidFill>
                <a:effectLst/>
                <a:highlight>
                  <a:srgbClr val="C0C0C0"/>
                </a:highlight>
                <a:latin typeface="erdana"/>
              </a:rPr>
            </a:br>
            <a:endParaRPr lang="en-IN" dirty="0">
              <a:highlight>
                <a:srgbClr val="C0C0C0"/>
              </a:highlight>
            </a:endParaRPr>
          </a:p>
        </p:txBody>
      </p:sp>
      <p:sp>
        <p:nvSpPr>
          <p:cNvPr id="3" name="Content Placeholder 2">
            <a:extLst>
              <a:ext uri="{FF2B5EF4-FFF2-40B4-BE49-F238E27FC236}">
                <a16:creationId xmlns:a16="http://schemas.microsoft.com/office/drawing/2014/main" xmlns="" id="{4B4D92CE-E1DB-4B07-8D50-7759DBF7DB98}"/>
              </a:ext>
            </a:extLst>
          </p:cNvPr>
          <p:cNvSpPr>
            <a:spLocks noGrp="1"/>
          </p:cNvSpPr>
          <p:nvPr>
            <p:ph idx="1"/>
          </p:nvPr>
        </p:nvSpPr>
        <p:spPr/>
        <p:txBody>
          <a:bodyPr/>
          <a:lstStyle/>
          <a:p>
            <a:pPr algn="just">
              <a:buFont typeface="+mj-lt"/>
              <a:buAutoNum type="arabicPeriod"/>
            </a:pPr>
            <a:r>
              <a:rPr lang="en-US" sz="2400" b="0" i="0" dirty="0">
                <a:solidFill>
                  <a:srgbClr val="000000"/>
                </a:solidFill>
                <a:effectLst/>
                <a:latin typeface="inter-regular"/>
              </a:rPr>
              <a:t>Multiple objects residing in the system can make a complex collaboration diagram, as it becomes quite hard to explore the objects.</a:t>
            </a:r>
          </a:p>
          <a:p>
            <a:pPr algn="just">
              <a:buFont typeface="+mj-lt"/>
              <a:buAutoNum type="arabicPeriod"/>
            </a:pPr>
            <a:r>
              <a:rPr lang="en-US" sz="2400" b="0" i="0" dirty="0">
                <a:solidFill>
                  <a:srgbClr val="000000"/>
                </a:solidFill>
                <a:effectLst/>
                <a:latin typeface="inter-regular"/>
              </a:rPr>
              <a:t>It is a time-consuming diagram.</a:t>
            </a:r>
          </a:p>
          <a:p>
            <a:pPr algn="just">
              <a:buFont typeface="+mj-lt"/>
              <a:buAutoNum type="arabicPeriod"/>
            </a:pPr>
            <a:r>
              <a:rPr lang="en-US" sz="2400" b="0" i="0" dirty="0">
                <a:solidFill>
                  <a:srgbClr val="000000"/>
                </a:solidFill>
                <a:effectLst/>
                <a:latin typeface="inter-regular"/>
              </a:rPr>
              <a:t>After the program terminates, the object is destroyed.</a:t>
            </a:r>
          </a:p>
          <a:p>
            <a:pPr algn="just">
              <a:buFont typeface="+mj-lt"/>
              <a:buAutoNum type="arabicPeriod"/>
            </a:pPr>
            <a:r>
              <a:rPr lang="en-US" sz="2400" b="0" i="0" dirty="0">
                <a:solidFill>
                  <a:srgbClr val="000000"/>
                </a:solidFill>
                <a:effectLst/>
                <a:latin typeface="inter-regular"/>
              </a:rPr>
              <a:t>As the object state changes momentarily, it becomes difficult to keep an eye on every single that has occurred inside the object of a system.</a:t>
            </a:r>
          </a:p>
          <a:p>
            <a:pPr marL="0" indent="0">
              <a:buNone/>
            </a:pPr>
            <a:endParaRPr lang="en-IN" dirty="0"/>
          </a:p>
        </p:txBody>
      </p:sp>
    </p:spTree>
    <p:extLst>
      <p:ext uri="{BB962C8B-B14F-4D97-AF65-F5344CB8AC3E}">
        <p14:creationId xmlns:p14="http://schemas.microsoft.com/office/powerpoint/2010/main" val="173942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BA92F-CDA9-2F16-9DDA-7D565A6BE6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FBEE40A-6220-2498-034D-A84FFC0712A1}"/>
              </a:ext>
            </a:extLst>
          </p:cNvPr>
          <p:cNvSpPr>
            <a:spLocks noGrp="1"/>
          </p:cNvSpPr>
          <p:nvPr>
            <p:ph idx="1"/>
          </p:nvPr>
        </p:nvSpPr>
        <p:spPr/>
        <p:txBody>
          <a:bodyPr>
            <a:normAutofit/>
          </a:bodyPr>
          <a:lstStyle/>
          <a:p>
            <a:pPr marL="0" indent="0" algn="ctr">
              <a:buNone/>
            </a:pPr>
            <a:r>
              <a:rPr lang="en-IN" sz="6000" dirty="0"/>
              <a:t>THANK YOU</a:t>
            </a:r>
          </a:p>
        </p:txBody>
      </p:sp>
    </p:spTree>
    <p:extLst>
      <p:ext uri="{BB962C8B-B14F-4D97-AF65-F5344CB8AC3E}">
        <p14:creationId xmlns:p14="http://schemas.microsoft.com/office/powerpoint/2010/main" val="361323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B846D2-0DC2-C094-047B-38C437143574}"/>
              </a:ext>
            </a:extLst>
          </p:cNvPr>
          <p:cNvSpPr>
            <a:spLocks noGrp="1"/>
          </p:cNvSpPr>
          <p:nvPr>
            <p:ph type="title"/>
          </p:nvPr>
        </p:nvSpPr>
        <p:spPr/>
        <p:txBody>
          <a:bodyPr/>
          <a:lstStyle/>
          <a:p>
            <a:pPr algn="ctr"/>
            <a:r>
              <a:rPr lang="en-IN" dirty="0"/>
              <a:t>COLLABORATION DIAGRAM</a:t>
            </a:r>
          </a:p>
        </p:txBody>
      </p:sp>
      <p:sp>
        <p:nvSpPr>
          <p:cNvPr id="3" name="Content Placeholder 2">
            <a:extLst>
              <a:ext uri="{FF2B5EF4-FFF2-40B4-BE49-F238E27FC236}">
                <a16:creationId xmlns:a16="http://schemas.microsoft.com/office/drawing/2014/main" xmlns="" id="{6BA71426-8F40-75A7-7224-E1E48E6004A3}"/>
              </a:ext>
            </a:extLst>
          </p:cNvPr>
          <p:cNvSpPr>
            <a:spLocks noGrp="1"/>
          </p:cNvSpPr>
          <p:nvPr>
            <p:ph idx="1"/>
          </p:nvPr>
        </p:nvSpPr>
        <p:spPr/>
        <p:txBody>
          <a:bodyPr/>
          <a:lstStyle/>
          <a:p>
            <a:pPr marL="0" indent="0" algn="l">
              <a:buNone/>
            </a:pPr>
            <a:r>
              <a:rPr lang="en-US" sz="2400" b="0" i="0" dirty="0">
                <a:solidFill>
                  <a:srgbClr val="222222"/>
                </a:solidFill>
                <a:effectLst/>
                <a:latin typeface="Source Sans Pro" panose="020B0503030403020204" pitchFamily="34" charset="0"/>
              </a:rPr>
              <a:t>The </a:t>
            </a:r>
            <a:r>
              <a:rPr lang="en-US" sz="2400" b="1" i="0" dirty="0">
                <a:solidFill>
                  <a:srgbClr val="222222"/>
                </a:solidFill>
                <a:effectLst/>
                <a:latin typeface="Source Sans Pro" panose="020B0503030403020204" pitchFamily="34" charset="0"/>
              </a:rPr>
              <a:t>Collaboration Diagram </a:t>
            </a:r>
            <a:r>
              <a:rPr lang="en-US" sz="2400" b="0" i="0" dirty="0">
                <a:solidFill>
                  <a:srgbClr val="222222"/>
                </a:solidFill>
                <a:effectLst/>
                <a:latin typeface="Source Sans Pro" panose="020B0503030403020204" pitchFamily="34" charset="0"/>
              </a:rPr>
              <a:t>in UML is also called a communication diagram.</a:t>
            </a:r>
          </a:p>
          <a:p>
            <a:pPr marL="0" indent="0" algn="l">
              <a:buNone/>
            </a:pPr>
            <a:r>
              <a:rPr lang="en-US" sz="2400" b="0" i="0" dirty="0">
                <a:solidFill>
                  <a:srgbClr val="222222"/>
                </a:solidFill>
                <a:effectLst/>
                <a:latin typeface="Source Sans Pro" panose="020B0503030403020204" pitchFamily="34" charset="0"/>
              </a:rPr>
              <a:t> The purpose of a collaboration diagram is to emphasize structural aspects of a</a:t>
            </a:r>
          </a:p>
          <a:p>
            <a:pPr marL="0" indent="0" algn="l">
              <a:buNone/>
            </a:pPr>
            <a:r>
              <a:rPr lang="en-US" sz="2400" b="0" i="0" dirty="0">
                <a:solidFill>
                  <a:srgbClr val="222222"/>
                </a:solidFill>
                <a:effectLst/>
                <a:latin typeface="Source Sans Pro" panose="020B0503030403020204" pitchFamily="34" charset="0"/>
              </a:rPr>
              <a:t> system, i.e., how various lifelines in the system connects.</a:t>
            </a:r>
          </a:p>
          <a:p>
            <a:pPr marL="0" indent="0" algn="l">
              <a:buNone/>
            </a:pPr>
            <a:endParaRPr lang="en-US" sz="1800" b="0" i="0" dirty="0">
              <a:solidFill>
                <a:srgbClr val="222222"/>
              </a:solidFill>
              <a:effectLst/>
              <a:latin typeface="Source Sans Pro" panose="020B0503030403020204" pitchFamily="34" charset="0"/>
            </a:endParaRPr>
          </a:p>
          <a:p>
            <a:pPr algn="l"/>
            <a:endParaRPr lang="en-US"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4085238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906C9-ADE3-C946-5367-F11846F214B6}"/>
              </a:ext>
            </a:extLst>
          </p:cNvPr>
          <p:cNvSpPr>
            <a:spLocks noGrp="1"/>
          </p:cNvSpPr>
          <p:nvPr>
            <p:ph type="title"/>
          </p:nvPr>
        </p:nvSpPr>
        <p:spPr/>
        <p:txBody>
          <a:bodyPr/>
          <a:lstStyle/>
          <a:p>
            <a:pPr algn="ctr"/>
            <a:r>
              <a:rPr lang="en-IN" b="0" i="0" dirty="0">
                <a:solidFill>
                  <a:srgbClr val="610B38"/>
                </a:solidFill>
                <a:effectLst/>
                <a:highlight>
                  <a:srgbClr val="C0C0C0"/>
                </a:highlight>
                <a:latin typeface="erdana"/>
              </a:rPr>
              <a:t>UML Collaboration Diagram</a:t>
            </a:r>
            <a:br>
              <a:rPr lang="en-IN" b="0" i="0" dirty="0">
                <a:solidFill>
                  <a:srgbClr val="610B38"/>
                </a:solidFill>
                <a:effectLst/>
                <a:highlight>
                  <a:srgbClr val="C0C0C0"/>
                </a:highlight>
                <a:latin typeface="erdana"/>
              </a:rPr>
            </a:br>
            <a:endParaRPr lang="en-IN" dirty="0">
              <a:highlight>
                <a:srgbClr val="C0C0C0"/>
              </a:highlight>
            </a:endParaRPr>
          </a:p>
        </p:txBody>
      </p:sp>
      <p:sp>
        <p:nvSpPr>
          <p:cNvPr id="3" name="Content Placeholder 2">
            <a:extLst>
              <a:ext uri="{FF2B5EF4-FFF2-40B4-BE49-F238E27FC236}">
                <a16:creationId xmlns:a16="http://schemas.microsoft.com/office/drawing/2014/main" xmlns="" id="{352DB77E-A0E5-116C-6E1A-294C477F540D}"/>
              </a:ext>
            </a:extLst>
          </p:cNvPr>
          <p:cNvSpPr>
            <a:spLocks noGrp="1"/>
          </p:cNvSpPr>
          <p:nvPr>
            <p:ph idx="1"/>
          </p:nvPr>
        </p:nvSpPr>
        <p:spPr/>
        <p:txBody>
          <a:bodyPr>
            <a:normAutofit fontScale="92500"/>
          </a:bodyPr>
          <a:lstStyle/>
          <a:p>
            <a:pPr marL="0" indent="0">
              <a:buNone/>
            </a:pPr>
            <a:endParaRPr lang="en-US" sz="2400" b="0" i="0" dirty="0">
              <a:solidFill>
                <a:srgbClr val="333333"/>
              </a:solidFill>
              <a:effectLst/>
              <a:latin typeface="inter-regular"/>
            </a:endParaRPr>
          </a:p>
          <a:p>
            <a:pPr marL="0" indent="0">
              <a:buNone/>
            </a:pPr>
            <a:r>
              <a:rPr lang="en-US" sz="2400" b="0" i="0" dirty="0">
                <a:solidFill>
                  <a:srgbClr val="333333"/>
                </a:solidFill>
                <a:effectLst/>
                <a:latin typeface="inter-regular"/>
              </a:rPr>
              <a:t>The collaboration diagram is used to show the relationship between the objects in a system.</a:t>
            </a:r>
          </a:p>
          <a:p>
            <a:pPr marL="0" indent="0">
              <a:buNone/>
            </a:pPr>
            <a:r>
              <a:rPr lang="en-US" sz="2400" b="0" i="0" dirty="0">
                <a:solidFill>
                  <a:srgbClr val="333333"/>
                </a:solidFill>
                <a:effectLst/>
                <a:latin typeface="inter-regular"/>
              </a:rPr>
              <a:t> Both the sequence and the collaboration diagrams represent the same information but differently. Instead of showing the flow of messages, it depicts the architecture of the object residing in the system as it is based on object-oriented programming.</a:t>
            </a:r>
          </a:p>
          <a:p>
            <a:pPr marL="0" indent="0">
              <a:buNone/>
            </a:pPr>
            <a:r>
              <a:rPr lang="en-US" sz="2400" b="0" i="0" dirty="0">
                <a:solidFill>
                  <a:srgbClr val="333333"/>
                </a:solidFill>
                <a:effectLst/>
                <a:latin typeface="inter-regular"/>
              </a:rPr>
              <a:t> An object consists of several features. Multiple objects present in the system are connected to each other. The collaboration diagram, which is also known as a communication diagram, is used to portray the object's architecture in the system.</a:t>
            </a:r>
          </a:p>
          <a:p>
            <a:pPr marL="0" indent="0">
              <a:buNone/>
            </a:pPr>
            <a:endParaRPr lang="en-US" sz="2400" dirty="0">
              <a:solidFill>
                <a:srgbClr val="333333"/>
              </a:solidFill>
              <a:latin typeface="inter-regular"/>
            </a:endParaRPr>
          </a:p>
          <a:p>
            <a:endParaRPr lang="en-IN" dirty="0"/>
          </a:p>
        </p:txBody>
      </p:sp>
    </p:spTree>
    <p:extLst>
      <p:ext uri="{BB962C8B-B14F-4D97-AF65-F5344CB8AC3E}">
        <p14:creationId xmlns:p14="http://schemas.microsoft.com/office/powerpoint/2010/main" val="311417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C093A-B87C-1DC3-ADFB-984DCE41AD5B}"/>
              </a:ext>
            </a:extLst>
          </p:cNvPr>
          <p:cNvSpPr>
            <a:spLocks noGrp="1"/>
          </p:cNvSpPr>
          <p:nvPr>
            <p:ph type="title"/>
          </p:nvPr>
        </p:nvSpPr>
        <p:spPr/>
        <p:txBody>
          <a:bodyPr/>
          <a:lstStyle/>
          <a:p>
            <a:pPr algn="ctr"/>
            <a:r>
              <a:rPr lang="en-US" b="0" i="0" dirty="0">
                <a:solidFill>
                  <a:srgbClr val="610B38"/>
                </a:solidFill>
                <a:effectLst/>
                <a:highlight>
                  <a:srgbClr val="C0C0C0"/>
                </a:highlight>
                <a:latin typeface="erdana"/>
              </a:rPr>
              <a:t>Notations of a Collaboration Diagram</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4" name="Rectangle 1">
            <a:extLst>
              <a:ext uri="{FF2B5EF4-FFF2-40B4-BE49-F238E27FC236}">
                <a16:creationId xmlns:a16="http://schemas.microsoft.com/office/drawing/2014/main" xmlns="" id="{52D91438-655C-776B-8A2A-3AB62B0045A4}"/>
              </a:ext>
            </a:extLst>
          </p:cNvPr>
          <p:cNvSpPr>
            <a:spLocks noChangeArrowheads="1"/>
          </p:cNvSpPr>
          <p:nvPr/>
        </p:nvSpPr>
        <p:spPr bwMode="auto">
          <a:xfrm>
            <a:off x="581193" y="1910515"/>
            <a:ext cx="11283974"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rgbClr val="000000"/>
                </a:solidFill>
                <a:effectLst/>
                <a:latin typeface="inter-bold"/>
              </a:rPr>
              <a:t>Objects:</a:t>
            </a:r>
            <a:r>
              <a:rPr kumimoji="0" lang="en-US" altLang="en-US" sz="2400" b="0" i="0" u="none" strike="noStrike" cap="none" normalizeH="0" baseline="0" dirty="0">
                <a:ln>
                  <a:noFill/>
                </a:ln>
                <a:solidFill>
                  <a:srgbClr val="000000"/>
                </a:solidFill>
                <a:effectLst/>
                <a:latin typeface="inter-regular"/>
              </a:rPr>
              <a:t> The representation of an object is done by an object symbol with its name and class underlined, separated by a colon.</a:t>
            </a:r>
            <a:br>
              <a:rPr kumimoji="0" lang="en-US" altLang="en-US" sz="2400" b="0" i="0" u="none" strike="noStrike" cap="none" normalizeH="0" baseline="0" dirty="0">
                <a:ln>
                  <a:noFill/>
                </a:ln>
                <a:solidFill>
                  <a:srgbClr val="000000"/>
                </a:solidFill>
                <a:effectLst/>
                <a:latin typeface="inter-regular"/>
              </a:rPr>
            </a:br>
            <a:r>
              <a:rPr kumimoji="0" lang="en-US" altLang="en-US" sz="2400" b="0" i="0" u="none" strike="noStrike" cap="none" normalizeH="0" baseline="0" dirty="0">
                <a:ln>
                  <a:noFill/>
                </a:ln>
                <a:solidFill>
                  <a:srgbClr val="000000"/>
                </a:solidFill>
                <a:effectLst/>
                <a:latin typeface="inter-regular"/>
              </a:rPr>
              <a:t>In the collaboration diagram, objects are utilized in the following ways: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The object is represented by specifying their name and class.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It is not mandatory for every class to appear.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A class may constitute more than one object.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In the collaboration diagram, firstly, the object is created, and then its class is specified.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To differentiate one object from another object, it is necessary to name them.</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898654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3E7250-5313-8415-7CEA-F97770CE1978}"/>
              </a:ext>
            </a:extLst>
          </p:cNvPr>
          <p:cNvSpPr>
            <a:spLocks noGrp="1"/>
          </p:cNvSpPr>
          <p:nvPr>
            <p:ph type="title"/>
          </p:nvPr>
        </p:nvSpPr>
        <p:spPr/>
        <p:txBody>
          <a:bodyPr/>
          <a:lstStyle/>
          <a:p>
            <a:pPr algn="ctr"/>
            <a:r>
              <a:rPr lang="en-US" b="0" i="0" dirty="0">
                <a:solidFill>
                  <a:srgbClr val="610B38"/>
                </a:solidFill>
                <a:effectLst/>
                <a:highlight>
                  <a:srgbClr val="C0C0C0"/>
                </a:highlight>
                <a:latin typeface="erdana"/>
              </a:rPr>
              <a:t>Notations of a Collaboration Diagram</a:t>
            </a:r>
            <a:endParaRPr lang="en-IN" dirty="0"/>
          </a:p>
        </p:txBody>
      </p:sp>
      <p:sp>
        <p:nvSpPr>
          <p:cNvPr id="3" name="Content Placeholder 2">
            <a:extLst>
              <a:ext uri="{FF2B5EF4-FFF2-40B4-BE49-F238E27FC236}">
                <a16:creationId xmlns:a16="http://schemas.microsoft.com/office/drawing/2014/main" xmlns="" id="{4EF5949E-665F-84CB-405F-14ECE81CE7B4}"/>
              </a:ext>
            </a:extLst>
          </p:cNvPr>
          <p:cNvSpPr>
            <a:spLocks noGrp="1"/>
          </p:cNvSpPr>
          <p:nvPr>
            <p:ph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000000"/>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rgbClr val="000000"/>
                </a:solidFill>
                <a:effectLst/>
                <a:latin typeface="inter-bold"/>
              </a:rPr>
              <a:t>Actors:</a:t>
            </a:r>
            <a:r>
              <a:rPr kumimoji="0" lang="en-US" altLang="en-US" sz="2400" b="0" i="0" u="none" strike="noStrike" cap="none" normalizeH="0" baseline="0" dirty="0">
                <a:ln>
                  <a:noFill/>
                </a:ln>
                <a:solidFill>
                  <a:srgbClr val="000000"/>
                </a:solidFill>
                <a:effectLst/>
                <a:latin typeface="inter-regular"/>
              </a:rPr>
              <a:t> In the collaboration diagram, the actor plays the main role as it invokes the interaction. Each actor has its respective role and name. In this, one actor initiates the use case.</a:t>
            </a:r>
          </a:p>
          <a:p>
            <a:endParaRPr lang="en-IN" sz="2400" dirty="0"/>
          </a:p>
          <a:p>
            <a:endParaRPr lang="en-IN" dirty="0"/>
          </a:p>
          <a:p>
            <a:endParaRPr lang="en-IN" dirty="0"/>
          </a:p>
          <a:p>
            <a:endParaRPr lang="en-IN" dirty="0"/>
          </a:p>
        </p:txBody>
      </p:sp>
    </p:spTree>
    <p:extLst>
      <p:ext uri="{BB962C8B-B14F-4D97-AF65-F5344CB8AC3E}">
        <p14:creationId xmlns:p14="http://schemas.microsoft.com/office/powerpoint/2010/main" val="3042234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19A97-F564-5386-D842-AEE41320AA86}"/>
              </a:ext>
            </a:extLst>
          </p:cNvPr>
          <p:cNvSpPr>
            <a:spLocks noGrp="1"/>
          </p:cNvSpPr>
          <p:nvPr>
            <p:ph type="title"/>
          </p:nvPr>
        </p:nvSpPr>
        <p:spPr/>
        <p:txBody>
          <a:bodyPr/>
          <a:lstStyle/>
          <a:p>
            <a:pPr algn="ctr"/>
            <a:r>
              <a:rPr lang="en-US" b="0" i="0" dirty="0">
                <a:solidFill>
                  <a:srgbClr val="610B38"/>
                </a:solidFill>
                <a:effectLst/>
                <a:highlight>
                  <a:srgbClr val="C0C0C0"/>
                </a:highlight>
                <a:latin typeface="erdana"/>
              </a:rPr>
              <a:t>Notations of a Collaboration Diagram</a:t>
            </a:r>
            <a:endParaRPr lang="en-IN" dirty="0"/>
          </a:p>
        </p:txBody>
      </p:sp>
      <p:sp>
        <p:nvSpPr>
          <p:cNvPr id="3" name="Content Placeholder 2">
            <a:extLst>
              <a:ext uri="{FF2B5EF4-FFF2-40B4-BE49-F238E27FC236}">
                <a16:creationId xmlns:a16="http://schemas.microsoft.com/office/drawing/2014/main" xmlns="" id="{1D58BCF9-6194-1B4B-EBDD-7706DA1E046A}"/>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rgbClr val="000000"/>
                </a:solidFill>
                <a:effectLst/>
                <a:latin typeface="inter-bold"/>
              </a:rPr>
              <a:t>Links:</a:t>
            </a:r>
            <a:r>
              <a:rPr kumimoji="0" lang="en-US" altLang="en-US" sz="2400" b="0" i="0" u="none" strike="noStrike" cap="none" normalizeH="0" baseline="0" dirty="0">
                <a:ln>
                  <a:noFill/>
                </a:ln>
                <a:solidFill>
                  <a:srgbClr val="000000"/>
                </a:solidFill>
                <a:effectLst/>
                <a:latin typeface="inter-regular"/>
              </a:rPr>
              <a:t> The link is an instance of association, which associates the objects and actors. It portrays a relationship between the objects through which the messages are sent.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inter-regular"/>
              </a:rPr>
              <a:t>it is represented by a solid line. The link helps an object to connect with or navigate to another object, such that the message flows are attached to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inter-regular"/>
              </a:rPr>
              <a:t>links.</a:t>
            </a:r>
          </a:p>
          <a:p>
            <a:pPr marL="0" marR="0" lvl="0" indent="0" algn="l" defTabSz="914400" rtl="0" eaLnBrk="0" fontAlgn="base" latinLnBrk="0" hangingPunct="0">
              <a:lnSpc>
                <a:spcPct val="100000"/>
              </a:lnSpc>
              <a:spcBef>
                <a:spcPct val="0"/>
              </a:spcBef>
              <a:spcAft>
                <a:spcPct val="0"/>
              </a:spcAft>
              <a:buClrTx/>
              <a:buSzTx/>
              <a:buNone/>
              <a:tabLst/>
            </a:pPr>
            <a:endParaRPr lang="en-IN" sz="2400" dirty="0"/>
          </a:p>
        </p:txBody>
      </p:sp>
    </p:spTree>
    <p:extLst>
      <p:ext uri="{BB962C8B-B14F-4D97-AF65-F5344CB8AC3E}">
        <p14:creationId xmlns:p14="http://schemas.microsoft.com/office/powerpoint/2010/main" val="1393480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1A223C-56C6-D5A8-0BB8-1EDC957176BB}"/>
              </a:ext>
            </a:extLst>
          </p:cNvPr>
          <p:cNvSpPr>
            <a:spLocks noGrp="1"/>
          </p:cNvSpPr>
          <p:nvPr>
            <p:ph type="title"/>
          </p:nvPr>
        </p:nvSpPr>
        <p:spPr/>
        <p:txBody>
          <a:bodyPr/>
          <a:lstStyle/>
          <a:p>
            <a:pPr algn="ctr"/>
            <a:r>
              <a:rPr lang="en-US" b="0" i="0" dirty="0">
                <a:solidFill>
                  <a:srgbClr val="610B38"/>
                </a:solidFill>
                <a:effectLst/>
                <a:highlight>
                  <a:srgbClr val="C0C0C0"/>
                </a:highlight>
                <a:latin typeface="erdana"/>
              </a:rPr>
              <a:t>Notations of a Collaboration Diagram</a:t>
            </a:r>
            <a:endParaRPr lang="en-IN" dirty="0"/>
          </a:p>
        </p:txBody>
      </p:sp>
      <p:sp>
        <p:nvSpPr>
          <p:cNvPr id="3" name="Content Placeholder 2">
            <a:extLst>
              <a:ext uri="{FF2B5EF4-FFF2-40B4-BE49-F238E27FC236}">
                <a16:creationId xmlns:a16="http://schemas.microsoft.com/office/drawing/2014/main" xmlns="" id="{43AFC021-567B-1B28-DCAD-24109A1E4052}"/>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000000"/>
                </a:solidFill>
                <a:effectLst/>
                <a:latin typeface="inter-bold"/>
              </a:rPr>
              <a:t>4.Messages:</a:t>
            </a:r>
            <a:r>
              <a:rPr kumimoji="0" lang="en-US" altLang="en-US" sz="2400" b="0" i="0" u="none" strike="noStrike" cap="none" normalizeH="0" baseline="0" dirty="0">
                <a:ln>
                  <a:noFill/>
                </a:ln>
                <a:solidFill>
                  <a:srgbClr val="000000"/>
                </a:solidFill>
                <a:effectLst/>
                <a:latin typeface="inter-regular"/>
              </a:rPr>
              <a:t> It is a communication between objects which carries information and includes a sequence number, so that the activity may take place.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inter-regular"/>
              </a:rPr>
              <a:t>It is represented by a labeled arrow, which is placed near a link. The messages are sent from the sender to the receiver, and the direction must be navigable in that particular direction.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inter-regular"/>
              </a:rPr>
              <a:t>The receiver must understand the message.</a:t>
            </a:r>
            <a:endParaRPr kumimoji="0" lang="en-US" altLang="en-US" sz="2400" b="0" i="0" u="none" strike="noStrike" cap="none" normalizeH="0" baseline="0" dirty="0">
              <a:ln>
                <a:noFill/>
              </a:ln>
              <a:solidFill>
                <a:srgbClr val="333333"/>
              </a:solidFill>
              <a:effectLst/>
              <a:latin typeface="inter-regular"/>
            </a:endParaRPr>
          </a:p>
          <a:p>
            <a:endParaRPr lang="en-IN" dirty="0"/>
          </a:p>
        </p:txBody>
      </p:sp>
    </p:spTree>
    <p:extLst>
      <p:ext uri="{BB962C8B-B14F-4D97-AF65-F5344CB8AC3E}">
        <p14:creationId xmlns:p14="http://schemas.microsoft.com/office/powerpoint/2010/main" val="577959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E662-1D75-42B5-9EE1-1060BB37E41A}"/>
              </a:ext>
            </a:extLst>
          </p:cNvPr>
          <p:cNvSpPr>
            <a:spLocks noGrp="1"/>
          </p:cNvSpPr>
          <p:nvPr>
            <p:ph type="title"/>
          </p:nvPr>
        </p:nvSpPr>
        <p:spPr/>
        <p:txBody>
          <a:bodyPr/>
          <a:lstStyle/>
          <a:p>
            <a:pPr algn="ctr"/>
            <a:r>
              <a:rPr lang="en-IN" dirty="0">
                <a:highlight>
                  <a:srgbClr val="C0C0C0"/>
                </a:highlight>
              </a:rPr>
              <a:t>COMPONENTS OF A COLLABORATION DIAGRAM</a:t>
            </a:r>
          </a:p>
        </p:txBody>
      </p:sp>
      <p:sp>
        <p:nvSpPr>
          <p:cNvPr id="4" name="Rectangle 1">
            <a:extLst>
              <a:ext uri="{FF2B5EF4-FFF2-40B4-BE49-F238E27FC236}">
                <a16:creationId xmlns:a16="http://schemas.microsoft.com/office/drawing/2014/main" xmlns="" id="{3A0DDADA-9246-DEA0-1A6E-7E679CD06C7A}"/>
              </a:ext>
            </a:extLst>
          </p:cNvPr>
          <p:cNvSpPr>
            <a:spLocks noChangeArrowheads="1"/>
          </p:cNvSpPr>
          <p:nvPr/>
        </p:nvSpPr>
        <p:spPr bwMode="auto">
          <a:xfrm>
            <a:off x="1160206" y="3423773"/>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UML Collaboration Diagram">
            <a:extLst>
              <a:ext uri="{FF2B5EF4-FFF2-40B4-BE49-F238E27FC236}">
                <a16:creationId xmlns:a16="http://schemas.microsoft.com/office/drawing/2014/main" xmlns="" id="{0598C7B5-131D-99D8-AA59-C7F6C9DC6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705" y="2097139"/>
            <a:ext cx="4762500"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664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05E60F-2774-CCFC-7470-52A8D1C82C45}"/>
              </a:ext>
            </a:extLst>
          </p:cNvPr>
          <p:cNvSpPr>
            <a:spLocks noGrp="1"/>
          </p:cNvSpPr>
          <p:nvPr>
            <p:ph type="title"/>
          </p:nvPr>
        </p:nvSpPr>
        <p:spPr/>
        <p:txBody>
          <a:bodyPr/>
          <a:lstStyle/>
          <a:p>
            <a:pPr algn="ctr"/>
            <a:r>
              <a:rPr lang="en-US" b="0" i="0" dirty="0">
                <a:solidFill>
                  <a:srgbClr val="610B38"/>
                </a:solidFill>
                <a:effectLst/>
                <a:highlight>
                  <a:srgbClr val="C0C0C0"/>
                </a:highlight>
                <a:latin typeface="erdana"/>
              </a:rPr>
              <a:t>When to use a Collaboration Diagram?</a:t>
            </a:r>
            <a:br>
              <a:rPr lang="en-US" b="0" i="0" dirty="0">
                <a:solidFill>
                  <a:srgbClr val="610B38"/>
                </a:solidFill>
                <a:effectLst/>
                <a:highlight>
                  <a:srgbClr val="C0C0C0"/>
                </a:highlight>
                <a:latin typeface="erdana"/>
              </a:rPr>
            </a:br>
            <a:endParaRPr lang="en-IN" dirty="0">
              <a:highlight>
                <a:srgbClr val="C0C0C0"/>
              </a:highlight>
            </a:endParaRPr>
          </a:p>
        </p:txBody>
      </p:sp>
      <p:sp>
        <p:nvSpPr>
          <p:cNvPr id="4" name="Rectangle 1">
            <a:extLst>
              <a:ext uri="{FF2B5EF4-FFF2-40B4-BE49-F238E27FC236}">
                <a16:creationId xmlns:a16="http://schemas.microsoft.com/office/drawing/2014/main" xmlns="" id="{2599F4E8-3C45-8DD0-AF64-87CE013521F3}"/>
              </a:ext>
            </a:extLst>
          </p:cNvPr>
          <p:cNvSpPr>
            <a:spLocks noGrp="1" noChangeArrowheads="1"/>
          </p:cNvSpPr>
          <p:nvPr>
            <p:ph idx="1"/>
          </p:nvPr>
        </p:nvSpPr>
        <p:spPr bwMode="auto">
          <a:xfrm>
            <a:off x="581192" y="2178129"/>
            <a:ext cx="11717488"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inter-regular"/>
              </a:rPr>
              <a:t>The collaborations are used when it is essential to depict the relationship between the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inter-regular"/>
              </a:rPr>
              <a:t>Both the sequence and collaboration diagrams represent the same information,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inter-regular"/>
              </a:rPr>
              <a:t>but the way of portraying it quite different. The collaboration diagrams are best suited for analyzing use cases.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inter-regular"/>
              </a:rPr>
              <a:t>Following are some of the use cases enlisted below for which the collaboration diagram is </a:t>
            </a:r>
            <a:r>
              <a:rPr kumimoji="0" lang="en-US" altLang="en-US" sz="2000" b="0" i="0" u="none" strike="noStrike" cap="none" normalizeH="0" baseline="0" dirty="0" err="1">
                <a:ln>
                  <a:noFill/>
                </a:ln>
                <a:solidFill>
                  <a:srgbClr val="333333"/>
                </a:solidFill>
                <a:effectLst/>
                <a:latin typeface="inter-regular"/>
              </a:rPr>
              <a:t>implemented:</a:t>
            </a:r>
            <a:r>
              <a:rPr kumimoji="0" lang="en-US" altLang="en-US" sz="2000" b="0" i="0" u="none" strike="noStrike" cap="none" normalizeH="0" baseline="0" dirty="0" err="1">
                <a:ln>
                  <a:noFill/>
                </a:ln>
                <a:solidFill>
                  <a:srgbClr val="FFFFFF"/>
                </a:solidFill>
                <a:effectLst/>
                <a:latin typeface="Poppins" panose="00000500000000000000" pitchFamily="2" charset="0"/>
                <a:cs typeface="Times New Roman" panose="02020603050405020304" pitchFamily="18" charset="0"/>
              </a:rPr>
              <a:t>Concepts</a:t>
            </a:r>
            <a:r>
              <a:rPr kumimoji="0" lang="en-US" altLang="en-US" sz="2000" b="0" i="0" u="none" strike="noStrike" cap="none" normalizeH="0" baseline="0" dirty="0">
                <a:ln>
                  <a:noFill/>
                </a:ln>
                <a:solidFill>
                  <a:srgbClr val="FFFFFF"/>
                </a:solidFill>
                <a:effectLst/>
                <a:latin typeface="Poppins" panose="00000500000000000000" pitchFamily="2" charset="0"/>
                <a:cs typeface="Times New Roman" panose="02020603050405020304" pitchFamily="18" charset="0"/>
              </a:rPr>
              <a:t> in Java</a:t>
            </a:r>
            <a:endParaRPr kumimoji="0" lang="en-US" altLang="en-US" sz="2000" b="0" i="0" u="none" strike="noStrike" cap="none" normalizeH="0" baseline="0" dirty="0">
              <a:ln>
                <a:noFill/>
              </a:ln>
              <a:solidFill>
                <a:srgbClr val="000000"/>
              </a:solidFill>
              <a:effectLst/>
              <a:latin typeface="inheri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inter-regular"/>
              </a:rPr>
              <a:t>To model collaboration among the objects or roles that carry the functionalities of use cases and operations.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inter-regular"/>
              </a:rPr>
              <a:t>To model the mechanism inside the architectural design of the system.</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latin typeface="inter-regular"/>
              </a:rPr>
              <a:t>To capture the interactions that represent the flow of messages between the objects and the roles inside the collaboration.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inter-regular"/>
              </a:rPr>
              <a:t>To model different scenarios within the use case or operation, involving a collaboration of several objects and interactions.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000000"/>
                </a:solidFill>
                <a:effectLst/>
                <a:latin typeface="inter-regular"/>
              </a:rPr>
              <a:t>To support the identification of objects participating in the use case.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rgbClr val="000000"/>
                </a:solidFill>
                <a:effectLst/>
                <a:latin typeface="inter-regular"/>
              </a:rPr>
              <a:t>In the collaboration diagram, each message constitutes a sequence number, such that the top-level message is marked as one and so on.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000000"/>
                </a:solidFill>
                <a:latin typeface="inter-regular"/>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753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230B3EE2176C48A4B94FCE5EEE1D70" ma:contentTypeVersion="13" ma:contentTypeDescription="Create a new document." ma:contentTypeScope="" ma:versionID="5eb2f8dc389f157026737f13290cf03e">
  <xsd:schema xmlns:xsd="http://www.w3.org/2001/XMLSchema" xmlns:xs="http://www.w3.org/2001/XMLSchema" xmlns:p="http://schemas.microsoft.com/office/2006/metadata/properties" xmlns:ns2="24d4d5de-f6a9-41cc-a244-8bc9eee772f7" xmlns:ns3="a22ec8e7-8298-4b76-bcfc-a7aa6144b72c" targetNamespace="http://schemas.microsoft.com/office/2006/metadata/properties" ma:root="true" ma:fieldsID="2eae0f19c10b3c052536fad3c6f4640d" ns2:_="" ns3:_="">
    <xsd:import namespace="24d4d5de-f6a9-41cc-a244-8bc9eee772f7"/>
    <xsd:import namespace="a22ec8e7-8298-4b76-bcfc-a7aa6144b72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d4d5de-f6a9-41cc-a244-8bc9eee772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22ec8e7-8298-4b76-bcfc-a7aa6144b72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24d4d5de-f6a9-41cc-a244-8bc9eee772f7" xsi:nil="true"/>
  </documentManagement>
</p:properties>
</file>

<file path=customXml/itemProps1.xml><?xml version="1.0" encoding="utf-8"?>
<ds:datastoreItem xmlns:ds="http://schemas.openxmlformats.org/officeDocument/2006/customXml" ds:itemID="{3B2291E2-2747-4FC0-BA75-4A56CA6C3B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d4d5de-f6a9-41cc-a244-8bc9eee772f7"/>
    <ds:schemaRef ds:uri="a22ec8e7-8298-4b76-bcfc-a7aa6144b7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FF5C8BF1-B0E4-49A1-808F-40F2AD30E743}">
  <ds:schemaRefs>
    <ds:schemaRef ds:uri="http://schemas.microsoft.com/office/2006/documentManagement/types"/>
    <ds:schemaRef ds:uri="http://purl.org/dc/dcmitype/"/>
    <ds:schemaRef ds:uri="24d4d5de-f6a9-41cc-a244-8bc9eee772f7"/>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a22ec8e7-8298-4b76-bcfc-a7aa6144b72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546</Words>
  <Application>Microsoft Office PowerPoint</Application>
  <PresentationFormat>Widescreen</PresentationFormat>
  <Paragraphs>68</Paragraphs>
  <Slides>17</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Arial</vt:lpstr>
      <vt:lpstr>Calibri</vt:lpstr>
      <vt:lpstr>erdana</vt:lpstr>
      <vt:lpstr>Gill Sans MT</vt:lpstr>
      <vt:lpstr>Helvetica Neue</vt:lpstr>
      <vt:lpstr>inherit</vt:lpstr>
      <vt:lpstr>inter-bold</vt:lpstr>
      <vt:lpstr>inter-regular</vt:lpstr>
      <vt:lpstr>Noto Sans</vt:lpstr>
      <vt:lpstr>Poppins</vt:lpstr>
      <vt:lpstr>Segoe UI</vt:lpstr>
      <vt:lpstr>Source Sans Pro</vt:lpstr>
      <vt:lpstr>Times New Roman</vt:lpstr>
      <vt:lpstr>Wingdings 2</vt:lpstr>
      <vt:lpstr>Dividend</vt:lpstr>
      <vt:lpstr>Collaboration Diagram</vt:lpstr>
      <vt:lpstr>COLLABORATION DIAGRAM</vt:lpstr>
      <vt:lpstr>UML Collaboration Diagram </vt:lpstr>
      <vt:lpstr>Notations of a Collaboration Diagram </vt:lpstr>
      <vt:lpstr>Notations of a Collaboration Diagram</vt:lpstr>
      <vt:lpstr>Notations of a Collaboration Diagram</vt:lpstr>
      <vt:lpstr>Notations of a Collaboration Diagram</vt:lpstr>
      <vt:lpstr>COMPONENTS OF A COLLABORATION DIAGRAM</vt:lpstr>
      <vt:lpstr>When to use a Collaboration Diagram? </vt:lpstr>
      <vt:lpstr>Iterating and Conditional Messages </vt:lpstr>
      <vt:lpstr>use of self in messages</vt:lpstr>
      <vt:lpstr>COLLABORATION  diagram for ATM application </vt:lpstr>
      <vt:lpstr>COLLABORATION  diagram for ONLINE Banking System </vt:lpstr>
      <vt:lpstr>COLLABORATION  diagram for Library management System </vt:lpstr>
      <vt:lpstr>COLLABORATION  diagram for ONLINE BOOK SHOP</vt:lpstr>
      <vt:lpstr>The drawback of a Collaboration Diagram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dc:title>
  <dc:creator/>
  <cp:lastModifiedBy/>
  <cp:revision>245</cp:revision>
  <dcterms:created xsi:type="dcterms:W3CDTF">2021-08-24T07:49:26Z</dcterms:created>
  <dcterms:modified xsi:type="dcterms:W3CDTF">2023-10-06T05:31:22Z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0x01010040230B3EE2176C48A4B94FCE5EEE1D70</vt:lpwstr>
  </property>
</Properties>
</file>