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tasets/altruistdelhite04/loan-prediction-problem-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8795" y="1701800"/>
            <a:ext cx="9486900" cy="1082675"/>
          </a:xfrm>
        </p:spPr>
        <p:txBody>
          <a:bodyPr>
            <a:normAutofit fontScale="90000"/>
          </a:bodyPr>
          <a:lstStyle/>
          <a:p>
            <a:r>
              <a:rPr lang="en-US" sz="6000" dirty="0">
                <a:latin typeface="Algerian" panose="04020705040A02060702" charset="0"/>
                <a:cs typeface="Algerian" panose="04020705040A02060702" charset="0"/>
              </a:rPr>
              <a:t>LOAN approval</a:t>
            </a:r>
            <a:br>
              <a:rPr lang="en-US" sz="6000" dirty="0">
                <a:latin typeface="Algerian" panose="04020705040A02060702" charset="0"/>
                <a:cs typeface="Algerian" panose="04020705040A02060702" charset="0"/>
              </a:rPr>
            </a:br>
            <a:r>
              <a:rPr lang="en-US" sz="6000" dirty="0">
                <a:latin typeface="Algerian" panose="04020705040A02060702" charset="0"/>
                <a:cs typeface="Algerian" panose="04020705040A02060702" charset="0"/>
              </a:rPr>
              <a:t>PREDICTION MODEL</a:t>
            </a:r>
            <a:br>
              <a:rPr lang="en-US" sz="6000" dirty="0">
                <a:latin typeface="Algerian" panose="04020705040A02060702" charset="0"/>
                <a:cs typeface="Algerian" panose="04020705040A02060702" charset="0"/>
              </a:rPr>
            </a:br>
            <a:endParaRPr lang="en-US" sz="6000" dirty="0">
              <a:latin typeface="Algerian" panose="04020705040A02060702" charset="0"/>
              <a:cs typeface="Algerian" panose="04020705040A02060702"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Arial Rounded MT Bold" panose="020F0704030504030204" charset="0"/>
                <a:cs typeface="Arial Rounded MT Bold" panose="020F0704030504030204" charset="0"/>
              </a:rPr>
              <a:t>Overview of the model!</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endParaRPr lang="en-US" altLang="en-US" sz="2400" dirty="0">
              <a:solidFill>
                <a:srgbClr val="273139"/>
              </a:solidFill>
              <a:latin typeface="Calisto MT" panose="02040603050505030304" charset="0"/>
              <a:cs typeface="Calisto MT" panose="02040603050505030304" charset="0"/>
              <a:sym typeface="+mn-ea"/>
            </a:endParaRPr>
          </a:p>
          <a:p>
            <a:endParaRPr lang="en-US" altLang="en-US" sz="2400" dirty="0">
              <a:solidFill>
                <a:srgbClr val="273139"/>
              </a:solidFill>
              <a:latin typeface="Calisto MT" panose="02040603050505030304" charset="0"/>
              <a:cs typeface="Calisto MT" panose="02040603050505030304" charset="0"/>
              <a:sym typeface="+mn-ea"/>
            </a:endParaRPr>
          </a:p>
          <a:p>
            <a:pPr marL="0" indent="0">
              <a:buNone/>
            </a:pPr>
            <a:r>
              <a:rPr lang="en-US" altLang="en-US" sz="2400" dirty="0">
                <a:solidFill>
                  <a:srgbClr val="273139"/>
                </a:solidFill>
                <a:latin typeface="Calisto MT" panose="02040603050505030304" charset="0"/>
                <a:cs typeface="Calisto MT" panose="02040603050505030304" charset="0"/>
                <a:sym typeface="+mn-ea"/>
              </a:rPr>
              <a:t>LOANS are the major requirement of the modern world. By this only, Banks get a major part of the total profit. It is beneficial for students to manage their education and living expenses, and for people to buy any kind of luxury like houses, cars, etc. But when it comes to deciding whether the applicant’s profile is relevant to be granted with loan or not. Banks have to look after many aspects. We are going to develop one such model that can predict whether a person will get his/her loan approved or not by using some of the background information of the applicant like the applicant’s gender, marital status, income, etc.</a:t>
            </a:r>
            <a:endParaRPr lang="en-US" sz="2400">
              <a:latin typeface="Calisto MT" panose="02040603050505030304" charset="0"/>
              <a:cs typeface="Calisto MT" panose="0204060305050503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u="sng" kern="0" noProof="0" dirty="0">
                <a:ln>
                  <a:noFill/>
                </a:ln>
                <a:solidFill>
                  <a:srgbClr val="181B0D"/>
                </a:solidFill>
                <a:effectLst/>
                <a:uLnTx/>
                <a:uFillTx/>
                <a:latin typeface="Arial Rounded MT Bold" panose="020F0704030504030204" charset="0"/>
                <a:cs typeface="Arial Rounded MT Bold" panose="020F0704030504030204" charset="0"/>
                <a:sym typeface="+mn-ea"/>
              </a:rPr>
              <a:t>Life</a:t>
            </a:r>
            <a:r>
              <a:rPr u="sng" kern="0" spc="-65" noProof="0" dirty="0">
                <a:ln>
                  <a:noFill/>
                </a:ln>
                <a:solidFill>
                  <a:srgbClr val="181B0D"/>
                </a:solidFill>
                <a:effectLst/>
                <a:uLnTx/>
                <a:uFillTx/>
                <a:latin typeface="Arial Rounded MT Bold" panose="020F0704030504030204" charset="0"/>
                <a:cs typeface="Arial Rounded MT Bold" panose="020F0704030504030204" charset="0"/>
                <a:sym typeface="+mn-ea"/>
              </a:rPr>
              <a:t> </a:t>
            </a:r>
            <a:r>
              <a:rPr u="sng" kern="0" noProof="0" dirty="0">
                <a:ln>
                  <a:noFill/>
                </a:ln>
                <a:solidFill>
                  <a:srgbClr val="181B0D"/>
                </a:solidFill>
                <a:effectLst/>
                <a:uLnTx/>
                <a:uFillTx/>
                <a:latin typeface="Arial Rounded MT Bold" panose="020F0704030504030204" charset="0"/>
                <a:cs typeface="Arial Rounded MT Bold" panose="020F0704030504030204" charset="0"/>
                <a:sym typeface="+mn-ea"/>
              </a:rPr>
              <a:t>Cycle</a:t>
            </a:r>
            <a:r>
              <a:rPr u="sng" kern="0" spc="-65" noProof="0" dirty="0">
                <a:ln>
                  <a:noFill/>
                </a:ln>
                <a:solidFill>
                  <a:srgbClr val="181B0D"/>
                </a:solidFill>
                <a:effectLst/>
                <a:uLnTx/>
                <a:uFillTx/>
                <a:latin typeface="Arial Rounded MT Bold" panose="020F0704030504030204" charset="0"/>
                <a:cs typeface="Arial Rounded MT Bold" panose="020F0704030504030204" charset="0"/>
                <a:sym typeface="+mn-ea"/>
              </a:rPr>
              <a:t> </a:t>
            </a:r>
            <a:r>
              <a:rPr u="sng" kern="0" noProof="0" dirty="0">
                <a:ln>
                  <a:noFill/>
                </a:ln>
                <a:solidFill>
                  <a:srgbClr val="181B0D"/>
                </a:solidFill>
                <a:effectLst/>
                <a:uLnTx/>
                <a:uFillTx/>
                <a:latin typeface="Arial Rounded MT Bold" panose="020F0704030504030204" charset="0"/>
                <a:cs typeface="Arial Rounded MT Bold" panose="020F0704030504030204" charset="0"/>
                <a:sym typeface="+mn-ea"/>
              </a:rPr>
              <a:t>Of</a:t>
            </a:r>
            <a:r>
              <a:rPr u="sng" kern="0" spc="-50" noProof="0" dirty="0">
                <a:ln>
                  <a:noFill/>
                </a:ln>
                <a:solidFill>
                  <a:srgbClr val="181B0D"/>
                </a:solidFill>
                <a:effectLst/>
                <a:uLnTx/>
                <a:uFillTx/>
                <a:latin typeface="Arial Rounded MT Bold" panose="020F0704030504030204" charset="0"/>
                <a:cs typeface="Arial Rounded MT Bold" panose="020F0704030504030204" charset="0"/>
                <a:sym typeface="+mn-ea"/>
              </a:rPr>
              <a:t> </a:t>
            </a:r>
            <a:r>
              <a:rPr u="sng" kern="0" noProof="0" dirty="0">
                <a:ln>
                  <a:noFill/>
                </a:ln>
                <a:solidFill>
                  <a:srgbClr val="181B0D"/>
                </a:solidFill>
                <a:effectLst/>
                <a:uLnTx/>
                <a:uFillTx/>
                <a:latin typeface="Arial Rounded MT Bold" panose="020F0704030504030204" charset="0"/>
                <a:cs typeface="Arial Rounded MT Bold" panose="020F0704030504030204" charset="0"/>
                <a:sym typeface="+mn-ea"/>
              </a:rPr>
              <a:t>ML</a:t>
            </a:r>
            <a:r>
              <a:rPr u="sng" kern="0" spc="-30" noProof="0" dirty="0">
                <a:ln>
                  <a:noFill/>
                </a:ln>
                <a:solidFill>
                  <a:srgbClr val="181B0D"/>
                </a:solidFill>
                <a:effectLst/>
                <a:uLnTx/>
                <a:uFillTx/>
                <a:latin typeface="Arial Rounded MT Bold" panose="020F0704030504030204" charset="0"/>
                <a:cs typeface="Arial Rounded MT Bold" panose="020F0704030504030204" charset="0"/>
                <a:sym typeface="+mn-ea"/>
              </a:rPr>
              <a:t> </a:t>
            </a:r>
            <a:r>
              <a:rPr u="sng" kern="0" spc="-10" noProof="0" dirty="0">
                <a:ln>
                  <a:noFill/>
                </a:ln>
                <a:solidFill>
                  <a:srgbClr val="181B0D"/>
                </a:solidFill>
                <a:effectLst/>
                <a:uLnTx/>
                <a:uFillTx/>
                <a:latin typeface="Arial Rounded MT Bold" panose="020F0704030504030204" charset="0"/>
                <a:cs typeface="Arial Rounded MT Bold" panose="020F0704030504030204" charset="0"/>
                <a:sym typeface="+mn-ea"/>
              </a:rPr>
              <a:t>Project</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09600" y="1174750"/>
            <a:ext cx="10972800" cy="5508625"/>
          </a:xfrm>
        </p:spPr>
        <p:txBody>
          <a:bodyPr/>
          <a:p>
            <a:pPr marL="355600" defTabSz="914400" eaLnBrk="1" hangingPunct="1">
              <a:lnSpc>
                <a:spcPts val="2265"/>
              </a:lnSpc>
              <a:spcBef>
                <a:spcPts val="300"/>
              </a:spcBef>
              <a:buFont typeface="Wingdings" panose="05000000000000000000" charset="0"/>
              <a:buChar char="q"/>
              <a:tabLst>
                <a:tab pos="396875" algn="l"/>
              </a:tabLst>
            </a:pPr>
            <a:r>
              <a:rPr lang="en-US" altLang="en-US" sz="2400" b="1" u="sng" dirty="0">
                <a:solidFill>
                  <a:srgbClr val="374151"/>
                </a:solidFill>
                <a:latin typeface="Calibri" panose="020F0502020204030204" charset="0"/>
                <a:cs typeface="Calibri" panose="020F0502020204030204" charset="0"/>
                <a:sym typeface="+mn-ea"/>
              </a:rPr>
              <a:t>Data Collection</a:t>
            </a:r>
            <a:r>
              <a:rPr lang="en-US" altLang="en-US" sz="2400" dirty="0">
                <a:solidFill>
                  <a:srgbClr val="374151"/>
                </a:solidFill>
                <a:latin typeface="Calibri" panose="020F0502020204030204" charset="0"/>
                <a:cs typeface="Calibri" panose="020F0502020204030204" charset="0"/>
                <a:sym typeface="+mn-ea"/>
              </a:rPr>
              <a:t> : Gather relevant data for model training. This may include historical loan data, customer information, credit scores, employment history, and other relevant features. Ensure that the data is representative and diverse.</a:t>
            </a:r>
            <a:endParaRPr lang="en-US" altLang="en-US" sz="2400" dirty="0">
              <a:solidFill>
                <a:srgbClr val="374151"/>
              </a:solidFill>
              <a:latin typeface="Calibri" panose="020F0502020204030204" charset="0"/>
              <a:ea typeface="+mn-ea"/>
              <a:cs typeface="Calibri" panose="020F0502020204030204" charset="0"/>
            </a:endParaRPr>
          </a:p>
          <a:p>
            <a:pPr marL="396875" indent="-384175" defTabSz="914400" eaLnBrk="1" hangingPunct="1">
              <a:spcBef>
                <a:spcPts val="1015"/>
              </a:spcBef>
              <a:buFont typeface="Wingdings" panose="05000000000000000000" charset="0"/>
              <a:buChar char="q"/>
              <a:tabLst>
                <a:tab pos="396875" algn="l"/>
              </a:tabLst>
            </a:pPr>
            <a:r>
              <a:rPr lang="en-US" altLang="en-US" sz="2400" dirty="0">
                <a:solidFill>
                  <a:srgbClr val="181B0D"/>
                </a:solidFill>
                <a:latin typeface="Calibri" panose="020F0502020204030204" charset="0"/>
                <a:cs typeface="Calibri" panose="020F0502020204030204" charset="0"/>
                <a:sym typeface="+mn-ea"/>
              </a:rPr>
              <a:t>Download the dataset from here</a:t>
            </a:r>
            <a:r>
              <a:rPr lang="en-US" altLang="en-US" sz="2400" dirty="0">
                <a:solidFill>
                  <a:srgbClr val="374151"/>
                </a:solidFill>
                <a:latin typeface="Calibri" panose="020F0502020204030204" charset="0"/>
                <a:cs typeface="Calibri" panose="020F0502020204030204" charset="0"/>
                <a:sym typeface="+mn-ea"/>
              </a:rPr>
              <a:t>: </a:t>
            </a:r>
            <a:r>
              <a:rPr lang="en-US" altLang="en-US" sz="2400" u="sng" dirty="0">
                <a:solidFill>
                  <a:srgbClr val="77A1BA"/>
                </a:solidFill>
                <a:highlight>
                  <a:srgbClr val="FFFF00"/>
                </a:highlight>
                <a:latin typeface="Calibri" panose="020F0502020204030204" charset="0"/>
                <a:cs typeface="Calibri" panose="020F0502020204030204" charset="0"/>
                <a:sym typeface="+mn-ea"/>
                <a:hlinkClick r:id="rId1"/>
              </a:rPr>
              <a:t>Loan Prediction Problem Dataset (kaggle.com)</a:t>
            </a:r>
            <a:endParaRPr lang="en-US" altLang="en-US" sz="2400" b="0" u="sng" dirty="0">
              <a:solidFill>
                <a:srgbClr val="77A1BA"/>
              </a:solidFill>
              <a:highlight>
                <a:srgbClr val="FFFF00"/>
              </a:highlight>
              <a:latin typeface="Calibri" panose="020F0502020204030204" charset="0"/>
              <a:ea typeface="+mn-ea"/>
              <a:cs typeface="Calibri" panose="020F0502020204030204" charset="0"/>
              <a:hlinkClick r:id="rId1"/>
            </a:endParaRPr>
          </a:p>
          <a:p>
            <a:pPr marL="396875" indent="-384175" defTabSz="914400" eaLnBrk="1" hangingPunct="1">
              <a:lnSpc>
                <a:spcPct val="93000"/>
              </a:lnSpc>
              <a:spcBef>
                <a:spcPts val="1275"/>
              </a:spcBef>
              <a:buFont typeface="Wingdings" panose="05000000000000000000" charset="0"/>
              <a:buChar char="q"/>
              <a:tabLst>
                <a:tab pos="396875" algn="l"/>
              </a:tabLst>
            </a:pPr>
            <a:r>
              <a:rPr lang="en-US" altLang="en-US" sz="2400" dirty="0">
                <a:solidFill>
                  <a:srgbClr val="181B0D"/>
                </a:solidFill>
                <a:latin typeface="Calibri" panose="020F0502020204030204" charset="0"/>
                <a:cs typeface="Calibri" panose="020F0502020204030204" charset="0"/>
                <a:sym typeface="+mn-ea"/>
              </a:rPr>
              <a:t>This dataset contains information about loan applications, including various attributes related to applicants and whether their loan applications were approved or denied. The dataset is designed for predictive modeling tasks, specifically for predicting whether a loan application will be approved or not based on the provided features</a:t>
            </a:r>
            <a:r>
              <a:rPr lang="en-US" altLang="en-US" sz="2400" dirty="0">
                <a:solidFill>
                  <a:srgbClr val="374151"/>
                </a:solidFill>
                <a:latin typeface="Calibri" panose="020F0502020204030204" charset="0"/>
                <a:cs typeface="Calibri" panose="020F0502020204030204" charset="0"/>
                <a:sym typeface="+mn-ea"/>
              </a:rPr>
              <a:t>.</a:t>
            </a:r>
            <a:endParaRPr lang="en-US" altLang="en-US" sz="2400" b="0" dirty="0">
              <a:solidFill>
                <a:srgbClr val="374151"/>
              </a:solidFill>
              <a:latin typeface="Calibri" panose="020F0502020204030204" charset="0"/>
              <a:ea typeface="+mn-ea"/>
              <a:cs typeface="Calibri" panose="020F0502020204030204" charset="0"/>
            </a:endParaRPr>
          </a:p>
          <a:p>
            <a:pPr marL="396875" indent="-384175" defTabSz="914400" eaLnBrk="1" hangingPunct="1">
              <a:spcBef>
                <a:spcPts val="1050"/>
              </a:spcBef>
              <a:buFont typeface="Wingdings" panose="05000000000000000000" charset="0"/>
              <a:buChar char="q"/>
              <a:tabLst>
                <a:tab pos="396875" algn="l"/>
              </a:tabLst>
            </a:pPr>
            <a:r>
              <a:rPr lang="en-US" altLang="en-US" sz="2400" dirty="0">
                <a:solidFill>
                  <a:srgbClr val="374151"/>
                </a:solidFill>
                <a:latin typeface="Calibri" panose="020F0502020204030204" charset="0"/>
                <a:cs typeface="Calibri" panose="020F0502020204030204" charset="0"/>
                <a:sym typeface="+mn-ea"/>
              </a:rPr>
              <a:t>The Dataset Contains 13 features</a:t>
            </a:r>
            <a:endParaRPr lang="en-US" altLang="en-US" sz="2400" b="0" dirty="0">
              <a:solidFill>
                <a:srgbClr val="374151"/>
              </a:solidFill>
              <a:latin typeface="Calibri" panose="020F0502020204030204" charset="0"/>
              <a:ea typeface="+mn-ea"/>
              <a:cs typeface="Calibri" panose="020F0502020204030204" charset="0"/>
            </a:endParaRPr>
          </a:p>
          <a:p>
            <a:pPr>
              <a:buFont typeface="Wingdings" panose="05000000000000000000" charset="0"/>
              <a:buChar char="ü"/>
            </a:pPr>
            <a:r>
              <a:rPr lang="en-US" sz="2400">
                <a:latin typeface="Calibri" panose="020F0502020204030204" charset="0"/>
                <a:cs typeface="Calibri" panose="020F0502020204030204" charset="0"/>
              </a:rPr>
              <a:t>Discussion of features which can impact the taeget feature:</a:t>
            </a:r>
            <a:endParaRPr lang="en-US" sz="2400">
              <a:latin typeface="Calibri" panose="020F0502020204030204" charset="0"/>
              <a:cs typeface="Calibri" panose="020F0502020204030204" charset="0"/>
            </a:endParaRPr>
          </a:p>
          <a:p>
            <a:pPr>
              <a:buFont typeface="Wingdings" panose="05000000000000000000" charset="0"/>
              <a:buChar char="§"/>
            </a:pPr>
            <a:r>
              <a:rPr lang="en-US" sz="2400" b="1" u="sng">
                <a:latin typeface="Calibri" panose="020F0502020204030204" charset="0"/>
                <a:cs typeface="Calibri" panose="020F0502020204030204" charset="0"/>
              </a:rPr>
              <a:t>Loan_Status:</a:t>
            </a:r>
            <a:r>
              <a:rPr lang="en-US" sz="2400">
                <a:latin typeface="Calibri" panose="020F0502020204030204" charset="0"/>
                <a:cs typeface="Calibri" panose="020F0502020204030204" charset="0"/>
              </a:rPr>
              <a:t>Checking whether status of the loan,whether it has been approved or not.</a:t>
            </a:r>
            <a:endParaRPr lang="en-US" sz="2400">
              <a:latin typeface="Calibri" panose="020F0502020204030204" charset="0"/>
              <a:cs typeface="Calibri" panose="020F0502020204030204" charset="0"/>
            </a:endParaRPr>
          </a:p>
          <a:p>
            <a:pPr>
              <a:buFont typeface="Wingdings" panose="05000000000000000000" charset="0"/>
              <a:buChar char="§"/>
            </a:pPr>
            <a:r>
              <a:rPr lang="en-US" sz="2400" b="1" u="sng">
                <a:latin typeface="Calibri" panose="020F0502020204030204" charset="0"/>
                <a:cs typeface="Calibri" panose="020F0502020204030204" charset="0"/>
              </a:rPr>
              <a:t>Loan_ID:</a:t>
            </a:r>
            <a:r>
              <a:rPr lang="en-US" sz="2400">
                <a:latin typeface="Calibri" panose="020F0502020204030204" charset="0"/>
                <a:cs typeface="Calibri" panose="020F0502020204030204" charset="0"/>
              </a:rPr>
              <a:t>A unique kind of id is gievn foe every application for record keeping.</a:t>
            </a:r>
            <a:endParaRPr lang="en-US" sz="2400" u="sng">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36220"/>
            <a:ext cx="10972800" cy="5891530"/>
          </a:xfrm>
        </p:spPr>
        <p:txBody>
          <a:bodyPr/>
          <a:p>
            <a:pPr marL="354330" defTabSz="914400" eaLnBrk="1" hangingPunct="1">
              <a:spcBef>
                <a:spcPts val="915"/>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Gender:</a:t>
            </a:r>
            <a:r>
              <a:rPr lang="en-US" altLang="en-US" sz="2400" dirty="0">
                <a:solidFill>
                  <a:srgbClr val="374151"/>
                </a:solidFill>
                <a:latin typeface="Calibri" panose="020F0502020204030204" charset="0"/>
                <a:cs typeface="Calibri" panose="020F0502020204030204" charset="0"/>
                <a:sym typeface="+mn-ea"/>
              </a:rPr>
              <a:t>Lending institutions might consider gender as a factor in loan approval, depending on historical data or institutional policies. For instance, if there's evidence of gender-based discrimination, it could affect loan approval.</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spcBef>
                <a:spcPts val="80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Married</a:t>
            </a:r>
            <a:r>
              <a:rPr lang="en-US" altLang="en-US" sz="2400" b="1" dirty="0">
                <a:solidFill>
                  <a:srgbClr val="374151"/>
                </a:solidFill>
                <a:latin typeface="Calibri" panose="020F0502020204030204" charset="0"/>
                <a:cs typeface="Calibri" panose="020F0502020204030204" charset="0"/>
                <a:sym typeface="+mn-ea"/>
              </a:rPr>
              <a:t>:</a:t>
            </a:r>
            <a:r>
              <a:rPr lang="en-US" altLang="en-US" sz="2400" dirty="0">
                <a:solidFill>
                  <a:srgbClr val="374151"/>
                </a:solidFill>
                <a:latin typeface="Calibri" panose="020F0502020204030204" charset="0"/>
                <a:cs typeface="Calibri" panose="020F0502020204030204" charset="0"/>
                <a:sym typeface="+mn-ea"/>
              </a:rPr>
              <a:t>Married individuals may be perceived as more financially stable and responsible.</a:t>
            </a:r>
            <a:endParaRPr lang="en-US" altLang="en-US" sz="2400" dirty="0">
              <a:solidFill>
                <a:srgbClr val="000000"/>
              </a:solidFill>
              <a:latin typeface="Calibri" panose="020F0502020204030204" charset="0"/>
              <a:cs typeface="Calibri" panose="020F0502020204030204" charset="0"/>
            </a:endParaRPr>
          </a:p>
          <a:p>
            <a:pPr marL="11430" indent="0" defTabSz="914400" eaLnBrk="1" hangingPunct="1">
              <a:lnSpc>
                <a:spcPts val="2215"/>
              </a:lnSpc>
              <a:buFont typeface="Wingdings" panose="05000000000000000000" charset="0"/>
              <a:buNone/>
              <a:tabLst>
                <a:tab pos="395605" algn="l"/>
                <a:tab pos="396875" algn="l"/>
              </a:tabLst>
            </a:pPr>
            <a:r>
              <a:rPr lang="en-US" altLang="en-US" sz="2400" dirty="0">
                <a:solidFill>
                  <a:srgbClr val="374151"/>
                </a:solidFill>
                <a:latin typeface="Calibri" panose="020F0502020204030204" charset="0"/>
                <a:cs typeface="Calibri" panose="020F0502020204030204" charset="0"/>
                <a:sym typeface="+mn-ea"/>
              </a:rPr>
              <a:t>     Lenders might be more inclined to approve loans for married applicants.</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spcBef>
                <a:spcPts val="815"/>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Dependents:</a:t>
            </a:r>
            <a:r>
              <a:rPr lang="en-US" altLang="en-US" sz="2400" dirty="0">
                <a:solidFill>
                  <a:srgbClr val="374151"/>
                </a:solidFill>
                <a:latin typeface="Calibri" panose="020F0502020204030204" charset="0"/>
                <a:cs typeface="Calibri" panose="020F0502020204030204" charset="0"/>
                <a:sym typeface="+mn-ea"/>
              </a:rPr>
              <a:t>The number of dependents could influence loan approval, as more dependents might mean higher financial responsibilities. Lenders may assess the applicant's ability to repay the loan considering their family size.</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spcBef>
                <a:spcPts val="80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Education:</a:t>
            </a:r>
            <a:r>
              <a:rPr lang="en-US" altLang="en-US" sz="2400" dirty="0">
                <a:solidFill>
                  <a:srgbClr val="374151"/>
                </a:solidFill>
                <a:latin typeface="Calibri" panose="020F0502020204030204" charset="0"/>
                <a:cs typeface="Calibri" panose="020F0502020204030204" charset="0"/>
                <a:sym typeface="+mn-ea"/>
              </a:rPr>
              <a:t>The level of education might be a proxy for the applicant's earning potential and financial stability. Graduates may be perceived as having better job prospects and, consequently, higher repayment capabilities.</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spcBef>
                <a:spcPts val="80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Self_Employed:</a:t>
            </a:r>
            <a:r>
              <a:rPr lang="en-US" altLang="en-US" sz="2400" dirty="0">
                <a:solidFill>
                  <a:srgbClr val="374151"/>
                </a:solidFill>
                <a:latin typeface="Calibri" panose="020F0502020204030204" charset="0"/>
                <a:cs typeface="Calibri" panose="020F0502020204030204" charset="0"/>
                <a:sym typeface="+mn-ea"/>
              </a:rPr>
              <a:t>Self-employed individuals may face different income patterns compared to salaried individuals. Lenders might scrutinize the stability of self-employed applicants' income sources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0205"/>
            <a:ext cx="10972800" cy="5757545"/>
          </a:xfrm>
        </p:spPr>
        <p:txBody>
          <a:bodyPr/>
          <a:p>
            <a:pPr marL="354330" defTabSz="914400" eaLnBrk="1" hangingPunct="1">
              <a:lnSpc>
                <a:spcPts val="2265"/>
              </a:lnSpc>
              <a:spcBef>
                <a:spcPts val="30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Applicant_Income</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Higher income generally indicates a better ability to repay a loan. However, extremely high or low incomes might be red flags. Lenders may set income thresholds for loan approval.</a:t>
            </a:r>
            <a:endParaRPr lang="en-US" altLang="en-US" sz="2400" dirty="0">
              <a:solidFill>
                <a:srgbClr val="000000"/>
              </a:solidFill>
              <a:latin typeface="Calibri" panose="020F0502020204030204" charset="0"/>
              <a:cs typeface="Calibri" panose="020F0502020204030204" charset="0"/>
            </a:endParaRPr>
          </a:p>
          <a:p>
            <a:pPr marL="354330" algn="just" defTabSz="914400" eaLnBrk="1" hangingPunct="1">
              <a:lnSpc>
                <a:spcPts val="2265"/>
              </a:lnSpc>
              <a:spcBef>
                <a:spcPts val="119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Co-applicant_Income</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The income of the coapplicant can supplement the household income, affecting the overall repayment capacity. A higher coapplicant income may positively influence loan approval.</a:t>
            </a:r>
            <a:endParaRPr lang="en-US" altLang="en-US" sz="2400" dirty="0">
              <a:solidFill>
                <a:srgbClr val="374151"/>
              </a:solidFill>
              <a:latin typeface="Calibri" panose="020F0502020204030204" charset="0"/>
              <a:cs typeface="Calibri" panose="020F0502020204030204" charset="0"/>
              <a:sym typeface="+mn-ea"/>
            </a:endParaRPr>
          </a:p>
          <a:p>
            <a:pPr marL="354330" algn="just" defTabSz="914400" eaLnBrk="1" hangingPunct="1">
              <a:lnSpc>
                <a:spcPts val="2265"/>
              </a:lnSpc>
              <a:spcBef>
                <a:spcPts val="119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Loan_Amount</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The amount of the loan applied for is crucial. Lenders will assess whether the requested loan amount aligns with the applicant's income and financial situation.</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lnSpc>
                <a:spcPts val="2265"/>
              </a:lnSpc>
              <a:spcBef>
                <a:spcPts val="119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Loan_Amount_Term: </a:t>
            </a:r>
            <a:r>
              <a:rPr lang="en-US" altLang="en-US" sz="2400" dirty="0">
                <a:solidFill>
                  <a:srgbClr val="374151"/>
                </a:solidFill>
                <a:latin typeface="Calibri" panose="020F0502020204030204" charset="0"/>
                <a:cs typeface="Calibri" panose="020F0502020204030204" charset="0"/>
                <a:sym typeface="+mn-ea"/>
              </a:rPr>
              <a:t>The term of the loan affects monthly repayment amounts. Shorter terms might indicate a quicker repayment ability, while longer terms might be associated with higher overall interest payments.</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lnSpc>
                <a:spcPts val="2265"/>
              </a:lnSpc>
              <a:spcBef>
                <a:spcPts val="119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Credit_History:</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This is likely one of the most critical factors. A good credit history (1.0) is generally associated with a higher likelihood of loan approval. Lenders heavily rely on credit history to assess risk.</a:t>
            </a:r>
            <a:endParaRPr lang="en-US" altLang="en-US" sz="2400" dirty="0">
              <a:solidFill>
                <a:srgbClr val="000000"/>
              </a:solidFill>
              <a:latin typeface="Calibri" panose="020F0502020204030204" charset="0"/>
              <a:cs typeface="Calibri" panose="020F0502020204030204" charset="0"/>
            </a:endParaRPr>
          </a:p>
          <a:p>
            <a:pPr marL="354330" defTabSz="914400" eaLnBrk="1" hangingPunct="1">
              <a:lnSpc>
                <a:spcPct val="94000"/>
              </a:lnSpc>
              <a:spcBef>
                <a:spcPts val="1140"/>
              </a:spcBef>
              <a:buFont typeface="Wingdings" panose="05000000000000000000" charset="0"/>
              <a:buChar char="§"/>
              <a:tabLst>
                <a:tab pos="395605" algn="l"/>
                <a:tab pos="396875" algn="l"/>
              </a:tabLst>
            </a:pPr>
            <a:r>
              <a:rPr lang="en-US" altLang="en-US" sz="2400" b="1" u="sng" dirty="0">
                <a:solidFill>
                  <a:srgbClr val="374151"/>
                </a:solidFill>
                <a:latin typeface="Calibri" panose="020F0502020204030204" charset="0"/>
                <a:cs typeface="Calibri" panose="020F0502020204030204" charset="0"/>
                <a:sym typeface="+mn-ea"/>
              </a:rPr>
              <a:t>Property_Area:</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The location of the property can influence loan approval. Urban areas might have different risk profiles than rural areas, and lenders may have specific criteria for different regions.</a:t>
            </a:r>
            <a:endParaRPr lang="en-US" altLang="en-US" sz="2400" dirty="0">
              <a:solidFill>
                <a:srgbClr val="000000"/>
              </a:solidFill>
              <a:latin typeface="Calibri" panose="020F0502020204030204" charset="0"/>
              <a:ea typeface="Calibri" panose="020F0502020204030204" charset="0"/>
            </a:endParaRPr>
          </a:p>
          <a:p>
            <a:pPr marL="0" indent="0">
              <a:buNone/>
            </a:pPr>
            <a:endParaRPr lang="en-US" sz="24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Arial Rounded MT Bold" panose="020F0704030504030204" charset="0"/>
                <a:cs typeface="Arial Rounded MT Bold" panose="020F0704030504030204" charset="0"/>
              </a:rPr>
              <a:t>Process Involved</a:t>
            </a:r>
            <a:endParaRPr 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454660" y="977265"/>
            <a:ext cx="11127740" cy="5615305"/>
          </a:xfrm>
        </p:spPr>
        <p:txBody>
          <a:bodyPr/>
          <a:p>
            <a:pPr>
              <a:buFont typeface="Arial" panose="020B0604020202020204" pitchFamily="34" charset="0"/>
              <a:buChar char="•"/>
            </a:pPr>
            <a:r>
              <a:rPr lang="en-US" altLang="en-US" sz="2400" b="1" u="sng" dirty="0">
                <a:solidFill>
                  <a:srgbClr val="374151"/>
                </a:solidFill>
                <a:latin typeface="Calibri" panose="020F0502020204030204" charset="0"/>
                <a:ea typeface="+mj-ea"/>
                <a:cs typeface="Calibri" panose="020F0502020204030204" charset="0"/>
                <a:sym typeface="+mn-ea"/>
              </a:rPr>
              <a:t>Data Cleaning </a:t>
            </a:r>
            <a:r>
              <a:rPr lang="en-US" altLang="en-US" sz="2400" dirty="0">
                <a:solidFill>
                  <a:srgbClr val="374151"/>
                </a:solidFill>
                <a:latin typeface="Calibri" panose="020F0502020204030204" charset="0"/>
                <a:ea typeface="+mj-ea"/>
                <a:cs typeface="Calibri" panose="020F0502020204030204" charset="0"/>
                <a:sym typeface="+mn-ea"/>
              </a:rPr>
              <a:t>: Clean the data to handle missing values, outliers, and inconsistencies. This step is crucial for the model's accuracy and generalization. We may need to impute missing values,standardize or normalize features, and deal with any data anomalies.</a:t>
            </a:r>
            <a:endParaRPr lang="en-US" altLang="en-US" sz="2400" dirty="0">
              <a:solidFill>
                <a:srgbClr val="374151"/>
              </a:solidFill>
              <a:latin typeface="Calibri" panose="020F0502020204030204" charset="0"/>
              <a:ea typeface="+mj-ea"/>
              <a:cs typeface="Calibri" panose="020F0502020204030204" charset="0"/>
              <a:sym typeface="+mn-ea"/>
            </a:endParaRPr>
          </a:p>
          <a:p>
            <a:pPr eaLnBrk="1" hangingPunct="1">
              <a:lnSpc>
                <a:spcPct val="85000"/>
              </a:lnSpc>
              <a:spcBef>
                <a:spcPts val="540"/>
              </a:spcBef>
              <a:buFont typeface="Arial" panose="020B0604020202020204" pitchFamily="34" charset="0"/>
              <a:buChar char="•"/>
            </a:pPr>
            <a:r>
              <a:rPr lang="en-US" altLang="en-US" sz="2400" b="1" u="sng" dirty="0">
                <a:solidFill>
                  <a:srgbClr val="374151"/>
                </a:solidFill>
                <a:latin typeface="Calibri" panose="020F0502020204030204" charset="0"/>
                <a:cs typeface="Calibri" panose="020F0502020204030204" charset="0"/>
                <a:sym typeface="+mn-ea"/>
              </a:rPr>
              <a:t>Exploratory Data Analysis (EDA)</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Conduct exploratory data analysis to understand the relationships between different variables, identify patterns, and gain insights. Visualization tools can be helpful in this phase.</a:t>
            </a:r>
            <a:endParaRPr lang="en-US" altLang="en-US" sz="2400" dirty="0">
              <a:solidFill>
                <a:srgbClr val="000000"/>
              </a:solidFill>
              <a:latin typeface="Calibri" panose="020F0502020204030204" charset="0"/>
              <a:cs typeface="Calibri" panose="020F0502020204030204" charset="0"/>
            </a:endParaRPr>
          </a:p>
          <a:p>
            <a:pPr eaLnBrk="1" hangingPunct="1">
              <a:lnSpc>
                <a:spcPct val="85000"/>
              </a:lnSpc>
              <a:spcBef>
                <a:spcPts val="1150"/>
              </a:spcBef>
              <a:buFont typeface="Arial" panose="020B0604020202020204" pitchFamily="34" charset="0"/>
              <a:buChar char="•"/>
            </a:pPr>
            <a:r>
              <a:rPr lang="en-US" altLang="en-US" sz="2400" b="1" u="sng" dirty="0">
                <a:solidFill>
                  <a:srgbClr val="374151"/>
                </a:solidFill>
                <a:latin typeface="Calibri" panose="020F0502020204030204" charset="0"/>
                <a:cs typeface="Calibri" panose="020F0502020204030204" charset="0"/>
                <a:sym typeface="+mn-ea"/>
              </a:rPr>
              <a:t>Feature Engineering</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Create new features or modify existing ones to improve the model's performance. This might involve transforming variables, creating interaction terms, or encoding categorical variables.</a:t>
            </a:r>
            <a:endParaRPr lang="en-US" altLang="en-US" sz="2400" dirty="0">
              <a:solidFill>
                <a:srgbClr val="000000"/>
              </a:solidFill>
              <a:latin typeface="Calibri" panose="020F0502020204030204" charset="0"/>
              <a:cs typeface="Calibri" panose="020F0502020204030204" charset="0"/>
            </a:endParaRPr>
          </a:p>
          <a:p>
            <a:pPr eaLnBrk="1" hangingPunct="1">
              <a:lnSpc>
                <a:spcPct val="85000"/>
              </a:lnSpc>
              <a:spcBef>
                <a:spcPts val="1140"/>
              </a:spcBef>
              <a:buFont typeface="Arial" panose="020B0604020202020204" pitchFamily="34" charset="0"/>
              <a:buChar char="•"/>
            </a:pPr>
            <a:r>
              <a:rPr lang="en-US" altLang="en-US" sz="2400" b="1" u="sng" dirty="0">
                <a:solidFill>
                  <a:srgbClr val="374151"/>
                </a:solidFill>
                <a:latin typeface="Calibri" panose="020F0502020204030204" charset="0"/>
                <a:cs typeface="Calibri" panose="020F0502020204030204" charset="0"/>
                <a:sym typeface="+mn-ea"/>
              </a:rPr>
              <a:t>Data Splitting</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Split the dataset into training and testing sets. The training set is used to train the model, and the testing set is used to evaluate its performance.</a:t>
            </a:r>
            <a:endParaRPr lang="en-US" altLang="en-US" sz="2400" dirty="0">
              <a:solidFill>
                <a:srgbClr val="000000"/>
              </a:solidFill>
              <a:latin typeface="Calibri" panose="020F0502020204030204" charset="0"/>
              <a:cs typeface="Calibri" panose="020F0502020204030204" charset="0"/>
            </a:endParaRPr>
          </a:p>
          <a:p>
            <a:pPr eaLnBrk="1" hangingPunct="1">
              <a:lnSpc>
                <a:spcPct val="85000"/>
              </a:lnSpc>
              <a:spcBef>
                <a:spcPts val="1175"/>
              </a:spcBef>
              <a:buFont typeface="Arial" panose="020B0604020202020204" pitchFamily="34" charset="0"/>
              <a:buChar char="•"/>
            </a:pPr>
            <a:r>
              <a:rPr lang="en-US" altLang="en-US" sz="2400" b="1" u="sng" dirty="0">
                <a:solidFill>
                  <a:srgbClr val="374151"/>
                </a:solidFill>
                <a:latin typeface="Calibri" panose="020F0502020204030204" charset="0"/>
                <a:cs typeface="Calibri" panose="020F0502020204030204" charset="0"/>
                <a:sym typeface="+mn-ea"/>
              </a:rPr>
              <a:t>Model </a:t>
            </a:r>
            <a:r>
              <a:rPr lang="en-US" altLang="en-US" sz="2400" b="1" dirty="0">
                <a:solidFill>
                  <a:srgbClr val="374151"/>
                </a:solidFill>
                <a:latin typeface="Calibri" panose="020F0502020204030204" charset="0"/>
                <a:cs typeface="Calibri" panose="020F0502020204030204" charset="0"/>
                <a:sym typeface="+mn-ea"/>
              </a:rPr>
              <a:t>Selection:</a:t>
            </a:r>
            <a:r>
              <a:rPr lang="en-US" altLang="en-US" sz="2400" dirty="0">
                <a:solidFill>
                  <a:srgbClr val="374151"/>
                </a:solidFill>
                <a:latin typeface="Calibri" panose="020F0502020204030204" charset="0"/>
                <a:cs typeface="Calibri" panose="020F0502020204030204" charset="0"/>
                <a:sym typeface="+mn-ea"/>
              </a:rPr>
              <a:t>Choose an appropriate machine learning algorithm for your problem. Common algorithms for loan approval prediction include logistic regression, decision trees, random forests, and support vector machines.</a:t>
            </a:r>
            <a:endParaRPr lang="en-US" altLang="en-US" sz="2400" dirty="0">
              <a:solidFill>
                <a:srgbClr val="000000"/>
              </a:solidFill>
              <a:latin typeface="Calibri" panose="020F0502020204030204" charset="0"/>
              <a:cs typeface="Calibri" panose="020F0502020204030204" charset="0"/>
            </a:endParaRPr>
          </a:p>
          <a:p>
            <a:pPr marL="0" indent="0">
              <a:buNone/>
            </a:pPr>
            <a:r>
              <a:rPr lang="en-US" altLang="en-US" sz="2400" b="1" dirty="0">
                <a:solidFill>
                  <a:srgbClr val="374151"/>
                </a:solidFill>
                <a:latin typeface="Calibri" panose="020F0502020204030204" charset="0"/>
                <a:cs typeface="Calibri" panose="020F0502020204030204" charset="0"/>
                <a:sym typeface="+mn-ea"/>
              </a:rPr>
              <a:t> </a:t>
            </a:r>
            <a:endParaRPr lang="en-US" sz="24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609600" y="196215"/>
            <a:ext cx="10972800" cy="5931535"/>
          </a:xfrm>
        </p:spPr>
        <p:txBody>
          <a:bodyPr/>
          <a:p>
            <a:pPr eaLnBrk="1" hangingPunct="1">
              <a:lnSpc>
                <a:spcPct val="86000"/>
              </a:lnSpc>
              <a:spcBef>
                <a:spcPts val="1125"/>
              </a:spcBef>
              <a:buFont typeface="Arial" panose="020B0604020202020204" pitchFamily="34" charset="0"/>
              <a:buChar char="•"/>
            </a:pPr>
            <a:r>
              <a:rPr lang="en-US" altLang="en-US" sz="2400" b="1" u="sng" dirty="0">
                <a:solidFill>
                  <a:srgbClr val="374151"/>
                </a:solidFill>
                <a:latin typeface="Calibri" panose="020F0502020204030204" charset="0"/>
                <a:cs typeface="Calibri" panose="020F0502020204030204" charset="0"/>
                <a:sym typeface="+mn-ea"/>
              </a:rPr>
              <a:t>Model Training</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Train the selected model using the training dataset. This involves feeding the algorithm the features and corresponding labels and letting it learn the patterns in the data.</a:t>
            </a:r>
            <a:endParaRPr lang="en-US" altLang="en-US" sz="2400" dirty="0">
              <a:solidFill>
                <a:srgbClr val="000000"/>
              </a:solidFill>
              <a:latin typeface="Calibri" panose="020F0502020204030204" charset="0"/>
              <a:cs typeface="Calibri" panose="020F0502020204030204" charset="0"/>
            </a:endParaRPr>
          </a:p>
          <a:p>
            <a:pPr eaLnBrk="1" hangingPunct="1">
              <a:lnSpc>
                <a:spcPct val="85000"/>
              </a:lnSpc>
              <a:spcBef>
                <a:spcPts val="1150"/>
              </a:spcBef>
              <a:buFont typeface="Arial" panose="020B0604020202020204" pitchFamily="34" charset="0"/>
              <a:buChar char="•"/>
            </a:pPr>
            <a:r>
              <a:rPr lang="en-US" altLang="en-US" sz="2400" b="1" u="sng" dirty="0">
                <a:solidFill>
                  <a:srgbClr val="374151"/>
                </a:solidFill>
                <a:latin typeface="Calibri" panose="020F0502020204030204" charset="0"/>
                <a:cs typeface="Calibri" panose="020F0502020204030204" charset="0"/>
                <a:sym typeface="+mn-ea"/>
              </a:rPr>
              <a:t>Model Evaluation</a:t>
            </a:r>
            <a:r>
              <a:rPr lang="en-US" altLang="en-US" sz="2400" b="1" dirty="0">
                <a:solidFill>
                  <a:srgbClr val="374151"/>
                </a:solidFill>
                <a:latin typeface="Calibri" panose="020F0502020204030204" charset="0"/>
                <a:cs typeface="Calibri" panose="020F0502020204030204" charset="0"/>
                <a:sym typeface="+mn-ea"/>
              </a:rPr>
              <a:t>: </a:t>
            </a:r>
            <a:r>
              <a:rPr lang="en-US" altLang="en-US" sz="2400" dirty="0">
                <a:solidFill>
                  <a:srgbClr val="374151"/>
                </a:solidFill>
                <a:latin typeface="Calibri" panose="020F0502020204030204" charset="0"/>
                <a:cs typeface="Calibri" panose="020F0502020204030204" charset="0"/>
                <a:sym typeface="+mn-ea"/>
              </a:rPr>
              <a:t>Evaluate the model's performance on the testing dataset using appropriate metrics such as accuracy, precision, recall, and F1 score</a:t>
            </a:r>
            <a:endParaRPr lang="en-US" altLang="en-US" sz="2400" dirty="0">
              <a:solidFill>
                <a:srgbClr val="000000"/>
              </a:solidFill>
              <a:latin typeface="Calibri" panose="020F0502020204030204" charset="0"/>
              <a:ea typeface="Calibri" panose="020F0502020204030204" charset="0"/>
            </a:endParaRPr>
          </a:p>
          <a:p>
            <a:pPr eaLnBrk="1" hangingPunct="1">
              <a:lnSpc>
                <a:spcPct val="85000"/>
              </a:lnSpc>
              <a:spcBef>
                <a:spcPts val="1150"/>
              </a:spcBef>
              <a:buFont typeface="Arial" panose="020B0604020202020204" pitchFamily="34" charset="0"/>
              <a:buChar char="•"/>
            </a:pPr>
            <a:endParaRPr lang="en-US" sz="24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Presentation</Application>
  <PresentationFormat>Widescreen</PresentationFormat>
  <Paragraphs>45</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Algerian</vt:lpstr>
      <vt:lpstr>Arial Rounded MT Bold</vt:lpstr>
      <vt:lpstr>Calisto MT</vt:lpstr>
      <vt:lpstr>Wingdings</vt:lpstr>
      <vt:lpstr>Calibri</vt:lpstr>
      <vt:lpstr>Microsoft YaHei</vt:lpstr>
      <vt:lpstr>Arial Unicode MS</vt:lpstr>
      <vt:lpstr>Gear Drives</vt:lpstr>
      <vt:lpstr>LOAN approvalPREDICTION MODEL </vt:lpstr>
      <vt:lpstr>Overview of the model!</vt:lpstr>
      <vt:lpstr>Life Cycle Of ML Project</vt:lpstr>
      <vt:lpstr>PowerPoint 演示文稿</vt:lpstr>
      <vt:lpstr>PowerPoint 演示文稿</vt:lpstr>
      <vt:lpstr>Process Involved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approvalPREDICTION MODEL </dc:title>
  <dc:creator/>
  <cp:lastModifiedBy>Aditya Mani</cp:lastModifiedBy>
  <cp:revision>3</cp:revision>
  <dcterms:created xsi:type="dcterms:W3CDTF">2024-06-02T11:17:00Z</dcterms:created>
  <dcterms:modified xsi:type="dcterms:W3CDTF">2024-06-02T11:48:10Z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FE7D7B66626C4DED84141F613BC5184B_13</vt:lpwstr>
  </property>
  <property fmtid="{D5CDD505-2E9C-101B-9397-08002B2CF9AE}" pid="3" name="KSOProductBuildVer">
    <vt:lpwstr>1033-12.2.0.13472</vt:lpwstr>
  </property>
</Properties>
</file>