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73" r:id="rId3"/>
    <p:sldId id="275" r:id="rId5"/>
    <p:sldId id="277" r:id="rId6"/>
    <p:sldId id="280" r:id="rId7"/>
    <p:sldId id="281" r:id="rId8"/>
    <p:sldId id="282" r:id="rId9"/>
    <p:sldId id="279" r:id="rId10"/>
    <p:sldId id="283" r:id="rId11"/>
    <p:sldId id="276" r:id="rId12"/>
    <p:sldId id="284" r:id="rId13"/>
    <p:sldId id="278" r:id="rId14"/>
    <p:sldId id="27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4C34"/>
    <a:srgbClr val="D8BEB2"/>
    <a:srgbClr val="753F2D"/>
    <a:srgbClr val="5E332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 showGuides="1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grpSp>
        <p:nvGrpSpPr>
          <p:cNvPr id="13" name="Group 12"/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grpSp>
        <p:nvGrpSpPr>
          <p:cNvPr id="19" name="Group 18"/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/>
            <p:cNvCxnSpPr/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>
          <a:xfrm>
            <a:off x="2695685" y="1627381"/>
            <a:ext cx="6807895" cy="288864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Pathfinding</a:t>
            </a:r>
            <a:br>
              <a:rPr lang="en-US" dirty="0">
                <a:latin typeface="Arial" panose="020B0604020202020204"/>
                <a:cs typeface="Arial" panose="020B0604020202020204"/>
              </a:rPr>
            </a:br>
            <a:r>
              <a:rPr lang="en-US" dirty="0">
                <a:latin typeface="Arial" panose="020B0604020202020204"/>
                <a:cs typeface="Arial" panose="020B0604020202020204"/>
              </a:rPr>
              <a:t>Visualizer</a:t>
            </a:r>
            <a:endParaRPr lang="en-US">
              <a:cs typeface="Arial" panose="020B0604020202020204"/>
            </a:endParaRPr>
          </a:p>
          <a:p>
            <a:r>
              <a:rPr lang="en-US" dirty="0">
                <a:cs typeface="Arial" panose="020B0604020202020204"/>
              </a:rPr>
              <a:t>Project</a:t>
            </a:r>
            <a:endParaRPr lang="en-US" dirty="0">
              <a:cs typeface="Arial" panose="020B0604020202020204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7385638" y="4515132"/>
            <a:ext cx="4807906" cy="11669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By :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dirty="0">
                <a:latin typeface="Arial" panose="020B0604020202020204"/>
                <a:cs typeface="Arial" panose="020B0604020202020204"/>
              </a:rPr>
              <a:t>Sibonakaliso </a:t>
            </a:r>
            <a:r>
              <a:rPr lang="en-US" dirty="0" err="1">
                <a:latin typeface="Arial" panose="020B0604020202020204"/>
                <a:cs typeface="Arial" panose="020B0604020202020204"/>
              </a:rPr>
              <a:t>Mdlovu</a:t>
            </a:r>
            <a:r>
              <a:rPr lang="en-US" dirty="0">
                <a:latin typeface="Arial" panose="020B0604020202020204"/>
                <a:cs typeface="Arial" panose="020B0604020202020204"/>
              </a:rPr>
              <a:t> - 2128140</a:t>
            </a:r>
            <a:endParaRPr lang="en-US">
              <a:cs typeface="Arial" panose="020B0604020202020204"/>
            </a:endParaRPr>
          </a:p>
          <a:p>
            <a:r>
              <a:rPr lang="en-US" dirty="0"/>
              <a:t>Ankit Kumar Yadav - 2128144</a:t>
            </a:r>
            <a:endParaRPr lang="en-US" dirty="0">
              <a:cs typeface="Arial" panose="020B0604020202020204"/>
            </a:endParaRPr>
          </a:p>
          <a:p>
            <a:r>
              <a:rPr lang="en-US" dirty="0">
                <a:cs typeface="Arial" panose="020B0604020202020204"/>
              </a:rPr>
              <a:t>Aaditya Kumar Mani - 2128145</a:t>
            </a:r>
            <a:endParaRPr lang="en-US" dirty="0"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3497" y="358821"/>
            <a:ext cx="65845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/>
                <a:ea typeface="+mn-lt"/>
                <a:cs typeface="+mn-lt"/>
              </a:rPr>
              <a:t>Kalinga Institute of Industrial Technology</a:t>
            </a:r>
            <a:endParaRPr lang="en-US" sz="2800" b="1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Picture 2" descr="A green logo with white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3" y="183397"/>
            <a:ext cx="1989680" cy="13767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rcRect t="301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8A4C34"/>
                </a:solidFill>
              </a:rPr>
              <a:t>Result &amp; Analysis</a:t>
            </a:r>
            <a:endParaRPr lang="en-US" sz="3600" b="1" dirty="0">
              <a:solidFill>
                <a:srgbClr val="8A4C34"/>
              </a:solidFill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BFCF61C-3B18-4C03-8326-CC3B32D710C9}" type="slidenum">
              <a:rPr lang="en-US" noProof="0">
                <a:solidFill>
                  <a:srgbClr val="FFFFFF"/>
                </a:solidFill>
              </a:rPr>
            </a:fld>
            <a:endParaRPr lang="en-US" noProof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5952785" cy="208984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 and Future Scope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8783042" y="301752"/>
            <a:ext cx="2194143" cy="27432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Pathfinding Visualizer Project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88308" y="299539"/>
            <a:ext cx="5903099" cy="61294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Conclusion:</a:t>
            </a:r>
            <a:endParaRPr lang="en-US" dirty="0"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Analyzed theoretical and practical aspects of major pathfinding algorithms.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Observed A* Search as the most efficient and accurate with an admissible heuristic.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Developed a user-friendly visualization tool.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Future Scope:</a:t>
            </a:r>
            <a:endParaRPr lang="en-US" dirty="0"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Advanced Techniques: Hierarchical Pathfinding, Potential Field Methods.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Dynamic Environments: Handle changing obstacles and goals.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Multi-Agent Systems: Optimize paths for multiple agents.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Real-World Applications: Autonomous vehicles, robotics, logistics.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Machine Learning Integration: Adaptive heuristics for improved efficiency.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3322" y="1843998"/>
            <a:ext cx="6675120" cy="1702816"/>
          </a:xfrm>
        </p:spPr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2536" y="5074294"/>
            <a:ext cx="6685975" cy="8047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 panose="020B0604020202020204"/>
              </a:rPr>
              <a:t>Project Submitted to </a:t>
            </a:r>
            <a:r>
              <a:rPr lang="en-US" sz="2800" dirty="0">
                <a:ea typeface="+mn-lt"/>
                <a:cs typeface="+mn-lt"/>
              </a:rPr>
              <a:t>Soumya Sanket Patra</a:t>
            </a:r>
            <a:endParaRPr lang="en-US" sz="2800" dirty="0"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3497" y="358821"/>
            <a:ext cx="65845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/>
                <a:ea typeface="+mn-lt"/>
                <a:cs typeface="+mn-lt"/>
              </a:rPr>
              <a:t>Kalinga Institute of Industrial Technology</a:t>
            </a:r>
            <a:endParaRPr lang="en-US" sz="2800" b="1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Picture 6" descr="A green logo with white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3" y="183397"/>
            <a:ext cx="1989680" cy="13767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77649" cy="27432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Pathfinding Visualizer Project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 panose="020B0604020202020204"/>
              </a:rPr>
              <a:t>Refrences</a:t>
            </a:r>
            <a:endParaRPr lang="en-US" dirty="0" err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020570" y="2651125"/>
            <a:ext cx="8379460" cy="94869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[1] Brown, M. and Sedgewick, R. (1985). "Techniques for algorithm animation." IEEE Software, MIT Press, pp. 2:28-39.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[2]Yngvi, Halldorsson, K. (2006). "Improved heuristics for optimal Pathfinding on Game maps." In AIIDE, pp. 9-14.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[3]Krishnaswamy Nikhil. "Comparison of Efficiency in Pathfinding Algorithms in Game Development." Retrieved from https://via.library.depaul.edu/tr/10.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[4]Victor Martell Aron Sandberg (2016). "Performance Evaluation of A* Algorithms." Thesis no: BCS-2016-07.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[5]Chan, Simon Yew Meng, et al. (2016). "An experiment on the performance of shortest path algorithm." pp. 7-12.</a:t>
            </a:r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/>
              </a:rPr>
              <a:t>contents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42087" cy="274320"/>
          </a:xfrm>
        </p:spPr>
        <p:txBody>
          <a:bodyPr/>
          <a:lstStyle/>
          <a:p>
            <a:r>
              <a:rPr lang="en-US" dirty="0">
                <a:solidFill>
                  <a:srgbClr val="3B4546"/>
                </a:solidFill>
              </a:rPr>
              <a:t>Pathfinding Visualizer Project</a:t>
            </a:r>
            <a:endParaRPr lang="en-US" dirty="0"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96746" y="2553139"/>
            <a:ext cx="7832274" cy="42910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1900" dirty="0">
                <a:ea typeface="+mn-lt"/>
                <a:cs typeface="+mn-lt"/>
              </a:rPr>
              <a:t>Introduction</a:t>
            </a: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900" dirty="0">
                <a:ea typeface="+mn-lt"/>
                <a:cs typeface="+mn-lt"/>
              </a:rPr>
              <a:t>Problem Statement</a:t>
            </a:r>
            <a:endParaRPr lang="en-US" sz="1900" dirty="0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900" dirty="0">
                <a:ea typeface="+mn-lt"/>
                <a:cs typeface="+mn-lt"/>
              </a:rPr>
              <a:t>Algorithms Overview</a:t>
            </a:r>
            <a:endParaRPr lang="en-US" sz="1900" dirty="0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900" dirty="0">
                <a:ea typeface="+mn-lt"/>
                <a:cs typeface="+mn-lt"/>
              </a:rPr>
              <a:t>System Design</a:t>
            </a:r>
            <a:endParaRPr lang="en-US" sz="1900" dirty="0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900" dirty="0">
                <a:ea typeface="+mn-lt"/>
                <a:cs typeface="+mn-lt"/>
              </a:rPr>
              <a:t>Methodology</a:t>
            </a:r>
            <a:endParaRPr lang="en-US" sz="1900" dirty="0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900" dirty="0">
                <a:ea typeface="+mn-lt"/>
                <a:cs typeface="+mn-lt"/>
              </a:rPr>
              <a:t>Implementation</a:t>
            </a:r>
            <a:endParaRPr lang="en-US" sz="1900" dirty="0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900" dirty="0">
                <a:ea typeface="+mn-lt"/>
                <a:cs typeface="+mn-lt"/>
              </a:rPr>
              <a:t>Results and Analysis</a:t>
            </a:r>
            <a:endParaRPr lang="en-US" sz="1900" dirty="0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900" dirty="0">
                <a:ea typeface="+mn-lt"/>
                <a:cs typeface="+mn-lt"/>
              </a:rPr>
              <a:t>Conclusion and Future Scope</a:t>
            </a:r>
            <a:endParaRPr lang="en-US" sz="1900" dirty="0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900" dirty="0">
                <a:ea typeface="+mn-lt"/>
                <a:cs typeface="+mn-lt"/>
              </a:rPr>
              <a:t>Acknowledgments</a:t>
            </a:r>
            <a:endParaRPr lang="en-US" sz="1900" dirty="0">
              <a:cs typeface="Arial" panose="020B0604020202020204"/>
            </a:endParaRPr>
          </a:p>
          <a:p>
            <a:endParaRPr lang="en-US" sz="1900" dirty="0">
              <a:cs typeface="Arial" panose="020B0604020202020204"/>
            </a:endParaRPr>
          </a:p>
          <a:p>
            <a:endParaRPr lang="en-US" sz="1900" dirty="0">
              <a:cs typeface="Arial" panose="020B0604020202020204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/>
              </a:rPr>
              <a:t>Introduction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72735" y="301752"/>
            <a:ext cx="2255002" cy="274320"/>
          </a:xfrm>
        </p:spPr>
        <p:txBody>
          <a:bodyPr/>
          <a:lstStyle/>
          <a:p>
            <a:r>
              <a:rPr lang="en-US" dirty="0">
                <a:cs typeface="Arial" panose="020B0604020202020204"/>
              </a:rPr>
              <a:t>Pathfinding Visualizer Project</a:t>
            </a:r>
            <a:endParaRPr lang="en-US" dirty="0">
              <a:solidFill>
                <a:srgbClr val="000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78675" y="2729975"/>
            <a:ext cx="5465218" cy="31421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Pathfinding is a crucial concept in computer science and artificial intelligence.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It involves determining the optimal path between two points in a given environment.</a:t>
            </a:r>
            <a:endParaRPr lang="en-US" dirty="0">
              <a:ea typeface="+mn-lt"/>
              <a:cs typeface="+mn-lt"/>
            </a:endParaRPr>
          </a:p>
          <a:p>
            <a:pPr marL="283210" indent="-283210"/>
            <a:r>
              <a:rPr lang="en-US" dirty="0">
                <a:ea typeface="+mn-lt"/>
                <a:cs typeface="+mn-lt"/>
              </a:rPr>
              <a:t>This project explores and implements various pathfinding algorithms, </a:t>
            </a:r>
            <a:r>
              <a:rPr lang="en-US">
                <a:ea typeface="+mn-lt"/>
                <a:cs typeface="+mn-lt"/>
              </a:rPr>
              <a:t>including</a:t>
            </a:r>
            <a:r>
              <a:rPr lang="en-US" dirty="0">
                <a:ea typeface="+mn-lt"/>
                <a:cs typeface="+mn-lt"/>
              </a:rPr>
              <a:t> Dijkstra’s Algorithm, A* Search, Depth-First Search (DFS), Breadth-First Search (BFS) &amp; Greedy Best-First Search</a:t>
            </a:r>
            <a:endParaRPr lang="en-US"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866108" y="2729975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The objective is to analyze their performance and practical applications through visualization.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Applications include robotics, gaming, logistics, and network routing.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br>
              <a:rPr lang="en-US" dirty="0">
                <a:cs typeface="Arial" panose="020B0604020202020204"/>
              </a:rPr>
            </a:br>
            <a:r>
              <a:rPr lang="en-US" dirty="0">
                <a:cs typeface="Arial" panose="020B0604020202020204"/>
              </a:rPr>
              <a:t>Statement</a:t>
            </a:r>
            <a:br>
              <a:rPr lang="en-US" dirty="0"/>
            </a:br>
            <a:endParaRPr lang="en-US">
              <a:cs typeface="Arial" panose="020B0604020202020204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55003" cy="274320"/>
          </a:xfrm>
        </p:spPr>
        <p:txBody>
          <a:bodyPr/>
          <a:lstStyle/>
          <a:p>
            <a:r>
              <a:rPr lang="en-US" dirty="0"/>
              <a:t>Pathfinding Visualizer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15956" y="1791246"/>
            <a:ext cx="5403125" cy="25752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 panose="020B0604020202020204"/>
              </a:rPr>
              <a:t>Project Goals : </a:t>
            </a:r>
            <a:endParaRPr lang="en-US" dirty="0">
              <a:cs typeface="Arial" panose="020B0604020202020204"/>
            </a:endParaRPr>
          </a:p>
          <a:p>
            <a:pPr>
              <a:buChar char="•"/>
            </a:pPr>
            <a:r>
              <a:rPr lang="en-US" sz="1800" b="0" dirty="0">
                <a:ea typeface="+mn-lt"/>
                <a:cs typeface="+mn-lt"/>
              </a:rPr>
              <a:t> Implement classical pathfinding algorithms like Dijkstra’s Algorithm, A* Search, BFS, DFS, and Greedy Best-First Search.</a:t>
            </a:r>
            <a:endParaRPr lang="en-US" sz="1800">
              <a:cs typeface="Arial" panose="020B0604020202020204"/>
            </a:endParaRPr>
          </a:p>
          <a:p>
            <a:pPr>
              <a:buChar char="•"/>
            </a:pPr>
            <a:r>
              <a:rPr lang="en-US" sz="1800" b="0" dirty="0">
                <a:ea typeface="+mn-lt"/>
                <a:cs typeface="+mn-lt"/>
              </a:rPr>
              <a:t>Evaluate their performance based on time complexity, space complexity, and solution quality.</a:t>
            </a:r>
            <a:endParaRPr lang="en-US" sz="1800" b="0">
              <a:cs typeface="Arial" panose="020B0604020202020204"/>
            </a:endParaRPr>
          </a:p>
          <a:p>
            <a:pPr>
              <a:buChar char="•"/>
            </a:pPr>
            <a:r>
              <a:rPr lang="en-US" sz="1800" b="0" dirty="0">
                <a:ea typeface="+mn-lt"/>
                <a:cs typeface="+mn-lt"/>
              </a:rPr>
              <a:t> Develop a visualization tool to demonstrate the algorithms' behavior and results.</a:t>
            </a:r>
            <a:endParaRPr lang="en-US" sz="1800" dirty="0"/>
          </a:p>
          <a:p>
            <a:pPr marL="285750" indent="-285750">
              <a:buChar char="•"/>
            </a:pPr>
            <a:endParaRPr lang="en-US" sz="1600" b="0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  <p:sp>
        <p:nvSpPr>
          <p:cNvPr id="14" name="Text Placeholder 3"/>
          <p:cNvSpPr txBox="1"/>
          <p:nvPr/>
        </p:nvSpPr>
        <p:spPr>
          <a:xfrm>
            <a:off x="6110205" y="908477"/>
            <a:ext cx="5403125" cy="8068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Core Problem :</a:t>
            </a:r>
            <a:r>
              <a:rPr lang="en-US" sz="1800" dirty="0"/>
              <a:t> </a:t>
            </a:r>
            <a:r>
              <a:rPr lang="en-US" sz="1800" b="0" dirty="0"/>
              <a:t>Determining the optimal path between two points in various environments.</a:t>
            </a:r>
            <a:endParaRPr lang="en-US" sz="1800" dirty="0">
              <a:cs typeface="Arial" panose="020B060402020202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9004" y="4364967"/>
            <a:ext cx="5762445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200" b="1" dirty="0">
                <a:solidFill>
                  <a:srgbClr val="3B4546"/>
                </a:solidFill>
                <a:cs typeface="Segoe UI" panose="020B0502040204020203"/>
              </a:rPr>
              <a:t>Applications : </a:t>
            </a:r>
            <a:r>
              <a:rPr lang="en-US" sz="2200" dirty="0">
                <a:cs typeface="Segoe UI" panose="020B0502040204020203"/>
              </a:rPr>
              <a:t>​</a:t>
            </a:r>
            <a:endParaRPr lang="en-US" sz="2200" dirty="0">
              <a:cs typeface="Segoe UI" panose="020B0502040204020203"/>
            </a:endParaRPr>
          </a:p>
          <a:p>
            <a:pPr marL="228600" indent="-228600">
              <a:buFont typeface="Arial,Sans-Serif"/>
              <a:buChar char="•"/>
            </a:pPr>
            <a:r>
              <a:rPr lang="en-US" dirty="0">
                <a:solidFill>
                  <a:srgbClr val="3B4546"/>
                </a:solidFill>
                <a:cs typeface="Arial" panose="020B0604020202020204"/>
              </a:rPr>
              <a:t>Navigation (Google Maps, Delivery Apps, </a:t>
            </a:r>
            <a:r>
              <a:rPr lang="en-US" dirty="0" err="1">
                <a:solidFill>
                  <a:srgbClr val="3B4546"/>
                </a:solidFill>
                <a:cs typeface="Arial" panose="020B0604020202020204"/>
              </a:rPr>
              <a:t>etc</a:t>
            </a:r>
            <a:r>
              <a:rPr lang="en-US" dirty="0">
                <a:solidFill>
                  <a:srgbClr val="3B4546"/>
                </a:solidFill>
                <a:cs typeface="Arial" panose="020B0604020202020204"/>
              </a:rPr>
              <a:t>)</a:t>
            </a:r>
            <a:endParaRPr lang="en-US" dirty="0">
              <a:solidFill>
                <a:srgbClr val="3B4546"/>
              </a:solidFill>
              <a:cs typeface="Arial" panose="020B0604020202020204"/>
            </a:endParaRPr>
          </a:p>
          <a:p>
            <a:pPr marL="228600" indent="-2286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Robotics: Efficient navigation in dynamic environments.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buFont typeface="Arial,Sans-Serif"/>
              <a:buChar char="•"/>
            </a:pPr>
            <a:r>
              <a:rPr lang="en-US" dirty="0">
                <a:solidFill>
                  <a:srgbClr val="3B4546"/>
                </a:solidFill>
                <a:ea typeface="+mn-lt"/>
                <a:cs typeface="+mn-lt"/>
              </a:rPr>
              <a:t>Gaming: NPC movement and level design.</a:t>
            </a:r>
            <a:endParaRPr lang="en-US" dirty="0">
              <a:solidFill>
                <a:srgbClr val="3B4546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Review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16257" cy="274320"/>
          </a:xfrm>
        </p:spPr>
        <p:txBody>
          <a:bodyPr/>
          <a:lstStyle/>
          <a:p>
            <a:r>
              <a:rPr lang="en-US" dirty="0">
                <a:solidFill>
                  <a:srgbClr val="EDE9E6"/>
                </a:solidFill>
              </a:rPr>
              <a:t>Pathfinding Visualizer Project</a:t>
            </a:r>
            <a:endParaRPr lang="en-US" dirty="0">
              <a:solidFill>
                <a:srgbClr val="EDE9E6"/>
              </a:solidFill>
            </a:endParaRPr>
          </a:p>
          <a:p>
            <a:endParaRPr lang="en-US" dirty="0">
              <a:cs typeface="Arial" panose="020B060402020202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9600" y="3027852"/>
            <a:ext cx="5245659" cy="38266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b="1" dirty="0">
                <a:ea typeface="+mn-lt"/>
                <a:cs typeface="+mn-lt"/>
              </a:rPr>
              <a:t>Depth-First Search (DFS):</a:t>
            </a:r>
            <a:endParaRPr lang="en-US" dirty="0">
              <a:cs typeface="Arial" panose="020B0604020202020204"/>
            </a:endParaRPr>
          </a:p>
          <a:p>
            <a:pPr marL="283210" indent="-283210"/>
            <a:r>
              <a:rPr lang="en-US" dirty="0">
                <a:ea typeface="+mn-lt"/>
                <a:cs typeface="+mn-lt"/>
              </a:rPr>
              <a:t>Explores as deep as possible before backtracking.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Uses a stack (LIFO).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Time Complexity: O(V + E).</a:t>
            </a:r>
            <a:endParaRPr lang="en-US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Breadth-First Search (BFS):</a:t>
            </a:r>
            <a:endParaRPr lang="en-US" dirty="0">
              <a:cs typeface="Arial" panose="020B0604020202020204"/>
            </a:endParaRPr>
          </a:p>
          <a:p>
            <a:pPr marL="283210" indent="-283210"/>
            <a:r>
              <a:rPr lang="en-US" dirty="0">
                <a:ea typeface="+mn-lt"/>
                <a:cs typeface="+mn-lt"/>
              </a:rPr>
              <a:t>Explores all neighbors before moving deeper.</a:t>
            </a:r>
            <a:endParaRPr lang="en-US">
              <a:cs typeface="Arial" panose="020B0604020202020204"/>
            </a:endParaRPr>
          </a:p>
          <a:p>
            <a:pPr marL="283210" indent="-283210"/>
            <a:r>
              <a:rPr lang="en-US" dirty="0">
                <a:ea typeface="+mn-lt"/>
                <a:cs typeface="+mn-lt"/>
              </a:rPr>
              <a:t>Uses a queue (FIFO).</a:t>
            </a:r>
            <a:endParaRPr lang="en-US">
              <a:cs typeface="Arial" panose="020B0604020202020204"/>
            </a:endParaRPr>
          </a:p>
          <a:p>
            <a:pPr marL="283210" indent="-283210"/>
            <a:r>
              <a:rPr lang="en-US" dirty="0">
                <a:ea typeface="+mn-lt"/>
                <a:cs typeface="+mn-lt"/>
              </a:rPr>
              <a:t>Time Complexity: O(V + E).</a:t>
            </a:r>
            <a:endParaRPr lang="en-US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Dijkstra’s Algorithm:</a:t>
            </a:r>
            <a:endParaRPr lang="en-US" dirty="0">
              <a:cs typeface="Arial" panose="020B0604020202020204"/>
            </a:endParaRPr>
          </a:p>
          <a:p>
            <a:pPr marL="283210" indent="-283210"/>
            <a:r>
              <a:rPr lang="en-US" dirty="0">
                <a:ea typeface="+mn-lt"/>
                <a:cs typeface="+mn-lt"/>
              </a:rPr>
              <a:t>Finds the shortest path in weighted graphs.</a:t>
            </a:r>
            <a:endParaRPr lang="en-US" dirty="0">
              <a:cs typeface="Arial" panose="020B0604020202020204"/>
            </a:endParaRPr>
          </a:p>
          <a:p>
            <a:pPr marL="283210" indent="-283210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  <p:sp>
        <p:nvSpPr>
          <p:cNvPr id="13" name="Text Placeholder 4"/>
          <p:cNvSpPr txBox="1"/>
          <p:nvPr/>
        </p:nvSpPr>
        <p:spPr>
          <a:xfrm>
            <a:off x="6367220" y="3025269"/>
            <a:ext cx="5219829" cy="3826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21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cs typeface="Arial" panose="020B0604020202020204"/>
              </a:rPr>
              <a:t>Utilizes a priority queue for node selection.</a:t>
            </a:r>
            <a:endParaRPr lang="en-US" dirty="0">
              <a:solidFill>
                <a:srgbClr val="000000"/>
              </a:solidFill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cs typeface="Arial" panose="020B0604020202020204"/>
              </a:rPr>
              <a:t>Time Complexity: O(E log V).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Arial" panose="020B0604020202020204"/>
              </a:rPr>
              <a:t>A Search:*</a:t>
            </a:r>
            <a:endParaRPr lang="en-US" dirty="0">
              <a:solidFill>
                <a:srgbClr val="000000"/>
              </a:solidFill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cs typeface="Arial" panose="020B0604020202020204"/>
              </a:rPr>
              <a:t>Combines actual cost (g) and heuristic (h)Complete and optimal with an admissible heuristic.</a:t>
            </a:r>
            <a:endParaRPr lang="en-US" dirty="0">
              <a:solidFill>
                <a:srgbClr val="000000"/>
              </a:solidFill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cs typeface="Arial" panose="020B0604020202020204"/>
              </a:rPr>
              <a:t>Time Complexity: O(E log V).</a:t>
            </a:r>
            <a:endParaRPr lang="en-US" dirty="0">
              <a:solidFill>
                <a:srgbClr val="000000"/>
              </a:solidFill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cs typeface="Arial" panose="020B0604020202020204"/>
              </a:rPr>
              <a:t>Greedy Best-First Search:</a:t>
            </a:r>
            <a:endParaRPr lang="en-US" dirty="0">
              <a:solidFill>
                <a:srgbClr val="000000"/>
              </a:solidFill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cs typeface="Arial" panose="020B0604020202020204"/>
              </a:rPr>
              <a:t>Prioritizes nodes with the lowest heuristic value (h).</a:t>
            </a:r>
            <a:endParaRPr lang="en-US" dirty="0">
              <a:solidFill>
                <a:srgbClr val="000000"/>
              </a:solidFill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cs typeface="Arial" panose="020B0604020202020204"/>
              </a:rPr>
              <a:t>Fast but not always optimal.</a:t>
            </a:r>
            <a:endParaRPr lang="en-US" dirty="0">
              <a:solidFill>
                <a:srgbClr val="000000"/>
              </a:solidFill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cs typeface="Arial" panose="020B0604020202020204"/>
              </a:rPr>
              <a:t>Time Complexity: O(E log V).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/>
              </a:rPr>
              <a:t>System Design</a:t>
            </a:r>
            <a:endParaRPr lang="en-US" dirty="0">
              <a:cs typeface="Arial" panose="020B0604020202020204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25457" cy="27432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Pathfinding Visualizer Project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222" y="2576939"/>
            <a:ext cx="12189218" cy="4284217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Tools and Technologies Used: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Programming Language:</a:t>
            </a:r>
            <a:r>
              <a:rPr lang="en-US" dirty="0">
                <a:ea typeface="+mn-lt"/>
                <a:cs typeface="+mn-lt"/>
              </a:rPr>
              <a:t> Python (v3.10 and above).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Library: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Pygame</a:t>
            </a:r>
            <a:r>
              <a:rPr lang="en-US" dirty="0">
                <a:ea typeface="+mn-lt"/>
                <a:cs typeface="+mn-lt"/>
              </a:rPr>
              <a:t> for visualization.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IDE:</a:t>
            </a:r>
            <a:r>
              <a:rPr lang="en-US" dirty="0">
                <a:ea typeface="+mn-lt"/>
                <a:cs typeface="+mn-lt"/>
              </a:rPr>
              <a:t> Visual Studio Code.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Components: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Grid Representation:</a:t>
            </a:r>
            <a:endParaRPr lang="en-US" dirty="0">
              <a:ea typeface="+mn-lt"/>
              <a:cs typeface="+mn-lt"/>
            </a:endParaRPr>
          </a:p>
          <a:p>
            <a:pPr marL="402590" lvl="1" indent="0">
              <a:buNone/>
            </a:pPr>
            <a:r>
              <a:rPr lang="en-US" dirty="0">
                <a:ea typeface="+mn-lt"/>
                <a:cs typeface="+mn-lt"/>
              </a:rPr>
              <a:t>Nodes with attributes: cost, state, heuristic, parent, etc.</a:t>
            </a:r>
            <a:endParaRPr lang="en-US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Frontier Management: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 Implemented using stacks, queues, or priority queues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Visualization Tool:</a:t>
            </a:r>
            <a:endParaRPr lang="en-US" b="1" dirty="0">
              <a:cs typeface="Arial" panose="020B0604020202020204"/>
            </a:endParaRPr>
          </a:p>
          <a:p>
            <a:pPr lvl="1" indent="-283210"/>
            <a:r>
              <a:rPr lang="en-US" dirty="0">
                <a:ea typeface="+mn-lt"/>
                <a:cs typeface="+mn-lt"/>
              </a:rPr>
              <a:t>Step-by-step display of pathfinding process.</a:t>
            </a:r>
            <a:endParaRPr lang="en-US" dirty="0"/>
          </a:p>
          <a:p>
            <a:pPr lvl="1" indent="-283210"/>
            <a:r>
              <a:rPr lang="en-US" dirty="0">
                <a:ea typeface="+mn-lt"/>
                <a:cs typeface="+mn-lt"/>
              </a:rPr>
              <a:t>Highlights optimal path and explored nodes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System Architecture:</a:t>
            </a:r>
            <a:endParaRPr lang="en-US">
              <a:cs typeface="Arial" panose="020B060402020202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Code organized into modules for:</a:t>
            </a:r>
            <a:endParaRPr lang="en-US" dirty="0">
              <a:cs typeface="Arial" panose="020B0604020202020204"/>
            </a:endParaRPr>
          </a:p>
          <a:p>
            <a:pPr lvl="1" indent="-283210"/>
            <a:r>
              <a:rPr lang="en-US" dirty="0">
                <a:ea typeface="+mn-lt"/>
                <a:cs typeface="+mn-lt"/>
              </a:rPr>
              <a:t>Node and Grid models.</a:t>
            </a:r>
            <a:endParaRPr lang="en-US" dirty="0"/>
          </a:p>
          <a:p>
            <a:pPr lvl="1" indent="-283210"/>
            <a:r>
              <a:rPr lang="en-US" dirty="0">
                <a:ea typeface="+mn-lt"/>
                <a:cs typeface="+mn-lt"/>
              </a:rPr>
              <a:t>Algorithm implementations.</a:t>
            </a:r>
            <a:endParaRPr lang="en-US" dirty="0"/>
          </a:p>
          <a:p>
            <a:pPr lvl="1" indent="-283210"/>
            <a:r>
              <a:rPr lang="en-US" dirty="0">
                <a:ea typeface="+mn-lt"/>
                <a:cs typeface="+mn-lt"/>
              </a:rPr>
              <a:t>Visualization and user interaction.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Design Constraints:</a:t>
            </a:r>
            <a:endParaRPr lang="en-US" dirty="0">
              <a:cs typeface="Arial" panose="020B0604020202020204"/>
            </a:endParaRPr>
          </a:p>
          <a:p>
            <a:pPr marL="283210" indent="-283210"/>
            <a:r>
              <a:rPr lang="en-US" dirty="0">
                <a:ea typeface="+mn-lt"/>
                <a:cs typeface="+mn-lt"/>
              </a:rPr>
              <a:t>Efficient handling of large grids.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Intuitive user interface for customization.</a:t>
            </a:r>
            <a:endParaRPr lang="en-US" dirty="0"/>
          </a:p>
          <a:p>
            <a:pPr marL="0" indent="0">
              <a:buNone/>
            </a:pPr>
            <a:endParaRPr lang="en-US" dirty="0">
              <a:cs typeface="Arial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" y="1357279"/>
            <a:ext cx="5503936" cy="1714064"/>
          </a:xfrm>
        </p:spPr>
        <p:txBody>
          <a:bodyPr/>
          <a:lstStyle/>
          <a:p>
            <a:r>
              <a:rPr lang="en-US" dirty="0">
                <a:solidFill>
                  <a:srgbClr val="8A4C34"/>
                </a:solidFill>
              </a:rPr>
              <a:t>Methodology</a:t>
            </a:r>
            <a:endParaRPr lang="en-US" dirty="0">
              <a:solidFill>
                <a:srgbClr val="8A4C34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173265" cy="27432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Pathfinding Visualizer Project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26567" y="5805"/>
            <a:ext cx="6560714" cy="68497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cs typeface="Arial" panose="020B0604020202020204"/>
              </a:rPr>
              <a:t>Grid Representation</a:t>
            </a:r>
            <a:r>
              <a:rPr lang="en-US" dirty="0">
                <a:cs typeface="Arial" panose="020B0604020202020204"/>
              </a:rPr>
              <a:t>: The grid is modeled as a 2D array of nodes.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cs typeface="Arial" panose="020B0604020202020204"/>
              </a:rPr>
              <a:t>Each node has attributes:</a:t>
            </a:r>
            <a:endParaRPr lang="en-US" b="1" dirty="0">
              <a:cs typeface="Arial" panose="020B0604020202020204"/>
            </a:endParaRPr>
          </a:p>
          <a:p>
            <a:pPr marL="283210" indent="-283210"/>
            <a:r>
              <a:rPr lang="en-US" dirty="0">
                <a:cs typeface="Arial" panose="020B0604020202020204"/>
              </a:rPr>
              <a:t>State: Position in the grid.  </a:t>
            </a:r>
            <a:endParaRPr lang="en-US" dirty="0">
              <a:cs typeface="Arial" panose="020B0604020202020204"/>
            </a:endParaRPr>
          </a:p>
          <a:p>
            <a:pPr marL="283210" indent="-283210"/>
            <a:r>
              <a:rPr lang="en-US" dirty="0">
                <a:cs typeface="Arial" panose="020B0604020202020204"/>
              </a:rPr>
              <a:t>Cost: Weight of traversing the node.</a:t>
            </a:r>
            <a:endParaRPr lang="en-US" dirty="0">
              <a:cs typeface="Arial" panose="020B0604020202020204"/>
            </a:endParaRPr>
          </a:p>
          <a:p>
            <a:pPr marL="283210" indent="-283210"/>
            <a:r>
              <a:rPr lang="en-US" dirty="0">
                <a:cs typeface="Arial" panose="020B0604020202020204"/>
              </a:rPr>
              <a:t>Parent: Reference to the previous node in the path.</a:t>
            </a:r>
            <a:endParaRPr lang="en-US" dirty="0"/>
          </a:p>
          <a:p>
            <a:pPr marL="283210" indent="-283210"/>
            <a:r>
              <a:rPr lang="en-US" dirty="0">
                <a:cs typeface="Arial" panose="020B0604020202020204"/>
              </a:rPr>
              <a:t>Heuristic: Estimated cost to the goal (used in A* and GBFS).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Arial" panose="020B0604020202020204"/>
              </a:rPr>
              <a:t>Frontier Management:</a:t>
            </a:r>
            <a:endParaRPr lang="en-US" b="1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dirty="0">
                <a:cs typeface="Arial" panose="020B0604020202020204"/>
              </a:rPr>
              <a:t>Different structures based on the algorithm:</a:t>
            </a:r>
            <a:endParaRPr lang="en-US" dirty="0">
              <a:cs typeface="Arial" panose="020B0604020202020204"/>
            </a:endParaRPr>
          </a:p>
          <a:p>
            <a:pPr marL="283210" indent="-283210"/>
            <a:r>
              <a:rPr lang="en-US" dirty="0">
                <a:cs typeface="Arial" panose="020B0604020202020204"/>
              </a:rPr>
              <a:t>Stack (DFS),Queue (BFS), Priority Queue (A*, Dijkstra’s, GBFS).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cs typeface="Arial" panose="020B0604020202020204"/>
              </a:rPr>
              <a:t>Algorithm Workflow:</a:t>
            </a:r>
            <a:endParaRPr lang="en-US" b="1" dirty="0">
              <a:cs typeface="Arial" panose="020B0604020202020204"/>
            </a:endParaRPr>
          </a:p>
          <a:p>
            <a:pPr marL="283210" indent="-283210"/>
            <a:r>
              <a:rPr lang="en-US" dirty="0">
                <a:cs typeface="Arial" panose="020B0604020202020204"/>
              </a:rPr>
              <a:t>Initialize the start node and add it to the frontier.</a:t>
            </a:r>
            <a:endParaRPr lang="en-US" dirty="0"/>
          </a:p>
          <a:p>
            <a:pPr marL="283210" indent="-283210"/>
            <a:r>
              <a:rPr lang="en-US" dirty="0">
                <a:cs typeface="Arial" panose="020B0604020202020204"/>
              </a:rPr>
              <a:t>Expand nodes based on the algorithm's strategy.</a:t>
            </a:r>
            <a:endParaRPr lang="en-US" dirty="0"/>
          </a:p>
          <a:p>
            <a:pPr marL="283210" indent="-283210"/>
            <a:r>
              <a:rPr lang="en-US" dirty="0">
                <a:cs typeface="Arial" panose="020B0604020202020204"/>
              </a:rPr>
              <a:t>Track explored nodes to avoid re-processing.</a:t>
            </a:r>
            <a:endParaRPr lang="en-US" dirty="0"/>
          </a:p>
          <a:p>
            <a:pPr marL="283210" indent="-283210"/>
            <a:r>
              <a:rPr lang="en-US" dirty="0">
                <a:cs typeface="Arial" panose="020B0604020202020204"/>
              </a:rPr>
              <a:t>Stop when the goal node is reached or the frontier is empty.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Arial" panose="020B0604020202020204"/>
              </a:rPr>
              <a:t>Visualization:</a:t>
            </a:r>
            <a:endParaRPr lang="en-US" b="1" dirty="0">
              <a:cs typeface="Arial" panose="020B0604020202020204"/>
            </a:endParaRPr>
          </a:p>
          <a:p>
            <a:pPr marL="283210" indent="-283210"/>
            <a:r>
              <a:rPr lang="en-US" dirty="0">
                <a:cs typeface="Arial" panose="020B0604020202020204"/>
              </a:rPr>
              <a:t>Dynamic step-by-step display of the search process.</a:t>
            </a:r>
            <a:endParaRPr lang="en-US" dirty="0"/>
          </a:p>
          <a:p>
            <a:pPr marL="283210" indent="-283210"/>
            <a:r>
              <a:rPr lang="en-US" dirty="0">
                <a:cs typeface="Arial" panose="020B0604020202020204"/>
              </a:rPr>
              <a:t>Highlights explored nodes, optimal paths, and intermediate states.</a:t>
            </a:r>
            <a:endParaRPr lang="en-US" dirty="0"/>
          </a:p>
          <a:p>
            <a:pPr marL="283210" indent="-283210"/>
            <a:endParaRPr lang="en-US" dirty="0">
              <a:cs typeface="Arial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/>
              </a:rPr>
              <a:t>Implementation</a:t>
            </a:r>
            <a:endParaRPr lang="en-US" dirty="0">
              <a:cs typeface="Arial" panose="020B060402020202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15019" cy="27432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Pathfinding Visualizer Project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07513" y="2538608"/>
            <a:ext cx="11382860" cy="4315534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Code Structure:</a:t>
            </a:r>
            <a:endParaRPr lang="en-US" sz="1800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Node and Grid Models:</a:t>
            </a:r>
            <a:endParaRPr lang="en-US" dirty="0">
              <a:cs typeface="Arial" panose="020B0604020202020204"/>
            </a:endParaRPr>
          </a:p>
          <a:p>
            <a:pPr marL="56896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Nodes store state, cost, heuristic, parent, etc.</a:t>
            </a:r>
            <a:endParaRPr lang="en-US" dirty="0">
              <a:ea typeface="+mn-lt"/>
              <a:cs typeface="+mn-lt"/>
            </a:endParaRPr>
          </a:p>
          <a:p>
            <a:pPr marL="568960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Grid manages nodes and neighbors.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Frontiers: </a:t>
            </a:r>
            <a:r>
              <a:rPr lang="en-US" dirty="0">
                <a:ea typeface="+mn-lt"/>
                <a:cs typeface="+mn-lt"/>
              </a:rPr>
              <a:t>Stack, Queue, Priority Queue.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Algorithms: </a:t>
            </a:r>
            <a:r>
              <a:rPr lang="en-US" dirty="0">
                <a:ea typeface="+mn-lt"/>
                <a:cs typeface="+mn-lt"/>
              </a:rPr>
              <a:t>Implemented modularly for flexibility and testing.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Visualization Tool:</a:t>
            </a:r>
            <a:endParaRPr lang="en-US" dirty="0">
              <a:ea typeface="+mn-lt"/>
              <a:cs typeface="+mn-lt"/>
            </a:endParaRPr>
          </a:p>
          <a:p>
            <a:pPr marL="688340" lvl="1" indent="-285750"/>
            <a:r>
              <a:rPr lang="en-US" dirty="0">
                <a:ea typeface="+mn-lt"/>
                <a:cs typeface="+mn-lt"/>
              </a:rPr>
              <a:t>Built using </a:t>
            </a:r>
            <a:r>
              <a:rPr lang="en-US" dirty="0" err="1">
                <a:ea typeface="+mn-lt"/>
                <a:cs typeface="+mn-lt"/>
              </a:rPr>
              <a:t>Pygame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Arial" panose="020B0604020202020204"/>
            </a:endParaRPr>
          </a:p>
          <a:p>
            <a:pPr lvl="1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Features:</a:t>
            </a:r>
            <a:endParaRPr lang="en-US" dirty="0">
              <a:cs typeface="Arial" panose="020B0604020202020204"/>
            </a:endParaRPr>
          </a:p>
          <a:p>
            <a:pPr marL="971550" lvl="1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Dynamic exploration.</a:t>
            </a:r>
            <a:endParaRPr lang="en-US" dirty="0"/>
          </a:p>
          <a:p>
            <a:pPr marL="971550" lvl="1" indent="-28575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Highlighted optimal paths and explored nodes.</a:t>
            </a:r>
            <a:endParaRPr lang="en-US" b="1" dirty="0">
              <a:cs typeface="Arial" panose="020B0604020202020204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</a:t>
            </a:r>
            <a:r>
              <a:rPr lang="en-US" dirty="0"/>
              <a:t> &amp; analysis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15019" cy="27432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Pathfinding Visualizer Project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176" y="2566500"/>
            <a:ext cx="6092700" cy="36138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Performance Metrics:</a:t>
            </a:r>
            <a:endParaRPr lang="en-US" dirty="0">
              <a:cs typeface="Arial" panose="020B0604020202020204"/>
            </a:endParaRPr>
          </a:p>
          <a:p>
            <a:pPr marL="283210" indent="-283210"/>
            <a:r>
              <a:rPr lang="en-US" dirty="0">
                <a:ea typeface="+mn-lt"/>
                <a:cs typeface="+mn-lt"/>
              </a:rPr>
              <a:t>Time Complexity:</a:t>
            </a:r>
            <a:endParaRPr lang="en-US" dirty="0"/>
          </a:p>
          <a:p>
            <a:pPr lvl="1" indent="-283210"/>
            <a:r>
              <a:rPr lang="en-US" dirty="0">
                <a:ea typeface="+mn-lt"/>
                <a:cs typeface="+mn-lt"/>
              </a:rPr>
              <a:t>DFS/BFS: O(V + E).</a:t>
            </a:r>
            <a:endParaRPr lang="en-US" dirty="0"/>
          </a:p>
          <a:p>
            <a:pPr lvl="1" indent="-283210"/>
            <a:r>
              <a:rPr lang="en-US" dirty="0">
                <a:ea typeface="+mn-lt"/>
                <a:cs typeface="+mn-lt"/>
              </a:rPr>
              <a:t>A*/Dijkstra’s/Greedy: O(E log V).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Space Complexity:</a:t>
            </a:r>
            <a:endParaRPr lang="en-US" dirty="0"/>
          </a:p>
          <a:p>
            <a:pPr lvl="1" indent="-283210"/>
            <a:r>
              <a:rPr lang="en-US" dirty="0">
                <a:ea typeface="+mn-lt"/>
                <a:cs typeface="+mn-lt"/>
              </a:rPr>
              <a:t>Depends on frontier size (O(V) in the worst case).</a:t>
            </a:r>
            <a:endParaRPr lang="en-US" dirty="0"/>
          </a:p>
          <a:p>
            <a:pPr lvl="1" indent="-283210"/>
            <a:endParaRPr lang="en-US" dirty="0"/>
          </a:p>
        </p:txBody>
      </p:sp>
      <p:sp>
        <p:nvSpPr>
          <p:cNvPr id="18" name="Text Placeholder 15"/>
          <p:cNvSpPr txBox="1"/>
          <p:nvPr/>
        </p:nvSpPr>
        <p:spPr>
          <a:xfrm>
            <a:off x="6096001" y="2562326"/>
            <a:ext cx="6092700" cy="34363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21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21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Algorithm Comparisons:</a:t>
            </a:r>
            <a:endParaRPr lang="en-US" dirty="0"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b="1" i="1" dirty="0">
                <a:ea typeface="+mn-lt"/>
                <a:cs typeface="+mn-lt"/>
              </a:rPr>
              <a:t>A</a:t>
            </a:r>
            <a:r>
              <a:rPr lang="en-US" b="1" dirty="0">
                <a:ea typeface="+mn-lt"/>
                <a:cs typeface="+mn-lt"/>
              </a:rPr>
              <a:t>*</a:t>
            </a:r>
            <a:r>
              <a:rPr lang="en-US" b="1" i="1" dirty="0">
                <a:ea typeface="+mn-lt"/>
                <a:cs typeface="+mn-lt"/>
              </a:rPr>
              <a:t> Search: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Best for balanced performance and accuracy.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b="1" dirty="0">
                <a:ea typeface="+mn-lt"/>
                <a:cs typeface="+mn-lt"/>
              </a:rPr>
              <a:t>Dijkstra’s:</a:t>
            </a:r>
            <a:r>
              <a:rPr lang="en-US" dirty="0">
                <a:ea typeface="+mn-lt"/>
                <a:cs typeface="+mn-lt"/>
              </a:rPr>
              <a:t> Reliable for weighted graphs but slower.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b="1" dirty="0">
                <a:ea typeface="+mn-lt"/>
                <a:cs typeface="+mn-lt"/>
              </a:rPr>
              <a:t>BFS:</a:t>
            </a:r>
            <a:r>
              <a:rPr lang="en-US" dirty="0">
                <a:ea typeface="+mn-lt"/>
                <a:cs typeface="+mn-lt"/>
              </a:rPr>
              <a:t> Optimal for unweighted graphs.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b="1" dirty="0">
                <a:ea typeface="+mn-lt"/>
                <a:cs typeface="+mn-lt"/>
              </a:rPr>
              <a:t>Greedy:</a:t>
            </a:r>
            <a:r>
              <a:rPr lang="en-US" dirty="0">
                <a:ea typeface="+mn-lt"/>
                <a:cs typeface="+mn-lt"/>
              </a:rPr>
              <a:t> Fast but may return suboptimal paths.</a:t>
            </a:r>
            <a:endParaRPr lang="en-US" dirty="0"/>
          </a:p>
          <a:p>
            <a:pPr marL="283210" indent="-283210">
              <a:buFont typeface="Arial" panose="020B0604020202020204"/>
              <a:buChar char="•"/>
            </a:pPr>
            <a:r>
              <a:rPr lang="en-US" b="1" dirty="0">
                <a:ea typeface="+mn-lt"/>
                <a:cs typeface="+mn-lt"/>
              </a:rPr>
              <a:t>DFS:</a:t>
            </a:r>
            <a:r>
              <a:rPr lang="en-US" dirty="0">
                <a:ea typeface="+mn-lt"/>
                <a:cs typeface="+mn-lt"/>
              </a:rPr>
              <a:t> Inefficient for large grids.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Visualization Results:</a:t>
            </a:r>
            <a:endParaRPr lang="en-US" dirty="0">
              <a:cs typeface="Arial" panose="020B0604020202020204"/>
            </a:endParaRPr>
          </a:p>
          <a:p>
            <a:pPr marL="283210" indent="-283210"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Graphical comparisons showcasing explored nodes and optimal paths for various grid scenarios.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cs typeface="Arial" panose="020B0604020202020204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/>
</ds:datastoreItem>
</file>

<file path=customXml/itemProps2.xml><?xml version="1.0" encoding="utf-8"?>
<ds:datastoreItem xmlns:ds="http://schemas.openxmlformats.org/officeDocument/2006/customXml" ds:itemID="{25B4CAA5-BE7A-46AB-97ED-63B24C46A3A8}">
  <ds:schemaRefs/>
</ds:datastoreItem>
</file>

<file path=customXml/itemProps3.xml><?xml version="1.0" encoding="utf-8"?>
<ds:datastoreItem xmlns:ds="http://schemas.openxmlformats.org/officeDocument/2006/customXml" ds:itemID="{411F98F7-6576-47F1-AD63-56E26C33974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5972</Words>
  <Application>WPS Presentation</Application>
  <PresentationFormat>Widescreen</PresentationFormat>
  <Paragraphs>227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</vt:lpstr>
      <vt:lpstr>Times New Roman</vt:lpstr>
      <vt:lpstr>Segoe UI</vt:lpstr>
      <vt:lpstr>Arial,Sans-Serif</vt:lpstr>
      <vt:lpstr>AMGDT</vt:lpstr>
      <vt:lpstr>Microsoft YaHei</vt:lpstr>
      <vt:lpstr>Arial Unicode MS</vt:lpstr>
      <vt:lpstr>Calibri</vt:lpstr>
      <vt:lpstr>Office Theme</vt:lpstr>
      <vt:lpstr>Project</vt:lpstr>
      <vt:lpstr>contents</vt:lpstr>
      <vt:lpstr>Introduction</vt:lpstr>
      <vt:lpstr>Problem Statement </vt:lpstr>
      <vt:lpstr>Algorithm Review</vt:lpstr>
      <vt:lpstr>System Design</vt:lpstr>
      <vt:lpstr>Methodology</vt:lpstr>
      <vt:lpstr>Implementation</vt:lpstr>
      <vt:lpstr>RESult &amp; analysis</vt:lpstr>
      <vt:lpstr>Result &amp; Analysis</vt:lpstr>
      <vt:lpstr>Conclusion and Future Scope</vt:lpstr>
      <vt:lpstr>Thank You</vt:lpstr>
      <vt:lpstr>Refrences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Sibonakaliso Kingsley Mdlovu</cp:lastModifiedBy>
  <cp:revision>443</cp:revision>
  <dcterms:created xsi:type="dcterms:W3CDTF">2024-11-28T20:42:00Z</dcterms:created>
  <dcterms:modified xsi:type="dcterms:W3CDTF">2024-11-29T00:16:14Z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C2672E932C6940F0BBAEC447A0051C1B_12</vt:lpwstr>
  </property>
  <property fmtid="{D5CDD505-2E9C-101B-9397-08002B2CF9AE}" pid="4" name="KSOProductBuildVer">
    <vt:lpwstr>1033-12.2.0.18911</vt:lpwstr>
  </property>
</Properties>
</file>