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100CB-1F56-F949-877A-E22703562494}" type="datetimeFigureOut">
              <a:rPr lang="en-US" smtClean="0"/>
              <a:t>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126FA-E5A8-814B-A2E6-11844434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126FA-E5A8-814B-A2E6-11844434B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4282-C3E0-AF42-AF85-A8914E602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87004-A4BE-1F4F-B5E4-DACBFCC66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30DED-714B-F34A-8CDA-3D0B3520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5F1-CA47-874D-8BDE-63EF84C5AEB6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8D5C-DE1C-EE45-A554-FDE9C72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8D33-F0E9-9546-A3BF-7D0CEA40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AC3-BB24-C141-9967-D697ACE2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AF64-3153-5549-9963-CCDA7DFF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37331-85C8-C545-BD86-795B932BD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2D6F-8E37-594F-9E8B-602A0F14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5F1-CA47-874D-8BDE-63EF84C5AEB6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23C4-CCC6-7942-935C-E010B654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D4EE-B3A2-CC4F-B6C7-A1B21960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AC3-BB24-C141-9967-D697ACE2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E1599-8516-6649-B26E-CB94C313B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91814-5015-264F-8773-8FD40D2EF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EBF7A-71AD-6747-891A-16421592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5F1-CA47-874D-8BDE-63EF84C5AEB6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5EDB9-D108-344C-A101-FC7E3F38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7692-11F8-7842-B495-BAC6430B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AC3-BB24-C141-9967-D697ACE2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3DBC-B35A-B94E-8AF5-915F2BBA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553C-C28D-DB41-BB51-4B6E25E1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2845D-146B-EE43-8E27-726C2D38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5F1-CA47-874D-8BDE-63EF84C5AEB6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4574-D973-504E-9708-C07161EE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7C89-651F-F54A-BBE4-854B4DD9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AC3-BB24-C141-9967-D697ACE2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5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6C5C-A25B-064E-A07E-1401BC61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5EA6-3F70-6C40-BC2B-3CAE917D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8247-CDA9-8A46-A055-D1D7072F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5F1-CA47-874D-8BDE-63EF84C5AEB6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61DE8-CF88-8041-9845-1B44C4B2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9145-C09C-FA4F-BA4F-39769D41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AC3-BB24-C141-9967-D697ACE2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D1EF-6CFE-D24D-893C-A9F4F8DC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E255B-DC8C-A645-AFB9-1D4EA80D6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8C424-1FD7-3742-A0D0-64566810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5767D-02E3-374D-810A-C4567B31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5F1-CA47-874D-8BDE-63EF84C5AEB6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5428-0D7F-6D45-8501-73FF036D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D7DDB-0CA2-C649-B06A-A3FEFDCF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AC3-BB24-C141-9967-D697ACE2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0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692F-DDF5-9444-8095-2E510621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05870-BDD2-B449-BC07-6453E1F8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6049D-32C2-3846-B993-E196174AA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A4790-05CD-C443-9A35-CF81918A6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8DEEF-BF21-DD46-968E-66A163D04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BE41C-5344-7B4A-952F-5F8D0C38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5F1-CA47-874D-8BDE-63EF84C5AEB6}" type="datetimeFigureOut">
              <a:rPr lang="en-US" smtClean="0"/>
              <a:t>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1649B-F443-2C4E-9432-BEDCCFB2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CF6C3-3ACE-1F4F-A536-58A94265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AC3-BB24-C141-9967-D697ACE2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B90D-600B-8D43-8A5D-0B750AB0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B0A01-EFE8-3C4E-8C56-3779A617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5F1-CA47-874D-8BDE-63EF84C5AEB6}" type="datetimeFigureOut">
              <a:rPr lang="en-US" smtClean="0"/>
              <a:t>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EF8B2-2393-3246-83C3-0D4E47C2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BBAA1-82B5-BD4E-9E5A-35AEAD2E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AC3-BB24-C141-9967-D697ACE2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6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7D0E5-F7A6-704C-B3AA-3881CBA8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5F1-CA47-874D-8BDE-63EF84C5AEB6}" type="datetimeFigureOut">
              <a:rPr lang="en-US" smtClean="0"/>
              <a:t>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1A21F-B440-CC41-A896-8F91F450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F1EA-1209-8C42-A1E2-D354ACD1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AC3-BB24-C141-9967-D697ACE2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64A8-94C6-3945-9092-920205C9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1A6C-3009-FE4A-BF95-7371C9003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76A34-EDA3-0345-B5B3-7FB0284C4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2371B-CE04-3F48-83FB-519AE6F0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5F1-CA47-874D-8BDE-63EF84C5AEB6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F269-2689-C94C-9418-3E50F5A3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B43F-F499-274D-9768-9639BFFB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AC3-BB24-C141-9967-D697ACE2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5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D418-5A0E-C740-84B2-82BCB9D6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76DA1-76C8-404D-816A-CD90F0EF5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8D6B1-E6C5-8540-9354-46117F261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207B5-9E67-2B40-85A0-0A3024A6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5F1-CA47-874D-8BDE-63EF84C5AEB6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ED66C-43BD-0E42-A697-965961D3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F5300-581A-DD47-9519-5AE014A6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AC3-BB24-C141-9967-D697ACE2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6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E6821-405C-6B4C-BC58-DA758835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4CA2B-02D9-9343-BEF5-A52ECC4DB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891E2-D78B-C84D-B020-2D2BF7ED3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C5F1-CA47-874D-8BDE-63EF84C5AEB6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A750-AAD9-B244-B33B-377B45AB5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CC2A-4FE7-2542-980D-CCB09B2AA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0CAC3-BB24-C141-9967-D697ACE2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3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.romano@abdn.ac.uk" TargetMode="External"/><Relationship Id="rId2" Type="http://schemas.openxmlformats.org/officeDocument/2006/relationships/hyperlink" Target="mailto:m.thiel@abdn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.romano@abdn.ac.uk" TargetMode="External"/><Relationship Id="rId2" Type="http://schemas.openxmlformats.org/officeDocument/2006/relationships/hyperlink" Target="mailto:m.thiel@abdn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bdn.ac.uk/students/academic-life/study-resources-3379.php#panel395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D1A7-E47D-1149-B286-9B11A1522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Data Science Project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PX55PA/PB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903B2-8FD6-C244-8125-946EA6A95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027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Coordinators: </a:t>
            </a:r>
          </a:p>
          <a:p>
            <a:pPr algn="l"/>
            <a:r>
              <a:rPr lang="en-US" dirty="0"/>
              <a:t>Marco Thiel (</a:t>
            </a:r>
            <a:r>
              <a:rPr lang="en-US" dirty="0">
                <a:hlinkClick r:id="rId2"/>
              </a:rPr>
              <a:t>m.thiel@abdn.ac.uk</a:t>
            </a:r>
            <a:r>
              <a:rPr lang="en-US" dirty="0"/>
              <a:t>)</a:t>
            </a:r>
          </a:p>
          <a:p>
            <a:pPr algn="l"/>
            <a:r>
              <a:rPr lang="en-US" dirty="0" err="1"/>
              <a:t>Mamen</a:t>
            </a:r>
            <a:r>
              <a:rPr lang="en-US" dirty="0"/>
              <a:t> Romano (</a:t>
            </a:r>
            <a:r>
              <a:rPr lang="en-US" dirty="0">
                <a:hlinkClick r:id="rId3"/>
              </a:rPr>
              <a:t>m.romano@abdn.ac.uk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1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2AA1-9512-864D-82BD-7685C1DB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Please check detailed guidelines in </a:t>
            </a:r>
            <a:r>
              <a:rPr lang="en-US" dirty="0" err="1">
                <a:solidFill>
                  <a:srgbClr val="0070C0"/>
                </a:solidFill>
              </a:rPr>
              <a:t>MyAberdeen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7DDCC56-ADC4-8899-0ABB-05CCE8B5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5" y="1633022"/>
            <a:ext cx="11777475" cy="522497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A2F7AB-D993-F60B-C8B7-D76E7F194E0E}"/>
              </a:ext>
            </a:extLst>
          </p:cNvPr>
          <p:cNvCxnSpPr>
            <a:cxnSpLocks/>
          </p:cNvCxnSpPr>
          <p:nvPr/>
        </p:nvCxnSpPr>
        <p:spPr>
          <a:xfrm flipH="1">
            <a:off x="7968343" y="5118265"/>
            <a:ext cx="1223158" cy="87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7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BEE5-136D-E24F-BA1C-2E404CAF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Supervisory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47F1-257F-3246-B0AB-C5FF1416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3346"/>
          </a:xfrm>
        </p:spPr>
        <p:txBody>
          <a:bodyPr/>
          <a:lstStyle/>
          <a:p>
            <a:r>
              <a:rPr lang="en-US" sz="2400" dirty="0"/>
              <a:t>10 supervisory group meetings to review progress and discuss problems and questions.</a:t>
            </a:r>
          </a:p>
          <a:p>
            <a:r>
              <a:rPr lang="en-US" sz="2400" dirty="0"/>
              <a:t>Students expected to work independently; supervisors to provide some guidance and point in the right direction.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937AB3-5302-3645-9FDF-77A6BDD3C58B}"/>
              </a:ext>
            </a:extLst>
          </p:cNvPr>
          <p:cNvSpPr txBox="1">
            <a:spLocks/>
          </p:cNvSpPr>
          <p:nvPr/>
        </p:nvSpPr>
        <p:spPr>
          <a:xfrm>
            <a:off x="918681" y="38439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Any questions or problems, please contact us: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0270EAE-5638-DC4C-95AB-FCC4ECA4C5C9}"/>
              </a:ext>
            </a:extLst>
          </p:cNvPr>
          <p:cNvSpPr txBox="1">
            <a:spLocks/>
          </p:cNvSpPr>
          <p:nvPr/>
        </p:nvSpPr>
        <p:spPr>
          <a:xfrm>
            <a:off x="1020566" y="47013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Marco Thiel (</a:t>
            </a:r>
            <a:r>
              <a:rPr lang="en-US" sz="2400" dirty="0">
                <a:hlinkClick r:id="rId2"/>
              </a:rPr>
              <a:t>m.thiel@abdn.ac.uk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Mamen</a:t>
            </a:r>
            <a:r>
              <a:rPr lang="en-US" sz="2400" dirty="0"/>
              <a:t> Romano (</a:t>
            </a:r>
            <a:r>
              <a:rPr lang="en-US" sz="2400" dirty="0">
                <a:hlinkClick r:id="rId3"/>
              </a:rPr>
              <a:t>m.romano@abdn.ac.uk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60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CCD4-E5FB-3742-80E5-D5303A63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Aims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5E86-5B08-F442-92F2-E230BB93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an independent research project on the area of data science.</a:t>
            </a:r>
          </a:p>
          <a:p>
            <a:r>
              <a:rPr lang="en-US" dirty="0"/>
              <a:t>Get experience in working with a real-world data set and apply a range of data science tools to extract information from the data.</a:t>
            </a:r>
          </a:p>
          <a:p>
            <a:r>
              <a:rPr lang="en-US" dirty="0"/>
              <a:t>Acquire breadth and depth of knowledge in the area of your project.</a:t>
            </a:r>
          </a:p>
          <a:p>
            <a:r>
              <a:rPr lang="en-US" dirty="0"/>
              <a:t>Acquire planning and analytical skills, as well as oral and written presentation skills.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0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596D-BF6C-9C4F-90F4-45DE466F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Course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1B245-5AC5-3D40-B45D-0E4C5A29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812"/>
            <a:ext cx="1100695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There are 3 main components: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>
                <a:solidFill>
                  <a:srgbClr val="0070C0"/>
                </a:solidFill>
              </a:rPr>
              <a:t>Oral presentation</a:t>
            </a:r>
            <a:r>
              <a:rPr lang="en-US" sz="2400" dirty="0"/>
              <a:t> (mandatory, but not counting towards final mark): group presentation explaining the motivation of the project, main objectives, workplan, and preliminary results.</a:t>
            </a:r>
          </a:p>
          <a:p>
            <a:pPr marL="0" lvl="0" indent="0">
              <a:buNone/>
            </a:pPr>
            <a:endParaRPr lang="en-GB" sz="2400" dirty="0"/>
          </a:p>
          <a:p>
            <a:pPr lvl="0"/>
            <a:r>
              <a:rPr lang="en-US" sz="2400" dirty="0">
                <a:solidFill>
                  <a:srgbClr val="0070C0"/>
                </a:solidFill>
              </a:rPr>
              <a:t>Thesis</a:t>
            </a:r>
            <a:r>
              <a:rPr lang="en-US" sz="2400" dirty="0"/>
              <a:t> (65% of overall mark): written thesis to be submitted on the </a:t>
            </a:r>
            <a:r>
              <a:rPr lang="en-US" sz="2400" dirty="0">
                <a:solidFill>
                  <a:srgbClr val="FF0000"/>
                </a:solidFill>
              </a:rPr>
              <a:t>29</a:t>
            </a:r>
            <a:r>
              <a:rPr lang="en-US" sz="2400" baseline="30000" dirty="0">
                <a:solidFill>
                  <a:srgbClr val="FF0000"/>
                </a:solidFill>
              </a:rPr>
              <a:t>th</a:t>
            </a:r>
            <a:r>
              <a:rPr lang="en-US" sz="2400" dirty="0">
                <a:solidFill>
                  <a:srgbClr val="FF0000"/>
                </a:solidFill>
              </a:rPr>
              <a:t> of March </a:t>
            </a:r>
            <a:r>
              <a:rPr lang="en-US" sz="2400" dirty="0">
                <a:solidFill>
                  <a:srgbClr val="00B050"/>
                </a:solidFill>
              </a:rPr>
              <a:t>(21</a:t>
            </a:r>
            <a:r>
              <a:rPr lang="en-US" sz="2400" baseline="30000" dirty="0">
                <a:solidFill>
                  <a:srgbClr val="00B050"/>
                </a:solidFill>
              </a:rPr>
              <a:t>st</a:t>
            </a:r>
            <a:r>
              <a:rPr lang="en-US" sz="2400" dirty="0">
                <a:solidFill>
                  <a:srgbClr val="00B050"/>
                </a:solidFill>
              </a:rPr>
              <a:t> June for part-time students).</a:t>
            </a:r>
          </a:p>
          <a:p>
            <a:pPr marL="0" lvl="0" indent="0">
              <a:buNone/>
            </a:pPr>
            <a:endParaRPr lang="en-GB" sz="2400" dirty="0"/>
          </a:p>
          <a:p>
            <a:pPr lvl="0"/>
            <a:r>
              <a:rPr lang="en-US" sz="2400" dirty="0">
                <a:solidFill>
                  <a:srgbClr val="0070C0"/>
                </a:solidFill>
              </a:rPr>
              <a:t>Viva</a:t>
            </a:r>
            <a:r>
              <a:rPr lang="en-US" sz="2400" dirty="0"/>
              <a:t> (oral exam, 35% of overall mark): </a:t>
            </a:r>
            <a:r>
              <a:rPr lang="en-US" sz="2400" b="1" dirty="0">
                <a:solidFill>
                  <a:srgbClr val="FF0000"/>
                </a:solidFill>
              </a:rPr>
              <a:t>tentative date</a:t>
            </a:r>
            <a:r>
              <a:rPr lang="en-US" sz="2400" dirty="0">
                <a:solidFill>
                  <a:srgbClr val="FF0000"/>
                </a:solidFill>
              </a:rPr>
              <a:t>: 15</a:t>
            </a:r>
            <a:r>
              <a:rPr lang="en-US" sz="2400" baseline="30000" dirty="0">
                <a:solidFill>
                  <a:srgbClr val="FF0000"/>
                </a:solidFill>
              </a:rPr>
              <a:t>th</a:t>
            </a:r>
            <a:r>
              <a:rPr lang="en-US" sz="2400" dirty="0">
                <a:solidFill>
                  <a:srgbClr val="FF0000"/>
                </a:solidFill>
              </a:rPr>
              <a:t> May - 19</a:t>
            </a:r>
            <a:r>
              <a:rPr lang="en-US" sz="2400" baseline="30000" dirty="0">
                <a:solidFill>
                  <a:srgbClr val="FF0000"/>
                </a:solidFill>
              </a:rPr>
              <a:t>th</a:t>
            </a:r>
            <a:r>
              <a:rPr lang="en-US" sz="2400" dirty="0">
                <a:solidFill>
                  <a:srgbClr val="FF0000"/>
                </a:solidFill>
              </a:rPr>
              <a:t> May, subject to changes </a:t>
            </a:r>
            <a:r>
              <a:rPr lang="en-US" sz="2400" dirty="0">
                <a:solidFill>
                  <a:srgbClr val="00B050"/>
                </a:solidFill>
              </a:rPr>
              <a:t>(beginning-mid July for part-time students).</a:t>
            </a:r>
            <a:endParaRPr lang="en-GB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7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F183-ECA4-B919-6E17-87C78F05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Group/individual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9DFE-646E-023C-950F-B0402818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Oral presentation</a:t>
            </a:r>
            <a:r>
              <a:rPr lang="en-US" dirty="0"/>
              <a:t>: teamwork. Work together to present main objectives of your topic of research, open questions, literature review, main methodology, and work plan.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Thesis</a:t>
            </a:r>
            <a:r>
              <a:rPr lang="en-US" dirty="0"/>
              <a:t>: individual work. Each student needs to work individually on their own thesis, which needs to be submitted at the end of the project.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04FE-8BB7-C841-985C-308A206B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Oral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1824-E74B-2348-8C06-D03B895C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Group presentation: 20 minutes + 10 minutes questions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Tentative date: week of the 19</a:t>
            </a:r>
            <a:r>
              <a:rPr lang="en-US" sz="2400" baseline="30000" dirty="0">
                <a:solidFill>
                  <a:srgbClr val="FF0000"/>
                </a:solidFill>
              </a:rPr>
              <a:t>th </a:t>
            </a:r>
            <a:r>
              <a:rPr lang="en-US" sz="2400" dirty="0">
                <a:solidFill>
                  <a:srgbClr val="FF0000"/>
                </a:solidFill>
              </a:rPr>
              <a:t>February</a:t>
            </a:r>
          </a:p>
          <a:p>
            <a:r>
              <a:rPr lang="en-US" sz="2400" dirty="0"/>
              <a:t>Presentations should explain motivation and justification of the project, background information, main objectives of the project, plan to address those and preliminary results.</a:t>
            </a:r>
          </a:p>
          <a:p>
            <a:r>
              <a:rPr lang="en-US" sz="2400" dirty="0"/>
              <a:t>Plan structure of the talk, so that it is logical; highlight open questions; make sure you have a good timekeeping; prepare clear and legible slides with a good balance of text and graphics.</a:t>
            </a:r>
          </a:p>
          <a:p>
            <a:r>
              <a:rPr lang="en-US" sz="2400" dirty="0"/>
              <a:t>Both staff and peer students will give anonymous, constructive feedback.</a:t>
            </a:r>
          </a:p>
        </p:txBody>
      </p:sp>
    </p:spTree>
    <p:extLst>
      <p:ext uri="{BB962C8B-B14F-4D97-AF65-F5344CB8AC3E}">
        <p14:creationId xmlns:p14="http://schemas.microsoft.com/office/powerpoint/2010/main" val="282452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2AF7-CE2B-2041-951E-D9CD9B02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CCE7-5E93-514D-A8EF-9F900468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thesis will consist of 2 parts:</a:t>
            </a:r>
            <a:r>
              <a:rPr lang="en-GB" sz="2400" dirty="0"/>
              <a:t> </a:t>
            </a:r>
          </a:p>
          <a:p>
            <a:r>
              <a:rPr lang="en-US" sz="2400" u="sng" dirty="0"/>
              <a:t>Written report</a:t>
            </a:r>
            <a:r>
              <a:rPr lang="en-US" sz="2400" dirty="0"/>
              <a:t> (4,000 words, excluding references and abstract; please provide final word count): the motivation, background, methodology, main results and discussion need to be presented in this report in the format of a scientific paper (in word or pdf format). </a:t>
            </a:r>
          </a:p>
          <a:p>
            <a:r>
              <a:rPr lang="en-US" sz="2400" u="sng" dirty="0"/>
              <a:t>Supplementary Material</a:t>
            </a:r>
            <a:r>
              <a:rPr lang="en-US" sz="2400" dirty="0"/>
              <a:t> (no length limit): main code, well commented and in a runnable form; supplementary figures and tables to support results presented in report.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4E1CC-9C1F-94BE-456E-4BF771C8C19B}"/>
              </a:ext>
            </a:extLst>
          </p:cNvPr>
          <p:cNvSpPr txBox="1"/>
          <p:nvPr/>
        </p:nvSpPr>
        <p:spPr>
          <a:xfrm>
            <a:off x="1113083" y="5381316"/>
            <a:ext cx="26539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Feedback from supervisor</a:t>
            </a:r>
          </a:p>
        </p:txBody>
      </p:sp>
    </p:spTree>
    <p:extLst>
      <p:ext uri="{BB962C8B-B14F-4D97-AF65-F5344CB8AC3E}">
        <p14:creationId xmlns:p14="http://schemas.microsoft.com/office/powerpoint/2010/main" val="113920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6AC0-1132-DFF5-85F8-CB0A20B8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Writing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C7AD-427D-BF42-4108-607444AC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Super important! </a:t>
            </a:r>
            <a:r>
              <a:rPr lang="en-US" dirty="0"/>
              <a:t>65% of your mark given based on your thesis. </a:t>
            </a:r>
          </a:p>
          <a:p>
            <a:r>
              <a:rPr lang="en-US" dirty="0"/>
              <a:t>You need to be </a:t>
            </a:r>
            <a:r>
              <a:rPr lang="en-US" b="1" dirty="0"/>
              <a:t>concise and accurate</a:t>
            </a:r>
            <a:r>
              <a:rPr lang="en-US" dirty="0"/>
              <a:t>. Thesis needs to be very well structured. Main figures and tables should highlight your main results including captions explaining what you show.</a:t>
            </a:r>
          </a:p>
          <a:p>
            <a:r>
              <a:rPr lang="en-US" dirty="0"/>
              <a:t>Figures: spend time on them.</a:t>
            </a:r>
          </a:p>
          <a:p>
            <a:r>
              <a:rPr lang="en-US" b="1" dirty="0"/>
              <a:t>Focus on concepts rather than implementation </a:t>
            </a:r>
            <a:r>
              <a:rPr lang="en-US" dirty="0"/>
              <a:t>(implementation details provided by the code in Supplementary Material).</a:t>
            </a:r>
          </a:p>
          <a:p>
            <a:r>
              <a:rPr lang="en-US" dirty="0"/>
              <a:t>Interpret your results: what have you learnt from your analysis? Which conclusions can be drawn?</a:t>
            </a:r>
          </a:p>
        </p:txBody>
      </p:sp>
    </p:spTree>
    <p:extLst>
      <p:ext uri="{BB962C8B-B14F-4D97-AF65-F5344CB8AC3E}">
        <p14:creationId xmlns:p14="http://schemas.microsoft.com/office/powerpoint/2010/main" val="141731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BE60-4144-F7CB-3347-2BCEC449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Help with writing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7B83-7C10-3610-A75C-C6109A8D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Academic Skills: Student Learning Services, Academic Writing: Come to the Writing Room! </a:t>
            </a:r>
          </a:p>
          <a:p>
            <a:pPr marL="0" indent="0">
              <a:buNone/>
            </a:pPr>
            <a:r>
              <a:rPr lang="en-US" sz="2400" u="sng" dirty="0">
                <a:ln>
                  <a:noFill/>
                </a:ln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https://www.abdn.ac.uk/students/academic-life/study-resources-3379.php#panel3953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academic writing sessions that you can book through the online course booking system.</a:t>
            </a:r>
            <a:endParaRPr lang="en-GB" sz="2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7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F066-088B-4A4A-907C-9B32073A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Viva (oral exam)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2EDC-9AAD-764C-A819-15E676BC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 minute oral exam: internal examiner, supervisor.</a:t>
            </a:r>
          </a:p>
          <a:p>
            <a:r>
              <a:rPr lang="en-US" dirty="0"/>
              <a:t>The exam consists of a discussion to test your </a:t>
            </a:r>
            <a:r>
              <a:rPr lang="en-US" dirty="0">
                <a:solidFill>
                  <a:srgbClr val="C00000"/>
                </a:solidFill>
              </a:rPr>
              <a:t>understanding </a:t>
            </a:r>
            <a:r>
              <a:rPr lang="en-GB" dirty="0">
                <a:solidFill>
                  <a:srgbClr val="C00000"/>
                </a:solidFill>
              </a:rPr>
              <a:t>of the topic </a:t>
            </a:r>
            <a:r>
              <a:rPr lang="en-GB" dirty="0"/>
              <a:t>of your thesis, the </a:t>
            </a:r>
            <a:r>
              <a:rPr lang="en-GB" dirty="0">
                <a:solidFill>
                  <a:srgbClr val="C00000"/>
                </a:solidFill>
              </a:rPr>
              <a:t>methods</a:t>
            </a:r>
            <a:r>
              <a:rPr lang="en-GB" dirty="0"/>
              <a:t> that you have used to analyse the data, how you </a:t>
            </a:r>
            <a:r>
              <a:rPr lang="en-GB" dirty="0">
                <a:solidFill>
                  <a:srgbClr val="C00000"/>
                </a:solidFill>
              </a:rPr>
              <a:t>interpret your main results, </a:t>
            </a:r>
            <a:r>
              <a:rPr lang="en-GB" dirty="0"/>
              <a:t>which</a:t>
            </a:r>
            <a:r>
              <a:rPr lang="en-GB" dirty="0">
                <a:solidFill>
                  <a:srgbClr val="C00000"/>
                </a:solidFill>
              </a:rPr>
              <a:t> conclusions can be drawn </a:t>
            </a:r>
            <a:r>
              <a:rPr lang="en-GB" dirty="0"/>
              <a:t>from them and </a:t>
            </a:r>
            <a:r>
              <a:rPr lang="en-GB" dirty="0">
                <a:solidFill>
                  <a:srgbClr val="C00000"/>
                </a:solidFill>
              </a:rPr>
              <a:t>how they compare with the literature</a:t>
            </a:r>
            <a:r>
              <a:rPr lang="en-GB" dirty="0"/>
              <a:t>.</a:t>
            </a:r>
            <a:r>
              <a:rPr lang="en-GB" dirty="0">
                <a:effectLst/>
              </a:rPr>
              <a:t> </a:t>
            </a:r>
          </a:p>
          <a:p>
            <a:r>
              <a:rPr lang="en-GB" dirty="0"/>
              <a:t>The viva will test your </a:t>
            </a:r>
            <a:r>
              <a:rPr lang="en-GB" b="1" dirty="0"/>
              <a:t>depth</a:t>
            </a:r>
            <a:r>
              <a:rPr lang="en-GB" dirty="0"/>
              <a:t> and </a:t>
            </a:r>
            <a:r>
              <a:rPr lang="en-GB" b="1" dirty="0"/>
              <a:t>breadth</a:t>
            </a:r>
            <a:r>
              <a:rPr lang="en-GB" dirty="0"/>
              <a:t> of knowledge, understanding of material and </a:t>
            </a:r>
            <a:r>
              <a:rPr lang="en-GB" b="1" dirty="0"/>
              <a:t>ability to communicate ideas</a:t>
            </a:r>
            <a:r>
              <a:rPr lang="en-GB" dirty="0"/>
              <a:t>.</a:t>
            </a:r>
            <a:endParaRPr lang="en-GB" dirty="0">
              <a:effectLst/>
            </a:endParaRPr>
          </a:p>
          <a:p>
            <a:r>
              <a:rPr lang="en-GB" dirty="0"/>
              <a:t>No need to prepare slides: it will be a discussion rather than a presentation.</a:t>
            </a:r>
            <a:endParaRPr lang="en-GB" dirty="0">
              <a:effectLst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728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9FD1EBB1D9D4FAB1B440B5E9328FC" ma:contentTypeVersion="8" ma:contentTypeDescription="Create a new document." ma:contentTypeScope="" ma:versionID="e2c707d4d41f5b6ab8c61d1df2b26497">
  <xsd:schema xmlns:xsd="http://www.w3.org/2001/XMLSchema" xmlns:xs="http://www.w3.org/2001/XMLSchema" xmlns:p="http://schemas.microsoft.com/office/2006/metadata/properties" xmlns:ns2="6eb46ab0-8392-49e5-9850-ad0d6469a031" targetNamespace="http://schemas.microsoft.com/office/2006/metadata/properties" ma:root="true" ma:fieldsID="38c2f0e88a62710c4b71a62a23c1a47c" ns2:_="">
    <xsd:import namespace="6eb46ab0-8392-49e5-9850-ad0d6469a0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b46ab0-8392-49e5-9850-ad0d6469a0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901A44-3CD1-42D5-A93E-4474AD58B7A2}"/>
</file>

<file path=customXml/itemProps2.xml><?xml version="1.0" encoding="utf-8"?>
<ds:datastoreItem xmlns:ds="http://schemas.openxmlformats.org/officeDocument/2006/customXml" ds:itemID="{49906469-22FD-4885-BE84-6DEE0AB4463C}"/>
</file>

<file path=customXml/itemProps3.xml><?xml version="1.0" encoding="utf-8"?>
<ds:datastoreItem xmlns:ds="http://schemas.openxmlformats.org/officeDocument/2006/customXml" ds:itemID="{F6314786-1E58-4666-AA3A-58DCC936C92F}"/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766</Words>
  <Application>Microsoft Macintosh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Data Science Project PX55PA/PB</vt:lpstr>
      <vt:lpstr>Aims of the project</vt:lpstr>
      <vt:lpstr>Course assessment</vt:lpstr>
      <vt:lpstr>Group/individual work</vt:lpstr>
      <vt:lpstr>Oral presentation</vt:lpstr>
      <vt:lpstr>Thesis</vt:lpstr>
      <vt:lpstr>Writing skills</vt:lpstr>
      <vt:lpstr>Help with writing skills</vt:lpstr>
      <vt:lpstr>Viva (oral exam)</vt:lpstr>
      <vt:lpstr>Please check detailed guidelines in MyAberdeen</vt:lpstr>
      <vt:lpstr>Supervisory meetings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PX55PA/PB</dc:title>
  <dc:creator>Romano, M. Carmen</dc:creator>
  <cp:lastModifiedBy>Microsoft Office User</cp:lastModifiedBy>
  <cp:revision>29</cp:revision>
  <dcterms:created xsi:type="dcterms:W3CDTF">2022-01-07T10:25:17Z</dcterms:created>
  <dcterms:modified xsi:type="dcterms:W3CDTF">2024-01-07T06:05:09Z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0x0101007C19FD1EBB1D9D4FAB1B440B5E9328FC</vt:lpwstr>
  </property>
</Properties>
</file>