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06" r:id="rId1"/>
  </p:sldMasterIdLst>
  <p:notesMasterIdLst>
    <p:notesMasterId r:id="rId39"/>
  </p:notesMasterIdLst>
  <p:handoutMasterIdLst>
    <p:handoutMasterId r:id="rId40"/>
  </p:handoutMasterIdLst>
  <p:sldIdLst>
    <p:sldId id="256" r:id="rId2"/>
    <p:sldId id="323" r:id="rId3"/>
    <p:sldId id="324" r:id="rId4"/>
    <p:sldId id="322" r:id="rId5"/>
    <p:sldId id="343" r:id="rId6"/>
    <p:sldId id="338" r:id="rId7"/>
    <p:sldId id="345" r:id="rId8"/>
    <p:sldId id="342" r:id="rId9"/>
    <p:sldId id="346" r:id="rId10"/>
    <p:sldId id="339" r:id="rId11"/>
    <p:sldId id="340" r:id="rId12"/>
    <p:sldId id="341" r:id="rId13"/>
    <p:sldId id="328" r:id="rId14"/>
    <p:sldId id="262" r:id="rId15"/>
    <p:sldId id="329" r:id="rId16"/>
    <p:sldId id="327" r:id="rId17"/>
    <p:sldId id="283" r:id="rId18"/>
    <p:sldId id="325" r:id="rId19"/>
    <p:sldId id="307" r:id="rId20"/>
    <p:sldId id="284" r:id="rId21"/>
    <p:sldId id="285" r:id="rId22"/>
    <p:sldId id="286" r:id="rId23"/>
    <p:sldId id="287" r:id="rId24"/>
    <p:sldId id="314" r:id="rId25"/>
    <p:sldId id="300" r:id="rId26"/>
    <p:sldId id="301" r:id="rId27"/>
    <p:sldId id="302" r:id="rId28"/>
    <p:sldId id="315" r:id="rId29"/>
    <p:sldId id="291" r:id="rId30"/>
    <p:sldId id="303" r:id="rId31"/>
    <p:sldId id="304" r:id="rId32"/>
    <p:sldId id="305" r:id="rId33"/>
    <p:sldId id="308" r:id="rId34"/>
    <p:sldId id="311" r:id="rId35"/>
    <p:sldId id="312" r:id="rId36"/>
    <p:sldId id="313" r:id="rId37"/>
    <p:sldId id="309" r:id="rId3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FF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397" autoAdjust="0"/>
    <p:restoredTop sz="85451" autoAdjust="0"/>
  </p:normalViewPr>
  <p:slideViewPr>
    <p:cSldViewPr snapToGrid="0">
      <p:cViewPr>
        <p:scale>
          <a:sx n="40" d="100"/>
          <a:sy n="40" d="100"/>
        </p:scale>
        <p:origin x="1156" y="1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6CF210C-A212-407C-84B3-67E33DD68A15}" type="datetimeFigureOut">
              <a:rPr lang="en-US" smtClean="0"/>
              <a:t>6/25/2023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81E4D6F-4263-48F5-9B86-A5392044D84D}" type="slidenum">
              <a:rPr lang="en-US" smtClean="0"/>
              <a:t>‹#›</a:t>
            </a:fld>
            <a:endParaRPr lang="en-US"/>
          </a:p>
        </p:txBody>
      </p:sp>
    </p:spTree>
    <p:extLst>
      <p:ext uri="{BB962C8B-B14F-4D97-AF65-F5344CB8AC3E}">
        <p14:creationId xmlns:p14="http://schemas.microsoft.com/office/powerpoint/2010/main" val="2078628174"/>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2F80D84-0198-4D15-8BA1-5B7677A072A8}" type="datetimeFigureOut">
              <a:rPr lang="en-US" smtClean="0"/>
              <a:t>6/25/2023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4CA099-5FFE-4A53-A82F-52A0E7F938A7}" type="slidenum">
              <a:rPr lang="en-US" smtClean="0"/>
              <a:t>‹#›</a:t>
            </a:fld>
            <a:endParaRPr lang="en-US"/>
          </a:p>
        </p:txBody>
      </p:sp>
    </p:spTree>
    <p:extLst>
      <p:ext uri="{BB962C8B-B14F-4D97-AF65-F5344CB8AC3E}">
        <p14:creationId xmlns:p14="http://schemas.microsoft.com/office/powerpoint/2010/main" val="3475050658"/>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1949795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4D48BEB-C89F-4886-92E9-BDF956CC0688}" type="datetime1">
              <a:rPr lang="en-US" smtClean="0"/>
              <a:t>6/25/2023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59280282"/>
      </p:ext>
    </p:extLst>
  </p:cSld>
  <p:clrMapOvr>
    <a:masterClrMapping/>
  </p:clrMapOvr>
  <p:transition spd="med">
    <p:pull/>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5D4920-ED35-4CCE-93E4-4E351148755F}" type="datetime1">
              <a:rPr lang="en-US" smtClean="0"/>
              <a:t>6/25/2023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0395071"/>
      </p:ext>
    </p:extLst>
  </p:cSld>
  <p:clrMapOvr>
    <a:masterClrMapping/>
  </p:clrMapOvr>
  <p:transition spd="med">
    <p:pull/>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E5D8B3-280F-4F11-8E83-334A54720BB2}" type="datetime1">
              <a:rPr lang="en-US" smtClean="0"/>
              <a:t>6/25/2023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66079995"/>
      </p:ext>
    </p:extLst>
  </p:cSld>
  <p:clrMapOvr>
    <a:masterClrMapping/>
  </p:clrMapOvr>
  <p:transition spd="med">
    <p:pull/>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DD7DBC7-4E13-45D7-A5BB-3F330167AAA3}" type="datetime1">
              <a:rPr lang="en-US" smtClean="0"/>
              <a:t>6/25/2023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0770176"/>
      </p:ext>
    </p:extLst>
  </p:cSld>
  <p:clrMapOvr>
    <a:masterClrMapping/>
  </p:clrMapOvr>
  <p:transition spd="med">
    <p:pull/>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B46BDB0-998B-46A6-8800-63F4844D18D6}" type="datetime1">
              <a:rPr lang="en-US" smtClean="0"/>
              <a:t>6/25/2023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32251390"/>
      </p:ext>
    </p:extLst>
  </p:cSld>
  <p:clrMapOvr>
    <a:masterClrMapping/>
  </p:clrMapOvr>
  <p:transition spd="med">
    <p:pull/>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B8C76EC-D34B-404A-A1BE-978255551962}" type="datetime1">
              <a:rPr lang="en-US" smtClean="0"/>
              <a:t>6/25/2023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34916032"/>
      </p:ext>
    </p:extLst>
  </p:cSld>
  <p:clrMapOvr>
    <a:masterClrMapping/>
  </p:clrMapOvr>
  <p:transition spd="med">
    <p:pull/>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0CE3FD7-BBA6-422F-B460-C1B7E106222D}" type="datetime1">
              <a:rPr lang="en-US" smtClean="0"/>
              <a:t>6/25/2023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37292206"/>
      </p:ext>
    </p:extLst>
  </p:cSld>
  <p:clrMapOvr>
    <a:masterClrMapping/>
  </p:clrMapOvr>
  <p:transition spd="med">
    <p:pull/>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8197608-1F9D-4077-A2B0-B7FFFEFCEC3F}" type="datetime1">
              <a:rPr lang="en-US" smtClean="0"/>
              <a:t>6/25/2023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62886937"/>
      </p:ext>
    </p:extLst>
  </p:cSld>
  <p:clrMapOvr>
    <a:masterClrMapping/>
  </p:clrMapOvr>
  <p:transition spd="med">
    <p:pull/>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040AED4A-C92C-4770-BF66-8A0FC17B99FF}" type="datetime1">
              <a:rPr lang="en-US" smtClean="0"/>
              <a:t>6/25/2023</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93464318"/>
      </p:ext>
    </p:extLst>
  </p:cSld>
  <p:clrMapOvr>
    <a:masterClrMapping/>
  </p:clrMapOvr>
  <p:transition spd="med">
    <p:pull/>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8DDBDDC7-5F30-4997-BE22-CED1F4389BA1}" type="datetime1">
              <a:rPr lang="en-US" smtClean="0"/>
              <a:t>6/25/2023</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44044492"/>
      </p:ext>
    </p:extLst>
  </p:cSld>
  <p:clrMapOvr>
    <a:masterClrMapping/>
  </p:clrMapOvr>
  <p:transition spd="med">
    <p:pull/>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BCA32C-C032-4E8C-BF08-35A7CC5AC228}" type="datetime1">
              <a:rPr lang="en-US" smtClean="0"/>
              <a:t>6/25/2023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70241961"/>
      </p:ext>
    </p:extLst>
  </p:cSld>
  <p:clrMapOvr>
    <a:masterClrMapping/>
  </p:clrMapOvr>
  <p:transition spd="med">
    <p:pull/>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487494D9-3667-4E02-8374-DF6090C7BEFE}" type="datetime1">
              <a:rPr lang="en-US" smtClean="0"/>
              <a:t>6/25/2023</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D57F1E4F-1CFF-5643-939E-217C01CDF565}" type="slidenum">
              <a:rPr lang="en-US" smtClean="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3934116"/>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 id="2147483716" r:id="rId10"/>
    <p:sldLayoutId id="2147483717" r:id="rId11"/>
  </p:sldLayoutIdLst>
  <p:transition spd="med">
    <p:pull/>
  </p:transition>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Pentagon 4"/>
          <p:cNvSpPr/>
          <p:nvPr/>
        </p:nvSpPr>
        <p:spPr>
          <a:xfrm>
            <a:off x="0" y="241300"/>
            <a:ext cx="12192001" cy="533400"/>
          </a:xfrm>
          <a:prstGeom prst="homePlat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r">
              <a:spcBef>
                <a:spcPts val="1000"/>
              </a:spcBef>
              <a:buClr>
                <a:srgbClr val="1CADE4"/>
              </a:buClr>
            </a:pPr>
            <a:r>
              <a:rPr lang="en-US" sz="3000" dirty="0">
                <a:ln w="0"/>
                <a:solidFill>
                  <a:schemeClr val="tx1"/>
                </a:solidFill>
                <a:effectLst>
                  <a:outerShdw blurRad="38100" dist="19050" dir="2700000" algn="tl" rotWithShape="0">
                    <a:schemeClr val="dk1">
                      <a:alpha val="40000"/>
                    </a:schemeClr>
                  </a:outerShdw>
                </a:effectLst>
                <a:latin typeface="Century Gothic" panose="020B0502020202020204" pitchFamily="34" charset="0"/>
              </a:rPr>
              <a:t>Department of Computer Science &amp; Engineering </a:t>
            </a:r>
          </a:p>
        </p:txBody>
      </p:sp>
      <p:sp>
        <p:nvSpPr>
          <p:cNvPr id="6" name="Subtitle 2"/>
          <p:cNvSpPr txBox="1">
            <a:spLocks/>
          </p:cNvSpPr>
          <p:nvPr/>
        </p:nvSpPr>
        <p:spPr>
          <a:xfrm>
            <a:off x="3683357" y="254000"/>
            <a:ext cx="7521263" cy="647521"/>
          </a:xfrm>
          <a:prstGeom prst="rect">
            <a:avLst/>
          </a:prstGeom>
        </p:spPr>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pPr algn="r"/>
            <a:endParaRPr lang="en-US" sz="2800" b="1" dirty="0">
              <a:ln w="0"/>
              <a:solidFill>
                <a:schemeClr val="bg1"/>
              </a:solidFill>
              <a:effectLst>
                <a:outerShdw blurRad="38100" dist="19050" dir="2700000" algn="tl" rotWithShape="0">
                  <a:schemeClr val="dk1">
                    <a:alpha val="40000"/>
                  </a:schemeClr>
                </a:outerShdw>
              </a:effectLst>
              <a:latin typeface="Century Gothic" panose="020B0502020202020204" pitchFamily="34" charset="0"/>
            </a:endParaRPr>
          </a:p>
          <a:p>
            <a:pPr algn="r"/>
            <a:endParaRPr lang="en-US" sz="2800" b="1" dirty="0">
              <a:ln w="0"/>
              <a:solidFill>
                <a:schemeClr val="bg1"/>
              </a:solidFill>
              <a:effectLst>
                <a:outerShdw blurRad="38100" dist="19050" dir="2700000" algn="tl" rotWithShape="0">
                  <a:schemeClr val="dk1">
                    <a:alpha val="40000"/>
                  </a:schemeClr>
                </a:outerShdw>
              </a:effectLst>
              <a:latin typeface="Century Gothic" panose="020B0502020202020204" pitchFamily="34" charset="0"/>
            </a:endParaRPr>
          </a:p>
        </p:txBody>
      </p:sp>
      <p:sp>
        <p:nvSpPr>
          <p:cNvPr id="9" name="TextBox 8"/>
          <p:cNvSpPr txBox="1"/>
          <p:nvPr/>
        </p:nvSpPr>
        <p:spPr>
          <a:xfrm>
            <a:off x="3120978" y="1194370"/>
            <a:ext cx="8646019" cy="523220"/>
          </a:xfrm>
          <a:prstGeom prst="rect">
            <a:avLst/>
          </a:prstGeom>
          <a:noFill/>
        </p:spPr>
        <p:txBody>
          <a:bodyPr wrap="square" rtlCol="0">
            <a:spAutoFit/>
          </a:bodyPr>
          <a:lstStyle/>
          <a:p>
            <a:r>
              <a:rPr lang="en-ZA" sz="2800" b="1" dirty="0">
                <a:latin typeface="Tahoma" panose="020B0604030504040204" pitchFamily="34" charset="0"/>
                <a:ea typeface="Tahoma" panose="020B0604030504040204" pitchFamily="34" charset="0"/>
                <a:cs typeface="Tahoma" panose="020B0604030504040204" pitchFamily="34" charset="0"/>
              </a:rPr>
              <a:t>UNIVERSITY OF MINES AND TECHNOLOGY</a:t>
            </a:r>
            <a:endParaRPr lang="en-US" sz="2800" b="1" dirty="0"/>
          </a:p>
        </p:txBody>
      </p:sp>
      <p:sp>
        <p:nvSpPr>
          <p:cNvPr id="4" name="Subtitle 3">
            <a:extLst>
              <a:ext uri="{FF2B5EF4-FFF2-40B4-BE49-F238E27FC236}">
                <a16:creationId xmlns:a16="http://schemas.microsoft.com/office/drawing/2014/main" id="{81A66913-CD4A-43DD-985A-857124A9EDBA}"/>
              </a:ext>
            </a:extLst>
          </p:cNvPr>
          <p:cNvSpPr>
            <a:spLocks noGrp="1"/>
          </p:cNvSpPr>
          <p:nvPr>
            <p:ph type="subTitle" idx="1"/>
          </p:nvPr>
        </p:nvSpPr>
        <p:spPr>
          <a:xfrm>
            <a:off x="5187045" y="5709368"/>
            <a:ext cx="6890655" cy="528146"/>
          </a:xfrm>
        </p:spPr>
        <p:txBody>
          <a:bodyPr>
            <a:normAutofit/>
          </a:bodyPr>
          <a:lstStyle/>
          <a:p>
            <a:pPr algn="ctr"/>
            <a:r>
              <a:rPr lang="en-GB" sz="2800" dirty="0">
                <a:solidFill>
                  <a:schemeClr val="tx1"/>
                </a:solidFill>
                <a:latin typeface="Aharoni" panose="02010803020104030203" pitchFamily="2" charset="-79"/>
                <a:ea typeface="Tahoma" panose="020B0604030504040204" pitchFamily="34" charset="0"/>
                <a:cs typeface="Aharoni" panose="02010803020104030203" pitchFamily="2" charset="-79"/>
              </a:rPr>
              <a:t>BY: DR ERIC AFFUM</a:t>
            </a:r>
            <a:endParaRPr lang="en-ZA" sz="2800" dirty="0">
              <a:solidFill>
                <a:schemeClr val="tx1"/>
              </a:solidFill>
            </a:endParaRPr>
          </a:p>
        </p:txBody>
      </p:sp>
      <p:pic>
        <p:nvPicPr>
          <p:cNvPr id="1026" name="Picture 2" descr="Image result for university of mines and technology">
            <a:extLst>
              <a:ext uri="{FF2B5EF4-FFF2-40B4-BE49-F238E27FC236}">
                <a16:creationId xmlns:a16="http://schemas.microsoft.com/office/drawing/2014/main" id="{7DE4AD29-11F3-4614-929B-F11FD16F9DE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7380" y="195764"/>
            <a:ext cx="1708596" cy="1627549"/>
          </a:xfrm>
          <a:prstGeom prst="rect">
            <a:avLst/>
          </a:prstGeom>
          <a:noFill/>
          <a:extLst>
            <a:ext uri="{909E8E84-426E-40DD-AFC4-6F175D3DCCD1}">
              <a14:hiddenFill xmlns:a14="http://schemas.microsoft.com/office/drawing/2010/main">
                <a:solidFill>
                  <a:srgbClr val="FFFFFF"/>
                </a:solidFill>
              </a14:hiddenFill>
            </a:ext>
          </a:extLst>
        </p:spPr>
      </p:pic>
      <p:sp>
        <p:nvSpPr>
          <p:cNvPr id="8" name="Bevel 5">
            <a:extLst>
              <a:ext uri="{FF2B5EF4-FFF2-40B4-BE49-F238E27FC236}">
                <a16:creationId xmlns:a16="http://schemas.microsoft.com/office/drawing/2014/main" id="{37D54CB1-22E1-4F2F-91E5-98C8056C35B3}"/>
              </a:ext>
            </a:extLst>
          </p:cNvPr>
          <p:cNvSpPr/>
          <p:nvPr/>
        </p:nvSpPr>
        <p:spPr>
          <a:xfrm>
            <a:off x="1603399" y="1884679"/>
            <a:ext cx="9014292" cy="3657600"/>
          </a:xfrm>
          <a:prstGeom prst="bevel">
            <a:avLst/>
          </a:prstGeom>
          <a:solidFill>
            <a:schemeClr val="accent6">
              <a:lumMod val="60000"/>
              <a:lumOff val="40000"/>
            </a:schemeClr>
          </a:solidFill>
          <a:effectLst>
            <a:reflection blurRad="6350" stA="50000" endA="300" endPos="55000" dir="5400000" sy="-100000" algn="bl" rotWithShape="0"/>
          </a:effectLst>
          <a:scene3d>
            <a:camera prst="obliqueBottomLef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solidFill>
                  <a:schemeClr val="tx1"/>
                </a:solidFill>
                <a:latin typeface="Tahoma" pitchFamily="34" charset="0"/>
                <a:ea typeface="Tahoma" pitchFamily="34" charset="0"/>
                <a:cs typeface="Tahoma" pitchFamily="34" charset="0"/>
              </a:rPr>
              <a:t>Database Terminologies</a:t>
            </a:r>
          </a:p>
          <a:p>
            <a:pPr algn="ctr"/>
            <a:r>
              <a:rPr lang="en-US" sz="3600" b="1" dirty="0">
                <a:solidFill>
                  <a:schemeClr val="tx1"/>
                </a:solidFill>
                <a:latin typeface="Tahoma" pitchFamily="34" charset="0"/>
                <a:ea typeface="Tahoma" pitchFamily="34" charset="0"/>
                <a:cs typeface="Tahoma" pitchFamily="34" charset="0"/>
              </a:rPr>
              <a:t>&amp; Concepts</a:t>
            </a:r>
          </a:p>
        </p:txBody>
      </p:sp>
    </p:spTree>
    <p:extLst>
      <p:ext uri="{BB962C8B-B14F-4D97-AF65-F5344CB8AC3E}">
        <p14:creationId xmlns:p14="http://schemas.microsoft.com/office/powerpoint/2010/main" val="693575943"/>
      </p:ext>
    </p:extLst>
  </p:cSld>
  <p:clrMapOvr>
    <a:masterClrMapping/>
  </p:clrMapOvr>
  <p:transition spd="med">
    <p:pull/>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122238"/>
            <a:ext cx="7543800" cy="914400"/>
          </a:xfrm>
        </p:spPr>
        <p:txBody>
          <a:bodyPr>
            <a:normAutofit/>
          </a:bodyPr>
          <a:lstStyle/>
          <a:p>
            <a:r>
              <a:rPr lang="en-US" sz="4400" b="1" dirty="0">
                <a:solidFill>
                  <a:srgbClr val="FF0000"/>
                </a:solidFill>
                <a:latin typeface="Tahoma" pitchFamily="34" charset="0"/>
                <a:ea typeface="Tahoma" pitchFamily="34" charset="0"/>
                <a:cs typeface="Tahoma" pitchFamily="34" charset="0"/>
              </a:rPr>
              <a:t>ACID PROPERTIES</a:t>
            </a:r>
          </a:p>
        </p:txBody>
      </p:sp>
      <p:sp>
        <p:nvSpPr>
          <p:cNvPr id="6" name="Rectangle 5"/>
          <p:cNvSpPr/>
          <p:nvPr/>
        </p:nvSpPr>
        <p:spPr>
          <a:xfrm>
            <a:off x="0" y="0"/>
            <a:ext cx="990600" cy="68580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2400" b="1" dirty="0">
                <a:latin typeface="Tahoma" pitchFamily="34" charset="0"/>
                <a:ea typeface="Tahoma" pitchFamily="34" charset="0"/>
                <a:cs typeface="Tahoma" pitchFamily="34" charset="0"/>
              </a:rPr>
              <a:t>UNIVERSITY OF MINES AND TECHNOLOGY</a:t>
            </a:r>
            <a:br>
              <a:rPr lang="en-US" dirty="0"/>
            </a:br>
            <a:endParaRPr lang="en-US" dirty="0"/>
          </a:p>
        </p:txBody>
      </p:sp>
      <p:sp>
        <p:nvSpPr>
          <p:cNvPr id="7" name="Content Placeholder 6">
            <a:extLst>
              <a:ext uri="{FF2B5EF4-FFF2-40B4-BE49-F238E27FC236}">
                <a16:creationId xmlns:a16="http://schemas.microsoft.com/office/drawing/2014/main" id="{D065A4EC-F853-6BA2-2A16-752B7A267A6F}"/>
              </a:ext>
            </a:extLst>
          </p:cNvPr>
          <p:cNvSpPr>
            <a:spLocks noGrp="1"/>
          </p:cNvSpPr>
          <p:nvPr>
            <p:ph idx="1"/>
          </p:nvPr>
        </p:nvSpPr>
        <p:spPr>
          <a:xfrm>
            <a:off x="1097280" y="1282045"/>
            <a:ext cx="10761640" cy="4826523"/>
          </a:xfrm>
        </p:spPr>
        <p:txBody>
          <a:bodyPr>
            <a:normAutofit fontScale="92500"/>
          </a:bodyPr>
          <a:lstStyle/>
          <a:p>
            <a:pPr algn="just"/>
            <a:r>
              <a:rPr lang="en-GB" sz="4100" dirty="0"/>
              <a:t> Consistency</a:t>
            </a:r>
          </a:p>
          <a:p>
            <a:pPr algn="just"/>
            <a:r>
              <a:rPr lang="en-GB" sz="4100" dirty="0"/>
              <a:t>Consistency means that we have to maintain the integrity constraints so that any given database stays consistent both before and after a transaction.</a:t>
            </a:r>
          </a:p>
          <a:p>
            <a:pPr algn="just"/>
            <a:endParaRPr lang="en-GB" dirty="0"/>
          </a:p>
          <a:p>
            <a:pPr algn="just"/>
            <a:r>
              <a:rPr lang="en-GB" sz="3300" dirty="0">
                <a:solidFill>
                  <a:srgbClr val="7030A0"/>
                </a:solidFill>
              </a:rPr>
              <a:t>Total after T occurs = 400 + 300 = 700.</a:t>
            </a:r>
          </a:p>
          <a:p>
            <a:pPr algn="just"/>
            <a:endParaRPr lang="en-GB" sz="3300" dirty="0">
              <a:solidFill>
                <a:srgbClr val="7030A0"/>
              </a:solidFill>
            </a:endParaRPr>
          </a:p>
          <a:p>
            <a:pPr algn="just"/>
            <a:r>
              <a:rPr lang="en-GB" sz="3300" dirty="0">
                <a:solidFill>
                  <a:srgbClr val="7030A0"/>
                </a:solidFill>
              </a:rPr>
              <a:t>Total before T occurs = 500 + 200 = 700.</a:t>
            </a:r>
            <a:endParaRPr lang="en-US" sz="3300" dirty="0">
              <a:solidFill>
                <a:srgbClr val="7030A0"/>
              </a:solidFill>
            </a:endParaRPr>
          </a:p>
        </p:txBody>
      </p:sp>
    </p:spTree>
    <p:extLst>
      <p:ext uri="{BB962C8B-B14F-4D97-AF65-F5344CB8AC3E}">
        <p14:creationId xmlns:p14="http://schemas.microsoft.com/office/powerpoint/2010/main" val="1638662233"/>
      </p:ext>
    </p:extLst>
  </p:cSld>
  <p:clrMapOvr>
    <a:masterClrMapping/>
  </p:clrMapOvr>
  <p:transition spd="med">
    <p:pull/>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6963" y="287339"/>
            <a:ext cx="10058400" cy="645916"/>
          </a:xfrm>
        </p:spPr>
        <p:txBody>
          <a:bodyPr>
            <a:normAutofit fontScale="90000"/>
          </a:bodyPr>
          <a:lstStyle/>
          <a:p>
            <a:r>
              <a:rPr lang="en-US" sz="4800" b="1" dirty="0">
                <a:solidFill>
                  <a:srgbClr val="FF0000"/>
                </a:solidFill>
                <a:latin typeface="Tahoma" pitchFamily="34" charset="0"/>
                <a:ea typeface="Tahoma" pitchFamily="34" charset="0"/>
                <a:cs typeface="Tahoma" pitchFamily="34" charset="0"/>
              </a:rPr>
              <a:t>ACID PROPERTIES</a:t>
            </a:r>
            <a:endParaRPr lang="en-US" dirty="0">
              <a:solidFill>
                <a:srgbClr val="FF0000"/>
              </a:solidFill>
            </a:endParaRPr>
          </a:p>
        </p:txBody>
      </p:sp>
      <p:sp>
        <p:nvSpPr>
          <p:cNvPr id="8" name="Content Placeholder 7">
            <a:extLst>
              <a:ext uri="{FF2B5EF4-FFF2-40B4-BE49-F238E27FC236}">
                <a16:creationId xmlns:a16="http://schemas.microsoft.com/office/drawing/2014/main" id="{445DB8B4-5653-98FE-D097-29F5FD0428B3}"/>
              </a:ext>
            </a:extLst>
          </p:cNvPr>
          <p:cNvSpPr>
            <a:spLocks noGrp="1"/>
          </p:cNvSpPr>
          <p:nvPr>
            <p:ph idx="1"/>
          </p:nvPr>
        </p:nvSpPr>
        <p:spPr>
          <a:xfrm>
            <a:off x="1066800" y="933254"/>
            <a:ext cx="10942948" cy="4458877"/>
          </a:xfrm>
        </p:spPr>
        <p:txBody>
          <a:bodyPr>
            <a:noAutofit/>
          </a:bodyPr>
          <a:lstStyle/>
          <a:p>
            <a:pPr algn="just"/>
            <a:r>
              <a:rPr lang="en-GB" sz="2800" dirty="0"/>
              <a:t>Isolation</a:t>
            </a:r>
          </a:p>
          <a:p>
            <a:pPr algn="just"/>
            <a:r>
              <a:rPr lang="en-GB" sz="2800" dirty="0"/>
              <a:t>Isolation ensures the occurrence of multiple transactions concurrently without a database state leading to a state of inconsistency.</a:t>
            </a:r>
          </a:p>
          <a:p>
            <a:pPr algn="just"/>
            <a:endParaRPr lang="en-GB" sz="2800" dirty="0"/>
          </a:p>
          <a:p>
            <a:pPr algn="just"/>
            <a:r>
              <a:rPr lang="en-GB" sz="2800" dirty="0"/>
              <a:t>A transaction occurs independently, i.e. without any interference. </a:t>
            </a:r>
          </a:p>
          <a:p>
            <a:pPr algn="just"/>
            <a:endParaRPr lang="en-GB" sz="2800" dirty="0"/>
          </a:p>
          <a:p>
            <a:pPr algn="just"/>
            <a:r>
              <a:rPr lang="en-GB" sz="2800" dirty="0"/>
              <a:t>Any changes that occur in any particular transaction would NOT be ever visible to the other transactions unless and until this particular change in this transaction has been committed or written to the memory.</a:t>
            </a:r>
          </a:p>
        </p:txBody>
      </p:sp>
      <p:sp>
        <p:nvSpPr>
          <p:cNvPr id="6" name="Rectangle 5"/>
          <p:cNvSpPr/>
          <p:nvPr/>
        </p:nvSpPr>
        <p:spPr>
          <a:xfrm>
            <a:off x="0" y="0"/>
            <a:ext cx="990600" cy="68580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2400" b="1" dirty="0">
                <a:latin typeface="Tahoma" pitchFamily="34" charset="0"/>
                <a:ea typeface="Tahoma" pitchFamily="34" charset="0"/>
                <a:cs typeface="Tahoma" pitchFamily="34" charset="0"/>
              </a:rPr>
              <a:t>UNIVERSITY OF MINES AND TECHNOLOGY</a:t>
            </a:r>
            <a:br>
              <a:rPr lang="en-US" dirty="0"/>
            </a:br>
            <a:endParaRPr lang="en-US" dirty="0"/>
          </a:p>
        </p:txBody>
      </p:sp>
    </p:spTree>
    <p:extLst>
      <p:ext uri="{BB962C8B-B14F-4D97-AF65-F5344CB8AC3E}">
        <p14:creationId xmlns:p14="http://schemas.microsoft.com/office/powerpoint/2010/main" val="3509549089"/>
      </p:ext>
    </p:extLst>
  </p:cSld>
  <p:clrMapOvr>
    <a:masterClrMapping/>
  </p:clrMapOvr>
  <p:transition spd="med">
    <p:pull/>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122238"/>
            <a:ext cx="7543800" cy="914400"/>
          </a:xfrm>
        </p:spPr>
        <p:txBody>
          <a:bodyPr>
            <a:normAutofit/>
          </a:bodyPr>
          <a:lstStyle/>
          <a:p>
            <a:r>
              <a:rPr lang="en-US" sz="4400" b="1" dirty="0">
                <a:solidFill>
                  <a:srgbClr val="FF0000"/>
                </a:solidFill>
                <a:latin typeface="Tahoma" pitchFamily="34" charset="0"/>
                <a:ea typeface="Tahoma" pitchFamily="34" charset="0"/>
                <a:cs typeface="Tahoma" pitchFamily="34" charset="0"/>
              </a:rPr>
              <a:t>ACID PROPERTIES</a:t>
            </a:r>
          </a:p>
        </p:txBody>
      </p:sp>
      <p:sp>
        <p:nvSpPr>
          <p:cNvPr id="6" name="Rectangle 5"/>
          <p:cNvSpPr/>
          <p:nvPr/>
        </p:nvSpPr>
        <p:spPr>
          <a:xfrm>
            <a:off x="0" y="0"/>
            <a:ext cx="990600" cy="68580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2400" b="1" dirty="0">
                <a:latin typeface="Tahoma" pitchFamily="34" charset="0"/>
                <a:ea typeface="Tahoma" pitchFamily="34" charset="0"/>
                <a:cs typeface="Tahoma" pitchFamily="34" charset="0"/>
              </a:rPr>
              <a:t>UNIVERSITY OF MINES AND TECHNOLOGY</a:t>
            </a:r>
            <a:br>
              <a:rPr lang="en-US" dirty="0"/>
            </a:br>
            <a:endParaRPr lang="en-US" dirty="0"/>
          </a:p>
        </p:txBody>
      </p:sp>
      <p:sp>
        <p:nvSpPr>
          <p:cNvPr id="7" name="Content Placeholder 6">
            <a:extLst>
              <a:ext uri="{FF2B5EF4-FFF2-40B4-BE49-F238E27FC236}">
                <a16:creationId xmlns:a16="http://schemas.microsoft.com/office/drawing/2014/main" id="{D065A4EC-F853-6BA2-2A16-752B7A267A6F}"/>
              </a:ext>
            </a:extLst>
          </p:cNvPr>
          <p:cNvSpPr>
            <a:spLocks noGrp="1"/>
          </p:cNvSpPr>
          <p:nvPr>
            <p:ph idx="1"/>
          </p:nvPr>
        </p:nvSpPr>
        <p:spPr>
          <a:xfrm>
            <a:off x="1066800" y="1158876"/>
            <a:ext cx="10058400" cy="4346378"/>
          </a:xfrm>
        </p:spPr>
        <p:txBody>
          <a:bodyPr>
            <a:normAutofit lnSpcReduction="10000"/>
          </a:bodyPr>
          <a:lstStyle/>
          <a:p>
            <a:pPr algn="just"/>
            <a:r>
              <a:rPr lang="en-GB" sz="2800" dirty="0"/>
              <a:t>Durability</a:t>
            </a:r>
          </a:p>
          <a:p>
            <a:pPr algn="just"/>
            <a:r>
              <a:rPr lang="en-GB" sz="2800" dirty="0"/>
              <a:t>The durability property states that once the execution of a transaction is completed, the modifications and updates on the database gets written on and stored in the disk. </a:t>
            </a:r>
          </a:p>
          <a:p>
            <a:pPr algn="just"/>
            <a:endParaRPr lang="en-GB" sz="2800" dirty="0"/>
          </a:p>
          <a:p>
            <a:pPr algn="just"/>
            <a:r>
              <a:rPr lang="en-GB" sz="2800" dirty="0"/>
              <a:t>These persist even after the occurrence of a system failure. Such updates become permanent and get stored in non-volatile memory. </a:t>
            </a:r>
          </a:p>
          <a:p>
            <a:pPr algn="just"/>
            <a:endParaRPr lang="en-GB" sz="2800" dirty="0"/>
          </a:p>
          <a:p>
            <a:pPr algn="just"/>
            <a:r>
              <a:rPr lang="en-GB" sz="2800" dirty="0"/>
              <a:t>Thus, the effects of this transaction are never lost.</a:t>
            </a:r>
            <a:endParaRPr lang="en-US" sz="2800" dirty="0"/>
          </a:p>
        </p:txBody>
      </p:sp>
    </p:spTree>
    <p:extLst>
      <p:ext uri="{BB962C8B-B14F-4D97-AF65-F5344CB8AC3E}">
        <p14:creationId xmlns:p14="http://schemas.microsoft.com/office/powerpoint/2010/main" val="2471276777"/>
      </p:ext>
    </p:extLst>
  </p:cSld>
  <p:clrMapOvr>
    <a:masterClrMapping/>
  </p:clrMapOvr>
  <p:transition spd="med">
    <p:pull/>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122238"/>
            <a:ext cx="7543800" cy="914400"/>
          </a:xfrm>
        </p:spPr>
        <p:txBody>
          <a:bodyPr>
            <a:normAutofit/>
          </a:bodyPr>
          <a:lstStyle/>
          <a:p>
            <a:r>
              <a:rPr lang="en-US" sz="4400" b="1" dirty="0">
                <a:solidFill>
                  <a:srgbClr val="FF0000"/>
                </a:solidFill>
                <a:latin typeface="Tahoma" pitchFamily="34" charset="0"/>
                <a:ea typeface="Tahoma" pitchFamily="34" charset="0"/>
                <a:cs typeface="Tahoma" pitchFamily="34" charset="0"/>
              </a:rPr>
              <a:t>Database Architecture</a:t>
            </a:r>
          </a:p>
        </p:txBody>
      </p:sp>
      <p:sp>
        <p:nvSpPr>
          <p:cNvPr id="3" name="Content Placeholder 2"/>
          <p:cNvSpPr>
            <a:spLocks noGrp="1"/>
          </p:cNvSpPr>
          <p:nvPr>
            <p:ph idx="1"/>
          </p:nvPr>
        </p:nvSpPr>
        <p:spPr>
          <a:xfrm>
            <a:off x="1126672" y="1199471"/>
            <a:ext cx="10918371" cy="5135563"/>
          </a:xfrm>
        </p:spPr>
        <p:txBody>
          <a:bodyPr>
            <a:normAutofit/>
          </a:bodyPr>
          <a:lstStyle/>
          <a:p>
            <a:pPr>
              <a:buNone/>
            </a:pPr>
            <a:r>
              <a:rPr lang="en-US" sz="3000" dirty="0">
                <a:latin typeface="Tahoma" pitchFamily="34" charset="0"/>
                <a:ea typeface="Tahoma" pitchFamily="34" charset="0"/>
                <a:cs typeface="Tahoma" pitchFamily="34" charset="0"/>
              </a:rPr>
              <a:t>The architecture for DBMSs is divided into three general levels: </a:t>
            </a:r>
          </a:p>
          <a:p>
            <a:pPr>
              <a:buNone/>
            </a:pPr>
            <a:endParaRPr lang="en-US" sz="3600" dirty="0">
              <a:latin typeface="Tahoma" pitchFamily="34" charset="0"/>
              <a:ea typeface="Tahoma" pitchFamily="34" charset="0"/>
              <a:cs typeface="Tahoma" pitchFamily="34" charset="0"/>
            </a:endParaRPr>
          </a:p>
          <a:p>
            <a:pPr lvl="8">
              <a:buClr>
                <a:srgbClr val="FF0000"/>
              </a:buClr>
              <a:buFont typeface="Wingdings" panose="05000000000000000000" pitchFamily="2" charset="2"/>
              <a:buChar char="Ø"/>
            </a:pPr>
            <a:r>
              <a:rPr lang="en-US" sz="3600" dirty="0">
                <a:latin typeface="Tahoma" pitchFamily="34" charset="0"/>
                <a:ea typeface="Tahoma" pitchFamily="34" charset="0"/>
                <a:cs typeface="Tahoma" pitchFamily="34" charset="0"/>
              </a:rPr>
              <a:t>External </a:t>
            </a:r>
          </a:p>
          <a:p>
            <a:pPr lvl="8">
              <a:buClr>
                <a:srgbClr val="FF0000"/>
              </a:buClr>
              <a:buFont typeface="Wingdings" panose="05000000000000000000" pitchFamily="2" charset="2"/>
              <a:buChar char="Ø"/>
            </a:pPr>
            <a:r>
              <a:rPr lang="en-US" sz="3600" dirty="0">
                <a:latin typeface="Tahoma" pitchFamily="34" charset="0"/>
                <a:ea typeface="Tahoma" pitchFamily="34" charset="0"/>
                <a:cs typeface="Tahoma" pitchFamily="34" charset="0"/>
              </a:rPr>
              <a:t>Conceptual </a:t>
            </a:r>
          </a:p>
          <a:p>
            <a:pPr lvl="8">
              <a:buClr>
                <a:srgbClr val="FF0000"/>
              </a:buClr>
              <a:buFont typeface="Wingdings" panose="05000000000000000000" pitchFamily="2" charset="2"/>
              <a:buChar char="Ø"/>
            </a:pPr>
            <a:r>
              <a:rPr lang="en-US" sz="3600" dirty="0">
                <a:latin typeface="Tahoma" pitchFamily="34" charset="0"/>
                <a:ea typeface="Tahoma" pitchFamily="34" charset="0"/>
                <a:cs typeface="Tahoma" pitchFamily="34" charset="0"/>
              </a:rPr>
              <a:t>Internal </a:t>
            </a:r>
          </a:p>
        </p:txBody>
      </p:sp>
      <p:sp>
        <p:nvSpPr>
          <p:cNvPr id="6" name="Rectangle 5"/>
          <p:cNvSpPr/>
          <p:nvPr/>
        </p:nvSpPr>
        <p:spPr>
          <a:xfrm>
            <a:off x="0" y="0"/>
            <a:ext cx="990600" cy="68580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2400" b="1" dirty="0">
                <a:latin typeface="Tahoma" pitchFamily="34" charset="0"/>
                <a:ea typeface="Tahoma" pitchFamily="34" charset="0"/>
                <a:cs typeface="Tahoma" pitchFamily="34" charset="0"/>
              </a:rPr>
              <a:t>UNIVERSITY OF MINES AND TECHNOLOGY</a:t>
            </a:r>
            <a:br>
              <a:rPr lang="en-US" dirty="0"/>
            </a:br>
            <a:endParaRPr lang="en-US" dirty="0"/>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algn="ctr"/>
            <a:r>
              <a:rPr lang="en-US" sz="4800" b="1" dirty="0">
                <a:solidFill>
                  <a:srgbClr val="FF0000"/>
                </a:solidFill>
                <a:latin typeface="Tahoma" pitchFamily="34" charset="0"/>
                <a:ea typeface="Tahoma" pitchFamily="34" charset="0"/>
                <a:cs typeface="Tahoma" pitchFamily="34" charset="0"/>
              </a:rPr>
              <a:t>Database Architecture</a:t>
            </a:r>
            <a:endParaRPr lang="en-US" dirty="0">
              <a:solidFill>
                <a:srgbClr val="FF0000"/>
              </a:solidFill>
              <a:latin typeface="Tahoma" panose="020B0604030504040204" pitchFamily="34" charset="0"/>
              <a:ea typeface="Tahoma" panose="020B0604030504040204" pitchFamily="34" charset="0"/>
              <a:cs typeface="Tahoma" panose="020B0604030504040204" pitchFamily="34" charset="0"/>
            </a:endParaRPr>
          </a:p>
        </p:txBody>
      </p:sp>
      <p:sp>
        <p:nvSpPr>
          <p:cNvPr id="6" name="Content Placeholder 5"/>
          <p:cNvSpPr>
            <a:spLocks noGrp="1"/>
          </p:cNvSpPr>
          <p:nvPr>
            <p:ph sz="quarter" idx="1"/>
          </p:nvPr>
        </p:nvSpPr>
        <p:spPr>
          <a:xfrm>
            <a:off x="511628" y="1933822"/>
            <a:ext cx="11168743" cy="4525963"/>
          </a:xfrm>
        </p:spPr>
        <p:txBody>
          <a:bodyPr>
            <a:normAutofit/>
          </a:bodyPr>
          <a:lstStyle/>
          <a:p>
            <a:r>
              <a:rPr lang="en-US" sz="3200" dirty="0">
                <a:solidFill>
                  <a:srgbClr val="FF0000"/>
                </a:solidFill>
                <a:latin typeface="Tahoma" panose="020B0604030504040204" pitchFamily="34" charset="0"/>
                <a:ea typeface="Tahoma" panose="020B0604030504040204" pitchFamily="34" charset="0"/>
                <a:cs typeface="Tahoma" panose="020B0604030504040204" pitchFamily="34" charset="0"/>
              </a:rPr>
              <a:t>External level </a:t>
            </a:r>
            <a:r>
              <a:rPr lang="en-US" sz="3200" dirty="0">
                <a:latin typeface="Tahoma" panose="020B0604030504040204" pitchFamily="34" charset="0"/>
                <a:ea typeface="Tahoma" panose="020B0604030504040204" pitchFamily="34" charset="0"/>
                <a:cs typeface="Tahoma" panose="020B0604030504040204" pitchFamily="34" charset="0"/>
              </a:rPr>
              <a:t>of a database has the users’ view of the database. </a:t>
            </a:r>
          </a:p>
          <a:p>
            <a:r>
              <a:rPr lang="en-US" sz="3200" dirty="0">
                <a:solidFill>
                  <a:srgbClr val="FF0000"/>
                </a:solidFill>
                <a:latin typeface="Tahoma" panose="020B0604030504040204" pitchFamily="34" charset="0"/>
                <a:ea typeface="Tahoma" panose="020B0604030504040204" pitchFamily="34" charset="0"/>
                <a:cs typeface="Tahoma" panose="020B0604030504040204" pitchFamily="34" charset="0"/>
              </a:rPr>
              <a:t>The conceptual level </a:t>
            </a:r>
            <a:r>
              <a:rPr lang="en-US" sz="3200" dirty="0">
                <a:latin typeface="Tahoma" panose="020B0604030504040204" pitchFamily="34" charset="0"/>
                <a:ea typeface="Tahoma" panose="020B0604030504040204" pitchFamily="34" charset="0"/>
                <a:cs typeface="Tahoma" panose="020B0604030504040204" pitchFamily="34" charset="0"/>
              </a:rPr>
              <a:t>describes the logical structure of the entire database, including descriptions of data and relationships among the data. </a:t>
            </a:r>
          </a:p>
          <a:p>
            <a:r>
              <a:rPr lang="en-US" sz="3200" dirty="0">
                <a:solidFill>
                  <a:srgbClr val="FF0000"/>
                </a:solidFill>
                <a:latin typeface="Tahoma" panose="020B0604030504040204" pitchFamily="34" charset="0"/>
                <a:ea typeface="Tahoma" panose="020B0604030504040204" pitchFamily="34" charset="0"/>
                <a:cs typeface="Tahoma" panose="020B0604030504040204" pitchFamily="34" charset="0"/>
              </a:rPr>
              <a:t>The internal level </a:t>
            </a:r>
            <a:r>
              <a:rPr lang="en-US" sz="3200" dirty="0">
                <a:latin typeface="Tahoma" panose="020B0604030504040204" pitchFamily="34" charset="0"/>
                <a:ea typeface="Tahoma" panose="020B0604030504040204" pitchFamily="34" charset="0"/>
                <a:cs typeface="Tahoma" panose="020B0604030504040204" pitchFamily="34" charset="0"/>
              </a:rPr>
              <a:t>gives the details of the physical storage of the database on the computer.</a:t>
            </a:r>
          </a:p>
        </p:txBody>
      </p:sp>
    </p:spTree>
  </p:cSld>
  <p:clrMapOvr>
    <a:masterClrMapping/>
  </p:clrMapOvr>
  <p:transition spd="med">
    <p:pull/>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4" descr="Image result for Database Architecture">
            <a:extLst>
              <a:ext uri="{FF2B5EF4-FFF2-40B4-BE49-F238E27FC236}">
                <a16:creationId xmlns:a16="http://schemas.microsoft.com/office/drawing/2014/main" id="{28C553D6-69E7-4E39-BB86-2550915C016A}"/>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ZA"/>
          </a:p>
        </p:txBody>
      </p:sp>
      <p:pic>
        <p:nvPicPr>
          <p:cNvPr id="6" name="Picture 5">
            <a:extLst>
              <a:ext uri="{FF2B5EF4-FFF2-40B4-BE49-F238E27FC236}">
                <a16:creationId xmlns:a16="http://schemas.microsoft.com/office/drawing/2014/main" id="{1BD89827-F673-4E7D-B32F-D0851D042850}"/>
              </a:ext>
            </a:extLst>
          </p:cNvPr>
          <p:cNvPicPr>
            <a:picLocks noChangeAspect="1"/>
          </p:cNvPicPr>
          <p:nvPr/>
        </p:nvPicPr>
        <p:blipFill>
          <a:blip r:embed="rId2"/>
          <a:stretch>
            <a:fillRect/>
          </a:stretch>
        </p:blipFill>
        <p:spPr>
          <a:xfrm>
            <a:off x="1313258" y="0"/>
            <a:ext cx="9018520" cy="5618012"/>
          </a:xfrm>
          <a:prstGeom prst="rect">
            <a:avLst/>
          </a:prstGeom>
        </p:spPr>
      </p:pic>
    </p:spTree>
    <p:extLst>
      <p:ext uri="{BB962C8B-B14F-4D97-AF65-F5344CB8AC3E}">
        <p14:creationId xmlns:p14="http://schemas.microsoft.com/office/powerpoint/2010/main" val="4042749918"/>
      </p:ext>
    </p:extLst>
  </p:cSld>
  <p:clrMapOvr>
    <a:masterClrMapping/>
  </p:clrMapOvr>
  <p:transition spd="med">
    <p:pull/>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1006928"/>
            <a:ext cx="9171214" cy="789214"/>
          </a:xfrm>
        </p:spPr>
        <p:txBody>
          <a:bodyPr>
            <a:noAutofit/>
          </a:bodyPr>
          <a:lstStyle/>
          <a:p>
            <a:r>
              <a:rPr lang="en-US" sz="4400" b="1" dirty="0">
                <a:solidFill>
                  <a:srgbClr val="FF0000"/>
                </a:solidFill>
                <a:latin typeface="Tahoma" pitchFamily="34" charset="0"/>
                <a:ea typeface="Tahoma" pitchFamily="34" charset="0"/>
                <a:cs typeface="Tahoma" pitchFamily="34" charset="0"/>
              </a:rPr>
              <a:t>Properties of Relational Tables</a:t>
            </a:r>
          </a:p>
        </p:txBody>
      </p:sp>
      <p:sp>
        <p:nvSpPr>
          <p:cNvPr id="3" name="Content Placeholder 2"/>
          <p:cNvSpPr>
            <a:spLocks noGrp="1"/>
          </p:cNvSpPr>
          <p:nvPr>
            <p:ph idx="1"/>
          </p:nvPr>
        </p:nvSpPr>
        <p:spPr>
          <a:xfrm>
            <a:off x="1317171" y="2041070"/>
            <a:ext cx="9916885" cy="4740729"/>
          </a:xfrm>
        </p:spPr>
        <p:txBody>
          <a:bodyPr>
            <a:normAutofit/>
          </a:bodyPr>
          <a:lstStyle/>
          <a:p>
            <a:pPr lvl="2">
              <a:buClr>
                <a:srgbClr val="FF0000"/>
              </a:buClr>
              <a:buFont typeface="Wingdings" panose="05000000000000000000" pitchFamily="2" charset="2"/>
              <a:buChar char="Ø"/>
            </a:pPr>
            <a:r>
              <a:rPr lang="en-US" sz="3600" dirty="0">
                <a:latin typeface="Tahoma" pitchFamily="34" charset="0"/>
                <a:ea typeface="Tahoma" pitchFamily="34" charset="0"/>
                <a:cs typeface="Tahoma" pitchFamily="34" charset="0"/>
              </a:rPr>
              <a:t>Values are Atomic</a:t>
            </a:r>
          </a:p>
          <a:p>
            <a:pPr lvl="2">
              <a:buClr>
                <a:srgbClr val="FF0000"/>
              </a:buClr>
              <a:buFont typeface="Wingdings" panose="05000000000000000000" pitchFamily="2" charset="2"/>
              <a:buChar char="Ø"/>
            </a:pPr>
            <a:r>
              <a:rPr lang="en-US" sz="3600" dirty="0">
                <a:latin typeface="Tahoma" pitchFamily="34" charset="0"/>
                <a:ea typeface="Tahoma" pitchFamily="34" charset="0"/>
                <a:cs typeface="Tahoma" pitchFamily="34" charset="0"/>
              </a:rPr>
              <a:t> Each Row is Unique</a:t>
            </a:r>
          </a:p>
          <a:p>
            <a:pPr lvl="2">
              <a:buClr>
                <a:srgbClr val="FF0000"/>
              </a:buClr>
              <a:buFont typeface="Wingdings" panose="05000000000000000000" pitchFamily="2" charset="2"/>
              <a:buChar char="Ø"/>
            </a:pPr>
            <a:r>
              <a:rPr lang="en-US" sz="3600" dirty="0">
                <a:latin typeface="Tahoma" pitchFamily="34" charset="0"/>
                <a:ea typeface="Tahoma" pitchFamily="34" charset="0"/>
                <a:cs typeface="Tahoma" pitchFamily="34" charset="0"/>
              </a:rPr>
              <a:t>Each Row is an instance of the Entity </a:t>
            </a:r>
          </a:p>
          <a:p>
            <a:pPr lvl="2">
              <a:buClr>
                <a:srgbClr val="FF0000"/>
              </a:buClr>
              <a:buFont typeface="Wingdings" panose="05000000000000000000" pitchFamily="2" charset="2"/>
              <a:buChar char="Ø"/>
            </a:pPr>
            <a:r>
              <a:rPr lang="en-US" sz="3600" dirty="0">
                <a:latin typeface="Tahoma" pitchFamily="34" charset="0"/>
                <a:ea typeface="Tahoma" pitchFamily="34" charset="0"/>
                <a:cs typeface="Tahoma" pitchFamily="34" charset="0"/>
              </a:rPr>
              <a:t>Column Values are of the Same Kind </a:t>
            </a:r>
          </a:p>
          <a:p>
            <a:pPr lvl="2">
              <a:buClr>
                <a:srgbClr val="FF0000"/>
              </a:buClr>
              <a:buFont typeface="Wingdings" panose="05000000000000000000" pitchFamily="2" charset="2"/>
              <a:buChar char="Ø"/>
            </a:pPr>
            <a:r>
              <a:rPr lang="en-US" sz="3600" dirty="0">
                <a:latin typeface="Tahoma" pitchFamily="34" charset="0"/>
                <a:ea typeface="Tahoma" pitchFamily="34" charset="0"/>
                <a:cs typeface="Tahoma" pitchFamily="34" charset="0"/>
              </a:rPr>
              <a:t>Each Column has a Unique Name </a:t>
            </a:r>
          </a:p>
          <a:p>
            <a:pPr lvl="2">
              <a:buClr>
                <a:srgbClr val="FF0000"/>
              </a:buClr>
              <a:buFont typeface="Wingdings" panose="05000000000000000000" pitchFamily="2" charset="2"/>
              <a:buChar char="Ø"/>
            </a:pPr>
            <a:r>
              <a:rPr lang="en-US" sz="3600" dirty="0">
                <a:latin typeface="Tahoma" pitchFamily="34" charset="0"/>
                <a:ea typeface="Tahoma" pitchFamily="34" charset="0"/>
                <a:cs typeface="Tahoma" pitchFamily="34" charset="0"/>
              </a:rPr>
              <a:t>Row and column order are not important</a:t>
            </a:r>
            <a:br>
              <a:rPr lang="en-US" sz="3600" dirty="0">
                <a:latin typeface="Tahoma" pitchFamily="34" charset="0"/>
                <a:ea typeface="Tahoma" pitchFamily="34" charset="0"/>
                <a:cs typeface="Tahoma" pitchFamily="34" charset="0"/>
              </a:rPr>
            </a:br>
            <a:endParaRPr lang="en-US" sz="3600" dirty="0">
              <a:latin typeface="Tahoma" pitchFamily="34" charset="0"/>
              <a:ea typeface="Tahoma" pitchFamily="34" charset="0"/>
              <a:cs typeface="Tahoma" pitchFamily="34" charset="0"/>
            </a:endParaRPr>
          </a:p>
          <a:p>
            <a:endParaRPr lang="en-US" sz="4200" dirty="0">
              <a:latin typeface="Tahoma" pitchFamily="34" charset="0"/>
              <a:ea typeface="Tahoma" pitchFamily="34" charset="0"/>
              <a:cs typeface="Tahoma" pitchFamily="34" charset="0"/>
            </a:endParaRPr>
          </a:p>
        </p:txBody>
      </p:sp>
      <p:sp>
        <p:nvSpPr>
          <p:cNvPr id="6" name="Rectangle 5"/>
          <p:cNvSpPr/>
          <p:nvPr/>
        </p:nvSpPr>
        <p:spPr>
          <a:xfrm>
            <a:off x="0" y="0"/>
            <a:ext cx="1066800" cy="68580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2400" b="1" dirty="0">
                <a:latin typeface="Tahoma" pitchFamily="34" charset="0"/>
                <a:ea typeface="Tahoma" pitchFamily="34" charset="0"/>
                <a:cs typeface="Tahoma" pitchFamily="34" charset="0"/>
              </a:rPr>
              <a:t>UNIVERSITY OF MINES AND TECHNOLOGY</a:t>
            </a:r>
            <a:br>
              <a:rPr lang="en-US" dirty="0"/>
            </a:br>
            <a:endParaRPr lang="en-US" dirty="0"/>
          </a:p>
        </p:txBody>
      </p:sp>
    </p:spTree>
  </p:cSld>
  <p:clrMapOvr>
    <a:masterClrMapping/>
  </p:clrMapOvr>
  <p:transition spd="med">
    <p:pull/>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914" y="1089676"/>
            <a:ext cx="8822871" cy="792162"/>
          </a:xfrm>
        </p:spPr>
        <p:txBody>
          <a:bodyPr>
            <a:normAutofit/>
          </a:bodyPr>
          <a:lstStyle/>
          <a:p>
            <a:r>
              <a:rPr lang="en-US" sz="4400" b="1" dirty="0">
                <a:solidFill>
                  <a:srgbClr val="FF0000"/>
                </a:solidFill>
                <a:latin typeface="Tahoma" pitchFamily="34" charset="0"/>
                <a:ea typeface="Tahoma" pitchFamily="34" charset="0"/>
                <a:cs typeface="Tahoma" pitchFamily="34" charset="0"/>
              </a:rPr>
              <a:t>Terminologies used in RDBMS</a:t>
            </a:r>
          </a:p>
        </p:txBody>
      </p:sp>
      <p:sp>
        <p:nvSpPr>
          <p:cNvPr id="8" name="Content Placeholder 7"/>
          <p:cNvSpPr>
            <a:spLocks noGrp="1"/>
          </p:cNvSpPr>
          <p:nvPr>
            <p:ph idx="1"/>
          </p:nvPr>
        </p:nvSpPr>
        <p:spPr>
          <a:xfrm>
            <a:off x="1126672" y="2217420"/>
            <a:ext cx="10817678" cy="3550904"/>
          </a:xfrm>
        </p:spPr>
        <p:txBody>
          <a:bodyPr/>
          <a:lstStyle/>
          <a:p>
            <a:pPr lvl="0">
              <a:buClr>
                <a:srgbClr val="FF0000"/>
              </a:buClr>
              <a:buNone/>
            </a:pPr>
            <a:r>
              <a:rPr lang="en-GB" sz="3600" dirty="0">
                <a:latin typeface="Tahoma" pitchFamily="34" charset="0"/>
                <a:ea typeface="Tahoma" pitchFamily="34" charset="0"/>
                <a:cs typeface="Tahoma" pitchFamily="34" charset="0"/>
              </a:rPr>
              <a:t>A database can be modelled as:</a:t>
            </a:r>
          </a:p>
          <a:p>
            <a:pPr lvl="0">
              <a:buClr>
                <a:srgbClr val="FF0000"/>
              </a:buClr>
              <a:buNone/>
            </a:pPr>
            <a:endParaRPr lang="en-US" sz="3600" dirty="0">
              <a:latin typeface="Tahoma" pitchFamily="34" charset="0"/>
              <a:ea typeface="Tahoma" pitchFamily="34" charset="0"/>
              <a:cs typeface="Tahoma" pitchFamily="34" charset="0"/>
            </a:endParaRPr>
          </a:p>
          <a:p>
            <a:pPr marL="514350" indent="-514350">
              <a:buClr>
                <a:srgbClr val="FF0000"/>
              </a:buClr>
              <a:buFontTx/>
              <a:buChar char="۞"/>
            </a:pPr>
            <a:r>
              <a:rPr lang="en-GB" sz="3600" dirty="0">
                <a:latin typeface="Tahoma" pitchFamily="34" charset="0"/>
                <a:ea typeface="Tahoma" pitchFamily="34" charset="0"/>
                <a:cs typeface="Tahoma" pitchFamily="34" charset="0"/>
              </a:rPr>
              <a:t>A collection of entities</a:t>
            </a:r>
          </a:p>
          <a:p>
            <a:pPr marL="514350" indent="-514350">
              <a:buClr>
                <a:srgbClr val="FF0000"/>
              </a:buClr>
              <a:buFontTx/>
              <a:buChar char="۞"/>
            </a:pPr>
            <a:r>
              <a:rPr lang="en-GB" sz="3600" dirty="0">
                <a:latin typeface="Tahoma" pitchFamily="34" charset="0"/>
                <a:ea typeface="Tahoma" pitchFamily="34" charset="0"/>
                <a:cs typeface="Tahoma" pitchFamily="34" charset="0"/>
              </a:rPr>
              <a:t>Relationship among entities</a:t>
            </a:r>
            <a:endParaRPr lang="en-US" sz="3600" dirty="0">
              <a:latin typeface="Tahoma" pitchFamily="34" charset="0"/>
              <a:ea typeface="Tahoma" pitchFamily="34" charset="0"/>
              <a:cs typeface="Tahoma" pitchFamily="34" charset="0"/>
            </a:endParaRPr>
          </a:p>
          <a:p>
            <a:pPr marL="514350" indent="-514350">
              <a:buClr>
                <a:srgbClr val="FF0000"/>
              </a:buClr>
              <a:buFontTx/>
              <a:buChar char="۞"/>
            </a:pPr>
            <a:r>
              <a:rPr lang="en-GB" sz="3600" dirty="0">
                <a:latin typeface="Tahoma" pitchFamily="34" charset="0"/>
                <a:ea typeface="Tahoma" pitchFamily="34" charset="0"/>
                <a:cs typeface="Tahoma" pitchFamily="34" charset="0"/>
              </a:rPr>
              <a:t>And their attributes</a:t>
            </a:r>
            <a:endParaRPr lang="en-US" sz="3600" dirty="0">
              <a:latin typeface="Tahoma" pitchFamily="34" charset="0"/>
              <a:ea typeface="Tahoma" pitchFamily="34" charset="0"/>
              <a:cs typeface="Tahoma" pitchFamily="34" charset="0"/>
            </a:endParaRPr>
          </a:p>
          <a:p>
            <a:pPr lvl="0">
              <a:buClr>
                <a:srgbClr val="FF0000"/>
              </a:buClr>
              <a:buNone/>
            </a:pPr>
            <a:endParaRPr lang="en-US" sz="3600" dirty="0">
              <a:latin typeface="Tahoma" pitchFamily="34" charset="0"/>
              <a:ea typeface="Tahoma" pitchFamily="34" charset="0"/>
              <a:cs typeface="Tahoma" pitchFamily="34" charset="0"/>
            </a:endParaRPr>
          </a:p>
        </p:txBody>
      </p:sp>
      <p:sp>
        <p:nvSpPr>
          <p:cNvPr id="5" name="Rectangle 4"/>
          <p:cNvSpPr/>
          <p:nvPr/>
        </p:nvSpPr>
        <p:spPr>
          <a:xfrm>
            <a:off x="0" y="0"/>
            <a:ext cx="914400" cy="68580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2400" b="1" dirty="0">
                <a:latin typeface="Tahoma" pitchFamily="34" charset="0"/>
                <a:ea typeface="Tahoma" pitchFamily="34" charset="0"/>
                <a:cs typeface="Tahoma" pitchFamily="34" charset="0"/>
              </a:rPr>
              <a:t>UNIVERSITY OF MINES AND TECHNOLOGY</a:t>
            </a:r>
          </a:p>
        </p:txBody>
      </p:sp>
    </p:spTree>
  </p:cSld>
  <p:clrMapOvr>
    <a:masterClrMapping/>
  </p:clrMapOvr>
  <p:transition spd="med">
    <p:pull/>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20953" y="957020"/>
            <a:ext cx="7543800" cy="914400"/>
          </a:xfrm>
        </p:spPr>
        <p:txBody>
          <a:bodyPr>
            <a:normAutofit/>
          </a:bodyPr>
          <a:lstStyle/>
          <a:p>
            <a:r>
              <a:rPr lang="en-US" sz="4400" b="1" dirty="0">
                <a:solidFill>
                  <a:srgbClr val="FF0000"/>
                </a:solidFill>
                <a:latin typeface="Tahoma" pitchFamily="34" charset="0"/>
                <a:ea typeface="Tahoma" pitchFamily="34" charset="0"/>
                <a:cs typeface="Tahoma" pitchFamily="34" charset="0"/>
              </a:rPr>
              <a:t>RDBMS</a:t>
            </a:r>
          </a:p>
        </p:txBody>
      </p:sp>
      <p:sp>
        <p:nvSpPr>
          <p:cNvPr id="3" name="Content Placeholder 2"/>
          <p:cNvSpPr>
            <a:spLocks noGrp="1"/>
          </p:cNvSpPr>
          <p:nvPr>
            <p:ph idx="1"/>
          </p:nvPr>
        </p:nvSpPr>
        <p:spPr>
          <a:xfrm>
            <a:off x="1320953" y="1871420"/>
            <a:ext cx="10450286" cy="5334000"/>
          </a:xfrm>
        </p:spPr>
        <p:txBody>
          <a:bodyPr>
            <a:normAutofit/>
          </a:bodyPr>
          <a:lstStyle/>
          <a:p>
            <a:pPr>
              <a:buNone/>
            </a:pPr>
            <a:r>
              <a:rPr lang="en-US" sz="3200" dirty="0">
                <a:latin typeface="Tahoma" pitchFamily="34" charset="0"/>
                <a:ea typeface="Tahoma" pitchFamily="34" charset="0"/>
                <a:cs typeface="Tahoma" pitchFamily="34" charset="0"/>
              </a:rPr>
              <a:t>Basically helps create and maintain relational databases. </a:t>
            </a:r>
          </a:p>
          <a:p>
            <a:pPr>
              <a:buNone/>
            </a:pPr>
            <a:r>
              <a:rPr lang="en-US" sz="3600" dirty="0">
                <a:latin typeface="Tahoma" pitchFamily="34" charset="0"/>
                <a:ea typeface="Tahoma" pitchFamily="34" charset="0"/>
                <a:cs typeface="Tahoma" pitchFamily="34" charset="0"/>
              </a:rPr>
              <a:t>There are 3 important elements in a RDBMS environment:</a:t>
            </a:r>
          </a:p>
          <a:p>
            <a:pPr marL="0" indent="0">
              <a:buNone/>
            </a:pPr>
            <a:r>
              <a:rPr lang="en-US" sz="3600" dirty="0">
                <a:latin typeface="Tahoma" pitchFamily="34" charset="0"/>
                <a:ea typeface="Tahoma" pitchFamily="34" charset="0"/>
                <a:cs typeface="Tahoma" pitchFamily="34" charset="0"/>
              </a:rPr>
              <a:t>Field/Column/Attribute</a:t>
            </a:r>
          </a:p>
          <a:p>
            <a:pPr marL="0" indent="0">
              <a:buNone/>
            </a:pPr>
            <a:r>
              <a:rPr lang="en-US" sz="3600" dirty="0">
                <a:latin typeface="Tahoma" pitchFamily="34" charset="0"/>
                <a:ea typeface="Tahoma" pitchFamily="34" charset="0"/>
                <a:cs typeface="Tahoma" pitchFamily="34" charset="0"/>
              </a:rPr>
              <a:t>Record/Row/Tuple</a:t>
            </a:r>
          </a:p>
          <a:p>
            <a:pPr marL="0" indent="0">
              <a:buNone/>
            </a:pPr>
            <a:r>
              <a:rPr lang="en-US" sz="3600" dirty="0">
                <a:latin typeface="Tahoma" pitchFamily="34" charset="0"/>
                <a:ea typeface="Tahoma" pitchFamily="34" charset="0"/>
                <a:cs typeface="Tahoma" pitchFamily="34" charset="0"/>
              </a:rPr>
              <a:t>Keys( Primary key, Foreign key)</a:t>
            </a:r>
          </a:p>
          <a:p>
            <a:endParaRPr lang="en-US" sz="3600" dirty="0"/>
          </a:p>
        </p:txBody>
      </p:sp>
      <p:sp>
        <p:nvSpPr>
          <p:cNvPr id="6" name="Rectangle 5"/>
          <p:cNvSpPr/>
          <p:nvPr/>
        </p:nvSpPr>
        <p:spPr>
          <a:xfrm>
            <a:off x="-141514" y="0"/>
            <a:ext cx="1066800" cy="68580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2400" b="1" dirty="0">
                <a:latin typeface="Tahoma" pitchFamily="34" charset="0"/>
                <a:ea typeface="Tahoma" pitchFamily="34" charset="0"/>
                <a:cs typeface="Tahoma" pitchFamily="34" charset="0"/>
              </a:rPr>
              <a:t>UNIVERSITY OF MINES AND TECHNOLOGY</a:t>
            </a:r>
            <a:br>
              <a:rPr lang="en-US" dirty="0"/>
            </a:br>
            <a:endParaRPr lang="en-US" dirty="0"/>
          </a:p>
        </p:txBody>
      </p:sp>
    </p:spTree>
  </p:cSld>
  <p:clrMapOvr>
    <a:masterClrMapping/>
  </p:clrMapOvr>
  <p:transition spd="med">
    <p:pull/>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8976" y="1013151"/>
            <a:ext cx="7696200" cy="792162"/>
          </a:xfrm>
        </p:spPr>
        <p:txBody>
          <a:bodyPr>
            <a:normAutofit/>
          </a:bodyPr>
          <a:lstStyle/>
          <a:p>
            <a:r>
              <a:rPr lang="en-US" sz="4000" dirty="0">
                <a:solidFill>
                  <a:srgbClr val="FF0000"/>
                </a:solidFill>
                <a:latin typeface="Tahoma" pitchFamily="34" charset="0"/>
                <a:ea typeface="Tahoma" pitchFamily="34" charset="0"/>
                <a:cs typeface="Tahoma" pitchFamily="34" charset="0"/>
              </a:rPr>
              <a:t>Terminologies used in RDBMS</a:t>
            </a:r>
          </a:p>
        </p:txBody>
      </p:sp>
      <p:sp>
        <p:nvSpPr>
          <p:cNvPr id="8" name="Content Placeholder 7"/>
          <p:cNvSpPr>
            <a:spLocks noGrp="1"/>
          </p:cNvSpPr>
          <p:nvPr>
            <p:ph idx="1"/>
          </p:nvPr>
        </p:nvSpPr>
        <p:spPr>
          <a:xfrm>
            <a:off x="1177641" y="1805313"/>
            <a:ext cx="10270671" cy="5199320"/>
          </a:xfrm>
        </p:spPr>
        <p:txBody>
          <a:bodyPr>
            <a:normAutofit/>
          </a:bodyPr>
          <a:lstStyle/>
          <a:p>
            <a:pPr lvl="0">
              <a:buNone/>
            </a:pPr>
            <a:r>
              <a:rPr lang="en-US" sz="2800" dirty="0">
                <a:latin typeface="Tahoma" pitchFamily="34" charset="0"/>
                <a:ea typeface="Tahoma" pitchFamily="34" charset="0"/>
                <a:cs typeface="Tahoma" pitchFamily="34" charset="0"/>
              </a:rPr>
              <a:t>There are four categories of terms used in Relational Databases and RDBMS:</a:t>
            </a:r>
            <a:endParaRPr lang="en-US" sz="3200" dirty="0">
              <a:latin typeface="Tahoma" pitchFamily="34" charset="0"/>
              <a:ea typeface="Tahoma" pitchFamily="34" charset="0"/>
              <a:cs typeface="Tahoma" pitchFamily="34" charset="0"/>
            </a:endParaRPr>
          </a:p>
          <a:p>
            <a:pPr lvl="0">
              <a:buClr>
                <a:srgbClr val="FF0000"/>
              </a:buClr>
              <a:buFont typeface="Tahoma" pitchFamily="34" charset="0"/>
              <a:buChar char="۞"/>
            </a:pPr>
            <a:r>
              <a:rPr lang="en-US" sz="3200" dirty="0">
                <a:latin typeface="Tahoma" pitchFamily="34" charset="0"/>
                <a:ea typeface="Tahoma" pitchFamily="34" charset="0"/>
                <a:cs typeface="Tahoma" pitchFamily="34" charset="0"/>
              </a:rPr>
              <a:t>Value-related</a:t>
            </a:r>
          </a:p>
          <a:p>
            <a:pPr lvl="0">
              <a:buClr>
                <a:srgbClr val="FF0000"/>
              </a:buClr>
              <a:buFont typeface="Tahoma" pitchFamily="34" charset="0"/>
              <a:buChar char="۞"/>
            </a:pPr>
            <a:r>
              <a:rPr lang="en-US" sz="3200" dirty="0">
                <a:latin typeface="Tahoma" pitchFamily="34" charset="0"/>
                <a:ea typeface="Tahoma" pitchFamily="34" charset="0"/>
                <a:cs typeface="Tahoma" pitchFamily="34" charset="0"/>
              </a:rPr>
              <a:t>Structure-related </a:t>
            </a:r>
          </a:p>
          <a:p>
            <a:pPr lvl="0">
              <a:buClr>
                <a:srgbClr val="FF0000"/>
              </a:buClr>
              <a:buFont typeface="Tahoma" pitchFamily="34" charset="0"/>
              <a:buChar char="۞"/>
            </a:pPr>
            <a:r>
              <a:rPr lang="en-US" sz="3200" dirty="0">
                <a:latin typeface="Tahoma" pitchFamily="34" charset="0"/>
                <a:ea typeface="Tahoma" pitchFamily="34" charset="0"/>
                <a:cs typeface="Tahoma" pitchFamily="34" charset="0"/>
              </a:rPr>
              <a:t>Relationship-related</a:t>
            </a:r>
          </a:p>
          <a:p>
            <a:pPr lvl="0">
              <a:buClr>
                <a:srgbClr val="FF0000"/>
              </a:buClr>
              <a:buFont typeface="Tahoma" pitchFamily="34" charset="0"/>
              <a:buChar char="۞"/>
            </a:pPr>
            <a:r>
              <a:rPr lang="en-US" sz="3200" dirty="0">
                <a:latin typeface="Tahoma" pitchFamily="34" charset="0"/>
                <a:ea typeface="Tahoma" pitchFamily="34" charset="0"/>
                <a:cs typeface="Tahoma" pitchFamily="34" charset="0"/>
              </a:rPr>
              <a:t>Integrity-related</a:t>
            </a:r>
          </a:p>
        </p:txBody>
      </p:sp>
      <p:sp>
        <p:nvSpPr>
          <p:cNvPr id="5" name="Rectangle 4"/>
          <p:cNvSpPr/>
          <p:nvPr/>
        </p:nvSpPr>
        <p:spPr>
          <a:xfrm>
            <a:off x="-108857" y="-31047"/>
            <a:ext cx="914400" cy="68580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2400" b="1" dirty="0">
                <a:latin typeface="Tahoma" pitchFamily="34" charset="0"/>
                <a:ea typeface="Tahoma" pitchFamily="34" charset="0"/>
                <a:cs typeface="Tahoma" pitchFamily="34" charset="0"/>
              </a:rPr>
              <a:t>UNIVERSITY OF MINES AND TECHNOLOGY</a:t>
            </a:r>
          </a:p>
        </p:txBody>
      </p:sp>
    </p:spTree>
  </p:cSld>
  <p:clrMapOvr>
    <a:masterClrMapping/>
  </p:clrMapOvr>
  <p:transition spd="med">
    <p:pull/>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E54C13-63FB-4469-8A55-218221042871}"/>
              </a:ext>
            </a:extLst>
          </p:cNvPr>
          <p:cNvSpPr>
            <a:spLocks noGrp="1"/>
          </p:cNvSpPr>
          <p:nvPr>
            <p:ph type="title"/>
          </p:nvPr>
        </p:nvSpPr>
        <p:spPr/>
        <p:txBody>
          <a:bodyPr/>
          <a:lstStyle/>
          <a:p>
            <a:r>
              <a:rPr lang="en-ZA" b="1" dirty="0">
                <a:solidFill>
                  <a:srgbClr val="FF0000"/>
                </a:solidFill>
                <a:latin typeface="Tahoma" panose="020B0604030504040204" pitchFamily="34" charset="0"/>
                <a:ea typeface="Tahoma" panose="020B0604030504040204" pitchFamily="34" charset="0"/>
                <a:cs typeface="Tahoma" panose="020B0604030504040204" pitchFamily="34" charset="0"/>
              </a:rPr>
              <a:t>Project </a:t>
            </a:r>
          </a:p>
        </p:txBody>
      </p:sp>
      <p:sp>
        <p:nvSpPr>
          <p:cNvPr id="3" name="Content Placeholder 2">
            <a:extLst>
              <a:ext uri="{FF2B5EF4-FFF2-40B4-BE49-F238E27FC236}">
                <a16:creationId xmlns:a16="http://schemas.microsoft.com/office/drawing/2014/main" id="{59263C97-D0BE-4F67-9AB0-867239A286F3}"/>
              </a:ext>
            </a:extLst>
          </p:cNvPr>
          <p:cNvSpPr>
            <a:spLocks noGrp="1"/>
          </p:cNvSpPr>
          <p:nvPr>
            <p:ph idx="1"/>
          </p:nvPr>
        </p:nvSpPr>
        <p:spPr>
          <a:xfrm>
            <a:off x="1097279" y="1845734"/>
            <a:ext cx="10365377" cy="4023360"/>
          </a:xfrm>
        </p:spPr>
        <p:txBody>
          <a:bodyPr/>
          <a:lstStyle/>
          <a:p>
            <a:pPr lvl="1"/>
            <a:r>
              <a:rPr lang="en-US" altLang="en-US" sz="3600" dirty="0">
                <a:latin typeface="Tahoma" panose="020B0604030504040204" pitchFamily="34" charset="0"/>
                <a:ea typeface="Tahoma" panose="020B0604030504040204" pitchFamily="34" charset="0"/>
                <a:cs typeface="Tahoma" panose="020B0604030504040204" pitchFamily="34" charset="0"/>
              </a:rPr>
              <a:t>You build a database application on your own.</a:t>
            </a:r>
          </a:p>
          <a:p>
            <a:pPr lvl="1"/>
            <a:r>
              <a:rPr lang="en-US" altLang="en-US" sz="3600" dirty="0">
                <a:latin typeface="Tahoma" panose="020B0604030504040204" pitchFamily="34" charset="0"/>
                <a:ea typeface="Tahoma" panose="020B0604030504040204" pitchFamily="34" charset="0"/>
                <a:cs typeface="Tahoma" panose="020B0604030504040204" pitchFamily="34" charset="0"/>
              </a:rPr>
              <a:t>The domain of the application will be given or chosen.</a:t>
            </a:r>
          </a:p>
          <a:p>
            <a:pPr lvl="1"/>
            <a:r>
              <a:rPr lang="en-US" altLang="en-US" sz="3600" dirty="0">
                <a:latin typeface="Tahoma" panose="020B0604030504040204" pitchFamily="34" charset="0"/>
                <a:ea typeface="Tahoma" panose="020B0604030504040204" pitchFamily="34" charset="0"/>
                <a:cs typeface="Tahoma" panose="020B0604030504040204" pitchFamily="34" charset="0"/>
              </a:rPr>
              <a:t>The application will have a simple but interactive  interface.</a:t>
            </a:r>
          </a:p>
          <a:p>
            <a:endParaRPr lang="en-ZA" dirty="0"/>
          </a:p>
        </p:txBody>
      </p:sp>
    </p:spTree>
    <p:extLst>
      <p:ext uri="{BB962C8B-B14F-4D97-AF65-F5344CB8AC3E}">
        <p14:creationId xmlns:p14="http://schemas.microsoft.com/office/powerpoint/2010/main" val="3004572182"/>
      </p:ext>
    </p:extLst>
  </p:cSld>
  <p:clrMapOvr>
    <a:masterClrMapping/>
  </p:clrMapOvr>
  <p:transition spd="med">
    <p:pull/>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4901" y="1025971"/>
            <a:ext cx="7696200" cy="792162"/>
          </a:xfrm>
        </p:spPr>
        <p:txBody>
          <a:bodyPr>
            <a:normAutofit/>
          </a:bodyPr>
          <a:lstStyle/>
          <a:p>
            <a:r>
              <a:rPr lang="en-US" sz="4000" dirty="0">
                <a:solidFill>
                  <a:srgbClr val="FF0000"/>
                </a:solidFill>
                <a:latin typeface="Tahoma" pitchFamily="34" charset="0"/>
                <a:ea typeface="Tahoma" pitchFamily="34" charset="0"/>
                <a:cs typeface="Tahoma" pitchFamily="34" charset="0"/>
              </a:rPr>
              <a:t>Value-Related Terms</a:t>
            </a:r>
          </a:p>
        </p:txBody>
      </p:sp>
      <p:sp>
        <p:nvSpPr>
          <p:cNvPr id="8" name="Content Placeholder 7"/>
          <p:cNvSpPr>
            <a:spLocks noGrp="1"/>
          </p:cNvSpPr>
          <p:nvPr>
            <p:ph idx="1"/>
          </p:nvPr>
        </p:nvSpPr>
        <p:spPr>
          <a:xfrm>
            <a:off x="1104901" y="1947151"/>
            <a:ext cx="10238014" cy="5199320"/>
          </a:xfrm>
        </p:spPr>
        <p:txBody>
          <a:bodyPr>
            <a:normAutofit/>
          </a:bodyPr>
          <a:lstStyle/>
          <a:p>
            <a:pPr>
              <a:buClr>
                <a:srgbClr val="FF0000"/>
              </a:buClr>
              <a:buFont typeface="Tahoma" pitchFamily="34" charset="0"/>
              <a:buChar char="۞"/>
            </a:pPr>
            <a:r>
              <a:rPr lang="en-US" sz="3200" dirty="0">
                <a:latin typeface="Tahoma" pitchFamily="34" charset="0"/>
                <a:ea typeface="Tahoma" pitchFamily="34" charset="0"/>
                <a:cs typeface="Tahoma" pitchFamily="34" charset="0"/>
              </a:rPr>
              <a:t>Data – Data is a raw fact</a:t>
            </a:r>
          </a:p>
          <a:p>
            <a:pPr>
              <a:buClr>
                <a:srgbClr val="FF0000"/>
              </a:buClr>
              <a:buFont typeface="Tahoma" pitchFamily="34" charset="0"/>
              <a:buChar char="۞"/>
            </a:pPr>
            <a:endParaRPr lang="en-US" sz="3200" dirty="0">
              <a:latin typeface="Tahoma" pitchFamily="34" charset="0"/>
              <a:ea typeface="Tahoma" pitchFamily="34" charset="0"/>
              <a:cs typeface="Tahoma" pitchFamily="34" charset="0"/>
            </a:endParaRPr>
          </a:p>
          <a:p>
            <a:pPr>
              <a:buClr>
                <a:srgbClr val="FF0000"/>
              </a:buClr>
              <a:buFont typeface="Tahoma" pitchFamily="34" charset="0"/>
              <a:buChar char="۞"/>
            </a:pPr>
            <a:r>
              <a:rPr lang="en-US" sz="3200" dirty="0">
                <a:latin typeface="Tahoma" pitchFamily="34" charset="0"/>
                <a:ea typeface="Tahoma" pitchFamily="34" charset="0"/>
                <a:cs typeface="Tahoma" pitchFamily="34" charset="0"/>
              </a:rPr>
              <a:t>Information – A data processed to give meaning</a:t>
            </a:r>
          </a:p>
          <a:p>
            <a:pPr>
              <a:buClr>
                <a:srgbClr val="FF0000"/>
              </a:buClr>
              <a:buFont typeface="Tahoma" pitchFamily="34" charset="0"/>
              <a:buChar char="۞"/>
            </a:pPr>
            <a:endParaRPr lang="en-US" sz="3200" dirty="0">
              <a:latin typeface="Tahoma" pitchFamily="34" charset="0"/>
              <a:ea typeface="Tahoma" pitchFamily="34" charset="0"/>
              <a:cs typeface="Tahoma" pitchFamily="34" charset="0"/>
            </a:endParaRPr>
          </a:p>
          <a:p>
            <a:pPr>
              <a:buClr>
                <a:srgbClr val="FF0000"/>
              </a:buClr>
              <a:buFont typeface="Tahoma" pitchFamily="34" charset="0"/>
              <a:buChar char="۞"/>
            </a:pPr>
            <a:r>
              <a:rPr lang="en-US" sz="3200" dirty="0">
                <a:latin typeface="Tahoma" pitchFamily="34" charset="0"/>
                <a:ea typeface="Tahoma" pitchFamily="34" charset="0"/>
                <a:cs typeface="Tahoma" pitchFamily="34" charset="0"/>
              </a:rPr>
              <a:t>Null- A null represents a missing or unknown value.</a:t>
            </a:r>
          </a:p>
        </p:txBody>
      </p:sp>
      <p:sp>
        <p:nvSpPr>
          <p:cNvPr id="5" name="Rectangle 4"/>
          <p:cNvSpPr/>
          <p:nvPr/>
        </p:nvSpPr>
        <p:spPr>
          <a:xfrm>
            <a:off x="0" y="17939"/>
            <a:ext cx="914400" cy="68580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2400" b="1" dirty="0">
                <a:latin typeface="Tahoma" pitchFamily="34" charset="0"/>
                <a:ea typeface="Tahoma" pitchFamily="34" charset="0"/>
                <a:cs typeface="Tahoma" pitchFamily="34" charset="0"/>
              </a:rPr>
              <a:t>UNIVERSITY OF MINES AND TECHNOLOGY</a:t>
            </a:r>
          </a:p>
        </p:txBody>
      </p:sp>
    </p:spTree>
  </p:cSld>
  <p:clrMapOvr>
    <a:masterClrMapping/>
  </p:clrMapOvr>
  <p:transition spd="med">
    <p:pull/>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4294967295"/>
          </p:nvPr>
        </p:nvSpPr>
        <p:spPr>
          <a:xfrm>
            <a:off x="1458686" y="875052"/>
            <a:ext cx="10265228" cy="5410200"/>
          </a:xfrm>
        </p:spPr>
        <p:txBody>
          <a:bodyPr>
            <a:normAutofit/>
          </a:bodyPr>
          <a:lstStyle/>
          <a:p>
            <a:pPr lvl="0" algn="just">
              <a:buClr>
                <a:srgbClr val="FF0000"/>
              </a:buClr>
              <a:buFont typeface="Tahoma" pitchFamily="34" charset="0"/>
              <a:buChar char="۞"/>
            </a:pPr>
            <a:r>
              <a:rPr lang="en-US" sz="3600" dirty="0">
                <a:latin typeface="Tahoma" pitchFamily="34" charset="0"/>
                <a:ea typeface="Tahoma" pitchFamily="34" charset="0"/>
                <a:cs typeface="Tahoma" pitchFamily="34" charset="0"/>
              </a:rPr>
              <a:t>Table – A table is a collection of data, arranged in rows (records) and columns (fields).  </a:t>
            </a:r>
            <a:r>
              <a:rPr lang="en-GB" sz="3600" dirty="0">
                <a:latin typeface="Tahoma" pitchFamily="34" charset="0"/>
                <a:ea typeface="Tahoma" pitchFamily="34" charset="0"/>
                <a:cs typeface="Tahoma" pitchFamily="34" charset="0"/>
              </a:rPr>
              <a:t>A validation table (also known as a lookup table)-stores data that you specifically use to implement data integrity.</a:t>
            </a:r>
          </a:p>
          <a:p>
            <a:pPr lvl="0" algn="just">
              <a:buClr>
                <a:srgbClr val="FF0000"/>
              </a:buClr>
              <a:buFont typeface="Tahoma" pitchFamily="34" charset="0"/>
              <a:buChar char="۞"/>
            </a:pPr>
            <a:endParaRPr lang="en-GB" sz="3600" dirty="0">
              <a:latin typeface="Tahoma" pitchFamily="34" charset="0"/>
              <a:ea typeface="Tahoma" pitchFamily="34" charset="0"/>
              <a:cs typeface="Tahoma" pitchFamily="34" charset="0"/>
            </a:endParaRPr>
          </a:p>
          <a:p>
            <a:pPr lvl="0" algn="just">
              <a:buClr>
                <a:srgbClr val="FF0000"/>
              </a:buClr>
              <a:buFont typeface="Tahoma" pitchFamily="34" charset="0"/>
              <a:buChar char="۞"/>
            </a:pPr>
            <a:r>
              <a:rPr lang="en-US" sz="3600" dirty="0">
                <a:latin typeface="Tahoma" pitchFamily="34" charset="0"/>
                <a:ea typeface="Tahoma" pitchFamily="34" charset="0"/>
                <a:cs typeface="Tahoma" pitchFamily="34" charset="0"/>
              </a:rPr>
              <a:t>Field- Known as an attribute in relational database theory is the smallest structure in the database and it represents a characteristic of the subject of the table to which it belongs.</a:t>
            </a:r>
          </a:p>
        </p:txBody>
      </p:sp>
      <p:sp>
        <p:nvSpPr>
          <p:cNvPr id="2" name="Title 1"/>
          <p:cNvSpPr>
            <a:spLocks noGrp="1"/>
          </p:cNvSpPr>
          <p:nvPr>
            <p:ph type="title" idx="4294967295"/>
          </p:nvPr>
        </p:nvSpPr>
        <p:spPr>
          <a:xfrm>
            <a:off x="1115786" y="82889"/>
            <a:ext cx="7696200" cy="792163"/>
          </a:xfrm>
        </p:spPr>
        <p:txBody>
          <a:bodyPr>
            <a:normAutofit/>
          </a:bodyPr>
          <a:lstStyle/>
          <a:p>
            <a:r>
              <a:rPr lang="en-US" sz="4000" dirty="0">
                <a:solidFill>
                  <a:srgbClr val="FF0000"/>
                </a:solidFill>
                <a:latin typeface="Tahoma" pitchFamily="34" charset="0"/>
                <a:ea typeface="Tahoma" pitchFamily="34" charset="0"/>
                <a:cs typeface="Tahoma" pitchFamily="34" charset="0"/>
              </a:rPr>
              <a:t>Structure-Related Terms</a:t>
            </a:r>
          </a:p>
        </p:txBody>
      </p:sp>
      <p:sp>
        <p:nvSpPr>
          <p:cNvPr id="5" name="Rectangle 4"/>
          <p:cNvSpPr/>
          <p:nvPr/>
        </p:nvSpPr>
        <p:spPr>
          <a:xfrm>
            <a:off x="0" y="0"/>
            <a:ext cx="914400" cy="68580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2400" b="1" dirty="0">
                <a:latin typeface="Tahoma" pitchFamily="34" charset="0"/>
                <a:ea typeface="Tahoma" pitchFamily="34" charset="0"/>
                <a:cs typeface="Tahoma" pitchFamily="34" charset="0"/>
              </a:rPr>
              <a:t>UNIVERSITY OF MINES AND TECHNOLOGY</a:t>
            </a:r>
          </a:p>
        </p:txBody>
      </p:sp>
    </p:spTree>
  </p:cSld>
  <p:clrMapOvr>
    <a:masterClrMapping/>
  </p:clrMapOvr>
  <p:transition spd="med">
    <p:pull/>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40328" y="17939"/>
            <a:ext cx="7696200" cy="792163"/>
          </a:xfrm>
        </p:spPr>
        <p:txBody>
          <a:bodyPr>
            <a:normAutofit/>
          </a:bodyPr>
          <a:lstStyle/>
          <a:p>
            <a:r>
              <a:rPr lang="en-US" sz="4000" dirty="0">
                <a:solidFill>
                  <a:srgbClr val="FF0000"/>
                </a:solidFill>
                <a:latin typeface="Tahoma" pitchFamily="34" charset="0"/>
                <a:ea typeface="Tahoma" pitchFamily="34" charset="0"/>
                <a:cs typeface="Tahoma" pitchFamily="34" charset="0"/>
              </a:rPr>
              <a:t>Structure-Related Terms</a:t>
            </a:r>
          </a:p>
        </p:txBody>
      </p:sp>
      <p:sp>
        <p:nvSpPr>
          <p:cNvPr id="8" name="Content Placeholder 7"/>
          <p:cNvSpPr>
            <a:spLocks noGrp="1"/>
          </p:cNvSpPr>
          <p:nvPr>
            <p:ph idx="4294967295"/>
          </p:nvPr>
        </p:nvSpPr>
        <p:spPr>
          <a:xfrm>
            <a:off x="1257300" y="1195751"/>
            <a:ext cx="9677400" cy="4502376"/>
          </a:xfrm>
        </p:spPr>
        <p:txBody>
          <a:bodyPr>
            <a:normAutofit/>
          </a:bodyPr>
          <a:lstStyle/>
          <a:p>
            <a:pPr algn="just">
              <a:spcBef>
                <a:spcPts val="0"/>
              </a:spcBef>
              <a:buClr>
                <a:srgbClr val="FF0000"/>
              </a:buClr>
              <a:buFont typeface="Tahoma" pitchFamily="34" charset="0"/>
              <a:buChar char="۞"/>
            </a:pPr>
            <a:r>
              <a:rPr lang="en-US" sz="3600" dirty="0">
                <a:latin typeface="Tahoma" pitchFamily="34" charset="0"/>
                <a:ea typeface="Tahoma" pitchFamily="34" charset="0"/>
                <a:cs typeface="Tahoma" pitchFamily="34" charset="0"/>
              </a:rPr>
              <a:t>Record- Known as a tuple in relational database theory and represents a unique instance of the subject of a table.</a:t>
            </a:r>
          </a:p>
          <a:p>
            <a:pPr algn="just">
              <a:spcBef>
                <a:spcPts val="0"/>
              </a:spcBef>
              <a:buClr>
                <a:srgbClr val="FF0000"/>
              </a:buClr>
              <a:buFont typeface="Tahoma" pitchFamily="34" charset="0"/>
              <a:buChar char="۞"/>
            </a:pPr>
            <a:endParaRPr lang="en-US" sz="3600" dirty="0">
              <a:latin typeface="Tahoma" pitchFamily="34" charset="0"/>
              <a:ea typeface="Tahoma" pitchFamily="34" charset="0"/>
              <a:cs typeface="Tahoma" pitchFamily="34" charset="0"/>
            </a:endParaRPr>
          </a:p>
          <a:p>
            <a:pPr algn="just">
              <a:spcBef>
                <a:spcPts val="0"/>
              </a:spcBef>
              <a:buClr>
                <a:srgbClr val="FF0000"/>
              </a:buClr>
              <a:buFont typeface="Tahoma" pitchFamily="34" charset="0"/>
              <a:buChar char="۞"/>
            </a:pPr>
            <a:r>
              <a:rPr lang="en-US" sz="3600" dirty="0">
                <a:latin typeface="Tahoma" pitchFamily="34" charset="0"/>
                <a:ea typeface="Tahoma" pitchFamily="34" charset="0"/>
                <a:cs typeface="Tahoma" pitchFamily="34" charset="0"/>
              </a:rPr>
              <a:t>View- It is a "virtual" table composed of fields from one or more tables in the database; the tables that comprise the view are known as base tables.</a:t>
            </a:r>
          </a:p>
          <a:p>
            <a:pPr lvl="0">
              <a:buClr>
                <a:schemeClr val="accent2"/>
              </a:buClr>
              <a:buFont typeface="Tahoma" pitchFamily="34" charset="0"/>
              <a:buChar char="۞"/>
            </a:pPr>
            <a:endParaRPr lang="en-US" sz="3600" dirty="0">
              <a:latin typeface="Tahoma" pitchFamily="34" charset="0"/>
              <a:ea typeface="Tahoma" pitchFamily="34" charset="0"/>
              <a:cs typeface="Tahoma" pitchFamily="34" charset="0"/>
            </a:endParaRPr>
          </a:p>
        </p:txBody>
      </p:sp>
      <p:sp>
        <p:nvSpPr>
          <p:cNvPr id="5" name="Rectangle 4"/>
          <p:cNvSpPr/>
          <p:nvPr/>
        </p:nvSpPr>
        <p:spPr>
          <a:xfrm>
            <a:off x="0" y="17939"/>
            <a:ext cx="914400" cy="68580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2400" b="1" dirty="0">
                <a:latin typeface="Tahoma" pitchFamily="34" charset="0"/>
                <a:ea typeface="Tahoma" pitchFamily="34" charset="0"/>
                <a:cs typeface="Tahoma" pitchFamily="34" charset="0"/>
              </a:rPr>
              <a:t>UNIVERSITY OF MINES AND TECHNOLOGY</a:t>
            </a:r>
          </a:p>
        </p:txBody>
      </p:sp>
    </p:spTree>
  </p:cSld>
  <p:clrMapOvr>
    <a:masterClrMapping/>
  </p:clrMapOvr>
  <p:transition spd="med">
    <p:pull/>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0800" y="83253"/>
            <a:ext cx="7696200" cy="792162"/>
          </a:xfrm>
        </p:spPr>
        <p:txBody>
          <a:bodyPr>
            <a:normAutofit/>
          </a:bodyPr>
          <a:lstStyle/>
          <a:p>
            <a:r>
              <a:rPr lang="en-US" sz="4000" dirty="0">
                <a:solidFill>
                  <a:srgbClr val="FF0000"/>
                </a:solidFill>
                <a:latin typeface="Tahoma" pitchFamily="34" charset="0"/>
                <a:ea typeface="Tahoma" pitchFamily="34" charset="0"/>
                <a:cs typeface="Tahoma" pitchFamily="34" charset="0"/>
              </a:rPr>
              <a:t>Structure-Related Terms</a:t>
            </a:r>
          </a:p>
        </p:txBody>
      </p:sp>
      <p:sp>
        <p:nvSpPr>
          <p:cNvPr id="8" name="Content Placeholder 7"/>
          <p:cNvSpPr>
            <a:spLocks noGrp="1"/>
          </p:cNvSpPr>
          <p:nvPr>
            <p:ph idx="1"/>
          </p:nvPr>
        </p:nvSpPr>
        <p:spPr>
          <a:xfrm>
            <a:off x="1191986" y="1049080"/>
            <a:ext cx="10287000" cy="5199320"/>
          </a:xfrm>
        </p:spPr>
        <p:txBody>
          <a:bodyPr>
            <a:normAutofit/>
          </a:bodyPr>
          <a:lstStyle/>
          <a:p>
            <a:pPr lvl="0" algn="just">
              <a:buClr>
                <a:srgbClr val="FF0000"/>
              </a:buClr>
              <a:buFont typeface="Tahoma" pitchFamily="34" charset="0"/>
              <a:buChar char="۞"/>
            </a:pPr>
            <a:r>
              <a:rPr lang="en-US" sz="3600" dirty="0">
                <a:latin typeface="Tahoma" pitchFamily="34" charset="0"/>
                <a:ea typeface="Tahoma" pitchFamily="34" charset="0"/>
                <a:cs typeface="Tahoma" pitchFamily="34" charset="0"/>
              </a:rPr>
              <a:t>Keys (Primary, Foreign)</a:t>
            </a:r>
          </a:p>
          <a:p>
            <a:pPr marL="0" indent="0" algn="just">
              <a:buClr>
                <a:srgbClr val="FF0000"/>
              </a:buClr>
              <a:buNone/>
            </a:pPr>
            <a:r>
              <a:rPr lang="en-US" sz="3600" dirty="0">
                <a:latin typeface="Tahoma" pitchFamily="34" charset="0"/>
                <a:ea typeface="Tahoma" pitchFamily="34" charset="0"/>
                <a:cs typeface="Tahoma" pitchFamily="34" charset="0"/>
              </a:rPr>
              <a:t>A primary key: It is a unique identifier of an instance within an entity. Examples: driver license number, telephone number, SSNIT number or vehicle identification number. A relational database must always have one and only one primary key</a:t>
            </a:r>
          </a:p>
        </p:txBody>
      </p:sp>
      <p:sp>
        <p:nvSpPr>
          <p:cNvPr id="5" name="Rectangle 4"/>
          <p:cNvSpPr/>
          <p:nvPr/>
        </p:nvSpPr>
        <p:spPr>
          <a:xfrm>
            <a:off x="0" y="0"/>
            <a:ext cx="914400" cy="68580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2400" b="1" dirty="0">
                <a:latin typeface="Tahoma" pitchFamily="34" charset="0"/>
                <a:ea typeface="Tahoma" pitchFamily="34" charset="0"/>
                <a:cs typeface="Tahoma" pitchFamily="34" charset="0"/>
              </a:rPr>
              <a:t>UNIVERSITY OF MINES AND TECHNOLOGY</a:t>
            </a:r>
          </a:p>
        </p:txBody>
      </p:sp>
    </p:spTree>
  </p:cSld>
  <p:clrMapOvr>
    <a:masterClrMapping/>
  </p:clrMapOvr>
  <p:transition spd="med">
    <p:pull/>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0800" y="83253"/>
            <a:ext cx="7696200" cy="792162"/>
          </a:xfrm>
        </p:spPr>
        <p:txBody>
          <a:bodyPr>
            <a:normAutofit/>
          </a:bodyPr>
          <a:lstStyle/>
          <a:p>
            <a:r>
              <a:rPr lang="en-US" sz="4000" dirty="0">
                <a:solidFill>
                  <a:srgbClr val="FF0000"/>
                </a:solidFill>
                <a:latin typeface="Tahoma" pitchFamily="34" charset="0"/>
                <a:ea typeface="Tahoma" pitchFamily="34" charset="0"/>
                <a:cs typeface="Tahoma" pitchFamily="34" charset="0"/>
              </a:rPr>
              <a:t>Structure-Related Terms</a:t>
            </a:r>
          </a:p>
        </p:txBody>
      </p:sp>
      <p:sp>
        <p:nvSpPr>
          <p:cNvPr id="8" name="Content Placeholder 7"/>
          <p:cNvSpPr>
            <a:spLocks noGrp="1"/>
          </p:cNvSpPr>
          <p:nvPr>
            <p:ph idx="1"/>
          </p:nvPr>
        </p:nvSpPr>
        <p:spPr>
          <a:xfrm>
            <a:off x="1148442" y="1087686"/>
            <a:ext cx="10580915" cy="5199320"/>
          </a:xfrm>
        </p:spPr>
        <p:txBody>
          <a:bodyPr>
            <a:normAutofit/>
          </a:bodyPr>
          <a:lstStyle/>
          <a:p>
            <a:pPr lvl="0" algn="just">
              <a:buClr>
                <a:srgbClr val="FF0000"/>
              </a:buClr>
              <a:buFont typeface="Tahoma" pitchFamily="34" charset="0"/>
              <a:buChar char="۞"/>
            </a:pPr>
            <a:r>
              <a:rPr lang="en-US" sz="3600" dirty="0">
                <a:latin typeface="Tahoma" pitchFamily="34" charset="0"/>
                <a:ea typeface="Tahoma" pitchFamily="34" charset="0"/>
                <a:cs typeface="Tahoma" pitchFamily="34" charset="0"/>
              </a:rPr>
              <a:t>Keys (Primary, Foreign)</a:t>
            </a:r>
          </a:p>
          <a:p>
            <a:pPr marL="0" indent="0" algn="just">
              <a:buClr>
                <a:srgbClr val="FF0000"/>
              </a:buClr>
              <a:buNone/>
            </a:pPr>
            <a:endParaRPr lang="en-US" sz="3600" dirty="0">
              <a:latin typeface="Tahoma" pitchFamily="34" charset="0"/>
              <a:ea typeface="Tahoma" pitchFamily="34" charset="0"/>
              <a:cs typeface="Tahoma" pitchFamily="34" charset="0"/>
            </a:endParaRPr>
          </a:p>
          <a:p>
            <a:pPr marL="0" indent="0" algn="just">
              <a:buClr>
                <a:srgbClr val="FF0000"/>
              </a:buClr>
              <a:buNone/>
            </a:pPr>
            <a:r>
              <a:rPr lang="en-US" sz="3600" dirty="0">
                <a:latin typeface="Tahoma" pitchFamily="34" charset="0"/>
                <a:ea typeface="Tahoma" pitchFamily="34" charset="0"/>
                <a:cs typeface="Tahoma" pitchFamily="34" charset="0"/>
              </a:rPr>
              <a:t> Foreign key: is a column that is used to establish and enforce a link between the data in two tables. A table can contain a number of foreign keys.</a:t>
            </a:r>
          </a:p>
        </p:txBody>
      </p:sp>
      <p:sp>
        <p:nvSpPr>
          <p:cNvPr id="5" name="Rectangle 4"/>
          <p:cNvSpPr/>
          <p:nvPr/>
        </p:nvSpPr>
        <p:spPr>
          <a:xfrm>
            <a:off x="0" y="-14718"/>
            <a:ext cx="914400" cy="68580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2400" b="1" dirty="0">
                <a:latin typeface="Tahoma" pitchFamily="34" charset="0"/>
                <a:ea typeface="Tahoma" pitchFamily="34" charset="0"/>
                <a:cs typeface="Tahoma" pitchFamily="34" charset="0"/>
              </a:rPr>
              <a:t>UNIVERSITY OF MINES AND TECHNOLOGY</a:t>
            </a:r>
          </a:p>
        </p:txBody>
      </p:sp>
    </p:spTree>
    <p:extLst>
      <p:ext uri="{BB962C8B-B14F-4D97-AF65-F5344CB8AC3E}">
        <p14:creationId xmlns:p14="http://schemas.microsoft.com/office/powerpoint/2010/main" val="1825264350"/>
      </p:ext>
    </p:extLst>
  </p:cSld>
  <p:clrMapOvr>
    <a:masterClrMapping/>
  </p:clrMapOvr>
  <p:transition spd="med">
    <p:pull/>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442358" y="143783"/>
            <a:ext cx="7696200" cy="792163"/>
          </a:xfrm>
        </p:spPr>
        <p:txBody>
          <a:bodyPr>
            <a:normAutofit/>
          </a:bodyPr>
          <a:lstStyle/>
          <a:p>
            <a:r>
              <a:rPr lang="en-US" sz="4000" b="1" dirty="0">
                <a:solidFill>
                  <a:srgbClr val="FF0000"/>
                </a:solidFill>
                <a:latin typeface="Tahoma" pitchFamily="34" charset="0"/>
                <a:ea typeface="Tahoma" pitchFamily="34" charset="0"/>
                <a:cs typeface="Tahoma" pitchFamily="34" charset="0"/>
              </a:rPr>
              <a:t>One –to-One</a:t>
            </a:r>
          </a:p>
        </p:txBody>
      </p:sp>
      <p:sp>
        <p:nvSpPr>
          <p:cNvPr id="8" name="Content Placeholder 7"/>
          <p:cNvSpPr>
            <a:spLocks noGrp="1"/>
          </p:cNvSpPr>
          <p:nvPr>
            <p:ph idx="4294967295"/>
          </p:nvPr>
        </p:nvSpPr>
        <p:spPr>
          <a:xfrm>
            <a:off x="1077684" y="1233942"/>
            <a:ext cx="10319657" cy="5334000"/>
          </a:xfrm>
        </p:spPr>
        <p:txBody>
          <a:bodyPr>
            <a:normAutofit/>
          </a:bodyPr>
          <a:lstStyle/>
          <a:p>
            <a:pPr lvl="0" algn="just">
              <a:buClr>
                <a:srgbClr val="FF0000"/>
              </a:buClr>
              <a:buFont typeface="Tahoma" pitchFamily="34" charset="0"/>
              <a:buChar char="۞"/>
            </a:pPr>
            <a:r>
              <a:rPr lang="en-GB" sz="3600" dirty="0">
                <a:latin typeface="Tahoma" pitchFamily="34" charset="0"/>
                <a:ea typeface="Tahoma" pitchFamily="34" charset="0"/>
                <a:cs typeface="Tahoma" pitchFamily="34" charset="0"/>
              </a:rPr>
              <a:t>A one-to-one relationship between two entities indicates that each occurrence of one entity in the relationship is associated with a single occurrence in the related entity.  </a:t>
            </a:r>
          </a:p>
          <a:p>
            <a:pPr lvl="0" algn="just">
              <a:buClr>
                <a:srgbClr val="FF0000"/>
              </a:buClr>
              <a:buFont typeface="Tahoma" pitchFamily="34" charset="0"/>
              <a:buChar char="۞"/>
            </a:pPr>
            <a:r>
              <a:rPr lang="en-GB" sz="3600" dirty="0">
                <a:latin typeface="Tahoma" pitchFamily="34" charset="0"/>
                <a:ea typeface="Tahoma" pitchFamily="34" charset="0"/>
                <a:cs typeface="Tahoma" pitchFamily="34" charset="0"/>
              </a:rPr>
              <a:t>There is a one-to-one mapping between the two, such that knowing the value of one entity gives you the value of the second.</a:t>
            </a:r>
            <a:endParaRPr lang="en-US" sz="3600" dirty="0">
              <a:latin typeface="Tahoma" pitchFamily="34" charset="0"/>
              <a:ea typeface="Tahoma" pitchFamily="34" charset="0"/>
              <a:cs typeface="Tahoma" pitchFamily="34" charset="0"/>
            </a:endParaRPr>
          </a:p>
          <a:p>
            <a:pPr lvl="0">
              <a:buNone/>
            </a:pPr>
            <a:endParaRPr lang="en-US" dirty="0">
              <a:latin typeface="Tahoma" pitchFamily="34" charset="0"/>
              <a:ea typeface="Tahoma" pitchFamily="34" charset="0"/>
              <a:cs typeface="Tahoma" pitchFamily="34" charset="0"/>
            </a:endParaRPr>
          </a:p>
        </p:txBody>
      </p:sp>
      <p:sp>
        <p:nvSpPr>
          <p:cNvPr id="5" name="Rectangle 4"/>
          <p:cNvSpPr/>
          <p:nvPr/>
        </p:nvSpPr>
        <p:spPr>
          <a:xfrm>
            <a:off x="-157843" y="0"/>
            <a:ext cx="914400" cy="68580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2400" b="1" dirty="0">
                <a:latin typeface="Tahoma" pitchFamily="34" charset="0"/>
                <a:ea typeface="Tahoma" pitchFamily="34" charset="0"/>
                <a:cs typeface="Tahoma" pitchFamily="34" charset="0"/>
              </a:rPr>
              <a:t>UNIVERSITY OF MINES AND TECHNOLOGY</a:t>
            </a:r>
          </a:p>
        </p:txBody>
      </p:sp>
    </p:spTree>
  </p:cSld>
  <p:clrMapOvr>
    <a:masterClrMapping/>
  </p:clrMapOvr>
  <p:transition spd="med">
    <p:pull/>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426028" y="0"/>
            <a:ext cx="7696200" cy="792163"/>
          </a:xfrm>
        </p:spPr>
        <p:txBody>
          <a:bodyPr>
            <a:normAutofit/>
          </a:bodyPr>
          <a:lstStyle/>
          <a:p>
            <a:r>
              <a:rPr lang="en-US" sz="4000" b="1" dirty="0">
                <a:solidFill>
                  <a:srgbClr val="FF0000"/>
                </a:solidFill>
                <a:latin typeface="Tahoma" pitchFamily="34" charset="0"/>
                <a:ea typeface="Tahoma" pitchFamily="34" charset="0"/>
                <a:cs typeface="Tahoma" pitchFamily="34" charset="0"/>
              </a:rPr>
              <a:t>One-to-many</a:t>
            </a:r>
          </a:p>
        </p:txBody>
      </p:sp>
      <p:sp>
        <p:nvSpPr>
          <p:cNvPr id="8" name="Content Placeholder 7"/>
          <p:cNvSpPr>
            <a:spLocks noGrp="1"/>
          </p:cNvSpPr>
          <p:nvPr>
            <p:ph idx="4294967295"/>
          </p:nvPr>
        </p:nvSpPr>
        <p:spPr>
          <a:xfrm>
            <a:off x="1670957" y="1261609"/>
            <a:ext cx="10232572" cy="5199062"/>
          </a:xfrm>
        </p:spPr>
        <p:txBody>
          <a:bodyPr/>
          <a:lstStyle/>
          <a:p>
            <a:pPr lvl="0" algn="just">
              <a:buClr>
                <a:srgbClr val="FF0000"/>
              </a:buClr>
              <a:buFontTx/>
              <a:buChar char="۞"/>
            </a:pPr>
            <a:endParaRPr lang="en-GB" dirty="0">
              <a:latin typeface="Tahoma" pitchFamily="34" charset="0"/>
              <a:ea typeface="Tahoma" pitchFamily="34" charset="0"/>
              <a:cs typeface="Tahoma" pitchFamily="34" charset="0"/>
            </a:endParaRPr>
          </a:p>
          <a:p>
            <a:pPr lvl="0" algn="just">
              <a:buClr>
                <a:srgbClr val="FF0000"/>
              </a:buClr>
              <a:buFontTx/>
              <a:buChar char="۞"/>
            </a:pPr>
            <a:r>
              <a:rPr lang="en-GB" sz="3600" dirty="0">
                <a:latin typeface="Tahoma" pitchFamily="34" charset="0"/>
                <a:ea typeface="Tahoma" pitchFamily="34" charset="0"/>
                <a:cs typeface="Tahoma" pitchFamily="34" charset="0"/>
              </a:rPr>
              <a:t>A one-to-many or a many-to-one relationship between two entities indicates that a single occurrence of one entity is associated with one or more occurrences of the related entity. </a:t>
            </a:r>
            <a:endParaRPr lang="en-US" sz="3600" dirty="0">
              <a:latin typeface="Tahoma" pitchFamily="34" charset="0"/>
              <a:ea typeface="Tahoma" pitchFamily="34" charset="0"/>
              <a:cs typeface="Tahoma" pitchFamily="34" charset="0"/>
            </a:endParaRPr>
          </a:p>
          <a:p>
            <a:pPr lvl="0">
              <a:buNone/>
            </a:pPr>
            <a:endParaRPr lang="en-US" sz="3600" dirty="0">
              <a:latin typeface="Tahoma" pitchFamily="34" charset="0"/>
              <a:ea typeface="Tahoma" pitchFamily="34" charset="0"/>
              <a:cs typeface="Tahoma" pitchFamily="34" charset="0"/>
            </a:endParaRPr>
          </a:p>
          <a:p>
            <a:pPr lvl="0">
              <a:buNone/>
            </a:pPr>
            <a:endParaRPr lang="en-US" dirty="0">
              <a:latin typeface="Tahoma" pitchFamily="34" charset="0"/>
              <a:ea typeface="Tahoma" pitchFamily="34" charset="0"/>
              <a:cs typeface="Tahoma" pitchFamily="34" charset="0"/>
            </a:endParaRPr>
          </a:p>
        </p:txBody>
      </p:sp>
      <p:sp>
        <p:nvSpPr>
          <p:cNvPr id="5" name="Rectangle 4"/>
          <p:cNvSpPr/>
          <p:nvPr/>
        </p:nvSpPr>
        <p:spPr>
          <a:xfrm>
            <a:off x="0" y="0"/>
            <a:ext cx="914400" cy="68580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2400" b="1" dirty="0">
                <a:latin typeface="Tahoma" pitchFamily="34" charset="0"/>
                <a:ea typeface="Tahoma" pitchFamily="34" charset="0"/>
                <a:cs typeface="Tahoma" pitchFamily="34" charset="0"/>
              </a:rPr>
              <a:t>UNIVERSITY OF MINES AND TECHNOLOGY</a:t>
            </a:r>
          </a:p>
        </p:txBody>
      </p:sp>
    </p:spTree>
  </p:cSld>
  <p:clrMapOvr>
    <a:masterClrMapping/>
  </p:clrMapOvr>
  <p:transition spd="med">
    <p:pull/>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903515" y="37533"/>
            <a:ext cx="7696200" cy="792163"/>
          </a:xfrm>
        </p:spPr>
        <p:txBody>
          <a:bodyPr>
            <a:normAutofit/>
          </a:bodyPr>
          <a:lstStyle/>
          <a:p>
            <a:r>
              <a:rPr lang="en-US" sz="4000" b="1" dirty="0">
                <a:solidFill>
                  <a:srgbClr val="FF0000"/>
                </a:solidFill>
                <a:latin typeface="Tahoma" pitchFamily="34" charset="0"/>
                <a:ea typeface="Tahoma" pitchFamily="34" charset="0"/>
                <a:cs typeface="Tahoma" pitchFamily="34" charset="0"/>
              </a:rPr>
              <a:t>Many-to-many</a:t>
            </a:r>
            <a:endParaRPr lang="en-US" sz="4000" b="1" dirty="0">
              <a:latin typeface="Tahoma" pitchFamily="34" charset="0"/>
              <a:ea typeface="Tahoma" pitchFamily="34" charset="0"/>
              <a:cs typeface="Tahoma" pitchFamily="34" charset="0"/>
            </a:endParaRPr>
          </a:p>
        </p:txBody>
      </p:sp>
      <p:sp>
        <p:nvSpPr>
          <p:cNvPr id="8" name="Content Placeholder 7"/>
          <p:cNvSpPr>
            <a:spLocks noGrp="1"/>
          </p:cNvSpPr>
          <p:nvPr>
            <p:ph idx="4294967295"/>
          </p:nvPr>
        </p:nvSpPr>
        <p:spPr>
          <a:xfrm>
            <a:off x="1719942" y="1225323"/>
            <a:ext cx="10167257" cy="5199062"/>
          </a:xfrm>
        </p:spPr>
        <p:txBody>
          <a:bodyPr>
            <a:normAutofit/>
          </a:bodyPr>
          <a:lstStyle/>
          <a:p>
            <a:pPr marL="0" indent="0" algn="just">
              <a:buClr>
                <a:srgbClr val="FF0000"/>
              </a:buClr>
              <a:buNone/>
            </a:pPr>
            <a:r>
              <a:rPr lang="en-GB" sz="4000" dirty="0">
                <a:latin typeface="Tahoma" pitchFamily="34" charset="0"/>
                <a:ea typeface="Tahoma" pitchFamily="34" charset="0"/>
                <a:cs typeface="Tahoma" pitchFamily="34" charset="0"/>
              </a:rPr>
              <a:t>Many-to-many relationship between two entities indicates that either entity participating in the relationship may occur one or several times.  This type of relationship is not practice in database. To resolve this a linking or join table is created</a:t>
            </a:r>
            <a:endParaRPr lang="en-US" sz="4000" dirty="0">
              <a:latin typeface="Tahoma" pitchFamily="34" charset="0"/>
              <a:ea typeface="Tahoma" pitchFamily="34" charset="0"/>
              <a:cs typeface="Tahoma" pitchFamily="34" charset="0"/>
            </a:endParaRPr>
          </a:p>
        </p:txBody>
      </p:sp>
      <p:sp>
        <p:nvSpPr>
          <p:cNvPr id="5" name="Rectangle 4"/>
          <p:cNvSpPr/>
          <p:nvPr/>
        </p:nvSpPr>
        <p:spPr>
          <a:xfrm>
            <a:off x="-141514" y="-16329"/>
            <a:ext cx="914400" cy="68580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2400" b="1" dirty="0">
                <a:latin typeface="Tahoma" pitchFamily="34" charset="0"/>
                <a:ea typeface="Tahoma" pitchFamily="34" charset="0"/>
                <a:cs typeface="Tahoma" pitchFamily="34" charset="0"/>
              </a:rPr>
              <a:t>UNIVERSITY OF MINES AND TECHNOLOGY</a:t>
            </a:r>
          </a:p>
        </p:txBody>
      </p:sp>
    </p:spTree>
  </p:cSld>
  <p:clrMapOvr>
    <a:masterClrMapping/>
  </p:clrMapOvr>
  <p:transition spd="med">
    <p:pull/>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148443" y="137318"/>
            <a:ext cx="7696200" cy="792163"/>
          </a:xfrm>
        </p:spPr>
        <p:txBody>
          <a:bodyPr>
            <a:normAutofit/>
          </a:bodyPr>
          <a:lstStyle/>
          <a:p>
            <a:r>
              <a:rPr lang="en-US" sz="4000" b="1" dirty="0">
                <a:solidFill>
                  <a:srgbClr val="FF0000"/>
                </a:solidFill>
                <a:latin typeface="Tahoma" pitchFamily="34" charset="0"/>
                <a:ea typeface="Tahoma" pitchFamily="34" charset="0"/>
                <a:cs typeface="Tahoma" pitchFamily="34" charset="0"/>
              </a:rPr>
              <a:t>Relationship-Related Term</a:t>
            </a:r>
            <a:endParaRPr lang="en-US" sz="4000" b="1" dirty="0">
              <a:latin typeface="Tahoma" pitchFamily="34" charset="0"/>
              <a:ea typeface="Tahoma" pitchFamily="34" charset="0"/>
              <a:cs typeface="Tahoma" pitchFamily="34" charset="0"/>
            </a:endParaRPr>
          </a:p>
        </p:txBody>
      </p:sp>
      <p:sp>
        <p:nvSpPr>
          <p:cNvPr id="5" name="Rectangle 4"/>
          <p:cNvSpPr/>
          <p:nvPr/>
        </p:nvSpPr>
        <p:spPr>
          <a:xfrm>
            <a:off x="0" y="0"/>
            <a:ext cx="914400" cy="68580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2400" b="1" dirty="0">
                <a:latin typeface="Tahoma" pitchFamily="34" charset="0"/>
                <a:ea typeface="Tahoma" pitchFamily="34" charset="0"/>
                <a:cs typeface="Tahoma" pitchFamily="34" charset="0"/>
              </a:rPr>
              <a:t>UNIVERSITY OF MINES AND TECHNOLOGY</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0800" y="1066800"/>
            <a:ext cx="7696200" cy="525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64675728"/>
      </p:ext>
    </p:extLst>
  </p:cSld>
  <p:clrMapOvr>
    <a:masterClrMapping/>
  </p:clrMapOvr>
  <p:transition spd="med">
    <p:pull/>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495800" y="82550"/>
            <a:ext cx="7696200" cy="792163"/>
          </a:xfrm>
        </p:spPr>
        <p:txBody>
          <a:bodyPr>
            <a:normAutofit/>
          </a:bodyPr>
          <a:lstStyle/>
          <a:p>
            <a:r>
              <a:rPr lang="en-US" sz="4000" dirty="0">
                <a:solidFill>
                  <a:srgbClr val="FF0000"/>
                </a:solidFill>
                <a:latin typeface="Tahoma" pitchFamily="34" charset="0"/>
                <a:ea typeface="Tahoma" pitchFamily="34" charset="0"/>
                <a:cs typeface="Tahoma" pitchFamily="34" charset="0"/>
              </a:rPr>
              <a:t>Data Integrity</a:t>
            </a:r>
          </a:p>
        </p:txBody>
      </p:sp>
      <p:sp>
        <p:nvSpPr>
          <p:cNvPr id="8" name="Content Placeholder 7"/>
          <p:cNvSpPr>
            <a:spLocks noGrp="1"/>
          </p:cNvSpPr>
          <p:nvPr>
            <p:ph idx="4294967295"/>
          </p:nvPr>
        </p:nvSpPr>
        <p:spPr>
          <a:xfrm>
            <a:off x="1121682" y="1021670"/>
            <a:ext cx="10645775" cy="5199062"/>
          </a:xfrm>
        </p:spPr>
        <p:txBody>
          <a:bodyPr>
            <a:normAutofit/>
          </a:bodyPr>
          <a:lstStyle/>
          <a:p>
            <a:pPr>
              <a:buNone/>
            </a:pPr>
            <a:r>
              <a:rPr lang="en-US" sz="3600" dirty="0">
                <a:latin typeface="Tahoma" pitchFamily="34" charset="0"/>
                <a:ea typeface="Tahoma" pitchFamily="34" charset="0"/>
                <a:cs typeface="Tahoma" pitchFamily="34" charset="0"/>
              </a:rPr>
              <a:t>Data integrity: refers to the validity, consistency, and accuracy of the data in a database</a:t>
            </a:r>
            <a:r>
              <a:rPr lang="en-US" sz="3600" b="1" dirty="0">
                <a:latin typeface="Tahoma" pitchFamily="34" charset="0"/>
                <a:ea typeface="Tahoma" pitchFamily="34" charset="0"/>
                <a:cs typeface="Tahoma" pitchFamily="34" charset="0"/>
              </a:rPr>
              <a:t>. </a:t>
            </a:r>
            <a:endParaRPr lang="en-US" sz="3600" dirty="0">
              <a:latin typeface="Tahoma" pitchFamily="34" charset="0"/>
              <a:ea typeface="Tahoma" pitchFamily="34" charset="0"/>
              <a:cs typeface="Tahoma" pitchFamily="34" charset="0"/>
            </a:endParaRPr>
          </a:p>
          <a:p>
            <a:pPr lvl="0">
              <a:buClr>
                <a:srgbClr val="FF0000"/>
              </a:buClr>
              <a:buFont typeface="Tahoma" pitchFamily="34" charset="0"/>
              <a:buChar char="۞"/>
            </a:pPr>
            <a:r>
              <a:rPr lang="en-US" sz="3600" dirty="0">
                <a:latin typeface="Tahoma" pitchFamily="34" charset="0"/>
                <a:ea typeface="Tahoma" pitchFamily="34" charset="0"/>
                <a:cs typeface="Tahoma" pitchFamily="34" charset="0"/>
              </a:rPr>
              <a:t>Table-Level integrity (entity integrity)</a:t>
            </a:r>
          </a:p>
          <a:p>
            <a:pPr lvl="0">
              <a:buClr>
                <a:srgbClr val="FF0000"/>
              </a:buClr>
              <a:buFont typeface="Tahoma" pitchFamily="34" charset="0"/>
              <a:buChar char="۞"/>
            </a:pPr>
            <a:r>
              <a:rPr lang="en-US" sz="3600" dirty="0">
                <a:latin typeface="Tahoma" pitchFamily="34" charset="0"/>
                <a:ea typeface="Tahoma" pitchFamily="34" charset="0"/>
                <a:cs typeface="Tahoma" pitchFamily="34" charset="0"/>
              </a:rPr>
              <a:t>Field-Level integrity (domain integrity)</a:t>
            </a:r>
          </a:p>
          <a:p>
            <a:pPr lvl="0">
              <a:buClr>
                <a:srgbClr val="FF0000"/>
              </a:buClr>
              <a:buFont typeface="Tahoma" pitchFamily="34" charset="0"/>
              <a:buChar char="۞"/>
            </a:pPr>
            <a:r>
              <a:rPr lang="en-US" sz="3600" dirty="0">
                <a:latin typeface="Tahoma" pitchFamily="34" charset="0"/>
                <a:ea typeface="Tahoma" pitchFamily="34" charset="0"/>
                <a:cs typeface="Tahoma" pitchFamily="34" charset="0"/>
              </a:rPr>
              <a:t>Relationship-Level integrity (referential integrity)</a:t>
            </a:r>
          </a:p>
          <a:p>
            <a:pPr lvl="0">
              <a:buClr>
                <a:srgbClr val="FF0000"/>
              </a:buClr>
              <a:buFont typeface="Tahoma" pitchFamily="34" charset="0"/>
              <a:buChar char="۞"/>
            </a:pPr>
            <a:r>
              <a:rPr lang="en-US" sz="3600" dirty="0">
                <a:latin typeface="Tahoma" pitchFamily="34" charset="0"/>
                <a:ea typeface="Tahoma" pitchFamily="34" charset="0"/>
                <a:cs typeface="Tahoma" pitchFamily="34" charset="0"/>
              </a:rPr>
              <a:t>Business rules (user-defined integrity)</a:t>
            </a:r>
          </a:p>
        </p:txBody>
      </p:sp>
      <p:sp>
        <p:nvSpPr>
          <p:cNvPr id="5" name="Rectangle 4"/>
          <p:cNvSpPr/>
          <p:nvPr/>
        </p:nvSpPr>
        <p:spPr>
          <a:xfrm>
            <a:off x="0" y="0"/>
            <a:ext cx="914400" cy="68580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2400" b="1" dirty="0">
                <a:latin typeface="Tahoma" pitchFamily="34" charset="0"/>
                <a:ea typeface="Tahoma" pitchFamily="34" charset="0"/>
                <a:cs typeface="Tahoma" pitchFamily="34" charset="0"/>
              </a:rPr>
              <a:t>UNIVERSITY OF MINES AND TECHNOLOGY</a:t>
            </a:r>
          </a:p>
        </p:txBody>
      </p:sp>
    </p:spTree>
  </p:cSld>
  <p:clrMapOvr>
    <a:masterClrMapping/>
  </p:clrMapOvr>
  <p:transition spd="med">
    <p:pull/>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90B2A0-97F9-453A-BFAF-5FB8E3A596EE}"/>
              </a:ext>
            </a:extLst>
          </p:cNvPr>
          <p:cNvSpPr>
            <a:spLocks noGrp="1"/>
          </p:cNvSpPr>
          <p:nvPr>
            <p:ph type="title"/>
          </p:nvPr>
        </p:nvSpPr>
        <p:spPr>
          <a:xfrm>
            <a:off x="1097280" y="286603"/>
            <a:ext cx="10058400" cy="722065"/>
          </a:xfrm>
        </p:spPr>
        <p:txBody>
          <a:bodyPr>
            <a:normAutofit/>
          </a:bodyPr>
          <a:lstStyle/>
          <a:p>
            <a:r>
              <a:rPr lang="en-US" altLang="en-US" sz="4000" b="1" dirty="0">
                <a:solidFill>
                  <a:srgbClr val="FF0000"/>
                </a:solidFill>
                <a:latin typeface="Tahoma" panose="020B0604030504040204" pitchFamily="34" charset="0"/>
                <a:ea typeface="Tahoma" panose="020B0604030504040204" pitchFamily="34" charset="0"/>
                <a:cs typeface="Tahoma" panose="020B0604030504040204" pitchFamily="34" charset="0"/>
              </a:rPr>
              <a:t>Building an Application with a DBMS</a:t>
            </a:r>
            <a:endParaRPr lang="en-ZA" sz="4000" b="1" dirty="0">
              <a:solidFill>
                <a:srgbClr val="FF0000"/>
              </a:solidFill>
              <a:latin typeface="Tahoma" panose="020B0604030504040204" pitchFamily="34" charset="0"/>
              <a:ea typeface="Tahoma" panose="020B0604030504040204" pitchFamily="34" charset="0"/>
              <a:cs typeface="Tahoma" panose="020B0604030504040204" pitchFamily="34" charset="0"/>
            </a:endParaRPr>
          </a:p>
        </p:txBody>
      </p:sp>
      <p:sp>
        <p:nvSpPr>
          <p:cNvPr id="3" name="Content Placeholder 2">
            <a:extLst>
              <a:ext uri="{FF2B5EF4-FFF2-40B4-BE49-F238E27FC236}">
                <a16:creationId xmlns:a16="http://schemas.microsoft.com/office/drawing/2014/main" id="{84007EC6-815E-4EC9-808F-C50DA1CFC1BC}"/>
              </a:ext>
            </a:extLst>
          </p:cNvPr>
          <p:cNvSpPr>
            <a:spLocks noGrp="1"/>
          </p:cNvSpPr>
          <p:nvPr>
            <p:ph idx="1"/>
          </p:nvPr>
        </p:nvSpPr>
        <p:spPr>
          <a:xfrm>
            <a:off x="1066800" y="1251844"/>
            <a:ext cx="10058400" cy="4725663"/>
          </a:xfrm>
        </p:spPr>
        <p:txBody>
          <a:bodyPr>
            <a:normAutofit/>
          </a:bodyPr>
          <a:lstStyle/>
          <a:p>
            <a:r>
              <a:rPr lang="en-US" altLang="en-US" sz="3200" dirty="0">
                <a:latin typeface="Tahoma" panose="020B0604030504040204" pitchFamily="34" charset="0"/>
                <a:ea typeface="Tahoma" panose="020B0604030504040204" pitchFamily="34" charset="0"/>
                <a:cs typeface="Tahoma" panose="020B0604030504040204" pitchFamily="34" charset="0"/>
              </a:rPr>
              <a:t>Requirements modeling (conceptual, pictures)</a:t>
            </a:r>
          </a:p>
          <a:p>
            <a:pPr lvl="1"/>
            <a:r>
              <a:rPr lang="en-US" altLang="en-US" sz="3200" dirty="0">
                <a:latin typeface="Tahoma" panose="020B0604030504040204" pitchFamily="34" charset="0"/>
                <a:ea typeface="Tahoma" panose="020B0604030504040204" pitchFamily="34" charset="0"/>
                <a:cs typeface="Tahoma" panose="020B0604030504040204" pitchFamily="34" charset="0"/>
              </a:rPr>
              <a:t>Decide what entities should be part of the application and how they should be linked.</a:t>
            </a:r>
          </a:p>
          <a:p>
            <a:r>
              <a:rPr lang="en-US" altLang="en-US" sz="3200" dirty="0">
                <a:latin typeface="Tahoma" panose="020B0604030504040204" pitchFamily="34" charset="0"/>
                <a:ea typeface="Tahoma" panose="020B0604030504040204" pitchFamily="34" charset="0"/>
                <a:cs typeface="Tahoma" panose="020B0604030504040204" pitchFamily="34" charset="0"/>
              </a:rPr>
              <a:t>Schema design and implementation</a:t>
            </a:r>
          </a:p>
          <a:p>
            <a:pPr lvl="1"/>
            <a:r>
              <a:rPr lang="en-US" altLang="en-US" sz="3200" dirty="0">
                <a:latin typeface="Tahoma" panose="020B0604030504040204" pitchFamily="34" charset="0"/>
                <a:ea typeface="Tahoma" panose="020B0604030504040204" pitchFamily="34" charset="0"/>
                <a:cs typeface="Tahoma" panose="020B0604030504040204" pitchFamily="34" charset="0"/>
              </a:rPr>
              <a:t>Decide on a set of tables, attributes.</a:t>
            </a:r>
          </a:p>
          <a:p>
            <a:pPr lvl="1"/>
            <a:r>
              <a:rPr lang="en-US" altLang="en-US" sz="3200" dirty="0">
                <a:latin typeface="Tahoma" panose="020B0604030504040204" pitchFamily="34" charset="0"/>
                <a:ea typeface="Tahoma" panose="020B0604030504040204" pitchFamily="34" charset="0"/>
                <a:cs typeface="Tahoma" panose="020B0604030504040204" pitchFamily="34" charset="0"/>
              </a:rPr>
              <a:t>Define the tables in the database system.</a:t>
            </a:r>
          </a:p>
          <a:p>
            <a:pPr lvl="1"/>
            <a:r>
              <a:rPr lang="en-US" altLang="en-US" sz="3200" dirty="0">
                <a:latin typeface="Tahoma" panose="020B0604030504040204" pitchFamily="34" charset="0"/>
                <a:ea typeface="Tahoma" panose="020B0604030504040204" pitchFamily="34" charset="0"/>
                <a:cs typeface="Tahoma" panose="020B0604030504040204" pitchFamily="34" charset="0"/>
              </a:rPr>
              <a:t>Populate database </a:t>
            </a:r>
          </a:p>
          <a:p>
            <a:pPr marL="201168" lvl="1" indent="0">
              <a:buNone/>
            </a:pPr>
            <a:r>
              <a:rPr lang="en-US" altLang="en-US" sz="3200" dirty="0">
                <a:latin typeface="Tahoma" panose="020B0604030504040204" pitchFamily="34" charset="0"/>
                <a:ea typeface="Tahoma" panose="020B0604030504040204" pitchFamily="34" charset="0"/>
                <a:cs typeface="Tahoma" panose="020B0604030504040204" pitchFamily="34" charset="0"/>
              </a:rPr>
              <a:t>Write queries to the database (using SQL)</a:t>
            </a:r>
          </a:p>
          <a:p>
            <a:endParaRPr lang="en-ZA" dirty="0"/>
          </a:p>
        </p:txBody>
      </p:sp>
    </p:spTree>
    <p:extLst>
      <p:ext uri="{BB962C8B-B14F-4D97-AF65-F5344CB8AC3E}">
        <p14:creationId xmlns:p14="http://schemas.microsoft.com/office/powerpoint/2010/main" val="2685763022"/>
      </p:ext>
    </p:extLst>
  </p:cSld>
  <p:clrMapOvr>
    <a:masterClrMapping/>
  </p:clrMapOvr>
  <p:transition spd="med">
    <p:pull/>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9443" y="158947"/>
            <a:ext cx="7696200" cy="792162"/>
          </a:xfrm>
        </p:spPr>
        <p:txBody>
          <a:bodyPr>
            <a:normAutofit/>
          </a:bodyPr>
          <a:lstStyle/>
          <a:p>
            <a:r>
              <a:rPr lang="en-US" sz="4000" b="1" dirty="0">
                <a:solidFill>
                  <a:srgbClr val="FF0000"/>
                </a:solidFill>
                <a:latin typeface="Tahoma" pitchFamily="34" charset="0"/>
                <a:ea typeface="Tahoma" pitchFamily="34" charset="0"/>
                <a:cs typeface="Tahoma" pitchFamily="34" charset="0"/>
              </a:rPr>
              <a:t>Table Integrity</a:t>
            </a:r>
            <a:endParaRPr lang="en-US" sz="4000" b="1" dirty="0">
              <a:latin typeface="Tahoma" pitchFamily="34" charset="0"/>
              <a:ea typeface="Tahoma" pitchFamily="34" charset="0"/>
              <a:cs typeface="Tahoma" pitchFamily="34" charset="0"/>
            </a:endParaRPr>
          </a:p>
        </p:txBody>
      </p:sp>
      <p:sp>
        <p:nvSpPr>
          <p:cNvPr id="8" name="Content Placeholder 7"/>
          <p:cNvSpPr>
            <a:spLocks noGrp="1"/>
          </p:cNvSpPr>
          <p:nvPr>
            <p:ph idx="1"/>
          </p:nvPr>
        </p:nvSpPr>
        <p:spPr>
          <a:xfrm>
            <a:off x="1126671" y="1049080"/>
            <a:ext cx="10466615" cy="5199320"/>
          </a:xfrm>
        </p:spPr>
        <p:txBody>
          <a:bodyPr>
            <a:noAutofit/>
          </a:bodyPr>
          <a:lstStyle/>
          <a:p>
            <a:pPr marL="0" lvl="0" indent="0">
              <a:buClr>
                <a:srgbClr val="FF0000"/>
              </a:buClr>
              <a:buNone/>
            </a:pPr>
            <a:r>
              <a:rPr lang="en-US" sz="3600" dirty="0">
                <a:latin typeface="Tahoma" pitchFamily="34" charset="0"/>
                <a:ea typeface="Tahoma" pitchFamily="34" charset="0"/>
                <a:cs typeface="Tahoma" pitchFamily="34" charset="0"/>
              </a:rPr>
              <a:t>Table-Level integrity (entity integrity)</a:t>
            </a:r>
          </a:p>
          <a:p>
            <a:pPr lvl="0">
              <a:buClr>
                <a:srgbClr val="FF0000"/>
              </a:buClr>
              <a:buFont typeface="Tahoma" pitchFamily="34" charset="0"/>
              <a:buChar char="۞"/>
            </a:pPr>
            <a:endParaRPr lang="en-US" sz="3600" dirty="0">
              <a:latin typeface="Tahoma" pitchFamily="34" charset="0"/>
              <a:ea typeface="Tahoma" pitchFamily="34" charset="0"/>
              <a:cs typeface="Tahoma" pitchFamily="34" charset="0"/>
            </a:endParaRPr>
          </a:p>
          <a:p>
            <a:pPr lvl="0">
              <a:buClr>
                <a:srgbClr val="FF0000"/>
              </a:buClr>
              <a:buFont typeface="Tahoma" pitchFamily="34" charset="0"/>
              <a:buChar char="۞"/>
            </a:pPr>
            <a:r>
              <a:rPr lang="en-US" sz="3600" dirty="0">
                <a:latin typeface="Tahoma" pitchFamily="34" charset="0"/>
                <a:ea typeface="Tahoma" pitchFamily="34" charset="0"/>
                <a:cs typeface="Tahoma" pitchFamily="34" charset="0"/>
              </a:rPr>
              <a:t>Information contained in the table should pertain to the subject matter.</a:t>
            </a:r>
          </a:p>
          <a:p>
            <a:pPr lvl="0" algn="just">
              <a:buClr>
                <a:srgbClr val="FF0000"/>
              </a:buClr>
              <a:buFont typeface="Tahoma" pitchFamily="34" charset="0"/>
              <a:buChar char="۞"/>
            </a:pPr>
            <a:r>
              <a:rPr lang="en-US" sz="3600" dirty="0">
                <a:latin typeface="Tahoma" pitchFamily="34" charset="0"/>
                <a:ea typeface="Tahoma" pitchFamily="34" charset="0"/>
                <a:cs typeface="Tahoma" pitchFamily="34" charset="0"/>
              </a:rPr>
              <a:t>Table must have a unique identifier that can be used to tell apart each record. This unique identifier is normally known as Primary Key of the table. </a:t>
            </a:r>
          </a:p>
        </p:txBody>
      </p:sp>
      <p:sp>
        <p:nvSpPr>
          <p:cNvPr id="5" name="Rectangle 4"/>
          <p:cNvSpPr/>
          <p:nvPr/>
        </p:nvSpPr>
        <p:spPr>
          <a:xfrm>
            <a:off x="0" y="0"/>
            <a:ext cx="914400" cy="68580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2400" b="1" dirty="0">
                <a:latin typeface="Tahoma" pitchFamily="34" charset="0"/>
                <a:ea typeface="Tahoma" pitchFamily="34" charset="0"/>
                <a:cs typeface="Tahoma" pitchFamily="34" charset="0"/>
              </a:rPr>
              <a:t>UNIVERSITY OF MINES AND TECHNOLOGY</a:t>
            </a:r>
          </a:p>
        </p:txBody>
      </p:sp>
    </p:spTree>
  </p:cSld>
  <p:clrMapOvr>
    <a:masterClrMapping/>
  </p:clrMapOvr>
  <p:transition spd="med">
    <p:pull/>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0800" y="83253"/>
            <a:ext cx="7696200" cy="792162"/>
          </a:xfrm>
        </p:spPr>
        <p:txBody>
          <a:bodyPr>
            <a:normAutofit/>
          </a:bodyPr>
          <a:lstStyle/>
          <a:p>
            <a:r>
              <a:rPr lang="en-US" sz="4000" b="1" dirty="0">
                <a:solidFill>
                  <a:srgbClr val="FF0000"/>
                </a:solidFill>
                <a:latin typeface="Tahoma" pitchFamily="34" charset="0"/>
                <a:ea typeface="Tahoma" pitchFamily="34" charset="0"/>
                <a:cs typeface="Tahoma" pitchFamily="34" charset="0"/>
              </a:rPr>
              <a:t>Field Integrity</a:t>
            </a:r>
            <a:endParaRPr lang="en-US" sz="4000" b="1" dirty="0">
              <a:latin typeface="Tahoma" pitchFamily="34" charset="0"/>
              <a:ea typeface="Tahoma" pitchFamily="34" charset="0"/>
              <a:cs typeface="Tahoma" pitchFamily="34" charset="0"/>
            </a:endParaRPr>
          </a:p>
        </p:txBody>
      </p:sp>
      <p:sp>
        <p:nvSpPr>
          <p:cNvPr id="8" name="Content Placeholder 7"/>
          <p:cNvSpPr>
            <a:spLocks noGrp="1"/>
          </p:cNvSpPr>
          <p:nvPr>
            <p:ph idx="1"/>
          </p:nvPr>
        </p:nvSpPr>
        <p:spPr>
          <a:xfrm>
            <a:off x="1126670" y="1012371"/>
            <a:ext cx="10303329" cy="5236029"/>
          </a:xfrm>
        </p:spPr>
        <p:txBody>
          <a:bodyPr>
            <a:noAutofit/>
          </a:bodyPr>
          <a:lstStyle/>
          <a:p>
            <a:pPr marL="0" lvl="0" indent="0" algn="just">
              <a:buClr>
                <a:srgbClr val="FF0000"/>
              </a:buClr>
              <a:buNone/>
            </a:pPr>
            <a:r>
              <a:rPr lang="en-US" sz="3600" dirty="0">
                <a:latin typeface="Tahoma" pitchFamily="34" charset="0"/>
                <a:ea typeface="Tahoma" pitchFamily="34" charset="0"/>
                <a:cs typeface="Tahoma" pitchFamily="34" charset="0"/>
              </a:rPr>
              <a:t>Field/column-Level integrity (Domain integrity)</a:t>
            </a:r>
          </a:p>
          <a:p>
            <a:pPr lvl="0" algn="just">
              <a:buClr>
                <a:srgbClr val="FF0000"/>
              </a:buClr>
              <a:buFont typeface="Tahoma" pitchFamily="34" charset="0"/>
              <a:buChar char="۞"/>
            </a:pPr>
            <a:r>
              <a:rPr lang="en-US" sz="3600" dirty="0">
                <a:latin typeface="Tahoma" pitchFamily="34" charset="0"/>
                <a:ea typeface="Tahoma" pitchFamily="34" charset="0"/>
                <a:cs typeface="Tahoma" pitchFamily="34" charset="0"/>
              </a:rPr>
              <a:t>Column integrity refers to the requirement that data stored in a column must adhere to the same format and definition. This includes data type, data length, default value of data, range of possible values, whether duplicate values are allowed, or whether null values are allowed.</a:t>
            </a:r>
          </a:p>
        </p:txBody>
      </p:sp>
      <p:sp>
        <p:nvSpPr>
          <p:cNvPr id="5" name="Rectangle 4"/>
          <p:cNvSpPr/>
          <p:nvPr/>
        </p:nvSpPr>
        <p:spPr>
          <a:xfrm>
            <a:off x="-272143" y="0"/>
            <a:ext cx="914400" cy="68580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2400" b="1" dirty="0">
                <a:latin typeface="Tahoma" pitchFamily="34" charset="0"/>
                <a:ea typeface="Tahoma" pitchFamily="34" charset="0"/>
                <a:cs typeface="Tahoma" pitchFamily="34" charset="0"/>
              </a:rPr>
              <a:t>UNIVERSITY OF MINES AND TECHNOLOGY</a:t>
            </a:r>
          </a:p>
        </p:txBody>
      </p:sp>
    </p:spTree>
  </p:cSld>
  <p:clrMapOvr>
    <a:masterClrMapping/>
  </p:clrMapOvr>
  <p:transition spd="med">
    <p:pull/>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0800" y="83253"/>
            <a:ext cx="7696200" cy="792162"/>
          </a:xfrm>
        </p:spPr>
        <p:txBody>
          <a:bodyPr>
            <a:normAutofit/>
          </a:bodyPr>
          <a:lstStyle/>
          <a:p>
            <a:r>
              <a:rPr lang="en-US" sz="4000" b="1" dirty="0">
                <a:solidFill>
                  <a:srgbClr val="FF0000"/>
                </a:solidFill>
                <a:latin typeface="Tahoma" pitchFamily="34" charset="0"/>
                <a:ea typeface="Tahoma" pitchFamily="34" charset="0"/>
                <a:cs typeface="Tahoma" pitchFamily="34" charset="0"/>
              </a:rPr>
              <a:t>Referential Integrity</a:t>
            </a:r>
            <a:endParaRPr lang="en-US" sz="4000" b="1" dirty="0">
              <a:latin typeface="Tahoma" pitchFamily="34" charset="0"/>
              <a:ea typeface="Tahoma" pitchFamily="34" charset="0"/>
              <a:cs typeface="Tahoma" pitchFamily="34" charset="0"/>
            </a:endParaRPr>
          </a:p>
        </p:txBody>
      </p:sp>
      <p:sp>
        <p:nvSpPr>
          <p:cNvPr id="8" name="Content Placeholder 7"/>
          <p:cNvSpPr>
            <a:spLocks noGrp="1"/>
          </p:cNvSpPr>
          <p:nvPr>
            <p:ph idx="1"/>
          </p:nvPr>
        </p:nvSpPr>
        <p:spPr>
          <a:xfrm>
            <a:off x="1208314" y="1049080"/>
            <a:ext cx="10335986" cy="5199320"/>
          </a:xfrm>
        </p:spPr>
        <p:txBody>
          <a:bodyPr>
            <a:noAutofit/>
          </a:bodyPr>
          <a:lstStyle/>
          <a:p>
            <a:pPr marL="0" lvl="0" indent="0">
              <a:buClr>
                <a:srgbClr val="FF0000"/>
              </a:buClr>
              <a:buNone/>
            </a:pPr>
            <a:r>
              <a:rPr lang="en-US" sz="3400" dirty="0">
                <a:latin typeface="Tahoma" pitchFamily="34" charset="0"/>
                <a:ea typeface="Tahoma" pitchFamily="34" charset="0"/>
                <a:cs typeface="Tahoma" pitchFamily="34" charset="0"/>
              </a:rPr>
              <a:t>Relationship-Level integrity (Referential integrity)</a:t>
            </a:r>
          </a:p>
          <a:p>
            <a:pPr algn="just">
              <a:buClr>
                <a:srgbClr val="FF0000"/>
              </a:buClr>
              <a:buFont typeface="Tahoma" pitchFamily="34" charset="0"/>
              <a:buChar char="۞"/>
            </a:pPr>
            <a:r>
              <a:rPr lang="en-US" sz="3600" dirty="0">
                <a:latin typeface="Tahoma" pitchFamily="34" charset="0"/>
                <a:ea typeface="Tahoma" pitchFamily="34" charset="0"/>
                <a:cs typeface="Tahoma" pitchFamily="34" charset="0"/>
              </a:rPr>
              <a:t>Referential integrity is defined at the database design time and enforced by creating table relationships between tables. After the referential relationship is set up, database engine will follow the two rules stated above to guarantee data integrity. It will raise errors if the rules are violated.</a:t>
            </a:r>
          </a:p>
        </p:txBody>
      </p:sp>
      <p:sp>
        <p:nvSpPr>
          <p:cNvPr id="5" name="Rectangle 4"/>
          <p:cNvSpPr/>
          <p:nvPr/>
        </p:nvSpPr>
        <p:spPr>
          <a:xfrm>
            <a:off x="0" y="-14718"/>
            <a:ext cx="914400" cy="68580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2400" b="1" dirty="0">
                <a:latin typeface="Tahoma" pitchFamily="34" charset="0"/>
                <a:ea typeface="Tahoma" pitchFamily="34" charset="0"/>
                <a:cs typeface="Tahoma" pitchFamily="34" charset="0"/>
              </a:rPr>
              <a:t>UNIVERSITY OF MINES AND TECHNOLOGY</a:t>
            </a:r>
          </a:p>
        </p:txBody>
      </p:sp>
    </p:spTree>
  </p:cSld>
  <p:clrMapOvr>
    <a:masterClrMapping/>
  </p:clrMapOvr>
  <p:transition spd="med">
    <p:pull/>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495800" y="82550"/>
            <a:ext cx="7696200" cy="792163"/>
          </a:xfrm>
        </p:spPr>
        <p:txBody>
          <a:bodyPr>
            <a:normAutofit/>
          </a:bodyPr>
          <a:lstStyle/>
          <a:p>
            <a:r>
              <a:rPr lang="en-US" sz="4000" b="1" dirty="0">
                <a:solidFill>
                  <a:srgbClr val="FF0000"/>
                </a:solidFill>
                <a:latin typeface="Tahoma" pitchFamily="34" charset="0"/>
                <a:ea typeface="Tahoma" pitchFamily="34" charset="0"/>
                <a:cs typeface="Tahoma" pitchFamily="34" charset="0"/>
              </a:rPr>
              <a:t>Database Constraints</a:t>
            </a:r>
          </a:p>
        </p:txBody>
      </p:sp>
      <p:sp>
        <p:nvSpPr>
          <p:cNvPr id="8" name="Content Placeholder 7"/>
          <p:cNvSpPr>
            <a:spLocks noGrp="1"/>
          </p:cNvSpPr>
          <p:nvPr>
            <p:ph idx="4294967295"/>
          </p:nvPr>
        </p:nvSpPr>
        <p:spPr>
          <a:xfrm>
            <a:off x="1236436" y="1309914"/>
            <a:ext cx="10318750" cy="5199063"/>
          </a:xfrm>
        </p:spPr>
        <p:txBody>
          <a:bodyPr>
            <a:normAutofit/>
          </a:bodyPr>
          <a:lstStyle/>
          <a:p>
            <a:pPr algn="just">
              <a:buClr>
                <a:srgbClr val="FF0000"/>
              </a:buClr>
              <a:buFont typeface="Tahoma" pitchFamily="34" charset="0"/>
              <a:buChar char="۞"/>
            </a:pPr>
            <a:r>
              <a:rPr lang="en-US" sz="3600" dirty="0">
                <a:latin typeface="Tahoma" pitchFamily="34" charset="0"/>
                <a:ea typeface="Tahoma" pitchFamily="34" charset="0"/>
                <a:cs typeface="Tahoma" pitchFamily="34" charset="0"/>
              </a:rPr>
              <a:t>A constraint in a database is a restriction placed at column or table level, a constraint ensures that your data meets certain data integrity rules.</a:t>
            </a:r>
          </a:p>
          <a:p>
            <a:pPr algn="just">
              <a:buClr>
                <a:srgbClr val="FF0000"/>
              </a:buClr>
              <a:buFont typeface="Tahoma" pitchFamily="34" charset="0"/>
              <a:buChar char="۞"/>
            </a:pPr>
            <a:endParaRPr lang="en-US" sz="3600" dirty="0">
              <a:latin typeface="Tahoma" pitchFamily="34" charset="0"/>
              <a:ea typeface="Tahoma" pitchFamily="34" charset="0"/>
              <a:cs typeface="Tahoma" pitchFamily="34" charset="0"/>
            </a:endParaRPr>
          </a:p>
          <a:p>
            <a:pPr lvl="0" algn="just">
              <a:buClr>
                <a:srgbClr val="FF0000"/>
              </a:buClr>
              <a:buFont typeface="Tahoma" pitchFamily="34" charset="0"/>
              <a:buChar char="۞"/>
            </a:pPr>
            <a:r>
              <a:rPr lang="en-US" sz="3600" dirty="0">
                <a:latin typeface="Tahoma" pitchFamily="34" charset="0"/>
                <a:ea typeface="Tahoma" pitchFamily="34" charset="0"/>
                <a:cs typeface="Tahoma" pitchFamily="34" charset="0"/>
              </a:rPr>
              <a:t>Database Constraints are declarative integrity rules of defining table structures.</a:t>
            </a:r>
          </a:p>
        </p:txBody>
      </p:sp>
      <p:sp>
        <p:nvSpPr>
          <p:cNvPr id="5" name="Rectangle 4"/>
          <p:cNvSpPr/>
          <p:nvPr/>
        </p:nvSpPr>
        <p:spPr>
          <a:xfrm>
            <a:off x="0" y="-47376"/>
            <a:ext cx="914400" cy="68580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2400" b="1" dirty="0">
                <a:latin typeface="Tahoma" pitchFamily="34" charset="0"/>
                <a:ea typeface="Tahoma" pitchFamily="34" charset="0"/>
                <a:cs typeface="Tahoma" pitchFamily="34" charset="0"/>
              </a:rPr>
              <a:t>UNIVERSITY OF MINES AND TECHNOLOGY</a:t>
            </a:r>
          </a:p>
        </p:txBody>
      </p:sp>
    </p:spTree>
  </p:cSld>
  <p:clrMapOvr>
    <a:masterClrMapping/>
  </p:clrMapOvr>
  <p:transition spd="med">
    <p:pull/>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495800" y="82550"/>
            <a:ext cx="7696200" cy="792163"/>
          </a:xfrm>
        </p:spPr>
        <p:txBody>
          <a:bodyPr>
            <a:normAutofit/>
          </a:bodyPr>
          <a:lstStyle/>
          <a:p>
            <a:r>
              <a:rPr lang="en-US" sz="4000" b="1" dirty="0">
                <a:solidFill>
                  <a:srgbClr val="FF0000"/>
                </a:solidFill>
                <a:latin typeface="Tahoma" pitchFamily="34" charset="0"/>
                <a:ea typeface="Tahoma" pitchFamily="34" charset="0"/>
                <a:cs typeface="Tahoma" pitchFamily="34" charset="0"/>
              </a:rPr>
              <a:t>Constraint Types</a:t>
            </a:r>
          </a:p>
        </p:txBody>
      </p:sp>
      <p:sp>
        <p:nvSpPr>
          <p:cNvPr id="8" name="Content Placeholder 7"/>
          <p:cNvSpPr>
            <a:spLocks noGrp="1"/>
          </p:cNvSpPr>
          <p:nvPr>
            <p:ph idx="4294967295"/>
          </p:nvPr>
        </p:nvSpPr>
        <p:spPr>
          <a:xfrm>
            <a:off x="1121002" y="1028699"/>
            <a:ext cx="10679112" cy="5349875"/>
          </a:xfrm>
        </p:spPr>
        <p:txBody>
          <a:bodyPr>
            <a:normAutofit/>
          </a:bodyPr>
          <a:lstStyle/>
          <a:p>
            <a:pPr lvl="0" algn="just">
              <a:buClr>
                <a:srgbClr val="FF0000"/>
              </a:buClr>
              <a:buFont typeface="Tahoma" pitchFamily="34" charset="0"/>
              <a:buChar char="۞"/>
            </a:pPr>
            <a:r>
              <a:rPr lang="en-US" sz="3500" b="1" dirty="0">
                <a:latin typeface="Tahoma" pitchFamily="34" charset="0"/>
                <a:ea typeface="Tahoma" pitchFamily="34" charset="0"/>
                <a:cs typeface="Tahoma" pitchFamily="34" charset="0"/>
              </a:rPr>
              <a:t>Data type constraint:</a:t>
            </a:r>
            <a:r>
              <a:rPr lang="en-US" sz="3500" dirty="0">
                <a:latin typeface="Tahoma" pitchFamily="34" charset="0"/>
                <a:ea typeface="Tahoma" pitchFamily="34" charset="0"/>
                <a:cs typeface="Tahoma" pitchFamily="34" charset="0"/>
              </a:rPr>
              <a:t> This defines the type of data, data length, and a few other attributes which are specifically associated with the type of data in a column.</a:t>
            </a:r>
          </a:p>
          <a:p>
            <a:pPr lvl="0" algn="just">
              <a:buClr>
                <a:srgbClr val="FF0000"/>
              </a:buClr>
              <a:buFont typeface="Tahoma" pitchFamily="34" charset="0"/>
              <a:buChar char="۞"/>
            </a:pPr>
            <a:r>
              <a:rPr lang="en-US" sz="3500" b="1" dirty="0">
                <a:latin typeface="Tahoma" pitchFamily="34" charset="0"/>
                <a:ea typeface="Tahoma" pitchFamily="34" charset="0"/>
                <a:cs typeface="Tahoma" pitchFamily="34" charset="0"/>
              </a:rPr>
              <a:t>Default constraint:</a:t>
            </a:r>
            <a:r>
              <a:rPr lang="en-US" sz="3500" dirty="0">
                <a:latin typeface="Tahoma" pitchFamily="34" charset="0"/>
                <a:ea typeface="Tahoma" pitchFamily="34" charset="0"/>
                <a:cs typeface="Tahoma" pitchFamily="34" charset="0"/>
              </a:rPr>
              <a:t> This defines what value the column should use when no value has been supplied explicitly when inserting a record in the table.</a:t>
            </a:r>
          </a:p>
          <a:p>
            <a:pPr lvl="0" algn="just">
              <a:buClr>
                <a:srgbClr val="FF0000"/>
              </a:buClr>
              <a:buFont typeface="Tahoma" pitchFamily="34" charset="0"/>
              <a:buChar char="۞"/>
            </a:pPr>
            <a:r>
              <a:rPr lang="en-US" sz="3500" b="1" dirty="0" err="1">
                <a:latin typeface="Tahoma" pitchFamily="34" charset="0"/>
                <a:ea typeface="Tahoma" pitchFamily="34" charset="0"/>
                <a:cs typeface="Tahoma" pitchFamily="34" charset="0"/>
              </a:rPr>
              <a:t>Nullability</a:t>
            </a:r>
            <a:r>
              <a:rPr lang="en-US" sz="3500" b="1" dirty="0">
                <a:latin typeface="Tahoma" pitchFamily="34" charset="0"/>
                <a:ea typeface="Tahoma" pitchFamily="34" charset="0"/>
                <a:cs typeface="Tahoma" pitchFamily="34" charset="0"/>
              </a:rPr>
              <a:t> constraint:</a:t>
            </a:r>
            <a:r>
              <a:rPr lang="en-US" sz="3500" dirty="0">
                <a:latin typeface="Tahoma" pitchFamily="34" charset="0"/>
                <a:ea typeface="Tahoma" pitchFamily="34" charset="0"/>
                <a:cs typeface="Tahoma" pitchFamily="34" charset="0"/>
              </a:rPr>
              <a:t> This defines that if a column is NOT NULL or allow NULL values to be stored in it.</a:t>
            </a:r>
          </a:p>
          <a:p>
            <a:pPr lvl="0">
              <a:buClr>
                <a:srgbClr val="FF0000"/>
              </a:buClr>
              <a:buFont typeface="Tahoma" pitchFamily="34" charset="0"/>
              <a:buChar char="۞"/>
            </a:pPr>
            <a:endParaRPr lang="en-US" dirty="0">
              <a:latin typeface="Tahoma" pitchFamily="34" charset="0"/>
              <a:ea typeface="Tahoma" pitchFamily="34" charset="0"/>
              <a:cs typeface="Tahoma" pitchFamily="34" charset="0"/>
            </a:endParaRPr>
          </a:p>
        </p:txBody>
      </p:sp>
      <p:sp>
        <p:nvSpPr>
          <p:cNvPr id="5" name="Rectangle 4"/>
          <p:cNvSpPr/>
          <p:nvPr/>
        </p:nvSpPr>
        <p:spPr>
          <a:xfrm>
            <a:off x="0" y="17939"/>
            <a:ext cx="914400" cy="68580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2400" b="1" dirty="0">
                <a:latin typeface="Tahoma" pitchFamily="34" charset="0"/>
                <a:ea typeface="Tahoma" pitchFamily="34" charset="0"/>
                <a:cs typeface="Tahoma" pitchFamily="34" charset="0"/>
              </a:rPr>
              <a:t>UNIVERSITY OF MINES AND TECHNOLOGY</a:t>
            </a:r>
          </a:p>
        </p:txBody>
      </p:sp>
    </p:spTree>
  </p:cSld>
  <p:clrMapOvr>
    <a:masterClrMapping/>
  </p:clrMapOvr>
  <p:transition spd="med">
    <p:pull/>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247900" y="0"/>
            <a:ext cx="7696200" cy="792163"/>
          </a:xfrm>
        </p:spPr>
        <p:txBody>
          <a:bodyPr>
            <a:normAutofit/>
          </a:bodyPr>
          <a:lstStyle/>
          <a:p>
            <a:r>
              <a:rPr lang="en-US" sz="4000" b="1" dirty="0">
                <a:solidFill>
                  <a:srgbClr val="FF0000"/>
                </a:solidFill>
                <a:latin typeface="Tahoma" pitchFamily="34" charset="0"/>
                <a:ea typeface="Tahoma" pitchFamily="34" charset="0"/>
                <a:cs typeface="Tahoma" pitchFamily="34" charset="0"/>
              </a:rPr>
              <a:t>Constraint Types</a:t>
            </a:r>
            <a:endParaRPr lang="en-US" sz="4000" b="1" dirty="0">
              <a:latin typeface="Tahoma" pitchFamily="34" charset="0"/>
              <a:ea typeface="Tahoma" pitchFamily="34" charset="0"/>
              <a:cs typeface="Tahoma" pitchFamily="34" charset="0"/>
            </a:endParaRPr>
          </a:p>
        </p:txBody>
      </p:sp>
      <p:sp>
        <p:nvSpPr>
          <p:cNvPr id="8" name="Content Placeholder 7"/>
          <p:cNvSpPr>
            <a:spLocks noGrp="1"/>
          </p:cNvSpPr>
          <p:nvPr>
            <p:ph idx="4294967295"/>
          </p:nvPr>
        </p:nvSpPr>
        <p:spPr>
          <a:xfrm>
            <a:off x="1488281" y="998311"/>
            <a:ext cx="9582490" cy="5255532"/>
          </a:xfrm>
        </p:spPr>
        <p:txBody>
          <a:bodyPr>
            <a:normAutofit lnSpcReduction="10000"/>
          </a:bodyPr>
          <a:lstStyle/>
          <a:p>
            <a:pPr lvl="0" algn="just">
              <a:buClr>
                <a:srgbClr val="FF0000"/>
              </a:buClr>
              <a:buFont typeface="Tahoma" pitchFamily="34" charset="0"/>
              <a:buChar char="۞"/>
            </a:pPr>
            <a:r>
              <a:rPr lang="en-US" sz="3600" b="1" dirty="0">
                <a:latin typeface="Tahoma" pitchFamily="34" charset="0"/>
                <a:ea typeface="Tahoma" pitchFamily="34" charset="0"/>
                <a:cs typeface="Tahoma" pitchFamily="34" charset="0"/>
              </a:rPr>
              <a:t>Primary key constraint:</a:t>
            </a:r>
            <a:r>
              <a:rPr lang="en-US" sz="3600" dirty="0">
                <a:latin typeface="Tahoma" pitchFamily="34" charset="0"/>
                <a:ea typeface="Tahoma" pitchFamily="34" charset="0"/>
                <a:cs typeface="Tahoma" pitchFamily="34" charset="0"/>
              </a:rPr>
              <a:t> This is the unique identifier of the table. Each row must have a distinct value NULL values are not allowed in primary key values.</a:t>
            </a:r>
          </a:p>
          <a:p>
            <a:pPr lvl="0" algn="just">
              <a:buClr>
                <a:srgbClr val="FF0000"/>
              </a:buClr>
              <a:buFont typeface="Tahoma" pitchFamily="34" charset="0"/>
              <a:buChar char="۞"/>
            </a:pPr>
            <a:r>
              <a:rPr lang="en-US" sz="3600" b="1" dirty="0">
                <a:latin typeface="Tahoma" pitchFamily="34" charset="0"/>
                <a:ea typeface="Tahoma" pitchFamily="34" charset="0"/>
                <a:cs typeface="Tahoma" pitchFamily="34" charset="0"/>
              </a:rPr>
              <a:t>Unique constraint:</a:t>
            </a:r>
            <a:r>
              <a:rPr lang="en-US" sz="3600" dirty="0">
                <a:latin typeface="Tahoma" pitchFamily="34" charset="0"/>
                <a:ea typeface="Tahoma" pitchFamily="34" charset="0"/>
                <a:cs typeface="Tahoma" pitchFamily="34" charset="0"/>
              </a:rPr>
              <a:t> This defines that the values in a column must be unique and no duplicates should be stored.</a:t>
            </a:r>
          </a:p>
          <a:p>
            <a:pPr lvl="0" algn="just">
              <a:buClr>
                <a:srgbClr val="FF0000"/>
              </a:buClr>
              <a:buFont typeface="Tahoma" pitchFamily="34" charset="0"/>
              <a:buChar char="۞"/>
            </a:pPr>
            <a:r>
              <a:rPr lang="en-US" sz="3600" b="1" dirty="0">
                <a:latin typeface="Tahoma" pitchFamily="34" charset="0"/>
                <a:ea typeface="Tahoma" pitchFamily="34" charset="0"/>
                <a:cs typeface="Tahoma" pitchFamily="34" charset="0"/>
              </a:rPr>
              <a:t>Foreign key constraint:</a:t>
            </a:r>
            <a:r>
              <a:rPr lang="en-US" sz="3600" dirty="0">
                <a:latin typeface="Tahoma" pitchFamily="34" charset="0"/>
                <a:ea typeface="Tahoma" pitchFamily="34" charset="0"/>
                <a:cs typeface="Tahoma" pitchFamily="34" charset="0"/>
              </a:rPr>
              <a:t> This defines how referential integrity is enforced between two tables.</a:t>
            </a:r>
          </a:p>
          <a:p>
            <a:pPr lvl="0">
              <a:buClr>
                <a:srgbClr val="FF0000"/>
              </a:buClr>
              <a:buFont typeface="Tahoma" pitchFamily="34" charset="0"/>
              <a:buChar char="۞"/>
            </a:pPr>
            <a:endParaRPr lang="en-US" dirty="0">
              <a:latin typeface="Tahoma" pitchFamily="34" charset="0"/>
              <a:ea typeface="Tahoma" pitchFamily="34" charset="0"/>
              <a:cs typeface="Tahoma" pitchFamily="34" charset="0"/>
            </a:endParaRPr>
          </a:p>
        </p:txBody>
      </p:sp>
      <p:sp>
        <p:nvSpPr>
          <p:cNvPr id="5" name="Rectangle 4"/>
          <p:cNvSpPr/>
          <p:nvPr/>
        </p:nvSpPr>
        <p:spPr>
          <a:xfrm>
            <a:off x="0" y="0"/>
            <a:ext cx="914400" cy="68580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2400" b="1" dirty="0">
                <a:latin typeface="Tahoma" pitchFamily="34" charset="0"/>
                <a:ea typeface="Tahoma" pitchFamily="34" charset="0"/>
                <a:cs typeface="Tahoma" pitchFamily="34" charset="0"/>
              </a:rPr>
              <a:t>UNIVERSITY OF MINES AND TECHNOLOGY</a:t>
            </a:r>
          </a:p>
        </p:txBody>
      </p:sp>
    </p:spTree>
  </p:cSld>
  <p:clrMapOvr>
    <a:masterClrMapping/>
  </p:clrMapOvr>
  <p:transition spd="med">
    <p:pull/>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51215" y="234043"/>
            <a:ext cx="7696200" cy="792163"/>
          </a:xfrm>
        </p:spPr>
        <p:txBody>
          <a:bodyPr>
            <a:normAutofit/>
          </a:bodyPr>
          <a:lstStyle/>
          <a:p>
            <a:r>
              <a:rPr lang="en-US" sz="4000" b="1" dirty="0">
                <a:solidFill>
                  <a:srgbClr val="FF0000"/>
                </a:solidFill>
                <a:latin typeface="Tahoma" pitchFamily="34" charset="0"/>
                <a:ea typeface="Tahoma" pitchFamily="34" charset="0"/>
                <a:cs typeface="Tahoma" pitchFamily="34" charset="0"/>
              </a:rPr>
              <a:t>Constraint Types</a:t>
            </a:r>
            <a:endParaRPr lang="en-US" sz="4000" b="1" dirty="0">
              <a:latin typeface="Tahoma" pitchFamily="34" charset="0"/>
              <a:ea typeface="Tahoma" pitchFamily="34" charset="0"/>
              <a:cs typeface="Tahoma" pitchFamily="34" charset="0"/>
            </a:endParaRPr>
          </a:p>
        </p:txBody>
      </p:sp>
      <p:sp>
        <p:nvSpPr>
          <p:cNvPr id="8" name="Content Placeholder 7"/>
          <p:cNvSpPr>
            <a:spLocks noGrp="1"/>
          </p:cNvSpPr>
          <p:nvPr>
            <p:ph idx="4294967295"/>
          </p:nvPr>
        </p:nvSpPr>
        <p:spPr>
          <a:xfrm>
            <a:off x="1322615" y="1245281"/>
            <a:ext cx="10319656" cy="5199062"/>
          </a:xfrm>
        </p:spPr>
        <p:txBody>
          <a:bodyPr>
            <a:normAutofit/>
          </a:bodyPr>
          <a:lstStyle/>
          <a:p>
            <a:pPr lvl="0" algn="just">
              <a:buClr>
                <a:srgbClr val="FF0000"/>
              </a:buClr>
              <a:buFont typeface="Tahoma" pitchFamily="34" charset="0"/>
              <a:buChar char="۞"/>
            </a:pPr>
            <a:r>
              <a:rPr lang="en-US" sz="3600" b="1" dirty="0">
                <a:latin typeface="Tahoma" pitchFamily="34" charset="0"/>
                <a:ea typeface="Tahoma" pitchFamily="34" charset="0"/>
                <a:cs typeface="Tahoma" pitchFamily="34" charset="0"/>
              </a:rPr>
              <a:t>Check constraint:</a:t>
            </a:r>
            <a:r>
              <a:rPr lang="en-US" sz="3600" dirty="0">
                <a:latin typeface="Tahoma" pitchFamily="34" charset="0"/>
                <a:ea typeface="Tahoma" pitchFamily="34" charset="0"/>
                <a:cs typeface="Tahoma" pitchFamily="34" charset="0"/>
              </a:rPr>
              <a:t> This defines a validation rule for the data values in a column so it is a user-defined data integrity constraint. This rule is defined by the user when designing the column in a table.</a:t>
            </a:r>
          </a:p>
          <a:p>
            <a:pPr lvl="0" algn="just">
              <a:buClr>
                <a:srgbClr val="FF0000"/>
              </a:buClr>
              <a:buFont typeface="Tahoma" pitchFamily="34" charset="0"/>
              <a:buChar char="۞"/>
            </a:pPr>
            <a:endParaRPr lang="en-US" sz="3600" dirty="0">
              <a:latin typeface="Tahoma" pitchFamily="34" charset="0"/>
              <a:ea typeface="Tahoma" pitchFamily="34" charset="0"/>
              <a:cs typeface="Tahoma" pitchFamily="34" charset="0"/>
            </a:endParaRPr>
          </a:p>
        </p:txBody>
      </p:sp>
      <p:sp>
        <p:nvSpPr>
          <p:cNvPr id="5" name="Rectangle 4"/>
          <p:cNvSpPr/>
          <p:nvPr/>
        </p:nvSpPr>
        <p:spPr>
          <a:xfrm>
            <a:off x="5443" y="0"/>
            <a:ext cx="914400" cy="68580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2400" b="1" dirty="0">
                <a:latin typeface="Tahoma" pitchFamily="34" charset="0"/>
                <a:ea typeface="Tahoma" pitchFamily="34" charset="0"/>
                <a:cs typeface="Tahoma" pitchFamily="34" charset="0"/>
              </a:rPr>
              <a:t>UNIVERSITY OF MINES AND TECHNOLOGY</a:t>
            </a:r>
          </a:p>
        </p:txBody>
      </p:sp>
    </p:spTree>
  </p:cSld>
  <p:clrMapOvr>
    <a:masterClrMapping/>
  </p:clrMapOvr>
  <p:transition spd="med">
    <p:pull/>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89957" y="82747"/>
            <a:ext cx="7696200" cy="792162"/>
          </a:xfrm>
        </p:spPr>
        <p:txBody>
          <a:bodyPr>
            <a:normAutofit/>
          </a:bodyPr>
          <a:lstStyle/>
          <a:p>
            <a:r>
              <a:rPr lang="en-US" sz="4000" b="1" dirty="0">
                <a:solidFill>
                  <a:srgbClr val="FF0000"/>
                </a:solidFill>
                <a:latin typeface="Tahoma" pitchFamily="34" charset="0"/>
                <a:ea typeface="Tahoma" pitchFamily="34" charset="0"/>
                <a:cs typeface="Tahoma" pitchFamily="34" charset="0"/>
              </a:rPr>
              <a:t>SUMMARY</a:t>
            </a:r>
          </a:p>
        </p:txBody>
      </p:sp>
      <p:sp>
        <p:nvSpPr>
          <p:cNvPr id="8" name="Content Placeholder 7"/>
          <p:cNvSpPr>
            <a:spLocks noGrp="1"/>
          </p:cNvSpPr>
          <p:nvPr>
            <p:ph idx="1"/>
          </p:nvPr>
        </p:nvSpPr>
        <p:spPr>
          <a:xfrm>
            <a:off x="2514600" y="1049080"/>
            <a:ext cx="7924800" cy="5199320"/>
          </a:xfrm>
        </p:spPr>
        <p:txBody>
          <a:bodyPr>
            <a:normAutofit/>
          </a:bodyPr>
          <a:lstStyle/>
          <a:p>
            <a:pPr lvl="0">
              <a:buClr>
                <a:srgbClr val="FF0000"/>
              </a:buClr>
              <a:buNone/>
            </a:pPr>
            <a:endParaRPr lang="en-US" dirty="0">
              <a:latin typeface="Tahoma" pitchFamily="34" charset="0"/>
              <a:ea typeface="Tahoma" pitchFamily="34" charset="0"/>
              <a:cs typeface="Tahoma" pitchFamily="34" charset="0"/>
            </a:endParaRPr>
          </a:p>
        </p:txBody>
      </p:sp>
      <p:sp>
        <p:nvSpPr>
          <p:cNvPr id="5" name="Rectangle 4"/>
          <p:cNvSpPr/>
          <p:nvPr/>
        </p:nvSpPr>
        <p:spPr>
          <a:xfrm>
            <a:off x="0" y="0"/>
            <a:ext cx="914400" cy="68580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2400" b="1" dirty="0">
                <a:latin typeface="Tahoma" pitchFamily="34" charset="0"/>
                <a:ea typeface="Tahoma" pitchFamily="34" charset="0"/>
                <a:cs typeface="Tahoma" pitchFamily="34" charset="0"/>
              </a:rPr>
              <a:t>UNIVERSITY OF MINES AND TECHNOLOGY</a:t>
            </a:r>
          </a:p>
        </p:txBody>
      </p:sp>
      <p:pic>
        <p:nvPicPr>
          <p:cNvPr id="1026" name="Picture 2"/>
          <p:cNvPicPr>
            <a:picLocks noChangeAspect="1" noChangeArrowheads="1"/>
          </p:cNvPicPr>
          <p:nvPr/>
        </p:nvPicPr>
        <p:blipFill>
          <a:blip r:embed="rId2">
            <a:duotone>
              <a:prstClr val="black"/>
              <a:schemeClr val="accent3">
                <a:tint val="45000"/>
                <a:satMod val="400000"/>
              </a:schemeClr>
            </a:duotone>
          </a:blip>
          <a:srcRect/>
          <a:stretch>
            <a:fillRect/>
          </a:stretch>
        </p:blipFill>
        <p:spPr bwMode="auto">
          <a:xfrm>
            <a:off x="1289957" y="1049080"/>
            <a:ext cx="9995807" cy="5257800"/>
          </a:xfrm>
          <a:prstGeom prst="rect">
            <a:avLst/>
          </a:prstGeom>
          <a:noFill/>
          <a:ln w="9525">
            <a:noFill/>
            <a:miter lim="800000"/>
            <a:headEnd/>
            <a:tailEnd/>
          </a:ln>
          <a:effectLst/>
        </p:spPr>
      </p:pic>
    </p:spTree>
  </p:cSld>
  <p:clrMapOvr>
    <a:masterClrMapping/>
  </p:clrMapOvr>
  <p:transition spd="med">
    <p:pull/>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p:cNvCxnSpPr/>
          <p:nvPr/>
        </p:nvCxnSpPr>
        <p:spPr>
          <a:xfrm>
            <a:off x="0" y="711200"/>
            <a:ext cx="6947065" cy="0"/>
          </a:xfrm>
          <a:prstGeom prst="line">
            <a:avLst/>
          </a:prstGeom>
        </p:spPr>
        <p:style>
          <a:lnRef idx="3">
            <a:schemeClr val="accent1"/>
          </a:lnRef>
          <a:fillRef idx="0">
            <a:schemeClr val="accent1"/>
          </a:fillRef>
          <a:effectRef idx="2">
            <a:schemeClr val="accent1"/>
          </a:effectRef>
          <a:fontRef idx="minor">
            <a:schemeClr val="tx1"/>
          </a:fontRef>
        </p:style>
      </p:cxnSp>
      <p:sp>
        <p:nvSpPr>
          <p:cNvPr id="7" name="TextBox 6"/>
          <p:cNvSpPr txBox="1"/>
          <p:nvPr/>
        </p:nvSpPr>
        <p:spPr>
          <a:xfrm>
            <a:off x="137555" y="-53794"/>
            <a:ext cx="10294918" cy="830997"/>
          </a:xfrm>
          <a:prstGeom prst="rect">
            <a:avLst/>
          </a:prstGeom>
          <a:noFill/>
        </p:spPr>
        <p:txBody>
          <a:bodyPr wrap="square" rtlCol="0">
            <a:spAutoFit/>
          </a:bodyPr>
          <a:lstStyle/>
          <a:p>
            <a:r>
              <a:rPr lang="en-US" sz="4800" b="1" dirty="0">
                <a:solidFill>
                  <a:srgbClr val="FF0000"/>
                </a:solidFill>
                <a:effectLst>
                  <a:outerShdw blurRad="38100" dist="38100" dir="2700000" algn="tl">
                    <a:srgbClr val="000000">
                      <a:alpha val="43137"/>
                    </a:srgbClr>
                  </a:outerShdw>
                </a:effectLst>
                <a:latin typeface="Century Gothic" panose="020B0502020202020204" pitchFamily="34" charset="0"/>
              </a:rPr>
              <a:t>Presentation Outline</a:t>
            </a:r>
          </a:p>
        </p:txBody>
      </p:sp>
      <p:grpSp>
        <p:nvGrpSpPr>
          <p:cNvPr id="53" name="Group 52"/>
          <p:cNvGrpSpPr/>
          <p:nvPr/>
        </p:nvGrpSpPr>
        <p:grpSpPr>
          <a:xfrm>
            <a:off x="814120" y="681652"/>
            <a:ext cx="9440105" cy="6131441"/>
            <a:chOff x="3473532" y="65945"/>
            <a:chExt cx="9440105" cy="6131441"/>
          </a:xfrm>
        </p:grpSpPr>
        <p:sp>
          <p:nvSpPr>
            <p:cNvPr id="9" name="Rounded Rectangle 8"/>
            <p:cNvSpPr/>
            <p:nvPr/>
          </p:nvSpPr>
          <p:spPr>
            <a:xfrm>
              <a:off x="3473532" y="65945"/>
              <a:ext cx="327256" cy="6131441"/>
            </a:xfrm>
            <a:prstGeom prst="roundRect">
              <a:avLst>
                <a:gd name="adj" fmla="val 50000"/>
              </a:avLst>
            </a:prstGeom>
            <a:solidFill>
              <a:schemeClr val="accent2"/>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 name="Rounded Rectangle 9"/>
            <p:cNvSpPr/>
            <p:nvPr/>
          </p:nvSpPr>
          <p:spPr>
            <a:xfrm>
              <a:off x="4829579" y="998323"/>
              <a:ext cx="8076369" cy="928674"/>
            </a:xfrm>
            <a:prstGeom prst="roundRect">
              <a:avLst>
                <a:gd name="adj" fmla="val 50000"/>
              </a:avLst>
            </a:prstGeom>
            <a:solidFill>
              <a:schemeClr val="bg1"/>
            </a:solidFill>
            <a:ln>
              <a:solidFill>
                <a:schemeClr val="tx1"/>
              </a:solid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150000"/>
                </a:lnSpc>
                <a:spcBef>
                  <a:spcPct val="20000"/>
                </a:spcBef>
                <a:buClr>
                  <a:srgbClr val="00B050"/>
                </a:buClr>
                <a:tabLst>
                  <a:tab pos="57150" algn="l"/>
                  <a:tab pos="114300" algn="l"/>
                </a:tabLst>
              </a:pPr>
              <a:r>
                <a:rPr lang="en-US" sz="4000" dirty="0">
                  <a:solidFill>
                    <a:prstClr val="black"/>
                  </a:solidFill>
                  <a:latin typeface="Tahoma" pitchFamily="34" charset="0"/>
                  <a:ea typeface="Tahoma" pitchFamily="34" charset="0"/>
                  <a:cs typeface="Tahoma" pitchFamily="34" charset="0"/>
                </a:rPr>
                <a:t> Database Architecture </a:t>
              </a:r>
              <a:endParaRPr lang="en-GB" sz="4000" dirty="0">
                <a:ln w="0"/>
                <a:solidFill>
                  <a:schemeClr val="tx1"/>
                </a:solidFill>
                <a:effectLst>
                  <a:outerShdw blurRad="38100" dist="19050" dir="2700000" algn="tl" rotWithShape="0">
                    <a:schemeClr val="dk1">
                      <a:alpha val="40000"/>
                    </a:schemeClr>
                  </a:outerShdw>
                </a:effectLst>
                <a:latin typeface="Tahoma" pitchFamily="34" charset="0"/>
                <a:ea typeface="Tahoma" pitchFamily="34" charset="0"/>
                <a:cs typeface="Tahoma" pitchFamily="34" charset="0"/>
              </a:endParaRPr>
            </a:p>
          </p:txBody>
        </p:sp>
        <p:cxnSp>
          <p:nvCxnSpPr>
            <p:cNvPr id="11" name="Straight Connector 10"/>
            <p:cNvCxnSpPr/>
            <p:nvPr/>
          </p:nvCxnSpPr>
          <p:spPr>
            <a:xfrm flipH="1" flipV="1">
              <a:off x="3779246" y="1359577"/>
              <a:ext cx="1050333" cy="6767"/>
            </a:xfrm>
            <a:prstGeom prst="line">
              <a:avLst/>
            </a:prstGeom>
            <a:ln/>
          </p:spPr>
          <p:style>
            <a:lnRef idx="3">
              <a:schemeClr val="accent1"/>
            </a:lnRef>
            <a:fillRef idx="0">
              <a:schemeClr val="accent1"/>
            </a:fillRef>
            <a:effectRef idx="2">
              <a:schemeClr val="accent1"/>
            </a:effectRef>
            <a:fontRef idx="minor">
              <a:schemeClr val="tx1"/>
            </a:fontRef>
          </p:style>
        </p:cxnSp>
        <p:sp>
          <p:nvSpPr>
            <p:cNvPr id="16" name="Rounded Rectangle 15"/>
            <p:cNvSpPr/>
            <p:nvPr/>
          </p:nvSpPr>
          <p:spPr>
            <a:xfrm>
              <a:off x="4837268" y="5105474"/>
              <a:ext cx="8076369" cy="870317"/>
            </a:xfrm>
            <a:prstGeom prst="roundRect">
              <a:avLst>
                <a:gd name="adj" fmla="val 50000"/>
              </a:avLst>
            </a:prstGeom>
            <a:solidFill>
              <a:schemeClr val="bg1"/>
            </a:solidFill>
            <a:ln>
              <a:solidFill>
                <a:schemeClr val="tx1"/>
              </a:solid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spcBef>
                  <a:spcPct val="20000"/>
                </a:spcBef>
                <a:buClr>
                  <a:srgbClr val="00B050"/>
                </a:buClr>
              </a:pPr>
              <a:endParaRPr lang="en-GB" sz="2800" dirty="0">
                <a:ln w="0"/>
                <a:solidFill>
                  <a:schemeClr val="tx1"/>
                </a:solidFill>
                <a:effectLst>
                  <a:outerShdw blurRad="38100" dist="19050" dir="2700000" algn="tl" rotWithShape="0">
                    <a:schemeClr val="dk1">
                      <a:alpha val="40000"/>
                    </a:schemeClr>
                  </a:outerShdw>
                </a:effectLst>
                <a:latin typeface="Century Gothic" panose="020B0502020202020204" pitchFamily="34" charset="0"/>
                <a:ea typeface="Tahoma" panose="020B0604030504040204" pitchFamily="34" charset="0"/>
                <a:cs typeface="Tahoma" panose="020B0604030504040204" pitchFamily="34" charset="0"/>
              </a:endParaRPr>
            </a:p>
            <a:p>
              <a:pPr lvl="0" defTabSz="914400">
                <a:spcBef>
                  <a:spcPct val="20000"/>
                </a:spcBef>
              </a:pPr>
              <a:r>
                <a:rPr lang="en-US" sz="4000" dirty="0">
                  <a:solidFill>
                    <a:prstClr val="black"/>
                  </a:solidFill>
                  <a:latin typeface="Tahoma" pitchFamily="34" charset="0"/>
                  <a:ea typeface="Tahoma" pitchFamily="34" charset="0"/>
                  <a:cs typeface="Tahoma" pitchFamily="34" charset="0"/>
                </a:rPr>
                <a:t>Database Constraints</a:t>
              </a:r>
              <a:r>
                <a:rPr lang="en-US" sz="3200" dirty="0">
                  <a:solidFill>
                    <a:prstClr val="black"/>
                  </a:solidFill>
                  <a:latin typeface="Tahoma" pitchFamily="34" charset="0"/>
                  <a:ea typeface="Tahoma" pitchFamily="34" charset="0"/>
                  <a:cs typeface="Tahoma" pitchFamily="34" charset="0"/>
                </a:rPr>
                <a:t> </a:t>
              </a:r>
            </a:p>
            <a:p>
              <a:pPr lvl="0" algn="ctr">
                <a:lnSpc>
                  <a:spcPct val="150000"/>
                </a:lnSpc>
                <a:spcBef>
                  <a:spcPct val="20000"/>
                </a:spcBef>
                <a:buClr>
                  <a:srgbClr val="00B050"/>
                </a:buClr>
              </a:pPr>
              <a:r>
                <a:rPr lang="en-GB" sz="2800" dirty="0">
                  <a:ln w="0"/>
                  <a:solidFill>
                    <a:schemeClr val="tx1"/>
                  </a:solidFill>
                  <a:effectLst>
                    <a:outerShdw blurRad="38100" dist="19050" dir="2700000" algn="tl" rotWithShape="0">
                      <a:schemeClr val="dk1">
                        <a:alpha val="40000"/>
                      </a:schemeClr>
                    </a:outerShdw>
                  </a:effectLst>
                  <a:latin typeface="Tahoma" pitchFamily="34" charset="0"/>
                  <a:ea typeface="Tahoma" pitchFamily="34" charset="0"/>
                  <a:cs typeface="Tahoma" pitchFamily="34" charset="0"/>
                </a:rPr>
                <a:t>                     </a:t>
              </a:r>
            </a:p>
          </p:txBody>
        </p:sp>
        <p:cxnSp>
          <p:nvCxnSpPr>
            <p:cNvPr id="20" name="Straight Connector 19"/>
            <p:cNvCxnSpPr>
              <a:cxnSpLocks/>
            </p:cNvCxnSpPr>
            <p:nvPr/>
          </p:nvCxnSpPr>
          <p:spPr>
            <a:xfrm flipH="1" flipV="1">
              <a:off x="3749628" y="4507751"/>
              <a:ext cx="1036096" cy="8826"/>
            </a:xfrm>
            <a:prstGeom prst="line">
              <a:avLst/>
            </a:prstGeom>
            <a:ln/>
          </p:spPr>
          <p:style>
            <a:lnRef idx="3">
              <a:schemeClr val="accent1"/>
            </a:lnRef>
            <a:fillRef idx="0">
              <a:schemeClr val="accent1"/>
            </a:fillRef>
            <a:effectRef idx="2">
              <a:schemeClr val="accent1"/>
            </a:effectRef>
            <a:fontRef idx="minor">
              <a:schemeClr val="tx1"/>
            </a:fontRef>
          </p:style>
        </p:cxnSp>
        <p:sp>
          <p:nvSpPr>
            <p:cNvPr id="22" name="Rounded Rectangle 21"/>
            <p:cNvSpPr/>
            <p:nvPr/>
          </p:nvSpPr>
          <p:spPr>
            <a:xfrm>
              <a:off x="4829577" y="2052234"/>
              <a:ext cx="8076369" cy="901564"/>
            </a:xfrm>
            <a:prstGeom prst="roundRect">
              <a:avLst>
                <a:gd name="adj" fmla="val 50000"/>
              </a:avLst>
            </a:prstGeom>
            <a:solidFill>
              <a:schemeClr val="bg1"/>
            </a:solidFill>
            <a:ln>
              <a:solidFill>
                <a:schemeClr val="tx1"/>
              </a:solid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defTabSz="914400">
                <a:spcBef>
                  <a:spcPct val="20000"/>
                </a:spcBef>
              </a:pPr>
              <a:endParaRPr lang="en-US" sz="3200" dirty="0">
                <a:solidFill>
                  <a:prstClr val="black"/>
                </a:solidFill>
                <a:latin typeface="Tahoma" pitchFamily="34" charset="0"/>
                <a:ea typeface="Tahoma" pitchFamily="34" charset="0"/>
                <a:cs typeface="Tahoma" pitchFamily="34" charset="0"/>
              </a:endParaRPr>
            </a:p>
            <a:p>
              <a:pPr lvl="0" defTabSz="914400">
                <a:spcBef>
                  <a:spcPct val="20000"/>
                </a:spcBef>
              </a:pPr>
              <a:r>
                <a:rPr lang="en-US" sz="4000" dirty="0">
                  <a:solidFill>
                    <a:prstClr val="black"/>
                  </a:solidFill>
                  <a:latin typeface="Tahoma" pitchFamily="34" charset="0"/>
                  <a:ea typeface="Tahoma" pitchFamily="34" charset="0"/>
                  <a:cs typeface="Tahoma" pitchFamily="34" charset="0"/>
                </a:rPr>
                <a:t>Database Values </a:t>
              </a:r>
            </a:p>
            <a:p>
              <a:endParaRPr lang="en-US" sz="2800" dirty="0">
                <a:ln w="0"/>
                <a:solidFill>
                  <a:schemeClr val="tx1"/>
                </a:solidFill>
                <a:effectLst>
                  <a:outerShdw blurRad="38100" dist="19050" dir="2700000" algn="tl" rotWithShape="0">
                    <a:schemeClr val="dk1">
                      <a:alpha val="40000"/>
                    </a:schemeClr>
                  </a:outerShdw>
                </a:effectLst>
              </a:endParaRPr>
            </a:p>
          </p:txBody>
        </p:sp>
        <p:cxnSp>
          <p:nvCxnSpPr>
            <p:cNvPr id="54" name="Straight Connector 53"/>
            <p:cNvCxnSpPr>
              <a:cxnSpLocks/>
            </p:cNvCxnSpPr>
            <p:nvPr/>
          </p:nvCxnSpPr>
          <p:spPr>
            <a:xfrm flipH="1">
              <a:off x="3757319" y="2524082"/>
              <a:ext cx="1079949" cy="4803"/>
            </a:xfrm>
            <a:prstGeom prst="line">
              <a:avLst/>
            </a:prstGeom>
            <a:ln/>
          </p:spPr>
          <p:style>
            <a:lnRef idx="3">
              <a:schemeClr val="accent1"/>
            </a:lnRef>
            <a:fillRef idx="0">
              <a:schemeClr val="accent1"/>
            </a:fillRef>
            <a:effectRef idx="2">
              <a:schemeClr val="accent1"/>
            </a:effectRef>
            <a:fontRef idx="minor">
              <a:schemeClr val="tx1"/>
            </a:fontRef>
          </p:style>
        </p:cxnSp>
        <p:sp>
          <p:nvSpPr>
            <p:cNvPr id="24" name="Rounded Rectangle 21">
              <a:extLst>
                <a:ext uri="{FF2B5EF4-FFF2-40B4-BE49-F238E27FC236}">
                  <a16:creationId xmlns:a16="http://schemas.microsoft.com/office/drawing/2014/main" id="{02DB4A13-8ACC-4C42-9EA8-5F91F7D78413}"/>
                </a:ext>
              </a:extLst>
            </p:cNvPr>
            <p:cNvSpPr/>
            <p:nvPr/>
          </p:nvSpPr>
          <p:spPr>
            <a:xfrm>
              <a:off x="4785724" y="4020317"/>
              <a:ext cx="8076369" cy="901565"/>
            </a:xfrm>
            <a:prstGeom prst="roundRect">
              <a:avLst>
                <a:gd name="adj" fmla="val 50000"/>
              </a:avLst>
            </a:prstGeom>
            <a:solidFill>
              <a:schemeClr val="bg1"/>
            </a:solidFill>
            <a:ln>
              <a:solidFill>
                <a:schemeClr val="tx1"/>
              </a:solid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defTabSz="914400">
                <a:spcBef>
                  <a:spcPct val="20000"/>
                </a:spcBef>
              </a:pPr>
              <a:endParaRPr lang="en-US" sz="3200" dirty="0">
                <a:solidFill>
                  <a:prstClr val="black"/>
                </a:solidFill>
                <a:latin typeface="Tahoma" pitchFamily="34" charset="0"/>
                <a:ea typeface="Tahoma" pitchFamily="34" charset="0"/>
                <a:cs typeface="Tahoma" pitchFamily="34" charset="0"/>
              </a:endParaRPr>
            </a:p>
            <a:p>
              <a:pPr lvl="0" defTabSz="914400">
                <a:spcBef>
                  <a:spcPct val="20000"/>
                </a:spcBef>
              </a:pPr>
              <a:r>
                <a:rPr lang="en-US" sz="4000" dirty="0">
                  <a:solidFill>
                    <a:prstClr val="black"/>
                  </a:solidFill>
                  <a:latin typeface="Tahoma" pitchFamily="34" charset="0"/>
                  <a:ea typeface="Tahoma" pitchFamily="34" charset="0"/>
                  <a:cs typeface="Tahoma" pitchFamily="34" charset="0"/>
                </a:rPr>
                <a:t>Database Relationships</a:t>
              </a:r>
            </a:p>
            <a:p>
              <a:endParaRPr lang="en-US" sz="2800" dirty="0">
                <a:ln w="0"/>
                <a:solidFill>
                  <a:schemeClr val="tx1"/>
                </a:solidFill>
                <a:effectLst>
                  <a:outerShdw blurRad="38100" dist="19050" dir="2700000" algn="tl" rotWithShape="0">
                    <a:schemeClr val="dk1">
                      <a:alpha val="40000"/>
                    </a:schemeClr>
                  </a:outerShdw>
                </a:effectLst>
              </a:endParaRPr>
            </a:p>
          </p:txBody>
        </p:sp>
        <p:cxnSp>
          <p:nvCxnSpPr>
            <p:cNvPr id="25" name="Straight Connector 24">
              <a:extLst>
                <a:ext uri="{FF2B5EF4-FFF2-40B4-BE49-F238E27FC236}">
                  <a16:creationId xmlns:a16="http://schemas.microsoft.com/office/drawing/2014/main" id="{31EAB0A8-DBCA-48E3-BCE8-C07C3C8914C4}"/>
                </a:ext>
              </a:extLst>
            </p:cNvPr>
            <p:cNvCxnSpPr>
              <a:cxnSpLocks/>
            </p:cNvCxnSpPr>
            <p:nvPr/>
          </p:nvCxnSpPr>
          <p:spPr>
            <a:xfrm flipH="1">
              <a:off x="3749628" y="3596693"/>
              <a:ext cx="1079949" cy="4803"/>
            </a:xfrm>
            <a:prstGeom prst="line">
              <a:avLst/>
            </a:prstGeom>
            <a:ln/>
          </p:spPr>
          <p:style>
            <a:lnRef idx="3">
              <a:schemeClr val="accent1"/>
            </a:lnRef>
            <a:fillRef idx="0">
              <a:schemeClr val="accent1"/>
            </a:fillRef>
            <a:effectRef idx="2">
              <a:schemeClr val="accent1"/>
            </a:effectRef>
            <a:fontRef idx="minor">
              <a:schemeClr val="tx1"/>
            </a:fontRef>
          </p:style>
        </p:cxnSp>
        <p:cxnSp>
          <p:nvCxnSpPr>
            <p:cNvPr id="14" name="Straight Connector 13">
              <a:extLst>
                <a:ext uri="{FF2B5EF4-FFF2-40B4-BE49-F238E27FC236}">
                  <a16:creationId xmlns:a16="http://schemas.microsoft.com/office/drawing/2014/main" id="{2A42A328-EDC1-451B-AFC1-A9AADA62EEEA}"/>
                </a:ext>
              </a:extLst>
            </p:cNvPr>
            <p:cNvCxnSpPr>
              <a:cxnSpLocks/>
            </p:cNvCxnSpPr>
            <p:nvPr/>
          </p:nvCxnSpPr>
          <p:spPr>
            <a:xfrm flipH="1" flipV="1">
              <a:off x="3800980" y="5548876"/>
              <a:ext cx="1036096" cy="8826"/>
            </a:xfrm>
            <a:prstGeom prst="line">
              <a:avLst/>
            </a:prstGeom>
            <a:ln/>
          </p:spPr>
          <p:style>
            <a:lnRef idx="3">
              <a:schemeClr val="accent1"/>
            </a:lnRef>
            <a:fillRef idx="0">
              <a:schemeClr val="accent1"/>
            </a:fillRef>
            <a:effectRef idx="2">
              <a:schemeClr val="accent1"/>
            </a:effectRef>
            <a:fontRef idx="minor">
              <a:schemeClr val="tx1"/>
            </a:fontRef>
          </p:style>
        </p:cxnSp>
        <p:sp>
          <p:nvSpPr>
            <p:cNvPr id="15" name="Rounded Rectangle 21">
              <a:extLst>
                <a:ext uri="{FF2B5EF4-FFF2-40B4-BE49-F238E27FC236}">
                  <a16:creationId xmlns:a16="http://schemas.microsoft.com/office/drawing/2014/main" id="{1D3CD07F-76BC-43B8-B3C5-0EAB8B4C00DB}"/>
                </a:ext>
              </a:extLst>
            </p:cNvPr>
            <p:cNvSpPr/>
            <p:nvPr/>
          </p:nvSpPr>
          <p:spPr>
            <a:xfrm>
              <a:off x="4837268" y="3066387"/>
              <a:ext cx="8076369" cy="826194"/>
            </a:xfrm>
            <a:prstGeom prst="roundRect">
              <a:avLst>
                <a:gd name="adj" fmla="val 50000"/>
              </a:avLst>
            </a:prstGeom>
            <a:solidFill>
              <a:schemeClr val="bg1"/>
            </a:solidFill>
            <a:ln>
              <a:solidFill>
                <a:schemeClr val="tx1"/>
              </a:solid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defTabSz="914400">
                <a:spcBef>
                  <a:spcPct val="20000"/>
                </a:spcBef>
              </a:pPr>
              <a:endParaRPr lang="en-US" sz="3200" dirty="0">
                <a:solidFill>
                  <a:prstClr val="black"/>
                </a:solidFill>
                <a:latin typeface="Tahoma" pitchFamily="34" charset="0"/>
                <a:ea typeface="Tahoma" pitchFamily="34" charset="0"/>
                <a:cs typeface="Tahoma" pitchFamily="34" charset="0"/>
              </a:endParaRPr>
            </a:p>
            <a:p>
              <a:pPr lvl="0" defTabSz="914400">
                <a:spcBef>
                  <a:spcPct val="20000"/>
                </a:spcBef>
              </a:pPr>
              <a:r>
                <a:rPr lang="en-US" sz="4000" dirty="0">
                  <a:solidFill>
                    <a:prstClr val="black"/>
                  </a:solidFill>
                  <a:latin typeface="Tahoma" pitchFamily="34" charset="0"/>
                  <a:ea typeface="Tahoma" pitchFamily="34" charset="0"/>
                  <a:cs typeface="Tahoma" pitchFamily="34" charset="0"/>
                </a:rPr>
                <a:t>Database Structures </a:t>
              </a:r>
            </a:p>
            <a:p>
              <a:endParaRPr lang="en-US" sz="2800" dirty="0">
                <a:ln w="0"/>
                <a:solidFill>
                  <a:schemeClr val="tx1"/>
                </a:solidFill>
                <a:effectLst>
                  <a:outerShdw blurRad="38100" dist="19050" dir="2700000" algn="tl" rotWithShape="0">
                    <a:schemeClr val="dk1">
                      <a:alpha val="40000"/>
                    </a:schemeClr>
                  </a:outerShdw>
                </a:effectLst>
              </a:endParaRPr>
            </a:p>
          </p:txBody>
        </p:sp>
      </p:grpSp>
      <p:sp>
        <p:nvSpPr>
          <p:cNvPr id="2" name="Rounded Rectangle 21">
            <a:extLst>
              <a:ext uri="{FF2B5EF4-FFF2-40B4-BE49-F238E27FC236}">
                <a16:creationId xmlns:a16="http://schemas.microsoft.com/office/drawing/2014/main" id="{1F3854BB-0CEA-060D-5033-4645028B7F4E}"/>
              </a:ext>
            </a:extLst>
          </p:cNvPr>
          <p:cNvSpPr/>
          <p:nvPr/>
        </p:nvSpPr>
        <p:spPr>
          <a:xfrm>
            <a:off x="2278712" y="681652"/>
            <a:ext cx="8076369" cy="901565"/>
          </a:xfrm>
          <a:prstGeom prst="roundRect">
            <a:avLst>
              <a:gd name="adj" fmla="val 50000"/>
            </a:avLst>
          </a:prstGeom>
          <a:solidFill>
            <a:schemeClr val="bg1"/>
          </a:solidFill>
          <a:ln>
            <a:solidFill>
              <a:schemeClr val="tx1"/>
            </a:solid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defTabSz="914400">
              <a:spcBef>
                <a:spcPct val="20000"/>
              </a:spcBef>
            </a:pPr>
            <a:endParaRPr lang="en-US" sz="3200" dirty="0">
              <a:solidFill>
                <a:prstClr val="black"/>
              </a:solidFill>
              <a:latin typeface="Tahoma" pitchFamily="34" charset="0"/>
              <a:ea typeface="Tahoma" pitchFamily="34" charset="0"/>
              <a:cs typeface="Tahoma" pitchFamily="34" charset="0"/>
            </a:endParaRPr>
          </a:p>
          <a:p>
            <a:pPr lvl="0" defTabSz="914400">
              <a:spcBef>
                <a:spcPct val="20000"/>
              </a:spcBef>
            </a:pPr>
            <a:r>
              <a:rPr lang="en-US" sz="4000" dirty="0">
                <a:solidFill>
                  <a:prstClr val="black"/>
                </a:solidFill>
                <a:latin typeface="Tahoma" pitchFamily="34" charset="0"/>
                <a:ea typeface="Tahoma" pitchFamily="34" charset="0"/>
                <a:cs typeface="Tahoma" pitchFamily="34" charset="0"/>
              </a:rPr>
              <a:t>ACID Properties</a:t>
            </a:r>
          </a:p>
          <a:p>
            <a:endParaRPr lang="en-US" sz="2800" dirty="0">
              <a:ln w="0"/>
              <a:solidFill>
                <a:schemeClr val="tx1"/>
              </a:solidFill>
              <a:effectLst>
                <a:outerShdw blurRad="38100" dist="19050" dir="2700000" algn="tl" rotWithShape="0">
                  <a:schemeClr val="dk1">
                    <a:alpha val="40000"/>
                  </a:schemeClr>
                </a:outerShdw>
              </a:effectLst>
            </a:endParaRPr>
          </a:p>
        </p:txBody>
      </p:sp>
      <p:cxnSp>
        <p:nvCxnSpPr>
          <p:cNvPr id="4" name="Straight Connector 3">
            <a:extLst>
              <a:ext uri="{FF2B5EF4-FFF2-40B4-BE49-F238E27FC236}">
                <a16:creationId xmlns:a16="http://schemas.microsoft.com/office/drawing/2014/main" id="{3FFACFEC-80FB-D0B9-BBB7-6512654F9BE6}"/>
              </a:ext>
            </a:extLst>
          </p:cNvPr>
          <p:cNvCxnSpPr/>
          <p:nvPr/>
        </p:nvCxnSpPr>
        <p:spPr>
          <a:xfrm flipH="1" flipV="1">
            <a:off x="1175982" y="1213286"/>
            <a:ext cx="1050333" cy="6767"/>
          </a:xfrm>
          <a:prstGeom prst="line">
            <a:avLst/>
          </a:prstGeom>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64437977"/>
      </p:ext>
    </p:extLst>
  </p:cSld>
  <p:clrMapOvr>
    <a:masterClrMapping/>
  </p:clrMapOvr>
  <p:transition spd="med">
    <p:pull/>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8066" y="301347"/>
            <a:ext cx="7543800" cy="914400"/>
          </a:xfrm>
        </p:spPr>
        <p:txBody>
          <a:bodyPr>
            <a:normAutofit/>
          </a:bodyPr>
          <a:lstStyle/>
          <a:p>
            <a:r>
              <a:rPr lang="en-US" sz="4400" b="1" dirty="0">
                <a:solidFill>
                  <a:srgbClr val="FF0000"/>
                </a:solidFill>
                <a:latin typeface="Tahoma" pitchFamily="34" charset="0"/>
                <a:ea typeface="Tahoma" pitchFamily="34" charset="0"/>
                <a:cs typeface="Tahoma" pitchFamily="34" charset="0"/>
              </a:rPr>
              <a:t>ACID PROPERTIES</a:t>
            </a:r>
          </a:p>
        </p:txBody>
      </p:sp>
      <p:sp>
        <p:nvSpPr>
          <p:cNvPr id="6" name="Rectangle 5"/>
          <p:cNvSpPr/>
          <p:nvPr/>
        </p:nvSpPr>
        <p:spPr>
          <a:xfrm>
            <a:off x="0" y="0"/>
            <a:ext cx="990600" cy="68580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2400" b="1" dirty="0">
                <a:latin typeface="Tahoma" pitchFamily="34" charset="0"/>
                <a:ea typeface="Tahoma" pitchFamily="34" charset="0"/>
                <a:cs typeface="Tahoma" pitchFamily="34" charset="0"/>
              </a:rPr>
              <a:t>UNIVERSITY OF MINES AND TECHNOLOGY</a:t>
            </a:r>
            <a:br>
              <a:rPr lang="en-US" dirty="0"/>
            </a:br>
            <a:endParaRPr lang="en-US" dirty="0"/>
          </a:p>
        </p:txBody>
      </p:sp>
      <p:sp>
        <p:nvSpPr>
          <p:cNvPr id="7" name="Content Placeholder 6">
            <a:extLst>
              <a:ext uri="{FF2B5EF4-FFF2-40B4-BE49-F238E27FC236}">
                <a16:creationId xmlns:a16="http://schemas.microsoft.com/office/drawing/2014/main" id="{D065A4EC-F853-6BA2-2A16-752B7A267A6F}"/>
              </a:ext>
            </a:extLst>
          </p:cNvPr>
          <p:cNvSpPr>
            <a:spLocks noGrp="1"/>
          </p:cNvSpPr>
          <p:nvPr>
            <p:ph idx="1"/>
          </p:nvPr>
        </p:nvSpPr>
        <p:spPr>
          <a:xfrm>
            <a:off x="1068999" y="1798598"/>
            <a:ext cx="10761640" cy="4281689"/>
          </a:xfrm>
        </p:spPr>
        <p:txBody>
          <a:bodyPr>
            <a:normAutofit/>
          </a:bodyPr>
          <a:lstStyle/>
          <a:p>
            <a:pPr lvl="1"/>
            <a:r>
              <a:rPr lang="en-GB" sz="3600" dirty="0">
                <a:latin typeface="Tahoma" panose="020B0604030504040204" pitchFamily="34" charset="0"/>
                <a:ea typeface="Tahoma" panose="020B0604030504040204" pitchFamily="34" charset="0"/>
                <a:cs typeface="Tahoma" panose="020B0604030504040204" pitchFamily="34" charset="0"/>
              </a:rPr>
              <a:t>A transaction is a group of database read and write operations that only succeeds if all the operations within succeed. </a:t>
            </a:r>
          </a:p>
          <a:p>
            <a:pPr lvl="1"/>
            <a:endParaRPr lang="en-GB" sz="3600" dirty="0">
              <a:latin typeface="Tahoma" panose="020B0604030504040204" pitchFamily="34" charset="0"/>
              <a:ea typeface="Tahoma" panose="020B0604030504040204" pitchFamily="34" charset="0"/>
              <a:cs typeface="Tahoma" panose="020B0604030504040204" pitchFamily="34" charset="0"/>
            </a:endParaRPr>
          </a:p>
          <a:p>
            <a:pPr lvl="1"/>
            <a:r>
              <a:rPr lang="en-GB" sz="3600" dirty="0">
                <a:latin typeface="Tahoma" panose="020B0604030504040204" pitchFamily="34" charset="0"/>
                <a:ea typeface="Tahoma" panose="020B0604030504040204" pitchFamily="34" charset="0"/>
                <a:cs typeface="Tahoma" panose="020B0604030504040204" pitchFamily="34" charset="0"/>
              </a:rPr>
              <a:t>Transactions can impact a single record or multiple records.</a:t>
            </a:r>
          </a:p>
          <a:p>
            <a:pPr>
              <a:lnSpc>
                <a:spcPct val="80000"/>
              </a:lnSpc>
            </a:pPr>
            <a:endParaRPr lang="en-GB" sz="3000" dirty="0">
              <a:latin typeface="Tahoma" pitchFamily="34" charset="0"/>
              <a:ea typeface="Tahoma" pitchFamily="34" charset="0"/>
              <a:cs typeface="Tahoma" pitchFamily="34" charset="0"/>
            </a:endParaRPr>
          </a:p>
        </p:txBody>
      </p:sp>
    </p:spTree>
    <p:extLst>
      <p:ext uri="{BB962C8B-B14F-4D97-AF65-F5344CB8AC3E}">
        <p14:creationId xmlns:p14="http://schemas.microsoft.com/office/powerpoint/2010/main" val="1603592324"/>
      </p:ext>
    </p:extLst>
  </p:cSld>
  <p:clrMapOvr>
    <a:masterClrMapping/>
  </p:clrMapOvr>
  <p:transition spd="med">
    <p:pull/>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122238"/>
            <a:ext cx="7543800" cy="914400"/>
          </a:xfrm>
        </p:spPr>
        <p:txBody>
          <a:bodyPr>
            <a:normAutofit/>
          </a:bodyPr>
          <a:lstStyle/>
          <a:p>
            <a:r>
              <a:rPr lang="en-US" sz="4400" b="1" dirty="0">
                <a:solidFill>
                  <a:srgbClr val="FF0000"/>
                </a:solidFill>
                <a:latin typeface="Tahoma" pitchFamily="34" charset="0"/>
                <a:ea typeface="Tahoma" pitchFamily="34" charset="0"/>
                <a:cs typeface="Tahoma" pitchFamily="34" charset="0"/>
              </a:rPr>
              <a:t>ACID PROPERTIES</a:t>
            </a:r>
          </a:p>
        </p:txBody>
      </p:sp>
      <p:sp>
        <p:nvSpPr>
          <p:cNvPr id="6" name="Rectangle 5"/>
          <p:cNvSpPr/>
          <p:nvPr/>
        </p:nvSpPr>
        <p:spPr>
          <a:xfrm>
            <a:off x="0" y="0"/>
            <a:ext cx="990600" cy="68580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2400" b="1" dirty="0">
                <a:latin typeface="Tahoma" pitchFamily="34" charset="0"/>
                <a:ea typeface="Tahoma" pitchFamily="34" charset="0"/>
                <a:cs typeface="Tahoma" pitchFamily="34" charset="0"/>
              </a:rPr>
              <a:t>UNIVERSITY OF MINES AND TECHNOLOGY</a:t>
            </a:r>
            <a:br>
              <a:rPr lang="en-US" dirty="0"/>
            </a:br>
            <a:endParaRPr lang="en-US" dirty="0"/>
          </a:p>
        </p:txBody>
      </p:sp>
      <p:sp>
        <p:nvSpPr>
          <p:cNvPr id="7" name="Content Placeholder 6">
            <a:extLst>
              <a:ext uri="{FF2B5EF4-FFF2-40B4-BE49-F238E27FC236}">
                <a16:creationId xmlns:a16="http://schemas.microsoft.com/office/drawing/2014/main" id="{D065A4EC-F853-6BA2-2A16-752B7A267A6F}"/>
              </a:ext>
            </a:extLst>
          </p:cNvPr>
          <p:cNvSpPr>
            <a:spLocks noGrp="1"/>
          </p:cNvSpPr>
          <p:nvPr>
            <p:ph idx="1"/>
          </p:nvPr>
        </p:nvSpPr>
        <p:spPr>
          <a:xfrm>
            <a:off x="1097280" y="1845734"/>
            <a:ext cx="10058400" cy="4338250"/>
          </a:xfrm>
        </p:spPr>
        <p:txBody>
          <a:bodyPr>
            <a:normAutofit fontScale="92500" lnSpcReduction="10000"/>
          </a:bodyPr>
          <a:lstStyle/>
          <a:p>
            <a:r>
              <a:rPr lang="en-GB" sz="3200" dirty="0">
                <a:latin typeface="Tahoma" pitchFamily="34" charset="0"/>
                <a:ea typeface="Tahoma" pitchFamily="34" charset="0"/>
                <a:cs typeface="Tahoma" pitchFamily="34" charset="0"/>
              </a:rPr>
              <a:t>ACID is an acronym that refers to the set of 4 key properties that define a transaction: </a:t>
            </a:r>
          </a:p>
          <a:p>
            <a:pPr lvl="1">
              <a:buFont typeface="Wingdings" panose="05000000000000000000" pitchFamily="2" charset="2"/>
              <a:buChar char="v"/>
            </a:pPr>
            <a:r>
              <a:rPr lang="en-GB" sz="3000" dirty="0">
                <a:latin typeface="Tahoma" pitchFamily="34" charset="0"/>
                <a:ea typeface="Tahoma" pitchFamily="34" charset="0"/>
                <a:cs typeface="Tahoma" pitchFamily="34" charset="0"/>
              </a:rPr>
              <a:t>Atomicity</a:t>
            </a:r>
          </a:p>
          <a:p>
            <a:pPr lvl="1">
              <a:buFont typeface="Wingdings" panose="05000000000000000000" pitchFamily="2" charset="2"/>
              <a:buChar char="v"/>
            </a:pPr>
            <a:r>
              <a:rPr lang="en-GB" sz="3000" dirty="0">
                <a:latin typeface="Tahoma" pitchFamily="34" charset="0"/>
                <a:ea typeface="Tahoma" pitchFamily="34" charset="0"/>
                <a:cs typeface="Tahoma" pitchFamily="34" charset="0"/>
              </a:rPr>
              <a:t>Consistency</a:t>
            </a:r>
          </a:p>
          <a:p>
            <a:pPr lvl="1">
              <a:buFont typeface="Wingdings" panose="05000000000000000000" pitchFamily="2" charset="2"/>
              <a:buChar char="v"/>
            </a:pPr>
            <a:r>
              <a:rPr lang="en-GB" sz="3000" dirty="0">
                <a:latin typeface="Tahoma" pitchFamily="34" charset="0"/>
                <a:ea typeface="Tahoma" pitchFamily="34" charset="0"/>
                <a:cs typeface="Tahoma" pitchFamily="34" charset="0"/>
              </a:rPr>
              <a:t> Isolation</a:t>
            </a:r>
          </a:p>
          <a:p>
            <a:pPr lvl="1">
              <a:buFont typeface="Wingdings" panose="05000000000000000000" pitchFamily="2" charset="2"/>
              <a:buChar char="v"/>
            </a:pPr>
            <a:r>
              <a:rPr lang="en-GB" sz="3000" dirty="0">
                <a:latin typeface="Tahoma" pitchFamily="34" charset="0"/>
                <a:ea typeface="Tahoma" pitchFamily="34" charset="0"/>
                <a:cs typeface="Tahoma" pitchFamily="34" charset="0"/>
              </a:rPr>
              <a:t> Durability</a:t>
            </a:r>
          </a:p>
          <a:p>
            <a:r>
              <a:rPr lang="en-GB" sz="3200" dirty="0">
                <a:latin typeface="Tahoma" pitchFamily="34" charset="0"/>
                <a:ea typeface="Tahoma" pitchFamily="34" charset="0"/>
                <a:cs typeface="Tahoma" pitchFamily="34" charset="0"/>
              </a:rPr>
              <a:t>If a database operation has these ACID properties, it can be called an ACID transaction.</a:t>
            </a:r>
          </a:p>
          <a:p>
            <a:r>
              <a:rPr lang="en-GB" sz="3200" dirty="0">
                <a:latin typeface="Tahoma" pitchFamily="34" charset="0"/>
                <a:ea typeface="Tahoma" pitchFamily="34" charset="0"/>
                <a:cs typeface="Tahoma" pitchFamily="34" charset="0"/>
              </a:rPr>
              <a:t>Data storage systems that apply these operations are called transactional systems</a:t>
            </a:r>
            <a:r>
              <a:rPr lang="en-GB" b="0" i="0" dirty="0">
                <a:solidFill>
                  <a:srgbClr val="1B3139"/>
                </a:solidFill>
                <a:effectLst/>
                <a:latin typeface="DM Sans" pitchFamily="2" charset="0"/>
              </a:rPr>
              <a:t>.</a:t>
            </a:r>
            <a:endParaRPr lang="en-US" dirty="0"/>
          </a:p>
        </p:txBody>
      </p:sp>
    </p:spTree>
    <p:extLst>
      <p:ext uri="{BB962C8B-B14F-4D97-AF65-F5344CB8AC3E}">
        <p14:creationId xmlns:p14="http://schemas.microsoft.com/office/powerpoint/2010/main" val="3519891315"/>
      </p:ext>
    </p:extLst>
  </p:cSld>
  <p:clrMapOvr>
    <a:masterClrMapping/>
  </p:clrMapOvr>
  <p:transition spd="med">
    <p:pull/>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122238"/>
            <a:ext cx="7543800" cy="914400"/>
          </a:xfrm>
        </p:spPr>
        <p:txBody>
          <a:bodyPr>
            <a:normAutofit/>
          </a:bodyPr>
          <a:lstStyle/>
          <a:p>
            <a:r>
              <a:rPr lang="en-US" sz="4400" b="1" dirty="0">
                <a:solidFill>
                  <a:srgbClr val="FF0000"/>
                </a:solidFill>
                <a:latin typeface="Tahoma" pitchFamily="34" charset="0"/>
                <a:ea typeface="Tahoma" pitchFamily="34" charset="0"/>
                <a:cs typeface="Tahoma" pitchFamily="34" charset="0"/>
              </a:rPr>
              <a:t>ACID PROPERTIES</a:t>
            </a:r>
          </a:p>
        </p:txBody>
      </p:sp>
      <p:sp>
        <p:nvSpPr>
          <p:cNvPr id="6" name="Rectangle 5"/>
          <p:cNvSpPr/>
          <p:nvPr/>
        </p:nvSpPr>
        <p:spPr>
          <a:xfrm>
            <a:off x="0" y="0"/>
            <a:ext cx="990600" cy="68580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2400" b="1" dirty="0">
                <a:latin typeface="Tahoma" pitchFamily="34" charset="0"/>
                <a:ea typeface="Tahoma" pitchFamily="34" charset="0"/>
                <a:cs typeface="Tahoma" pitchFamily="34" charset="0"/>
              </a:rPr>
              <a:t>UNIVERSITY OF MINES AND TECHNOLOGY</a:t>
            </a:r>
            <a:br>
              <a:rPr lang="en-US" dirty="0"/>
            </a:br>
            <a:endParaRPr lang="en-US" dirty="0"/>
          </a:p>
        </p:txBody>
      </p:sp>
      <p:sp>
        <p:nvSpPr>
          <p:cNvPr id="7" name="Content Placeholder 6">
            <a:extLst>
              <a:ext uri="{FF2B5EF4-FFF2-40B4-BE49-F238E27FC236}">
                <a16:creationId xmlns:a16="http://schemas.microsoft.com/office/drawing/2014/main" id="{D065A4EC-F853-6BA2-2A16-752B7A267A6F}"/>
              </a:ext>
            </a:extLst>
          </p:cNvPr>
          <p:cNvSpPr>
            <a:spLocks noGrp="1"/>
          </p:cNvSpPr>
          <p:nvPr>
            <p:ph idx="1"/>
          </p:nvPr>
        </p:nvSpPr>
        <p:spPr/>
        <p:txBody>
          <a:bodyPr/>
          <a:lstStyle/>
          <a:p>
            <a:endParaRPr lang="en-US" dirty="0"/>
          </a:p>
        </p:txBody>
      </p:sp>
      <p:pic>
        <p:nvPicPr>
          <p:cNvPr id="5" name="Picture 4">
            <a:extLst>
              <a:ext uri="{FF2B5EF4-FFF2-40B4-BE49-F238E27FC236}">
                <a16:creationId xmlns:a16="http://schemas.microsoft.com/office/drawing/2014/main" id="{D873F3A3-7CC8-7556-996B-331E2BCE366E}"/>
              </a:ext>
            </a:extLst>
          </p:cNvPr>
          <p:cNvPicPr>
            <a:picLocks noChangeAspect="1"/>
          </p:cNvPicPr>
          <p:nvPr/>
        </p:nvPicPr>
        <p:blipFill>
          <a:blip r:embed="rId2"/>
          <a:stretch>
            <a:fillRect/>
          </a:stretch>
        </p:blipFill>
        <p:spPr>
          <a:xfrm>
            <a:off x="2390673" y="1973607"/>
            <a:ext cx="7471614" cy="4310265"/>
          </a:xfrm>
          <a:prstGeom prst="rect">
            <a:avLst/>
          </a:prstGeom>
        </p:spPr>
      </p:pic>
    </p:spTree>
    <p:extLst>
      <p:ext uri="{BB962C8B-B14F-4D97-AF65-F5344CB8AC3E}">
        <p14:creationId xmlns:p14="http://schemas.microsoft.com/office/powerpoint/2010/main" val="1285262841"/>
      </p:ext>
    </p:extLst>
  </p:cSld>
  <p:clrMapOvr>
    <a:masterClrMapping/>
  </p:clrMapOvr>
  <p:transition spd="med">
    <p:pull/>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122238"/>
            <a:ext cx="7543800" cy="914400"/>
          </a:xfrm>
        </p:spPr>
        <p:txBody>
          <a:bodyPr>
            <a:normAutofit/>
          </a:bodyPr>
          <a:lstStyle/>
          <a:p>
            <a:r>
              <a:rPr lang="en-US" sz="4400" b="1" dirty="0">
                <a:solidFill>
                  <a:srgbClr val="FF0000"/>
                </a:solidFill>
                <a:latin typeface="Tahoma" pitchFamily="34" charset="0"/>
                <a:ea typeface="Tahoma" pitchFamily="34" charset="0"/>
                <a:cs typeface="Tahoma" pitchFamily="34" charset="0"/>
              </a:rPr>
              <a:t>ACID PROPERTIES</a:t>
            </a:r>
          </a:p>
        </p:txBody>
      </p:sp>
      <p:sp>
        <p:nvSpPr>
          <p:cNvPr id="6" name="Rectangle 5"/>
          <p:cNvSpPr/>
          <p:nvPr/>
        </p:nvSpPr>
        <p:spPr>
          <a:xfrm>
            <a:off x="-75415" y="0"/>
            <a:ext cx="990600" cy="68580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2400" b="1" dirty="0">
                <a:latin typeface="Tahoma" pitchFamily="34" charset="0"/>
                <a:ea typeface="Tahoma" pitchFamily="34" charset="0"/>
                <a:cs typeface="Tahoma" pitchFamily="34" charset="0"/>
              </a:rPr>
              <a:t>UNIVERSITY OF MINES AND TECHNOLOGY</a:t>
            </a:r>
            <a:br>
              <a:rPr lang="en-US" dirty="0"/>
            </a:br>
            <a:endParaRPr lang="en-US" dirty="0"/>
          </a:p>
        </p:txBody>
      </p:sp>
      <p:sp>
        <p:nvSpPr>
          <p:cNvPr id="7" name="Content Placeholder 6">
            <a:extLst>
              <a:ext uri="{FF2B5EF4-FFF2-40B4-BE49-F238E27FC236}">
                <a16:creationId xmlns:a16="http://schemas.microsoft.com/office/drawing/2014/main" id="{D065A4EC-F853-6BA2-2A16-752B7A267A6F}"/>
              </a:ext>
            </a:extLst>
          </p:cNvPr>
          <p:cNvSpPr>
            <a:spLocks noGrp="1"/>
          </p:cNvSpPr>
          <p:nvPr>
            <p:ph idx="1"/>
          </p:nvPr>
        </p:nvSpPr>
        <p:spPr>
          <a:xfrm>
            <a:off x="1285816" y="1036637"/>
            <a:ext cx="11025590" cy="5071931"/>
          </a:xfrm>
        </p:spPr>
        <p:txBody>
          <a:bodyPr>
            <a:normAutofit/>
          </a:bodyPr>
          <a:lstStyle/>
          <a:p>
            <a:r>
              <a:rPr lang="en-GB" sz="2800" dirty="0"/>
              <a:t>Atomicity</a:t>
            </a:r>
          </a:p>
          <a:p>
            <a:r>
              <a:rPr lang="en-GB" sz="2800" dirty="0"/>
              <a:t>Atomicity means every transaction can be considered as a single unit, and they either run to completion or do not get executed at all. </a:t>
            </a:r>
          </a:p>
          <a:p>
            <a:r>
              <a:rPr lang="en-GB" sz="2800" dirty="0"/>
              <a:t>The transactions can never occur partially/can't be midway. </a:t>
            </a:r>
          </a:p>
          <a:p>
            <a:endParaRPr lang="en-GB" sz="2800" dirty="0"/>
          </a:p>
          <a:p>
            <a:pPr marL="0" indent="0">
              <a:buNone/>
            </a:pPr>
            <a:r>
              <a:rPr lang="en-GB" sz="2800" dirty="0"/>
              <a:t>Two operations here:</a:t>
            </a:r>
          </a:p>
          <a:p>
            <a:r>
              <a:rPr lang="en-GB" sz="2800" dirty="0"/>
              <a:t>Commit: In case a transaction commits, the changes made are visible to us.</a:t>
            </a:r>
          </a:p>
          <a:p>
            <a:r>
              <a:rPr lang="en-GB" sz="2800" dirty="0"/>
              <a:t> Abort: In case a transaction aborts, the changes made to the database are not visible to us.</a:t>
            </a:r>
          </a:p>
          <a:p>
            <a:endParaRPr lang="en-US" dirty="0"/>
          </a:p>
        </p:txBody>
      </p:sp>
    </p:spTree>
    <p:extLst>
      <p:ext uri="{BB962C8B-B14F-4D97-AF65-F5344CB8AC3E}">
        <p14:creationId xmlns:p14="http://schemas.microsoft.com/office/powerpoint/2010/main" val="2484384265"/>
      </p:ext>
    </p:extLst>
  </p:cSld>
  <p:clrMapOvr>
    <a:masterClrMapping/>
  </p:clrMapOvr>
  <p:transition spd="med">
    <p:pull/>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122238"/>
            <a:ext cx="7543800" cy="914400"/>
          </a:xfrm>
        </p:spPr>
        <p:txBody>
          <a:bodyPr>
            <a:normAutofit/>
          </a:bodyPr>
          <a:lstStyle/>
          <a:p>
            <a:r>
              <a:rPr lang="en-US" sz="4400" b="1" dirty="0">
                <a:solidFill>
                  <a:srgbClr val="FF0000"/>
                </a:solidFill>
                <a:latin typeface="Tahoma" pitchFamily="34" charset="0"/>
                <a:ea typeface="Tahoma" pitchFamily="34" charset="0"/>
                <a:cs typeface="Tahoma" pitchFamily="34" charset="0"/>
              </a:rPr>
              <a:t>ACID PROPERTIES</a:t>
            </a:r>
          </a:p>
        </p:txBody>
      </p:sp>
      <p:sp>
        <p:nvSpPr>
          <p:cNvPr id="6" name="Rectangle 5"/>
          <p:cNvSpPr/>
          <p:nvPr/>
        </p:nvSpPr>
        <p:spPr>
          <a:xfrm>
            <a:off x="0" y="0"/>
            <a:ext cx="990600" cy="68580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2400" b="1" dirty="0">
                <a:latin typeface="Tahoma" pitchFamily="34" charset="0"/>
                <a:ea typeface="Tahoma" pitchFamily="34" charset="0"/>
                <a:cs typeface="Tahoma" pitchFamily="34" charset="0"/>
              </a:rPr>
              <a:t>UNIVERSITY OF MINES AND TECHNOLOGY</a:t>
            </a:r>
            <a:br>
              <a:rPr lang="en-US" dirty="0"/>
            </a:br>
            <a:endParaRPr lang="en-US" dirty="0"/>
          </a:p>
        </p:txBody>
      </p:sp>
      <p:sp>
        <p:nvSpPr>
          <p:cNvPr id="7" name="Content Placeholder 6">
            <a:extLst>
              <a:ext uri="{FF2B5EF4-FFF2-40B4-BE49-F238E27FC236}">
                <a16:creationId xmlns:a16="http://schemas.microsoft.com/office/drawing/2014/main" id="{D065A4EC-F853-6BA2-2A16-752B7A267A6F}"/>
              </a:ext>
            </a:extLst>
          </p:cNvPr>
          <p:cNvSpPr>
            <a:spLocks noGrp="1"/>
          </p:cNvSpPr>
          <p:nvPr>
            <p:ph idx="1"/>
          </p:nvPr>
        </p:nvSpPr>
        <p:spPr/>
        <p:txBody>
          <a:bodyPr/>
          <a:lstStyle/>
          <a:p>
            <a:endParaRPr lang="en-US" dirty="0"/>
          </a:p>
        </p:txBody>
      </p:sp>
      <p:pic>
        <p:nvPicPr>
          <p:cNvPr id="3" name="Picture 2">
            <a:extLst>
              <a:ext uri="{FF2B5EF4-FFF2-40B4-BE49-F238E27FC236}">
                <a16:creationId xmlns:a16="http://schemas.microsoft.com/office/drawing/2014/main" id="{141E8F6E-B1C9-C05B-609C-CE3814D79AC9}"/>
              </a:ext>
            </a:extLst>
          </p:cNvPr>
          <p:cNvPicPr>
            <a:picLocks noChangeAspect="1"/>
          </p:cNvPicPr>
          <p:nvPr/>
        </p:nvPicPr>
        <p:blipFill>
          <a:blip r:embed="rId2"/>
          <a:stretch>
            <a:fillRect/>
          </a:stretch>
        </p:blipFill>
        <p:spPr>
          <a:xfrm>
            <a:off x="2128049" y="1681523"/>
            <a:ext cx="8540628" cy="3748316"/>
          </a:xfrm>
          <a:prstGeom prst="rect">
            <a:avLst/>
          </a:prstGeom>
        </p:spPr>
      </p:pic>
    </p:spTree>
    <p:extLst>
      <p:ext uri="{BB962C8B-B14F-4D97-AF65-F5344CB8AC3E}">
        <p14:creationId xmlns:p14="http://schemas.microsoft.com/office/powerpoint/2010/main" val="1245811155"/>
      </p:ext>
    </p:extLst>
  </p:cSld>
  <p:clrMapOvr>
    <a:masterClrMapping/>
  </p:clrMapOvr>
  <p:transition spd="med">
    <p:pull/>
  </p:transition>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14450</TotalTime>
  <Words>1670</Words>
  <Application>Microsoft Office PowerPoint</Application>
  <PresentationFormat>Widescreen</PresentationFormat>
  <Paragraphs>201</Paragraphs>
  <Slides>37</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37</vt:i4>
      </vt:variant>
    </vt:vector>
  </HeadingPairs>
  <TitlesOfParts>
    <vt:vector size="46" baseType="lpstr">
      <vt:lpstr>Aharoni</vt:lpstr>
      <vt:lpstr>Calibri</vt:lpstr>
      <vt:lpstr>Calibri Light</vt:lpstr>
      <vt:lpstr>Century Gothic</vt:lpstr>
      <vt:lpstr>DM Sans</vt:lpstr>
      <vt:lpstr>Tahoma</vt:lpstr>
      <vt:lpstr>Wingdings</vt:lpstr>
      <vt:lpstr>Wingdings 3</vt:lpstr>
      <vt:lpstr>Retrospect</vt:lpstr>
      <vt:lpstr>PowerPoint Presentation</vt:lpstr>
      <vt:lpstr>Project </vt:lpstr>
      <vt:lpstr>Building an Application with a DBMS</vt:lpstr>
      <vt:lpstr>PowerPoint Presentation</vt:lpstr>
      <vt:lpstr>ACID PROPERTIES</vt:lpstr>
      <vt:lpstr>ACID PROPERTIES</vt:lpstr>
      <vt:lpstr>ACID PROPERTIES</vt:lpstr>
      <vt:lpstr>ACID PROPERTIES</vt:lpstr>
      <vt:lpstr>ACID PROPERTIES</vt:lpstr>
      <vt:lpstr>ACID PROPERTIES</vt:lpstr>
      <vt:lpstr>ACID PROPERTIES</vt:lpstr>
      <vt:lpstr>ACID PROPERTIES</vt:lpstr>
      <vt:lpstr>Database Architecture</vt:lpstr>
      <vt:lpstr>Database Architecture</vt:lpstr>
      <vt:lpstr>PowerPoint Presentation</vt:lpstr>
      <vt:lpstr>Properties of Relational Tables</vt:lpstr>
      <vt:lpstr>Terminologies used in RDBMS</vt:lpstr>
      <vt:lpstr>RDBMS</vt:lpstr>
      <vt:lpstr>Terminologies used in RDBMS</vt:lpstr>
      <vt:lpstr>Value-Related Terms</vt:lpstr>
      <vt:lpstr>Structure-Related Terms</vt:lpstr>
      <vt:lpstr>Structure-Related Terms</vt:lpstr>
      <vt:lpstr>Structure-Related Terms</vt:lpstr>
      <vt:lpstr>Structure-Related Terms</vt:lpstr>
      <vt:lpstr>One –to-One</vt:lpstr>
      <vt:lpstr>One-to-many</vt:lpstr>
      <vt:lpstr>Many-to-many</vt:lpstr>
      <vt:lpstr>Relationship-Related Term</vt:lpstr>
      <vt:lpstr>Data Integrity</vt:lpstr>
      <vt:lpstr>Table Integrity</vt:lpstr>
      <vt:lpstr>Field Integrity</vt:lpstr>
      <vt:lpstr>Referential Integrity</vt:lpstr>
      <vt:lpstr>Database Constraints</vt:lpstr>
      <vt:lpstr>Constraint Types</vt:lpstr>
      <vt:lpstr>Constraint Types</vt:lpstr>
      <vt:lpstr>Constraint Types</vt:lpstr>
      <vt:lpstr>SUMMARY</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Proposal</dc:title>
  <dc:creator>Millicent</dc:creator>
  <cp:lastModifiedBy>eric affum</cp:lastModifiedBy>
  <cp:revision>539</cp:revision>
  <dcterms:created xsi:type="dcterms:W3CDTF">2015-10-31T17:51:25Z</dcterms:created>
  <dcterms:modified xsi:type="dcterms:W3CDTF">2023-06-26T20:54:46Z</dcterms:modified>
</cp:coreProperties>
</file>