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6" r:id="rId2"/>
    <p:sldId id="269" r:id="rId3"/>
    <p:sldId id="336" r:id="rId4"/>
    <p:sldId id="270" r:id="rId5"/>
    <p:sldId id="271" r:id="rId6"/>
    <p:sldId id="272" r:id="rId7"/>
    <p:sldId id="273" r:id="rId8"/>
    <p:sldId id="292" r:id="rId9"/>
    <p:sldId id="276" r:id="rId10"/>
    <p:sldId id="277" r:id="rId11"/>
    <p:sldId id="305" r:id="rId12"/>
    <p:sldId id="278" r:id="rId13"/>
    <p:sldId id="279" r:id="rId14"/>
    <p:sldId id="281" r:id="rId15"/>
    <p:sldId id="286" r:id="rId16"/>
    <p:sldId id="287" r:id="rId17"/>
    <p:sldId id="288" r:id="rId18"/>
    <p:sldId id="306" r:id="rId19"/>
    <p:sldId id="293" r:id="rId20"/>
    <p:sldId id="308" r:id="rId21"/>
    <p:sldId id="310" r:id="rId22"/>
    <p:sldId id="309" r:id="rId23"/>
    <p:sldId id="314" r:id="rId24"/>
    <p:sldId id="311" r:id="rId25"/>
    <p:sldId id="312" r:id="rId26"/>
    <p:sldId id="313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34" r:id="rId35"/>
    <p:sldId id="335" r:id="rId36"/>
    <p:sldId id="322" r:id="rId37"/>
    <p:sldId id="331" r:id="rId38"/>
    <p:sldId id="332" r:id="rId39"/>
    <p:sldId id="333" r:id="rId40"/>
    <p:sldId id="294" r:id="rId41"/>
    <p:sldId id="307" r:id="rId42"/>
    <p:sldId id="323" r:id="rId43"/>
    <p:sldId id="290" r:id="rId44"/>
    <p:sldId id="291" r:id="rId45"/>
    <p:sldId id="304" r:id="rId46"/>
    <p:sldId id="300" r:id="rId47"/>
    <p:sldId id="301" r:id="rId48"/>
    <p:sldId id="324" r:id="rId49"/>
    <p:sldId id="326" r:id="rId50"/>
    <p:sldId id="325" r:id="rId51"/>
    <p:sldId id="327" r:id="rId52"/>
    <p:sldId id="328" r:id="rId53"/>
    <p:sldId id="330" r:id="rId54"/>
    <p:sldId id="32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A843EE-8025-476D-A7E3-E456F6D16B13}">
          <p14:sldIdLst>
            <p14:sldId id="256"/>
            <p14:sldId id="269"/>
            <p14:sldId id="336"/>
            <p14:sldId id="270"/>
            <p14:sldId id="271"/>
            <p14:sldId id="272"/>
            <p14:sldId id="273"/>
            <p14:sldId id="292"/>
            <p14:sldId id="276"/>
            <p14:sldId id="277"/>
            <p14:sldId id="305"/>
            <p14:sldId id="278"/>
            <p14:sldId id="279"/>
            <p14:sldId id="281"/>
            <p14:sldId id="286"/>
            <p14:sldId id="287"/>
            <p14:sldId id="288"/>
            <p14:sldId id="306"/>
            <p14:sldId id="293"/>
            <p14:sldId id="308"/>
            <p14:sldId id="310"/>
            <p14:sldId id="309"/>
            <p14:sldId id="314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34"/>
            <p14:sldId id="335"/>
            <p14:sldId id="322"/>
            <p14:sldId id="331"/>
            <p14:sldId id="332"/>
            <p14:sldId id="333"/>
            <p14:sldId id="294"/>
            <p14:sldId id="307"/>
            <p14:sldId id="323"/>
            <p14:sldId id="290"/>
            <p14:sldId id="291"/>
            <p14:sldId id="304"/>
            <p14:sldId id="300"/>
            <p14:sldId id="301"/>
            <p14:sldId id="324"/>
            <p14:sldId id="326"/>
            <p14:sldId id="325"/>
            <p14:sldId id="327"/>
            <p14:sldId id="328"/>
            <p14:sldId id="330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6C3E-2B8F-4CB5-9A68-5D1A7BF0BB77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2010 by Millicent Kontoh  Inc. 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6D662-2AFB-4089-84D1-B88AD605E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C238-1A03-49ED-BDE4-1189DB4125FB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2010 by Millicent Kontoh  Inc. 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2EF-A6FE-4DA8-B70D-817737E067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2010 by Millicent Kontoh  Inc.  All rights reserved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6832231-42F7-4DD2-AAC0-B3D40DAB03F4}" type="datetime1">
              <a:rPr lang="en-US" smtClean="0"/>
              <a:t>2/18/2021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2011 by Millicent Kontoh  Inc.  All rights reserved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39E7-F701-4572-B743-DD9AE0DB6CAB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CBD012F-2097-4F0F-8D8D-46D0D67DA55C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181A-DB24-440B-A011-93962EC59CAC}" type="datetime1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299B4-55E7-4864-8C03-5F338C9BD047}" type="datetime1">
              <a:rPr lang="en-US" smtClean="0"/>
              <a:t>2/18/2021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401067B-C776-408A-9F70-091E9A2AE62F}" type="datetime1">
              <a:rPr lang="en-US" smtClean="0"/>
              <a:t>2/18/2021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2011 by Millicent Kontoh  Inc.  All rights reserved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9250FB2-FFED-47F3-85DC-C42E930A135B}" type="datetime1">
              <a:rPr lang="en-US" smtClean="0"/>
              <a:t>2/18/2021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96A4-F4EF-4B67-8170-17BBFF9F9CDB}" type="datetime1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CE00-0C53-41EC-A6CF-C4E5E46C7563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F75E-13B4-4FB9-9B99-253FB58D49B2}" type="datetime1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E4BEDC4-1B2E-4685-870F-6B068BD9C4CB}" type="datetime1">
              <a:rPr lang="en-US" smtClean="0"/>
              <a:t>2/18/2021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2011 by Millicent Kontoh  Inc.  All rights reserved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A838B9-18E1-4B9C-B2FE-9BBADC9F1983}" type="datetime1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2011 by Millicent Kontoh  Inc.  All rights reserved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551C7D-4221-4747-8BC8-8330ABCC1B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135" y="1295400"/>
            <a:ext cx="8610600" cy="2667000"/>
          </a:xfrm>
        </p:spPr>
        <p:txBody>
          <a:bodyPr>
            <a:normAutofit/>
          </a:bodyPr>
          <a:lstStyle/>
          <a:p>
            <a:br>
              <a:rPr sz="4200" dirty="0"/>
            </a:br>
            <a:r>
              <a:rPr lang="en-US" sz="7200" dirty="0"/>
              <a:t>            </a:t>
            </a:r>
            <a:r>
              <a:rPr lang="en-US" sz="7200" dirty="0">
                <a:solidFill>
                  <a:srgbClr val="92D050"/>
                </a:solidFill>
              </a:rPr>
              <a:t>MS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648200"/>
            <a:ext cx="6400800" cy="121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Lecturer: Dr Millicent Agangiba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EE5ED-F8F1-4100-85C6-87AE169B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r>
              <a:rPr lang="en-US" dirty="0"/>
              <a:t>               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382000" cy="513556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NUMBERIC (18,0)-</a:t>
            </a:r>
            <a:r>
              <a:rPr lang="en-US" dirty="0"/>
              <a:t> </a:t>
            </a:r>
            <a:r>
              <a:rPr lang="en-ZA" dirty="0"/>
              <a:t>The first value is the precision and the second is the scale, so </a:t>
            </a:r>
            <a:r>
              <a:rPr lang="en-ZA" b="1" dirty="0"/>
              <a:t>18</a:t>
            </a:r>
            <a:r>
              <a:rPr lang="en-ZA" dirty="0"/>
              <a:t>,</a:t>
            </a:r>
            <a:r>
              <a:rPr lang="en-ZA" b="1" dirty="0"/>
              <a:t>0</a:t>
            </a:r>
            <a:r>
              <a:rPr lang="en-ZA" dirty="0"/>
              <a:t> is essentially </a:t>
            </a:r>
            <a:r>
              <a:rPr lang="en-ZA" b="1" dirty="0"/>
              <a:t>18</a:t>
            </a:r>
            <a:r>
              <a:rPr lang="en-ZA" dirty="0"/>
              <a:t> digits with </a:t>
            </a:r>
            <a:r>
              <a:rPr lang="en-ZA" b="1" dirty="0"/>
              <a:t>0</a:t>
            </a:r>
            <a:r>
              <a:rPr lang="en-ZA" dirty="0"/>
              <a:t> digits after the </a:t>
            </a:r>
            <a:r>
              <a:rPr lang="en-ZA" b="1" dirty="0"/>
              <a:t>decimal</a:t>
            </a:r>
            <a:r>
              <a:rPr lang="en-ZA" dirty="0"/>
              <a:t> place. If you had </a:t>
            </a:r>
            <a:r>
              <a:rPr lang="en-ZA" b="1" dirty="0"/>
              <a:t>18</a:t>
            </a:r>
            <a:r>
              <a:rPr lang="en-ZA" dirty="0"/>
              <a:t>,2 for example, you would have </a:t>
            </a:r>
            <a:r>
              <a:rPr lang="en-ZA" b="1" dirty="0"/>
              <a:t>18</a:t>
            </a:r>
            <a:r>
              <a:rPr lang="en-ZA" dirty="0"/>
              <a:t> digits, two of which would come after the </a:t>
            </a:r>
            <a:r>
              <a:rPr lang="en-ZA" b="1" dirty="0"/>
              <a:t>decimal</a:t>
            </a:r>
            <a:endParaRPr lang="en-US" dirty="0"/>
          </a:p>
          <a:p>
            <a:r>
              <a:rPr lang="en-ZA" b="1" dirty="0"/>
              <a:t>INT</a:t>
            </a:r>
            <a:r>
              <a:rPr lang="en-ZA" dirty="0"/>
              <a:t> is a data type in the database - an </a:t>
            </a:r>
            <a:r>
              <a:rPr lang="en-ZA" b="1" dirty="0"/>
              <a:t>integer</a:t>
            </a:r>
            <a:r>
              <a:rPr lang="en-ZA" dirty="0"/>
              <a:t> (whole number). What it </a:t>
            </a:r>
            <a:r>
              <a:rPr lang="en-ZA" b="1" dirty="0"/>
              <a:t>means</a:t>
            </a:r>
            <a:r>
              <a:rPr lang="en-ZA" dirty="0"/>
              <a:t> depends on the database you use - in </a:t>
            </a:r>
            <a:r>
              <a:rPr lang="en-ZA" b="1" dirty="0"/>
              <a:t>SQL</a:t>
            </a:r>
            <a:r>
              <a:rPr lang="en-ZA" dirty="0"/>
              <a:t> Server the 4 specifies the field precision. However, this will always be the size of an </a:t>
            </a:r>
            <a:r>
              <a:rPr lang="en-ZA" b="1" dirty="0"/>
              <a:t>int in SQL</a:t>
            </a:r>
            <a:r>
              <a:rPr lang="en-ZA" dirty="0"/>
              <a:t> 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F802-936B-4A43-A47B-9AAEF8EA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68362"/>
          </a:xfrm>
        </p:spPr>
        <p:txBody>
          <a:bodyPr/>
          <a:lstStyle/>
          <a:p>
            <a:r>
              <a:rPr lang="en-US" dirty="0"/>
              <a:t>               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382000" cy="5135563"/>
          </a:xfrm>
        </p:spPr>
        <p:txBody>
          <a:bodyPr>
            <a:normAutofit/>
          </a:bodyPr>
          <a:lstStyle/>
          <a:p>
            <a:pPr algn="just"/>
            <a:r>
              <a:rPr lang="en-ZA" b="1" dirty="0"/>
              <a:t>MONEY</a:t>
            </a:r>
            <a:r>
              <a:rPr lang="en-US" dirty="0"/>
              <a:t> - </a:t>
            </a:r>
            <a:r>
              <a:rPr lang="en-ZA" dirty="0"/>
              <a:t>The </a:t>
            </a:r>
            <a:r>
              <a:rPr lang="en-ZA" b="1" dirty="0"/>
              <a:t>money data type</a:t>
            </a:r>
            <a:r>
              <a:rPr lang="en-ZA" dirty="0"/>
              <a:t> is an abstract </a:t>
            </a:r>
            <a:r>
              <a:rPr lang="en-ZA" b="1" dirty="0"/>
              <a:t>data type</a:t>
            </a:r>
            <a:r>
              <a:rPr lang="en-ZA" dirty="0"/>
              <a:t>. </a:t>
            </a:r>
            <a:r>
              <a:rPr lang="en-ZA" b="1" dirty="0"/>
              <a:t>Money</a:t>
            </a:r>
            <a:r>
              <a:rPr lang="en-ZA" dirty="0"/>
              <a:t> values are stored significant to two </a:t>
            </a:r>
            <a:r>
              <a:rPr lang="en-ZA" b="1" dirty="0"/>
              <a:t>decimal</a:t>
            </a:r>
            <a:r>
              <a:rPr lang="en-ZA" dirty="0"/>
              <a:t> places. These values are rounded to their amounts in dollars and cents or other </a:t>
            </a:r>
            <a:r>
              <a:rPr lang="en-ZA" b="1" dirty="0"/>
              <a:t>currency</a:t>
            </a:r>
            <a:r>
              <a:rPr lang="en-ZA" dirty="0"/>
              <a:t> units on input and output, and arithmetic operations on the </a:t>
            </a:r>
            <a:r>
              <a:rPr lang="en-ZA" b="1" dirty="0"/>
              <a:t>money data type</a:t>
            </a:r>
            <a:r>
              <a:rPr lang="en-ZA" dirty="0"/>
              <a:t> retain two-</a:t>
            </a:r>
            <a:r>
              <a:rPr lang="en-ZA" b="1" dirty="0"/>
              <a:t>decimal</a:t>
            </a:r>
            <a:r>
              <a:rPr lang="en-ZA" dirty="0"/>
              <a:t>-place precision</a:t>
            </a:r>
            <a:endParaRPr lang="en-US" dirty="0"/>
          </a:p>
          <a:p>
            <a:r>
              <a:rPr lang="en-ZA" b="1" dirty="0"/>
              <a:t>CHAR(10) </a:t>
            </a:r>
            <a:r>
              <a:rPr lang="en-ZA" dirty="0"/>
              <a:t> is a data type in the database - CHAR allows you to store a string of 10 characters.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5C6D2-F541-4CEA-99ED-11591CA5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                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754563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Date and Time data type. Can contain a date and time portion in the format: DD-MON-YY HH:MI:SS. No additional information is needed when specifying the DATE data type. If no time component is supplied when the date is inserted, the time of 00:00:00 is used as a default. The output format of the date and time can be modified to conform to local standards.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48B2-FA15-4930-A6CD-47B99291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         Example 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create a new table to hold employee data, we use the CREATE TABLE statement: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TABLE Employee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Empid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ZA" dirty="0">
                <a:solidFill>
                  <a:srgbClr val="FF0000"/>
                </a:solidFill>
              </a:rPr>
              <a:t>IDENTITY(1,1)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ZA" b="1" dirty="0">
                <a:solidFill>
                  <a:srgbClr val="FF0000"/>
                </a:solidFill>
              </a:rPr>
              <a:t> NVARCHAR</a:t>
            </a:r>
            <a:r>
              <a:rPr lang="en-ZA" dirty="0">
                <a:solidFill>
                  <a:srgbClr val="FF0000"/>
                </a:solidFill>
              </a:rPr>
              <a:t>(</a:t>
            </a:r>
            <a:r>
              <a:rPr lang="en-ZA" b="1" dirty="0">
                <a:solidFill>
                  <a:srgbClr val="FF0000"/>
                </a:solidFill>
              </a:rPr>
              <a:t>50</a:t>
            </a:r>
            <a:r>
              <a:rPr lang="en-ZA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ZA" b="1" dirty="0">
                <a:solidFill>
                  <a:srgbClr val="FF0000"/>
                </a:solidFill>
              </a:rPr>
              <a:t>NVARCHAR</a:t>
            </a:r>
            <a:r>
              <a:rPr lang="en-ZA" dirty="0">
                <a:solidFill>
                  <a:srgbClr val="FF0000"/>
                </a:solidFill>
              </a:rPr>
              <a:t>(</a:t>
            </a:r>
            <a:r>
              <a:rPr lang="en-ZA" b="1" dirty="0">
                <a:solidFill>
                  <a:srgbClr val="FF0000"/>
                </a:solidFill>
              </a:rPr>
              <a:t>50</a:t>
            </a:r>
            <a:r>
              <a:rPr lang="en-ZA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bdate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DATE,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rgbClr val="FF0000"/>
                </a:solidFill>
              </a:rPr>
              <a:t>NVARCHAR</a:t>
            </a:r>
            <a:r>
              <a:rPr lang="en-ZA" dirty="0">
                <a:solidFill>
                  <a:srgbClr val="FF0000"/>
                </a:solidFill>
              </a:rPr>
              <a:t>(</a:t>
            </a:r>
            <a:r>
              <a:rPr lang="en-ZA" b="1" dirty="0">
                <a:solidFill>
                  <a:srgbClr val="FF0000"/>
                </a:solidFill>
              </a:rPr>
              <a:t>20</a:t>
            </a:r>
            <a:r>
              <a:rPr lang="en-ZA" dirty="0">
                <a:solidFill>
                  <a:srgbClr val="FF0000"/>
                </a:solidFill>
              </a:rPr>
              <a:t>),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salary </a:t>
            </a:r>
            <a:r>
              <a:rPr lang="en-US" b="1" dirty="0">
                <a:solidFill>
                  <a:srgbClr val="FF0000"/>
                </a:solidFill>
              </a:rPr>
              <a:t>MONEY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A1C7D-C855-4DBD-9A4A-229D7119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column (field)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order to add a new field use the command ALTER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 to add a new column called contact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 TABLE Employee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 contact </a:t>
            </a:r>
            <a:r>
              <a:rPr lang="en-ZA" b="1" dirty="0">
                <a:solidFill>
                  <a:srgbClr val="FF0000"/>
                </a:solidFill>
              </a:rPr>
              <a:t>NVARCHAR</a:t>
            </a:r>
            <a:r>
              <a:rPr lang="en-ZA" dirty="0">
                <a:solidFill>
                  <a:srgbClr val="FF0000"/>
                </a:solidFill>
              </a:rPr>
              <a:t>(</a:t>
            </a:r>
            <a:r>
              <a:rPr lang="en-ZA" b="1" dirty="0">
                <a:solidFill>
                  <a:srgbClr val="FF0000"/>
                </a:solidFill>
              </a:rPr>
              <a:t>15</a:t>
            </a:r>
            <a:r>
              <a:rPr lang="en-ZA" dirty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464FD-BE6D-4F6F-AB4F-BC23E12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primary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Identify the field to be used as primary key</a:t>
            </a:r>
          </a:p>
          <a:p>
            <a:pPr>
              <a:buNone/>
            </a:pPr>
            <a:r>
              <a:rPr lang="en-US" dirty="0"/>
              <a:t>Use ALTER command</a:t>
            </a:r>
          </a:p>
          <a:p>
            <a:pPr>
              <a:buNone/>
            </a:pPr>
            <a:r>
              <a:rPr lang="en-US" dirty="0"/>
              <a:t>Example make the field ,Empid the primary key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ALTER TABLE Employee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Add constraint pk_employee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Primary key (Empid) 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9A994-39D7-45F7-869E-59EF8872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foreign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Foreign key helps link one table to the other </a:t>
            </a:r>
            <a:r>
              <a:rPr lang="en-US" dirty="0" err="1"/>
              <a:t>ie</a:t>
            </a:r>
            <a:r>
              <a:rPr lang="en-US" dirty="0"/>
              <a:t>. Establish relationship between the two tables. Create second table called Department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table department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deptno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NOT NULL,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dept_name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NVARCHAR(20),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location NVARCHAR(20),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Contact NVARCHAR(20),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KEY(deptno));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BED0E-313C-4868-9AA9-5A14F3B5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 a foreign 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Alter table Employee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Add constraint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 </a:t>
            </a:r>
            <a:r>
              <a:rPr lang="en-US" dirty="0" err="1">
                <a:solidFill>
                  <a:srgbClr val="FF0000"/>
                </a:solidFill>
              </a:rPr>
              <a:t>fk_emp_department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FOREIGN KEY (</a:t>
            </a:r>
            <a:r>
              <a:rPr lang="en-US" dirty="0" err="1">
                <a:solidFill>
                  <a:srgbClr val="FF0000"/>
                </a:solidFill>
              </a:rPr>
              <a:t>deptno</a:t>
            </a:r>
            <a:r>
              <a:rPr lang="en-US" dirty="0">
                <a:solidFill>
                  <a:srgbClr val="FF0000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references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 department (</a:t>
            </a:r>
            <a:r>
              <a:rPr lang="en-US" dirty="0" err="1">
                <a:solidFill>
                  <a:srgbClr val="FF0000"/>
                </a:solidFill>
              </a:rPr>
              <a:t>deptno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9B930-6C2A-4313-AE05-166FC581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Create table wit auto increment for id with primary key: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  <a:r>
              <a:rPr lang="en-ZA" dirty="0">
                <a:solidFill>
                  <a:srgbClr val="FF0000"/>
                </a:solidFill>
              </a:rPr>
              <a:t>CREATE TABLE Persons (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 </a:t>
            </a:r>
            <a:r>
              <a:rPr lang="en-ZA" dirty="0" err="1">
                <a:solidFill>
                  <a:srgbClr val="FF0000"/>
                </a:solidFill>
              </a:rPr>
              <a:t>Personid</a:t>
            </a:r>
            <a:r>
              <a:rPr lang="en-ZA" dirty="0">
                <a:solidFill>
                  <a:srgbClr val="FF0000"/>
                </a:solidFill>
              </a:rPr>
              <a:t> int IDENTITY(1,1) PRIMARY KEY,</a:t>
            </a:r>
          </a:p>
          <a:p>
            <a:pPr marL="0" indent="0">
              <a:buNone/>
            </a:pP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 varchar(255) NOT NULL,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FirstName varchar(255),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Age int );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4D11C-A6D7-4A5E-88BC-03440EB6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7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8763000" cy="4495800"/>
          </a:xfrm>
        </p:spPr>
        <p:txBody>
          <a:bodyPr>
            <a:normAutofit/>
          </a:bodyPr>
          <a:lstStyle/>
          <a:p>
            <a:r>
              <a:rPr lang="en-US" sz="4400" dirty="0"/>
              <a:t>DATA MANIPULATION LANGUAGE</a:t>
            </a:r>
          </a:p>
          <a:p>
            <a:endParaRPr lang="en-US" sz="4400" dirty="0"/>
          </a:p>
          <a:p>
            <a:r>
              <a:rPr lang="en-US" sz="4400" dirty="0"/>
              <a:t>SOME COMMANDS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CB668-3FA6-472E-927A-9FA24E8C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just"/>
            <a:r>
              <a:rPr lang="en-US" dirty="0"/>
              <a:t>           About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5486400"/>
          </a:xfrm>
        </p:spPr>
        <p:txBody>
          <a:bodyPr>
            <a:normAutofit fontScale="40000" lnSpcReduction="20000"/>
          </a:bodyPr>
          <a:lstStyle/>
          <a:p>
            <a:endParaRPr lang="en-US" sz="4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800" b="1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2800" dirty="0">
                <a:latin typeface="Times New Roman" pitchFamily="18" charset="0"/>
                <a:cs typeface="Times New Roman" pitchFamily="18" charset="0"/>
              </a:rPr>
              <a:t>- A command line tool used to manipulate tables and other database objects in a database. </a:t>
            </a:r>
            <a:br>
              <a:rPr lang="en-US" sz="1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12800" dirty="0"/>
            </a:br>
            <a:endParaRPr lang="en-US" sz="12800" dirty="0"/>
          </a:p>
          <a:p>
            <a:pPr>
              <a:buNone/>
            </a:pPr>
            <a:br>
              <a:rPr lang="en-US" sz="8000" dirty="0"/>
            </a:br>
            <a:endParaRPr lang="en-US" sz="8000" dirty="0"/>
          </a:p>
          <a:p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7003F-0F8B-4935-8574-33794FF4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Using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7"/>
            <a:ext cx="7924800" cy="4830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dirty="0"/>
              <a:t>Retrieving all records </a:t>
            </a:r>
          </a:p>
          <a:p>
            <a:pPr marL="0" indent="0" fontAlgn="base">
              <a:buNone/>
            </a:pPr>
            <a:r>
              <a:rPr lang="en-ZA" dirty="0"/>
              <a:t>SELECT * </a:t>
            </a:r>
          </a:p>
          <a:p>
            <a:pPr marL="0" indent="0" fontAlgn="base">
              <a:buNone/>
            </a:pPr>
            <a:r>
              <a:rPr lang="en-ZA" dirty="0"/>
              <a:t>FROM Employee </a:t>
            </a:r>
          </a:p>
          <a:p>
            <a:pPr marL="0" indent="0" fontAlgn="base">
              <a:buNone/>
            </a:pPr>
            <a:endParaRPr lang="en-ZA" dirty="0"/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*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Employee; </a:t>
            </a:r>
          </a:p>
          <a:p>
            <a:pPr marL="0" indent="0" fontAlgn="base">
              <a:buNone/>
            </a:pPr>
            <a:endParaRPr lang="en-ZA" dirty="0"/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D0BFE-3EF2-4885-88C6-AB42573A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SELECT with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2437"/>
            <a:ext cx="7924800" cy="4830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dirty="0"/>
              <a:t>Retrieving specific fields from a Table </a:t>
            </a:r>
          </a:p>
          <a:p>
            <a:pPr marL="0" indent="0" fontAlgn="base">
              <a:buNone/>
            </a:pPr>
            <a:r>
              <a:rPr lang="en-ZA" dirty="0"/>
              <a:t>SELECT column1, column2, column3</a:t>
            </a:r>
          </a:p>
          <a:p>
            <a:pPr marL="0" indent="0" fontAlgn="base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 fontAlgn="base">
              <a:buNone/>
            </a:pPr>
            <a:r>
              <a:rPr lang="en-ZA" dirty="0"/>
              <a:t>WHERE condition; </a:t>
            </a:r>
          </a:p>
          <a:p>
            <a:pPr marL="0" indent="0" fontAlgn="base">
              <a:buNone/>
            </a:pPr>
            <a:endParaRPr lang="en-ZA" dirty="0"/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</a:t>
            </a:r>
            <a:r>
              <a:rPr lang="en-ZA" dirty="0" err="1">
                <a:solidFill>
                  <a:srgbClr val="FF0000"/>
                </a:solidFill>
              </a:rPr>
              <a:t>firstname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, salary 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WHERE 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=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ZA" dirty="0">
                <a:solidFill>
                  <a:srgbClr val="FF0000"/>
                </a:solidFill>
              </a:rPr>
              <a:t>Agangiba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'</a:t>
            </a:r>
            <a:r>
              <a:rPr lang="en-ZA" dirty="0">
                <a:solidFill>
                  <a:srgbClr val="FF0000"/>
                </a:solidFill>
              </a:rPr>
              <a:t>; </a:t>
            </a:r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A508C-EA1B-4F32-BA66-A4E18441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0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         Using logical 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SELECT * 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r>
              <a:rPr lang="en-ZA" dirty="0"/>
              <a:t> </a:t>
            </a:r>
          </a:p>
          <a:p>
            <a:pPr marL="0" indent="0">
              <a:buNone/>
            </a:pPr>
            <a:r>
              <a:rPr lang="en-ZA" dirty="0"/>
              <a:t>WHERE  Condition1 AND Condition2; or 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* 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</a:t>
            </a:r>
          </a:p>
          <a:p>
            <a:pPr marL="0" indent="0">
              <a:buNone/>
            </a:pPr>
            <a:r>
              <a:rPr lang="en-ZA" sz="2600" dirty="0">
                <a:solidFill>
                  <a:srgbClr val="FF0000"/>
                </a:solidFill>
              </a:rPr>
              <a:t>WHERE  City=</a:t>
            </a:r>
            <a:r>
              <a:rPr lang="en-ZA" sz="2600" dirty="0"/>
              <a:t>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ZA" sz="2600" dirty="0">
                <a:solidFill>
                  <a:srgbClr val="FF0000"/>
                </a:solidFill>
              </a:rPr>
              <a:t>Accra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ZA" sz="2600" dirty="0">
                <a:solidFill>
                  <a:srgbClr val="FF0000"/>
                </a:solidFill>
              </a:rPr>
              <a:t> AND salary between 2000 and 3000;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EBCB8-69C4-4349-93B0-08884051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         Limit number of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382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SET ROWCOUNT </a:t>
            </a:r>
            <a:r>
              <a:rPr lang="en-ZA" dirty="0" err="1"/>
              <a:t>number_of_records</a:t>
            </a:r>
            <a:r>
              <a:rPr lang="en-ZA" dirty="0"/>
              <a:t> </a:t>
            </a:r>
          </a:p>
          <a:p>
            <a:pPr marL="0" indent="0">
              <a:buNone/>
            </a:pPr>
            <a:r>
              <a:rPr lang="en-ZA" dirty="0"/>
              <a:t>SELECT * FROM </a:t>
            </a:r>
            <a:r>
              <a:rPr lang="en-ZA" dirty="0" err="1"/>
              <a:t>Table_name</a:t>
            </a:r>
            <a:r>
              <a:rPr lang="en-ZA" dirty="0"/>
              <a:t> </a:t>
            </a:r>
          </a:p>
          <a:p>
            <a:pPr marL="0" indent="0">
              <a:buNone/>
            </a:pPr>
            <a:r>
              <a:rPr lang="en-ZA" dirty="0"/>
              <a:t>WHERE  Condition;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SET ROWCOUNT 3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* FROM Employee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WHERE  </a:t>
            </a:r>
            <a:r>
              <a:rPr lang="en-ZA" dirty="0" err="1">
                <a:solidFill>
                  <a:srgbClr val="FF0000"/>
                </a:solidFill>
              </a:rPr>
              <a:t>EmployeeID</a:t>
            </a:r>
            <a:r>
              <a:rPr lang="en-ZA" dirty="0">
                <a:solidFill>
                  <a:srgbClr val="FF0000"/>
                </a:solidFill>
              </a:rPr>
              <a:t> &lt; 105;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5400-59A3-4EE9-A00F-6A712E70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90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         Limit number of records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382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SELECT TOP </a:t>
            </a:r>
            <a:r>
              <a:rPr lang="en-ZA" dirty="0" err="1"/>
              <a:t>number_of_records</a:t>
            </a:r>
            <a:r>
              <a:rPr lang="en-ZA" dirty="0"/>
              <a:t>  * 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r>
              <a:rPr lang="en-ZA" dirty="0"/>
              <a:t> ;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Example: To Display the 4 top records </a:t>
            </a: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TOP 4 * FROM Employee;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54C1F-CA3D-498E-B336-5B02FBBF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2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         Sorting records using 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382000" cy="4830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dirty="0"/>
              <a:t>SELECT column1, column2, column3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ORDER BY </a:t>
            </a:r>
            <a:r>
              <a:rPr lang="en-ZA" dirty="0" err="1"/>
              <a:t>column_name</a:t>
            </a:r>
            <a:r>
              <a:rPr lang="en-ZA" dirty="0"/>
              <a:t>;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</a:t>
            </a:r>
            <a:r>
              <a:rPr lang="en-ZA" dirty="0" err="1">
                <a:solidFill>
                  <a:srgbClr val="FF0000"/>
                </a:solidFill>
              </a:rPr>
              <a:t>firstname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, salary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ORDER BY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30520-E4AB-46D4-87B0-9B3BC935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0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         Sorting records using SELECT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22437"/>
            <a:ext cx="83820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dirty="0"/>
              <a:t>SELECT * 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r>
              <a:rPr lang="en-ZA" dirty="0"/>
              <a:t> </a:t>
            </a:r>
          </a:p>
          <a:p>
            <a:pPr marL="0" indent="0">
              <a:buNone/>
            </a:pPr>
            <a:r>
              <a:rPr lang="en-ZA" dirty="0"/>
              <a:t>WHERE  column IN (values);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*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WHERE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 IN 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'Agangiba', '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Asare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')</a:t>
            </a:r>
            <a:r>
              <a:rPr lang="en-ZA" dirty="0">
                <a:solidFill>
                  <a:srgbClr val="FF0000"/>
                </a:solidFill>
              </a:rPr>
              <a:t>;-----multiple  values</a:t>
            </a:r>
          </a:p>
          <a:p>
            <a:pPr marL="0" indent="0" fontAlgn="base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WHERE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 LIKE 'Agangiba%’----single  value </a:t>
            </a:r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291F-A47F-4294-B2D9-8C975D81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72" y="2286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Sorting records by ascending or descending order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534400" cy="4830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dirty="0"/>
              <a:t>SELECT column1, column2, column3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ORDER BY DESC or ASC;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</a:t>
            </a:r>
            <a:r>
              <a:rPr lang="en-ZA" dirty="0" err="1">
                <a:solidFill>
                  <a:srgbClr val="FF0000"/>
                </a:solidFill>
              </a:rPr>
              <a:t>firstname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, salary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ORDER BY salary DESC; or ORDER BY salary ASC</a:t>
            </a:r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A16E9-BC25-460B-97A8-32651CEF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9344-E593-4612-B5B4-7D01B38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69-7F7E-405E-9B56-783DDB820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65031"/>
            <a:ext cx="8153400" cy="5029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dirty="0"/>
              <a:t>To count the number of records </a:t>
            </a:r>
          </a:p>
          <a:p>
            <a:pPr marL="0" indent="0">
              <a:buNone/>
            </a:pPr>
            <a:r>
              <a:rPr lang="en-ZA" dirty="0"/>
              <a:t>COUNT FUNCTION IGNORES NULL VALUES </a:t>
            </a:r>
          </a:p>
          <a:p>
            <a:pPr marL="0" indent="0">
              <a:buNone/>
            </a:pPr>
            <a:r>
              <a:rPr lang="en-ZA" dirty="0"/>
              <a:t>SELECT COUNT (*)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COUNT (*)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ZA" dirty="0">
                <a:solidFill>
                  <a:srgbClr val="FF0000"/>
                </a:solidFill>
              </a:rPr>
              <a:t>SELECT COUNT (*) AS TOTAL </a:t>
            </a:r>
          </a:p>
          <a:p>
            <a:pPr marL="0" indent="0" algn="ctr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D60BE-A31C-4163-B4F2-ACC0E14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8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9344-E593-4612-B5B4-7D01B38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69-7F7E-405E-9B56-783DDB820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65031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MAX RETURNS THE HIGHEST VALUE </a:t>
            </a:r>
          </a:p>
          <a:p>
            <a:pPr marL="0" indent="0">
              <a:buNone/>
            </a:pPr>
            <a:r>
              <a:rPr lang="en-ZA" dirty="0"/>
              <a:t>SELECT MAX (</a:t>
            </a:r>
            <a:r>
              <a:rPr lang="en-ZA" dirty="0" err="1"/>
              <a:t>column_name</a:t>
            </a:r>
            <a:r>
              <a:rPr lang="en-ZA" dirty="0"/>
              <a:t>)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MAX (salary)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E645B-3700-4384-B442-094AEC0B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FD6-B636-43D5-BD9B-9E44ED40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SQL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EF1F4-974C-432E-9CFF-1D1AE5E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A3900-F30F-444C-9DF3-873DE08549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can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queries against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data from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records in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records in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records  from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stored procedures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permissions on tables, procedures and 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3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9344-E593-4612-B5B4-7D01B38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69-7F7E-405E-9B56-783DDB820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65031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MIN RETURNS THE MINIMUM VALUE </a:t>
            </a:r>
          </a:p>
          <a:p>
            <a:pPr marL="0" indent="0">
              <a:buNone/>
            </a:pPr>
            <a:r>
              <a:rPr lang="en-ZA" dirty="0"/>
              <a:t>SELECT MIN (</a:t>
            </a:r>
            <a:r>
              <a:rPr lang="en-ZA" dirty="0" err="1"/>
              <a:t>column_name</a:t>
            </a:r>
            <a:r>
              <a:rPr lang="en-ZA" dirty="0"/>
              <a:t>)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MIN (salary)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AA990-BD30-43B4-916D-1E5957A0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9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9344-E593-4612-B5B4-7D01B38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69-7F7E-405E-9B56-783DDB820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65031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AVG RETURNS THE AVERAGE VALUE </a:t>
            </a:r>
          </a:p>
          <a:p>
            <a:pPr marL="0" indent="0">
              <a:buNone/>
            </a:pPr>
            <a:r>
              <a:rPr lang="en-ZA" dirty="0"/>
              <a:t>SELECT AVG (</a:t>
            </a:r>
            <a:r>
              <a:rPr lang="en-ZA" dirty="0" err="1"/>
              <a:t>column_name</a:t>
            </a:r>
            <a:r>
              <a:rPr lang="en-ZA" dirty="0"/>
              <a:t>)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AVG (salary)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F143-84C3-47D0-9976-C813B1F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9344-E593-4612-B5B4-7D01B38A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069-7F7E-405E-9B56-783DDB820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565031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SUM RETURNS THE TOTAL VALUE </a:t>
            </a:r>
          </a:p>
          <a:p>
            <a:pPr marL="0" indent="0">
              <a:buNone/>
            </a:pPr>
            <a:r>
              <a:rPr lang="en-ZA" dirty="0"/>
              <a:t>SELECT SUM (</a:t>
            </a:r>
            <a:r>
              <a:rPr lang="en-ZA" dirty="0" err="1"/>
              <a:t>column_name</a:t>
            </a:r>
            <a:r>
              <a:rPr lang="en-ZA" dirty="0"/>
              <a:t>)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Example: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SELECT SUM (salary)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FFEC-5042-4448-8A04-B746E301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9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1D75-10D9-4410-857F-B5050D33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 distinct values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0058-48EA-4E55-B04F-646E50FBC1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ZA" dirty="0"/>
              <a:t>SELECT DISTINCT column1</a:t>
            </a:r>
          </a:p>
          <a:p>
            <a:pPr marL="0" indent="0">
              <a:buNone/>
            </a:pPr>
            <a:r>
              <a:rPr lang="en-ZA" dirty="0"/>
              <a:t>FROM </a:t>
            </a:r>
            <a:r>
              <a:rPr lang="en-ZA" dirty="0" err="1"/>
              <a:t>Table_name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Example: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DISTINCT 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 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835DC-42DD-4D19-8E3F-9559BC5E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12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4AAC-DEBD-4430-B0C4-A9B53A9B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SELECT INTO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0C22D-0F59-4E38-98F8-D1254AFB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8E7EB-8DF1-473F-8AC8-4D033D52EF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The following SQL statement creates a backup copy of Customers</a:t>
            </a:r>
          </a:p>
          <a:p>
            <a:r>
              <a:rPr lang="en-ZA" dirty="0"/>
              <a:t>SELECT * INTO </a:t>
            </a:r>
            <a:r>
              <a:rPr lang="en-ZA" dirty="0" err="1"/>
              <a:t>CustomersBackup</a:t>
            </a:r>
            <a:br>
              <a:rPr lang="en-ZA" dirty="0"/>
            </a:br>
            <a:r>
              <a:rPr lang="en-ZA" dirty="0"/>
              <a:t>FROM Customers;</a:t>
            </a:r>
          </a:p>
        </p:txBody>
      </p:sp>
    </p:spTree>
    <p:extLst>
      <p:ext uri="{BB962C8B-B14F-4D97-AF65-F5344CB8AC3E}">
        <p14:creationId xmlns:p14="http://schemas.microsoft.com/office/powerpoint/2010/main" val="4130348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BA6E-18DA-47CC-A9C7-FFC6BD97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95618"/>
            <a:ext cx="8153400" cy="990600"/>
          </a:xfrm>
        </p:spPr>
        <p:txBody>
          <a:bodyPr>
            <a:normAutofit/>
          </a:bodyPr>
          <a:lstStyle/>
          <a:p>
            <a:r>
              <a:rPr lang="en-ZA" dirty="0"/>
              <a:t>INSERT INTO SELECT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F9D8B-160F-487D-AFCB-EBED317A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74C44-A722-43CB-8E6C-67CCE8954A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The following SQL statement copies "Suppliers" into "Customers" (the columns that are not filled with data, will contain NULL)</a:t>
            </a:r>
          </a:p>
          <a:p>
            <a:r>
              <a:rPr lang="en-ZA" dirty="0"/>
              <a:t>INSERT INTO Customers (</a:t>
            </a:r>
            <a:r>
              <a:rPr lang="en-ZA" dirty="0" err="1"/>
              <a:t>CustomerName</a:t>
            </a:r>
            <a:r>
              <a:rPr lang="en-ZA" dirty="0"/>
              <a:t>, City, Country)</a:t>
            </a:r>
            <a:br>
              <a:rPr lang="en-ZA" dirty="0"/>
            </a:br>
            <a:r>
              <a:rPr lang="en-ZA" dirty="0"/>
              <a:t>SELECT </a:t>
            </a:r>
            <a:r>
              <a:rPr lang="en-ZA" dirty="0" err="1"/>
              <a:t>SupplierName</a:t>
            </a:r>
            <a:r>
              <a:rPr lang="en-ZA" dirty="0"/>
              <a:t>, City, Country FROM Suppliers;</a:t>
            </a:r>
          </a:p>
        </p:txBody>
      </p:sp>
    </p:spTree>
    <p:extLst>
      <p:ext uri="{BB962C8B-B14F-4D97-AF65-F5344CB8AC3E}">
        <p14:creationId xmlns:p14="http://schemas.microsoft.com/office/powerpoint/2010/main" val="298773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1D75-10D9-4410-857F-B5050D33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RETRIEVING  From 2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0058-48EA-4E55-B04F-646E50FBC1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55152" cy="5029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2 tables: SELECT </a:t>
            </a:r>
            <a:r>
              <a:rPr lang="en-ZA" dirty="0" err="1">
                <a:solidFill>
                  <a:srgbClr val="FF0000"/>
                </a:solidFill>
              </a:rPr>
              <a:t>EmpName</a:t>
            </a:r>
            <a:r>
              <a:rPr lang="en-ZA" dirty="0">
                <a:solidFill>
                  <a:srgbClr val="FF0000"/>
                </a:solidFill>
              </a:rPr>
              <a:t>, Surname, Salary, </a:t>
            </a:r>
            <a:r>
              <a:rPr lang="en-ZA" dirty="0" err="1">
                <a:solidFill>
                  <a:srgbClr val="FF0000"/>
                </a:solidFill>
              </a:rPr>
              <a:t>DeptName</a:t>
            </a: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 INNER JOIN Department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ON Department. </a:t>
            </a:r>
            <a:r>
              <a:rPr lang="en-ZA" dirty="0" err="1">
                <a:solidFill>
                  <a:srgbClr val="FF0000"/>
                </a:solidFill>
              </a:rPr>
              <a:t>DeptID</a:t>
            </a:r>
            <a:r>
              <a:rPr lang="en-ZA" dirty="0">
                <a:solidFill>
                  <a:srgbClr val="FF0000"/>
                </a:solidFill>
              </a:rPr>
              <a:t>= </a:t>
            </a:r>
            <a:r>
              <a:rPr lang="en-ZA" dirty="0" err="1">
                <a:solidFill>
                  <a:srgbClr val="FF0000"/>
                </a:solidFill>
              </a:rPr>
              <a:t>Employee.DeptID</a:t>
            </a:r>
            <a:r>
              <a:rPr lang="en-ZA" dirty="0">
                <a:solidFill>
                  <a:srgbClr val="FF0000"/>
                </a:solidFill>
              </a:rPr>
              <a:t>;</a:t>
            </a:r>
          </a:p>
          <a:p>
            <a:pPr marL="0" indent="0" fontAlgn="base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SELECT </a:t>
            </a:r>
            <a:r>
              <a:rPr lang="en-ZA" dirty="0" err="1">
                <a:solidFill>
                  <a:srgbClr val="FF0000"/>
                </a:solidFill>
              </a:rPr>
              <a:t>EmpName</a:t>
            </a:r>
            <a:r>
              <a:rPr lang="en-ZA" dirty="0">
                <a:solidFill>
                  <a:srgbClr val="FF0000"/>
                </a:solidFill>
              </a:rPr>
              <a:t>, Surname, Salary, </a:t>
            </a:r>
            <a:r>
              <a:rPr lang="en-ZA" dirty="0" err="1">
                <a:solidFill>
                  <a:srgbClr val="FF0000"/>
                </a:solidFill>
              </a:rPr>
              <a:t>DeptName</a:t>
            </a: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FROM Employee, Department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WHERE  Department. </a:t>
            </a:r>
            <a:r>
              <a:rPr lang="en-ZA" dirty="0" err="1">
                <a:solidFill>
                  <a:srgbClr val="FF0000"/>
                </a:solidFill>
              </a:rPr>
              <a:t>Dept_ID</a:t>
            </a:r>
            <a:r>
              <a:rPr lang="en-ZA" dirty="0">
                <a:solidFill>
                  <a:srgbClr val="FF0000"/>
                </a:solidFill>
              </a:rPr>
              <a:t>= </a:t>
            </a:r>
            <a:r>
              <a:rPr lang="en-ZA" dirty="0" err="1">
                <a:solidFill>
                  <a:srgbClr val="FF0000"/>
                </a:solidFill>
              </a:rPr>
              <a:t>Employee.Dept_ID</a:t>
            </a:r>
            <a:r>
              <a:rPr lang="en-ZA" dirty="0">
                <a:solidFill>
                  <a:srgbClr val="FF0000"/>
                </a:solidFill>
              </a:rPr>
              <a:t>;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579E-FF2C-4F16-8032-3945F3FC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1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C9C6-6390-438C-9F84-D965676C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LEFT JOIN (LEFT OUTER JOIN)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2F02E-7E02-4DA4-ACAD-F54E3EB2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C2FC7E-6654-45D0-A905-F6757EE6A0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SELECT </a:t>
            </a:r>
            <a:r>
              <a:rPr lang="en-ZA" dirty="0" err="1"/>
              <a:t>Customers.CustomerName</a:t>
            </a:r>
            <a:r>
              <a:rPr lang="en-ZA" dirty="0"/>
              <a:t>, </a:t>
            </a:r>
            <a:r>
              <a:rPr lang="en-ZA" dirty="0" err="1"/>
              <a:t>Orders.OrderID</a:t>
            </a:r>
            <a:endParaRPr lang="en-ZA" dirty="0"/>
          </a:p>
          <a:p>
            <a:r>
              <a:rPr lang="en-ZA" dirty="0"/>
              <a:t>FROM Customers</a:t>
            </a:r>
          </a:p>
          <a:p>
            <a:r>
              <a:rPr lang="en-ZA" dirty="0"/>
              <a:t>LEFT JOIN Orders ON </a:t>
            </a:r>
            <a:r>
              <a:rPr lang="en-ZA" dirty="0" err="1"/>
              <a:t>Customers.CustomerID</a:t>
            </a:r>
            <a:r>
              <a:rPr lang="en-ZA" dirty="0"/>
              <a:t> = </a:t>
            </a:r>
            <a:r>
              <a:rPr lang="en-ZA" dirty="0" err="1"/>
              <a:t>Orders.CustomerID</a:t>
            </a:r>
            <a:r>
              <a:rPr lang="en-ZA" dirty="0"/>
              <a:t>;</a:t>
            </a:r>
            <a:br>
              <a:rPr lang="en-ZA" dirty="0"/>
            </a:br>
            <a:endParaRPr lang="en-ZA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873455-464F-45AC-BFFB-C5816170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733800"/>
            <a:ext cx="4191000" cy="21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1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5413-BFE6-489E-82D6-569EE7AC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526098"/>
            <a:ext cx="8153400" cy="990600"/>
          </a:xfrm>
        </p:spPr>
        <p:txBody>
          <a:bodyPr>
            <a:normAutofit/>
          </a:bodyPr>
          <a:lstStyle/>
          <a:p>
            <a:r>
              <a:rPr lang="en-ZA" dirty="0"/>
              <a:t>RIGHT JOIN (RIGHT OUTER JOIN)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0AF53-CC1A-406A-AE3B-B247A4ED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A51B6-144F-46EE-B6B6-D1D62C4553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ZA" dirty="0"/>
              <a:t>SELECT </a:t>
            </a:r>
            <a:r>
              <a:rPr lang="en-ZA" dirty="0" err="1"/>
              <a:t>Orders.OrderID</a:t>
            </a:r>
            <a:r>
              <a:rPr lang="en-ZA" dirty="0"/>
              <a:t>, </a:t>
            </a:r>
            <a:r>
              <a:rPr lang="en-ZA" dirty="0" err="1"/>
              <a:t>Employees.LastName</a:t>
            </a:r>
            <a:r>
              <a:rPr lang="en-ZA" dirty="0"/>
              <a:t>, </a:t>
            </a:r>
            <a:r>
              <a:rPr lang="en-ZA" dirty="0" err="1"/>
              <a:t>Employees.FirstName</a:t>
            </a:r>
            <a:br>
              <a:rPr lang="en-ZA" dirty="0"/>
            </a:br>
            <a:r>
              <a:rPr lang="en-ZA" dirty="0"/>
              <a:t>FROM Orders</a:t>
            </a:r>
            <a:br>
              <a:rPr lang="en-ZA" dirty="0"/>
            </a:br>
            <a:r>
              <a:rPr lang="en-ZA" dirty="0"/>
              <a:t>RIGHT JOIN Employees ON </a:t>
            </a:r>
            <a:r>
              <a:rPr lang="en-ZA" dirty="0" err="1"/>
              <a:t>Orders.EmployeeID</a:t>
            </a:r>
            <a:r>
              <a:rPr lang="en-ZA" dirty="0"/>
              <a:t> = </a:t>
            </a:r>
            <a:r>
              <a:rPr lang="en-ZA" dirty="0" err="1"/>
              <a:t>Employees.EmployeeID</a:t>
            </a:r>
            <a:r>
              <a:rPr lang="en-ZA" dirty="0"/>
              <a:t>;</a:t>
            </a:r>
            <a:br>
              <a:rPr lang="en-ZA" dirty="0"/>
            </a:br>
            <a:endParaRPr lang="en-ZA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2E2040-2417-4F80-A1DA-191170B9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32" y="4133831"/>
            <a:ext cx="3339768" cy="204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14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439-D266-4072-A221-DA55914F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3860"/>
            <a:ext cx="8153400" cy="990600"/>
          </a:xfrm>
        </p:spPr>
        <p:txBody>
          <a:bodyPr>
            <a:normAutofit/>
          </a:bodyPr>
          <a:lstStyle/>
          <a:p>
            <a:r>
              <a:rPr lang="en-ZA" dirty="0"/>
              <a:t>FULL OUTER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A0A07-5612-4C44-ADB9-F922FCD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E651-1C68-49DB-BEE0-301065C10D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ZA" dirty="0"/>
              <a:t>SELECT </a:t>
            </a:r>
            <a:r>
              <a:rPr lang="en-ZA" dirty="0" err="1"/>
              <a:t>Customers.CustomerName</a:t>
            </a:r>
            <a:r>
              <a:rPr lang="en-ZA" dirty="0"/>
              <a:t>, </a:t>
            </a:r>
            <a:r>
              <a:rPr lang="en-ZA" dirty="0" err="1"/>
              <a:t>Orders.OrderID</a:t>
            </a:r>
            <a:br>
              <a:rPr lang="en-ZA" dirty="0"/>
            </a:br>
            <a:r>
              <a:rPr lang="en-ZA" dirty="0"/>
              <a:t>FROM Customers</a:t>
            </a:r>
            <a:br>
              <a:rPr lang="en-ZA" dirty="0"/>
            </a:br>
            <a:r>
              <a:rPr lang="en-ZA" dirty="0"/>
              <a:t>FULL OUTER JOIN Orders ON </a:t>
            </a:r>
            <a:r>
              <a:rPr lang="en-ZA" dirty="0" err="1"/>
              <a:t>Customers.CustomerID</a:t>
            </a:r>
            <a:r>
              <a:rPr lang="en-ZA" dirty="0"/>
              <a:t>=</a:t>
            </a:r>
            <a:r>
              <a:rPr lang="en-ZA" dirty="0" err="1"/>
              <a:t>Orders.CustomerID</a:t>
            </a:r>
            <a:r>
              <a:rPr lang="en-ZA" dirty="0"/>
              <a:t>;</a:t>
            </a:r>
          </a:p>
          <a:p>
            <a:endParaRPr lang="en-ZA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4A4611-30B2-4E1E-8384-5B4E7EA0A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76" y="3634740"/>
            <a:ext cx="394209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68362"/>
          </a:xfrm>
        </p:spPr>
        <p:txBody>
          <a:bodyPr/>
          <a:lstStyle/>
          <a:p>
            <a:pPr algn="just"/>
            <a:r>
              <a:rPr lang="en-US" dirty="0"/>
              <a:t>       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23" y="1524000"/>
            <a:ext cx="89154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Definition Language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(DDL) statements are used to define the database structure or schema. Some examples: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CREATE - to create objects in the database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ALTER - alters the structure of the database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DROP - delete objects from the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597E6-6280-4709-83C5-7DFE58C9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/>
          <a:lstStyle/>
          <a:p>
            <a:r>
              <a:rPr lang="en-US" dirty="0"/>
              <a:t>         Enter Values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8307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insert new data into the employee table, we use the INSERT statement: insert the same order as fields appear.</a:t>
            </a:r>
          </a:p>
          <a:p>
            <a:pPr marL="0" indent="0">
              <a:buNone/>
            </a:pPr>
            <a:r>
              <a:rPr lang="en-ZA" b="1" dirty="0"/>
              <a:t>INSERT INTO table-name (column-names) </a:t>
            </a:r>
          </a:p>
          <a:p>
            <a:pPr marL="0" indent="0">
              <a:buNone/>
            </a:pPr>
            <a:r>
              <a:rPr lang="en-ZA" b="1" dirty="0"/>
              <a:t>VALUES (values) – enter specific fields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pPr marL="0" indent="0">
              <a:buNone/>
            </a:pPr>
            <a:r>
              <a:rPr lang="en-ZA" b="1" dirty="0"/>
              <a:t>INSERT INTO table-name VALUES- enter all fields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to insert record into Employee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INSERT INTO Employee VALUES ('Tony', '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Abban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', '24-JAN-54','M', 1000);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47586-B6C6-40D7-8464-111D8FFB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Enter Multiple Rows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382000" cy="48307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ZA" sz="3200" dirty="0"/>
              <a:t>INSERT INTO </a:t>
            </a:r>
            <a:r>
              <a:rPr lang="en-ZA" sz="3200" dirty="0" err="1"/>
              <a:t>table_name</a:t>
            </a:r>
            <a:r>
              <a:rPr lang="en-ZA" sz="3200" dirty="0"/>
              <a:t>(column1,column2…)</a:t>
            </a:r>
          </a:p>
          <a:p>
            <a:pPr marL="0" indent="0" fontAlgn="base">
              <a:buNone/>
            </a:pPr>
            <a:r>
              <a:rPr lang="en-ZA" sz="3200" dirty="0"/>
              <a:t>VALUES (value1,value2,…), (value1,value2,…)</a:t>
            </a:r>
          </a:p>
          <a:p>
            <a:pPr marL="0" indent="0" fontAlgn="base">
              <a:buNone/>
            </a:pPr>
            <a:endParaRPr lang="en-ZA" sz="3200" dirty="0"/>
          </a:p>
          <a:p>
            <a:pPr marL="0" indent="0" fontAlgn="base">
              <a:buNone/>
            </a:pPr>
            <a:r>
              <a:rPr lang="en-ZA" sz="3200" dirty="0"/>
              <a:t>Example: </a:t>
            </a:r>
          </a:p>
          <a:p>
            <a:pPr marL="0" indent="0" fontAlgn="base">
              <a:buNone/>
            </a:pPr>
            <a:r>
              <a:rPr lang="en-ZA" sz="3200" dirty="0">
                <a:solidFill>
                  <a:srgbClr val="FF0000"/>
                </a:solidFill>
              </a:rPr>
              <a:t>INSERT INTO Employee(</a:t>
            </a:r>
            <a:r>
              <a:rPr lang="en-ZA" sz="3200" dirty="0" err="1">
                <a:solidFill>
                  <a:srgbClr val="FF0000"/>
                </a:solidFill>
              </a:rPr>
              <a:t>Firstname</a:t>
            </a:r>
            <a:r>
              <a:rPr lang="en-ZA" sz="3200" dirty="0">
                <a:solidFill>
                  <a:srgbClr val="FF0000"/>
                </a:solidFill>
              </a:rPr>
              <a:t>, </a:t>
            </a:r>
            <a:r>
              <a:rPr lang="en-ZA" sz="3200" dirty="0" err="1">
                <a:solidFill>
                  <a:srgbClr val="FF0000"/>
                </a:solidFill>
              </a:rPr>
              <a:t>Lastname</a:t>
            </a:r>
            <a:r>
              <a:rPr lang="en-ZA" sz="3200" dirty="0">
                <a:solidFill>
                  <a:srgbClr val="FF0000"/>
                </a:solidFill>
              </a:rPr>
              <a:t>, Title)</a:t>
            </a:r>
          </a:p>
          <a:p>
            <a:pPr marL="0" indent="0" fontAlgn="base">
              <a:buNone/>
            </a:pPr>
            <a:r>
              <a:rPr lang="en-ZA" sz="3200" dirty="0">
                <a:solidFill>
                  <a:srgbClr val="FF0000"/>
                </a:solidFill>
              </a:rPr>
              <a:t> VALUES(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ZA" sz="3200" dirty="0" err="1">
                <a:solidFill>
                  <a:srgbClr val="FF0000"/>
                </a:solidFill>
              </a:rPr>
              <a:t>Milcah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', 'Agangiba', 'Engineer'),</a:t>
            </a:r>
          </a:p>
          <a:p>
            <a:pPr marL="0" indent="0" fontAlgn="base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('Dora', '</a:t>
            </a:r>
            <a:r>
              <a:rPr lang="en-US" sz="3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Asare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', 'Manager’);</a:t>
            </a:r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6746-D7BC-432E-B806-DD4D36B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3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Enter Multiple Rows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2437"/>
            <a:ext cx="83820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// To view what values were modified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INSERT INTO Employee (</a:t>
            </a:r>
            <a:r>
              <a:rPr lang="en-ZA" dirty="0" err="1">
                <a:solidFill>
                  <a:srgbClr val="FF0000"/>
                </a:solidFill>
              </a:rPr>
              <a:t>last_name,first_name,salary</a:t>
            </a:r>
            <a:r>
              <a:rPr lang="en-ZA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OUTPUT </a:t>
            </a:r>
            <a:r>
              <a:rPr lang="en-ZA" dirty="0" err="1">
                <a:solidFill>
                  <a:srgbClr val="FF0000"/>
                </a:solidFill>
              </a:rPr>
              <a:t>inserted.first_name,inserted.last_name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inserted.salary</a:t>
            </a:r>
            <a:endParaRPr lang="en-ZA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ZA" dirty="0">
                <a:solidFill>
                  <a:srgbClr val="FF0000"/>
                </a:solidFill>
              </a:rPr>
              <a:t>VALUES ('Mart','Martha',3100), ('</a:t>
            </a:r>
            <a:r>
              <a:rPr lang="en-ZA" dirty="0" err="1">
                <a:solidFill>
                  <a:srgbClr val="FF0000"/>
                </a:solidFill>
              </a:rPr>
              <a:t>Faa</a:t>
            </a:r>
            <a:r>
              <a:rPr lang="en-ZA" dirty="0">
                <a:solidFill>
                  <a:srgbClr val="FF0000"/>
                </a:solidFill>
              </a:rPr>
              <a:t>', 'Grace',1200)</a:t>
            </a:r>
          </a:p>
          <a:p>
            <a:pPr marL="0" indent="0" fontAlgn="base">
              <a:buNone/>
            </a:pPr>
            <a:endParaRPr lang="en-ZA" sz="32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50927-0997-4D9F-AA6D-137AC6F6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51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Updating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update records use the command UPDATE	</a:t>
            </a:r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column_ name</a:t>
            </a:r>
          </a:p>
          <a:p>
            <a:pPr marL="0" indent="0">
              <a:buNone/>
            </a:pPr>
            <a:r>
              <a:rPr lang="en-US" dirty="0"/>
              <a:t>WHERE conditions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 increase the SALARY of all employees by 20%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UPDATE Employee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 SALARY=SALARY*1.2;</a:t>
            </a:r>
          </a:p>
          <a:p>
            <a:pPr marL="0" indent="0">
              <a:buNone/>
            </a:pPr>
            <a:r>
              <a:rPr lang="en-US" dirty="0"/>
              <a:t>Do an increment of salary of a particular department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UPDATE Employee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 SALARY=SALARY*1.2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department= ‘Marketing’;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FC628-1601-401C-9669-6C4FB3CB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order to delete a particular or group of records use the DELETE </a:t>
            </a:r>
          </a:p>
          <a:p>
            <a:r>
              <a:rPr lang="en-US" dirty="0"/>
              <a:t>DELETE from employee</a:t>
            </a:r>
          </a:p>
          <a:p>
            <a:r>
              <a:rPr lang="en-US" dirty="0"/>
              <a:t>Where (state condition)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DELETE From Employee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Where salary=2000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DELETE From Employee </a:t>
            </a: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OUTPUT </a:t>
            </a:r>
            <a:r>
              <a:rPr lang="en-ZA" dirty="0" err="1">
                <a:solidFill>
                  <a:srgbClr val="FF0000"/>
                </a:solidFill>
              </a:rPr>
              <a:t>deleted.first_name,deleted.last_name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deleted.salary</a:t>
            </a: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ZA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ZA" dirty="0">
                <a:solidFill>
                  <a:srgbClr val="FF0000"/>
                </a:solidFill>
              </a:rPr>
              <a:t>Where salary=2000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2F767-62FF-46A4-8DBB-CBF43DE6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7200" y="2057400"/>
            <a:ext cx="8153400" cy="4495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6600" dirty="0"/>
              <a:t>EXERCISE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8BFD-4656-4B39-A9B9-A0454BFB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Customer Service Office Takes Details For The Following On Customers: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Customer Number, customer Name, City, Contact Number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Information On each Order placed: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Order Number, Order Date, Delivery Mode, Delivery Date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NOTICE: A CUSTOMER MAKES MORE THAN ONE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77A3-5E12-491E-A748-4FA37313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EXERCISE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56388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Interface Create The Tables For Customers And Order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Enter  Four Values For Both Tables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Primary Key For Both Table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The Foreign Key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Make A Query For The Following Details: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Retrieve Customer Name, City, Contact Number</a:t>
            </a:r>
          </a:p>
          <a:p>
            <a:pPr marL="514350" indent="-514350">
              <a:buFont typeface="Wingdings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Retrieve Customer Name, Contact Number with a specified City 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Retrieve Customer Name, Contact, Order date, Delivery Date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00A8-B433-40DA-AF98-DE067550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77-57FF-4D6E-99F1-9C126A2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E74-F8EA-4623-9F19-2D516CD893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Go to database </a:t>
            </a:r>
          </a:p>
          <a:p>
            <a:r>
              <a:rPr lang="en-ZA" dirty="0"/>
              <a:t>   Go to programmability </a:t>
            </a:r>
          </a:p>
          <a:p>
            <a:r>
              <a:rPr lang="en-ZA" dirty="0"/>
              <a:t>       Go to system functions </a:t>
            </a:r>
          </a:p>
          <a:p>
            <a:r>
              <a:rPr lang="en-ZA" dirty="0"/>
              <a:t>            All functions within  SQL are listed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BCB-0BB4-4355-9A98-05B8CD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77-57FF-4D6E-99F1-9C126A2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E74-F8EA-4623-9F19-2D516CD893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Examples: </a:t>
            </a:r>
          </a:p>
          <a:p>
            <a:r>
              <a:rPr lang="en-ZA" dirty="0">
                <a:solidFill>
                  <a:srgbClr val="FF0000"/>
                </a:solidFill>
              </a:rPr>
              <a:t>SELECT @@SERVERNAME </a:t>
            </a:r>
            <a:r>
              <a:rPr lang="en-ZA" dirty="0"/>
              <a:t>– the current admin name</a:t>
            </a:r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SELECT @@VERSION</a:t>
            </a:r>
            <a:r>
              <a:rPr lang="en-ZA" dirty="0"/>
              <a:t> – version of SQL server in use</a:t>
            </a:r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SELECT @@CONNECTIONS </a:t>
            </a:r>
            <a:r>
              <a:rPr lang="en-ZA" dirty="0"/>
              <a:t>–number of connections to the server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>
                <a:solidFill>
                  <a:srgbClr val="FF0000"/>
                </a:solidFill>
              </a:rPr>
              <a:t>SELECT @@SERVERNAME, @@VERSION, @@CONNECTIONS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BCB-0BB4-4355-9A98-05B8CD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5626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Manipulation Language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(DML) statements are used for managing data within schema objects. Some examples: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SELECT - retrieve data from the a database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INSERT - insert data into a table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UPDATE - updates existing data within a table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DELETE - deletes all records from a table, the space for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B91DA-6BCE-46E0-B7FD-2DDF1418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77-57FF-4D6E-99F1-9C126A2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E74-F8EA-4623-9F19-2D516CD893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495800"/>
          </a:xfrm>
        </p:spPr>
        <p:txBody>
          <a:bodyPr>
            <a:normAutofit/>
          </a:bodyPr>
          <a:lstStyle/>
          <a:p>
            <a:r>
              <a:rPr lang="en-ZA" dirty="0"/>
              <a:t>Examples: to change the column </a:t>
            </a:r>
            <a:r>
              <a:rPr lang="en-ZA" dirty="0" err="1"/>
              <a:t>Lastname</a:t>
            </a:r>
            <a:r>
              <a:rPr lang="en-ZA" dirty="0"/>
              <a:t> in Employee table  to upper or lower case</a:t>
            </a:r>
          </a:p>
          <a:p>
            <a:r>
              <a:rPr lang="en-ZA" dirty="0">
                <a:solidFill>
                  <a:srgbClr val="FF0000"/>
                </a:solidFill>
              </a:rPr>
              <a:t>SELECT UPPER (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) or SELECT LOWER(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) </a:t>
            </a:r>
          </a:p>
          <a:p>
            <a:r>
              <a:rPr lang="en-ZA" dirty="0">
                <a:solidFill>
                  <a:srgbClr val="FF0000"/>
                </a:solidFill>
              </a:rPr>
              <a:t>FROM Employee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/>
              <a:t>Example: find the length of a column </a:t>
            </a:r>
          </a:p>
          <a:p>
            <a:r>
              <a:rPr lang="en-ZA" dirty="0">
                <a:solidFill>
                  <a:srgbClr val="FF0000"/>
                </a:solidFill>
              </a:rPr>
              <a:t>SELECT LEN (</a:t>
            </a:r>
            <a:r>
              <a:rPr lang="en-ZA" dirty="0" err="1">
                <a:solidFill>
                  <a:srgbClr val="FF0000"/>
                </a:solidFill>
              </a:rPr>
              <a:t>Lastname</a:t>
            </a:r>
            <a:r>
              <a:rPr lang="en-ZA" dirty="0">
                <a:solidFill>
                  <a:srgbClr val="FF0000"/>
                </a:solidFill>
              </a:rPr>
              <a:t>) </a:t>
            </a:r>
          </a:p>
          <a:p>
            <a:r>
              <a:rPr lang="en-ZA" dirty="0">
                <a:solidFill>
                  <a:srgbClr val="FF0000"/>
                </a:solidFill>
              </a:rPr>
              <a:t>FROM Employee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BCB-0BB4-4355-9A98-05B8CD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4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77-57FF-4D6E-99F1-9C126A2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DATE 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E74-F8EA-4623-9F19-2D516CD893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Examples: displays current date and time</a:t>
            </a:r>
          </a:p>
          <a:p>
            <a:r>
              <a:rPr lang="en-ZA" dirty="0">
                <a:solidFill>
                  <a:srgbClr val="FF0000"/>
                </a:solidFill>
              </a:rPr>
              <a:t>SELECT GETDATE()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>
                <a:solidFill>
                  <a:srgbClr val="FF0000"/>
                </a:solidFill>
              </a:rPr>
              <a:t>SELECT DAY (GETDATE())-</a:t>
            </a:r>
            <a:r>
              <a:rPr lang="en-ZA" dirty="0"/>
              <a:t>displays day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>
                <a:solidFill>
                  <a:srgbClr val="FF0000"/>
                </a:solidFill>
              </a:rPr>
              <a:t>SELECT MONTH (GETDATE())-</a:t>
            </a:r>
            <a:r>
              <a:rPr lang="en-ZA" dirty="0"/>
              <a:t>displays month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r>
              <a:rPr lang="en-ZA" dirty="0">
                <a:solidFill>
                  <a:srgbClr val="FF0000"/>
                </a:solidFill>
              </a:rPr>
              <a:t>SELECT YEAR (GETDATE())-</a:t>
            </a:r>
            <a:r>
              <a:rPr lang="en-ZA" dirty="0"/>
              <a:t>displays year</a:t>
            </a:r>
          </a:p>
          <a:p>
            <a:r>
              <a:rPr lang="en-ZA" dirty="0">
                <a:solidFill>
                  <a:srgbClr val="FF0000"/>
                </a:solidFill>
              </a:rPr>
              <a:t>SELECT DATENAME (WEEKDAY, GETDATE())-</a:t>
            </a:r>
            <a:r>
              <a:rPr lang="en-ZA" dirty="0"/>
              <a:t> displays the day  of the week </a:t>
            </a:r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BCB-0BB4-4355-9A98-05B8CD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71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177-57FF-4D6E-99F1-9C126A26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DATE 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E74-F8EA-4623-9F19-2D516CD893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lnSpcReduction="10000"/>
          </a:bodyPr>
          <a:lstStyle/>
          <a:p>
            <a:r>
              <a:rPr lang="en-ZA" dirty="0"/>
              <a:t>Examples: displays current date and time</a:t>
            </a:r>
          </a:p>
          <a:p>
            <a:r>
              <a:rPr lang="en-ZA" dirty="0">
                <a:solidFill>
                  <a:srgbClr val="FF0000"/>
                </a:solidFill>
              </a:rPr>
              <a:t>SELECT DATEADD (DAY, 15,GETDATE())</a:t>
            </a:r>
          </a:p>
          <a:p>
            <a:r>
              <a:rPr lang="en-ZA" dirty="0"/>
              <a:t>Difference between 2 dates</a:t>
            </a:r>
          </a:p>
          <a:p>
            <a:r>
              <a:rPr lang="en-ZA" dirty="0">
                <a:solidFill>
                  <a:srgbClr val="FF0000"/>
                </a:solidFill>
              </a:rPr>
              <a:t>SELECT DATEDIFF(DAY, '2019/10/25', '2019/09/15') AS REMAINING;</a:t>
            </a:r>
          </a:p>
          <a:p>
            <a:r>
              <a:rPr lang="en-ZA" dirty="0">
                <a:solidFill>
                  <a:srgbClr val="FF0000"/>
                </a:solidFill>
              </a:rPr>
              <a:t>SELECT DATEDIFF(YEAR, '2019/10/25', '2019/09/15') AS REMAINING;</a:t>
            </a:r>
          </a:p>
          <a:p>
            <a:r>
              <a:rPr lang="en-ZA" dirty="0">
                <a:solidFill>
                  <a:srgbClr val="FF0000"/>
                </a:solidFill>
              </a:rPr>
              <a:t>SELECT DATEDIFF(MONTH, '2019/10/25', '2019/09/15') AS REMAINING;</a:t>
            </a: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>
              <a:solidFill>
                <a:srgbClr val="FF0000"/>
              </a:solidFill>
            </a:endParaRP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5BCB-0BB4-4355-9A98-05B8CD23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77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84F3-A003-4774-8F11-61438BA6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B7502-5218-42DA-BB2C-05007704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EC89-A42B-4366-BD15-E5E64E7723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8976" y="1658815"/>
            <a:ext cx="8766048" cy="518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Design a database for a car rental company to keep track of its Cars, Customers and Employee.  One employee handles several transactions for a number of customers. Also a customer can rent more than one car at a time </a:t>
            </a:r>
            <a:endParaRPr lang="en-ZA" dirty="0"/>
          </a:p>
          <a:p>
            <a:pPr algn="just"/>
            <a:r>
              <a:rPr lang="en-US" dirty="0"/>
              <a:t>Information for Customer details: Customer first name, surname, contact, date of hiring, returned date, amount due</a:t>
            </a:r>
            <a:endParaRPr lang="en-ZA" dirty="0"/>
          </a:p>
          <a:p>
            <a:pPr algn="just"/>
            <a:r>
              <a:rPr lang="en-US" dirty="0"/>
              <a:t>Employee information: Employee first name, surname, date of birth, date of employment, contact</a:t>
            </a:r>
            <a:endParaRPr lang="en-ZA" dirty="0"/>
          </a:p>
          <a:p>
            <a:pPr algn="just"/>
            <a:r>
              <a:rPr lang="en-US" dirty="0"/>
              <a:t>Car details: Car number, car type, manufacturer, </a:t>
            </a:r>
            <a:r>
              <a:rPr lang="en-US" dirty="0" err="1"/>
              <a:t>colour</a:t>
            </a:r>
            <a:r>
              <a:rPr lang="en-US" dirty="0"/>
              <a:t>, status (hired or garaged) charge per day</a:t>
            </a:r>
            <a:endParaRPr lang="en-ZA" dirty="0"/>
          </a:p>
          <a:p>
            <a:pPr lvl="0" algn="just"/>
            <a:r>
              <a:rPr lang="en-US" dirty="0"/>
              <a:t>Design a query to show the names, age and the duration each worker has been with company </a:t>
            </a:r>
            <a:endParaRPr lang="en-ZA" dirty="0"/>
          </a:p>
          <a:p>
            <a:pPr lvl="0" algn="just"/>
            <a:r>
              <a:rPr lang="en-US" dirty="0"/>
              <a:t>Design a query to show how many a customer rented a specified car, amount paid for hiring the numbered days </a:t>
            </a: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7457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7B11-60AA-4522-91A5-566972EE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4E17B-9FAD-46A7-920C-BB0747AA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5D898-F910-4178-ACE3-EA12A0AC85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ZA" dirty="0"/>
              <a:t>READ ON DATABASE ACID RULES </a:t>
            </a:r>
          </a:p>
          <a:p>
            <a:endParaRPr lang="en-ZA" dirty="0"/>
          </a:p>
          <a:p>
            <a:r>
              <a:rPr lang="en-ZA" dirty="0"/>
              <a:t>CONCURRENCY CONTROL IN DATABASES </a:t>
            </a:r>
          </a:p>
        </p:txBody>
      </p:sp>
    </p:spTree>
    <p:extLst>
      <p:ext uri="{BB962C8B-B14F-4D97-AF65-F5344CB8AC3E}">
        <p14:creationId xmlns:p14="http://schemas.microsoft.com/office/powerpoint/2010/main" val="278117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Data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4958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Control Language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(DCL) statements. Some examples: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GRANT - gives user's access privileges to database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DENY to disallow specified users from performing specified tasks.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REVOKE - withdraw access privileges given with the GRANT command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396B1-C6BB-4DA6-8801-05A1163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68362"/>
          </a:xfrm>
        </p:spPr>
        <p:txBody>
          <a:bodyPr/>
          <a:lstStyle/>
          <a:p>
            <a:r>
              <a:rPr lang="en-US" dirty="0"/>
              <a:t>Transaction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676400"/>
            <a:ext cx="8385517" cy="44958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Transaction Control language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(TCL) statements are used to manage the changes made by DML statements. It allows statements to be grouped together into logical transactions.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COMMIT - save work done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SAVEPOINT - identify a point in a transaction to which you can later roll back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ROLLBACK - restore database to original since the last COMMIT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5202D-C488-4C77-90FC-F07E379F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81000" y="1371600"/>
            <a:ext cx="8763000" cy="4495800"/>
          </a:xfrm>
        </p:spPr>
        <p:txBody>
          <a:bodyPr>
            <a:normAutofit/>
          </a:bodyPr>
          <a:lstStyle/>
          <a:p>
            <a:r>
              <a:rPr lang="en-US" sz="4400" dirty="0"/>
              <a:t>DATA DEFINITION LANGUAGE</a:t>
            </a:r>
          </a:p>
          <a:p>
            <a:endParaRPr lang="en-US" sz="4400" dirty="0"/>
          </a:p>
          <a:p>
            <a:r>
              <a:rPr lang="en-US" sz="4400" dirty="0"/>
              <a:t>SOME COMMANDS AND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C0F3-2934-434B-A218-B0931CA8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1C7D-4221-4747-8BC8-8330ABCC1B4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792162"/>
          </a:xfrm>
        </p:spPr>
        <p:txBody>
          <a:bodyPr/>
          <a:lstStyle/>
          <a:p>
            <a:r>
              <a:rPr lang="en-US" dirty="0"/>
              <a:t>            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table is made up of one or more columns (also called attributes in relational theory).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Each column is given a name and a data type that reflects the kind of data it will store. MSSQL supports several data types:</a:t>
            </a:r>
          </a:p>
          <a:p>
            <a:r>
              <a:rPr lang="en-ZA" b="1" dirty="0"/>
              <a:t>NVARCHAR</a:t>
            </a:r>
            <a:r>
              <a:rPr lang="en-ZA" dirty="0"/>
              <a:t>(</a:t>
            </a:r>
            <a:r>
              <a:rPr lang="en-ZA" b="1" dirty="0"/>
              <a:t>50</a:t>
            </a:r>
            <a:r>
              <a:rPr lang="en-ZA" dirty="0"/>
              <a:t>) is a column that can store up to </a:t>
            </a:r>
            <a:r>
              <a:rPr lang="en-ZA" b="1" dirty="0"/>
              <a:t>50</a:t>
            </a:r>
            <a:r>
              <a:rPr lang="en-ZA" dirty="0"/>
              <a:t> characters (using up to 100 bytes), but it can store any number of characters less than </a:t>
            </a:r>
            <a:r>
              <a:rPr lang="en-ZA" b="1" dirty="0"/>
              <a:t>50</a:t>
            </a:r>
            <a:r>
              <a:rPr lang="en-ZA" dirty="0"/>
              <a:t> as well without adding trailing spaces.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/>
              <a:t>VARCHAR (50)</a:t>
            </a:r>
            <a:r>
              <a:rPr lang="en-US" dirty="0"/>
              <a:t> - </a:t>
            </a:r>
            <a:r>
              <a:rPr lang="en-ZA" dirty="0"/>
              <a:t>it can be any number of bytes up to the maximum. The additional bytes are the count of the number of bytes currently used, generally. So </a:t>
            </a:r>
            <a:r>
              <a:rPr lang="en-ZA" b="1" dirty="0"/>
              <a:t>varchar</a:t>
            </a:r>
            <a:r>
              <a:rPr lang="en-ZA" dirty="0"/>
              <a:t>(</a:t>
            </a:r>
            <a:r>
              <a:rPr lang="en-ZA" b="1" dirty="0"/>
              <a:t>50</a:t>
            </a:r>
            <a:r>
              <a:rPr lang="en-ZA" dirty="0"/>
              <a:t>) could hold 0 to </a:t>
            </a:r>
            <a:r>
              <a:rPr lang="en-ZA" b="1" dirty="0"/>
              <a:t>50</a:t>
            </a:r>
            <a:r>
              <a:rPr lang="en-ZA" dirty="0"/>
              <a:t> characters, and would take 52 bytes to store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3843-CABD-416B-8751-635E06CF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A551C7D-4221-4747-8BC8-8330ABCC1B4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7196</TotalTime>
  <Words>2481</Words>
  <Application>Microsoft Office PowerPoint</Application>
  <PresentationFormat>On-screen Show (4:3)</PresentationFormat>
  <Paragraphs>433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Tahoma</vt:lpstr>
      <vt:lpstr>Times New Roman</vt:lpstr>
      <vt:lpstr>Tw Cen MT</vt:lpstr>
      <vt:lpstr>Wingdings</vt:lpstr>
      <vt:lpstr>Wingdings 2</vt:lpstr>
      <vt:lpstr>Median</vt:lpstr>
      <vt:lpstr>             MS SQL</vt:lpstr>
      <vt:lpstr>           About SQL</vt:lpstr>
      <vt:lpstr>What can SQL do?</vt:lpstr>
      <vt:lpstr>       Data Definition Language</vt:lpstr>
      <vt:lpstr>Data Manipulation Language</vt:lpstr>
      <vt:lpstr>        Data Control Language</vt:lpstr>
      <vt:lpstr>Transaction Control Language</vt:lpstr>
      <vt:lpstr>PowerPoint Presentation</vt:lpstr>
      <vt:lpstr>            Creating a Table</vt:lpstr>
      <vt:lpstr>               Creating a Table</vt:lpstr>
      <vt:lpstr>               Creating a Table</vt:lpstr>
      <vt:lpstr>                Creating a Table</vt:lpstr>
      <vt:lpstr>         Example Creating a Table</vt:lpstr>
      <vt:lpstr>Adding a new column (field)</vt:lpstr>
      <vt:lpstr>Add primary key</vt:lpstr>
      <vt:lpstr>Add a foreign key</vt:lpstr>
      <vt:lpstr>Add a foreign key</vt:lpstr>
      <vt:lpstr>PowerPoint Presentation</vt:lpstr>
      <vt:lpstr>PowerPoint Presentation</vt:lpstr>
      <vt:lpstr>Using SELECT</vt:lpstr>
      <vt:lpstr>SELECT with Conditions</vt:lpstr>
      <vt:lpstr>         Using logical operators </vt:lpstr>
      <vt:lpstr>         Limit number of records </vt:lpstr>
      <vt:lpstr>         Limit number of records </vt:lpstr>
      <vt:lpstr>         Sorting records using SELECT </vt:lpstr>
      <vt:lpstr>         Sorting records using SELECT </vt:lpstr>
      <vt:lpstr>Sorting records by ascending or descending order </vt:lpstr>
      <vt:lpstr>Using functions </vt:lpstr>
      <vt:lpstr>Using functions </vt:lpstr>
      <vt:lpstr>Using functions </vt:lpstr>
      <vt:lpstr>Using functions </vt:lpstr>
      <vt:lpstr>Using functions </vt:lpstr>
      <vt:lpstr>SELECT distinct values </vt:lpstr>
      <vt:lpstr>SELECT INTO</vt:lpstr>
      <vt:lpstr>INSERT INTO SELECT</vt:lpstr>
      <vt:lpstr>RETRIEVING  From 2 or more tables</vt:lpstr>
      <vt:lpstr>LEFT JOIN (LEFT OUTER JOIN)</vt:lpstr>
      <vt:lpstr>RIGHT JOIN (RIGHT OUTER JOIN)</vt:lpstr>
      <vt:lpstr>FULL OUTER JOIN</vt:lpstr>
      <vt:lpstr>         Enter Values Into Table</vt:lpstr>
      <vt:lpstr>         Enter Multiple Rows Into Table</vt:lpstr>
      <vt:lpstr>         Enter Multiple Rows Into Table</vt:lpstr>
      <vt:lpstr>Updating records</vt:lpstr>
      <vt:lpstr>Deleting records</vt:lpstr>
      <vt:lpstr>PowerPoint Presentation</vt:lpstr>
      <vt:lpstr>EXERCISE</vt:lpstr>
      <vt:lpstr>EXERCISE CONT’D</vt:lpstr>
      <vt:lpstr>SQL FUNCTIONS</vt:lpstr>
      <vt:lpstr>SQL FUNCTIONS</vt:lpstr>
      <vt:lpstr>STRING FUNCTIONS</vt:lpstr>
      <vt:lpstr>DATE  FUNCTIONS</vt:lpstr>
      <vt:lpstr>DATE  FUNCTIONS</vt:lpstr>
      <vt:lpstr>PRACTICE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THE ORACLE DB SOFTWARE</dc:title>
  <dc:creator>Milli</dc:creator>
  <cp:lastModifiedBy>Millicent Agangiba</cp:lastModifiedBy>
  <cp:revision>126</cp:revision>
  <dcterms:created xsi:type="dcterms:W3CDTF">2010-09-02T14:42:30Z</dcterms:created>
  <dcterms:modified xsi:type="dcterms:W3CDTF">2021-02-20T15:39:54Z</dcterms:modified>
</cp:coreProperties>
</file>