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8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27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6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9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3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1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26DA-797D-4730-84D5-9CDFA0328C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E50D4-922A-4960-90CF-B32E67A487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8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2387600"/>
          </a:xfrm>
        </p:spPr>
        <p:txBody>
          <a:bodyPr/>
          <a:lstStyle/>
          <a:p>
            <a:r>
              <a:rPr lang="en-US" dirty="0">
                <a:latin typeface="+mn-lt"/>
                <a:cs typeface="Levenim MT" panose="02010502060101010101" pitchFamily="2" charset="-79"/>
              </a:rPr>
              <a:t>Aula 1 – </a:t>
            </a:r>
            <a:r>
              <a:rPr lang="en-US" dirty="0" err="1">
                <a:latin typeface="+mn-lt"/>
                <a:cs typeface="Levenim MT" panose="02010502060101010101" pitchFamily="2" charset="-79"/>
              </a:rPr>
              <a:t>começando</a:t>
            </a:r>
            <a:r>
              <a:rPr lang="en-US" dirty="0">
                <a:latin typeface="+mn-lt"/>
                <a:cs typeface="Levenim MT" panose="02010502060101010101" pitchFamily="2" charset="-79"/>
              </a:rPr>
              <a:t> </a:t>
            </a:r>
            <a:r>
              <a:rPr lang="en-US" dirty="0" err="1">
                <a:latin typeface="+mn-lt"/>
                <a:cs typeface="Levenim MT" panose="02010502060101010101" pitchFamily="2" charset="-79"/>
              </a:rPr>
              <a:t>pelo</a:t>
            </a:r>
            <a:r>
              <a:rPr lang="en-US" dirty="0">
                <a:latin typeface="+mn-lt"/>
                <a:cs typeface="Levenim MT" panose="02010502060101010101" pitchFamily="2" charset="-79"/>
              </a:rPr>
              <a:t> </a:t>
            </a:r>
            <a:r>
              <a:rPr lang="en-US" dirty="0" err="1">
                <a:latin typeface="+mn-lt"/>
                <a:cs typeface="Levenim MT" panose="02010502060101010101" pitchFamily="2" charset="-79"/>
              </a:rPr>
              <a:t>presente</a:t>
            </a:r>
            <a:endParaRPr lang="en-US" dirty="0">
              <a:latin typeface="+mn-lt"/>
              <a:cs typeface="Levenim MT" panose="02010502060101010101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905462" y="5909140"/>
            <a:ext cx="9001462" cy="1655762"/>
          </a:xfrm>
        </p:spPr>
        <p:txBody>
          <a:bodyPr/>
          <a:lstStyle/>
          <a:p>
            <a:r>
              <a:rPr lang="en-US" dirty="0">
                <a:cs typeface="Levenim MT" panose="02010502060101010101" pitchFamily="2" charset="-79"/>
              </a:rPr>
              <a:t>Prof. Adjardo Lobo</a:t>
            </a:r>
            <a:br>
              <a:rPr lang="en-US" dirty="0">
                <a:cs typeface="Levenim MT" panose="02010502060101010101" pitchFamily="2" charset="-79"/>
              </a:rPr>
            </a:br>
            <a:r>
              <a:rPr lang="en-US" dirty="0">
                <a:cs typeface="Levenim MT" panose="02010502060101010101" pitchFamily="2" charset="-79"/>
              </a:rPr>
              <a:t>loboemingles.com</a:t>
            </a:r>
          </a:p>
        </p:txBody>
      </p:sp>
    </p:spTree>
    <p:extLst>
      <p:ext uri="{BB962C8B-B14F-4D97-AF65-F5344CB8AC3E}">
        <p14:creationId xmlns:p14="http://schemas.microsoft.com/office/powerpoint/2010/main" val="38151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9FF037-F179-44F2-8110-A76AD8C7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49E5E2-49D1-5B06-B233-C7795C79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pt-BR" dirty="0"/>
              <a:t>Antes de continuarmos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83E6CB-DF74-4884-A854-7F9B9A1B0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84A6A1-1D76-452D-B158-00B067BD1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Placa branca com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EA2AFB30-9E8E-CF33-02F3-FDA9DCD9F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4" r="-5" b="12245"/>
          <a:stretch/>
        </p:blipFill>
        <p:spPr>
          <a:xfrm>
            <a:off x="1141857" y="1114868"/>
            <a:ext cx="2964561" cy="2233698"/>
          </a:xfrm>
          <a:prstGeom prst="rect">
            <a:avLst/>
          </a:prstGeom>
        </p:spPr>
      </p:pic>
      <p:pic>
        <p:nvPicPr>
          <p:cNvPr id="7" name="Imagem 6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04F18C5E-7E0A-C96C-8C81-CC0DA0AD38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" b="20812"/>
          <a:stretch/>
        </p:blipFill>
        <p:spPr>
          <a:xfrm>
            <a:off x="1141856" y="3509433"/>
            <a:ext cx="2964561" cy="223370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4F774-2630-5680-717A-8320E44E8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900" dirty="0"/>
              <a:t>Um exercício que você deve fazer com frequência: </a:t>
            </a:r>
            <a:br>
              <a:rPr lang="pt-BR" sz="1900" dirty="0"/>
            </a:br>
            <a:r>
              <a:rPr lang="pt-BR" sz="1900" dirty="0"/>
              <a:t> </a:t>
            </a:r>
            <a:br>
              <a:rPr lang="pt-BR" sz="1900" dirty="0"/>
            </a:br>
            <a:r>
              <a:rPr lang="pt-BR" sz="1900" dirty="0"/>
              <a:t>Escolha algumas palavras novas (ALGUMAS, como umas 3. </a:t>
            </a:r>
            <a:r>
              <a:rPr lang="pt-BR" sz="1900" u="sng" dirty="0">
                <a:highlight>
                  <a:srgbClr val="FFFF00"/>
                </a:highlight>
              </a:rPr>
              <a:t>Não queira aprender 87 palavras de uma vez só!</a:t>
            </a:r>
            <a:r>
              <a:rPr lang="pt-BR" sz="1900" dirty="0"/>
              <a:t>) e insira elas nas frases que já sabe montar.</a:t>
            </a:r>
            <a:br>
              <a:rPr lang="pt-BR" sz="1900" dirty="0"/>
            </a:br>
            <a:br>
              <a:rPr lang="pt-BR" sz="1900" dirty="0"/>
            </a:br>
            <a:r>
              <a:rPr lang="pt-BR" sz="1900" dirty="0"/>
              <a:t>Para verificar como anda a sua pronúncia, baixe o app do Google tradutor no seu celular. Use a função “conversa” e pratique suas frases falando ao microfone. Se sua pronúncia estiver boa, o app vai entender o que falou e vai escrever na tela (traduzindo ao mesmo tempo)</a:t>
            </a:r>
          </a:p>
        </p:txBody>
      </p:sp>
    </p:spTree>
    <p:extLst>
      <p:ext uri="{BB962C8B-B14F-4D97-AF65-F5344CB8AC3E}">
        <p14:creationId xmlns:p14="http://schemas.microsoft.com/office/powerpoint/2010/main" val="258910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BFEBE-CCD8-7FBE-D223-A7F74DCF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frases afirmativas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DE8611-B04D-B692-E673-56AF90EE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2" y="1935921"/>
            <a:ext cx="11278205" cy="942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Vamos testar se você captou a ideia do método. Mais um verbo e mais alguns complementos. Tente criar frases novas usando o modelo “PERSON + VERB + COMPLEMENT”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43BD47-7542-4309-684A-6F979251A3A5}"/>
              </a:ext>
            </a:extLst>
          </p:cNvPr>
          <p:cNvSpPr txBox="1"/>
          <p:nvPr/>
        </p:nvSpPr>
        <p:spPr>
          <a:xfrm>
            <a:off x="1378634" y="3183739"/>
            <a:ext cx="308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VERB</a:t>
            </a:r>
            <a:br>
              <a:rPr lang="pt-BR" u="sng" dirty="0"/>
            </a:br>
            <a:br>
              <a:rPr lang="pt-BR" u="sng" dirty="0"/>
            </a:br>
            <a:r>
              <a:rPr lang="pt-BR" u="sng" dirty="0"/>
              <a:t>DRINK (“DRINK” / BEBER)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0DBB48-A3CE-6D93-CB11-58A349E12CC7}"/>
              </a:ext>
            </a:extLst>
          </p:cNvPr>
          <p:cNvSpPr txBox="1"/>
          <p:nvPr/>
        </p:nvSpPr>
        <p:spPr>
          <a:xfrm>
            <a:off x="6794695" y="3189137"/>
            <a:ext cx="4472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COMPLEMENTS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WATER( “UÓTER” / ÁGUA)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BEER (“ BIERR” / CERVEJA)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JUICE (“DJUCI” /  SUCO)</a:t>
            </a:r>
          </a:p>
        </p:txBody>
      </p:sp>
    </p:spTree>
    <p:extLst>
      <p:ext uri="{BB962C8B-B14F-4D97-AF65-F5344CB8AC3E}">
        <p14:creationId xmlns:p14="http://schemas.microsoft.com/office/powerpoint/2010/main" val="25076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7BC47-E3C4-CD80-DCDA-5A50A291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frases afirmativas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22E7A-B076-6883-1EDA-07BAD454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543546"/>
            <a:ext cx="10353762" cy="2447801"/>
          </a:xfrm>
        </p:spPr>
        <p:txBody>
          <a:bodyPr/>
          <a:lstStyle/>
          <a:p>
            <a:r>
              <a:rPr lang="pt-BR" dirty="0"/>
              <a:t>Algumas frases que você pode ter criado com o verbo DRINK(BEBER) e com os complementos do slide anterior: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You</a:t>
            </a:r>
            <a:r>
              <a:rPr lang="pt-BR" dirty="0"/>
              <a:t> drink </a:t>
            </a:r>
            <a:r>
              <a:rPr lang="pt-BR" dirty="0" err="1"/>
              <a:t>juice</a:t>
            </a:r>
            <a:r>
              <a:rPr lang="pt-BR" dirty="0"/>
              <a:t> (você bebe suco)</a:t>
            </a:r>
            <a:br>
              <a:rPr lang="pt-BR" dirty="0"/>
            </a:br>
            <a:r>
              <a:rPr lang="pt-BR" dirty="0"/>
              <a:t>-  I drink </a:t>
            </a:r>
            <a:r>
              <a:rPr lang="pt-BR" dirty="0" err="1"/>
              <a:t>water</a:t>
            </a:r>
            <a:r>
              <a:rPr lang="pt-BR" dirty="0"/>
              <a:t> (eu bebo água)</a:t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We</a:t>
            </a:r>
            <a:r>
              <a:rPr lang="pt-BR" dirty="0"/>
              <a:t> drink </a:t>
            </a:r>
            <a:r>
              <a:rPr lang="pt-BR" dirty="0" err="1"/>
              <a:t>beer</a:t>
            </a:r>
            <a:r>
              <a:rPr lang="pt-BR" dirty="0"/>
              <a:t> (nós bebemos cerveja)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976419-DF2E-7731-579E-AFCFA34933ED}"/>
              </a:ext>
            </a:extLst>
          </p:cNvPr>
          <p:cNvSpPr txBox="1"/>
          <p:nvPr/>
        </p:nvSpPr>
        <p:spPr>
          <a:xfrm>
            <a:off x="590844" y="3991347"/>
            <a:ext cx="113666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Daqui sai uma oportunidade de aumentarmos o  nível das nossas frases. Começando pela regra dos ADJETIVOS  em inglês. Usando BEER (“</a:t>
            </a:r>
            <a:r>
              <a:rPr lang="pt-BR" dirty="0" err="1"/>
              <a:t>bierr</a:t>
            </a:r>
            <a:r>
              <a:rPr lang="pt-BR" dirty="0"/>
              <a:t>” / cerveja) como exemplo.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We</a:t>
            </a:r>
            <a:r>
              <a:rPr lang="pt-BR" dirty="0"/>
              <a:t> drink </a:t>
            </a:r>
            <a:r>
              <a:rPr lang="pt-BR" dirty="0" err="1"/>
              <a:t>beer</a:t>
            </a:r>
            <a:r>
              <a:rPr lang="pt-BR" dirty="0"/>
              <a:t> (nós bebemos cerveja)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err="1"/>
              <a:t>We</a:t>
            </a:r>
            <a:r>
              <a:rPr lang="pt-BR" dirty="0"/>
              <a:t> drink </a:t>
            </a:r>
            <a:r>
              <a:rPr lang="pt-BR" u="sng" dirty="0"/>
              <a:t>COLD</a:t>
            </a:r>
            <a:r>
              <a:rPr lang="pt-BR" dirty="0"/>
              <a:t> </a:t>
            </a:r>
            <a:r>
              <a:rPr lang="pt-BR" dirty="0" err="1"/>
              <a:t>beer</a:t>
            </a:r>
            <a:r>
              <a:rPr lang="pt-BR" dirty="0"/>
              <a:t> (nós bebemos </a:t>
            </a:r>
            <a:r>
              <a:rPr lang="pt-BR" dirty="0" err="1"/>
              <a:t>ceveja</a:t>
            </a:r>
            <a:r>
              <a:rPr lang="pt-BR" dirty="0"/>
              <a:t> </a:t>
            </a:r>
            <a:r>
              <a:rPr lang="pt-BR" u="sng" dirty="0"/>
              <a:t>GELADA</a:t>
            </a:r>
            <a:r>
              <a:rPr lang="pt-BR" dirty="0"/>
              <a:t>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inglês os ADJETIVOS (qualquer característica da coisa ou pessoa) vem antes da palavra, ao contrário do português. Atenção para a posição em que COLD(“CÔLD” /GELADO, FRIO) ocupa na frase em inglês em comparação com GELADA em português. Os dois se referem a cerveja.</a:t>
            </a:r>
          </a:p>
        </p:txBody>
      </p:sp>
    </p:spTree>
    <p:extLst>
      <p:ext uri="{BB962C8B-B14F-4D97-AF65-F5344CB8AC3E}">
        <p14:creationId xmlns:p14="http://schemas.microsoft.com/office/powerpoint/2010/main" val="198470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1B687-586B-3943-41BE-332ED60F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frases afirmativas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A3228E-2F20-4487-F216-A91A3185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54" y="1716237"/>
            <a:ext cx="10353762" cy="94255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Então. Nós temos o modelo “PERSON + VERB + COMPLEMENT” e agora sabemos que os ADJETIVOS devem vir antes da coisa/pessoa a que se referem.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7A149F-FD72-CD82-9E34-A2BA958BAEAB}"/>
              </a:ext>
            </a:extLst>
          </p:cNvPr>
          <p:cNvSpPr txBox="1"/>
          <p:nvPr/>
        </p:nvSpPr>
        <p:spPr>
          <a:xfrm>
            <a:off x="3090203" y="2749769"/>
            <a:ext cx="7863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COMO USAR ADJETIVOS</a:t>
            </a:r>
            <a:br>
              <a:rPr lang="pt-BR" u="sng" dirty="0"/>
            </a:br>
            <a:br>
              <a:rPr lang="pt-BR" dirty="0"/>
            </a:br>
            <a:r>
              <a:rPr lang="pt-BR" dirty="0"/>
              <a:t>BEER (“BIERR” / CERVEJA)</a:t>
            </a:r>
            <a:br>
              <a:rPr lang="pt-BR" dirty="0"/>
            </a:br>
            <a:br>
              <a:rPr lang="pt-BR" dirty="0"/>
            </a:br>
            <a:r>
              <a:rPr lang="pt-BR" u="sng" dirty="0"/>
              <a:t>COLD</a:t>
            </a:r>
            <a:r>
              <a:rPr lang="pt-BR" dirty="0"/>
              <a:t> BEER ( “ CÔLD BIERR”/ CERVEJA </a:t>
            </a:r>
            <a:r>
              <a:rPr lang="pt-BR" u="sng" dirty="0"/>
              <a:t>GELADA</a:t>
            </a:r>
            <a:r>
              <a:rPr lang="pt-BR" dirty="0"/>
              <a:t>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I DRINK COLD BEER (EU BEBO CERVEJA GELADA)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83A4411-EEBB-DCA9-B899-7588227DBB45}"/>
              </a:ext>
            </a:extLst>
          </p:cNvPr>
          <p:cNvSpPr/>
          <p:nvPr/>
        </p:nvSpPr>
        <p:spPr>
          <a:xfrm>
            <a:off x="3090203" y="3896750"/>
            <a:ext cx="773723" cy="32104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7930AF2-AD8D-F5FA-B6E6-1A31584B611C}"/>
              </a:ext>
            </a:extLst>
          </p:cNvPr>
          <p:cNvSpPr/>
          <p:nvPr/>
        </p:nvSpPr>
        <p:spPr>
          <a:xfrm>
            <a:off x="7418044" y="3824188"/>
            <a:ext cx="1069781" cy="480496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681403-8B3C-DFB4-C5AF-CDBA04BF772F}"/>
              </a:ext>
            </a:extLst>
          </p:cNvPr>
          <p:cNvSpPr txBox="1"/>
          <p:nvPr/>
        </p:nvSpPr>
        <p:spPr>
          <a:xfrm>
            <a:off x="913795" y="4909625"/>
            <a:ext cx="1094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Sabendo disso, eis a  palavra BIG (“BÊG” / GRANDE).  Como você poderia colocar esse adjetivo nas frases que já construímos até aqui? (algumas possíveis respostas no próximo slide).</a:t>
            </a:r>
          </a:p>
        </p:txBody>
      </p:sp>
    </p:spTree>
    <p:extLst>
      <p:ext uri="{BB962C8B-B14F-4D97-AF65-F5344CB8AC3E}">
        <p14:creationId xmlns:p14="http://schemas.microsoft.com/office/powerpoint/2010/main" val="189632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2E029-F6D3-0240-29FF-0E7797B6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frases afirmativas</a:t>
            </a:r>
            <a:br>
              <a:rPr lang="pt-BR" dirty="0"/>
            </a:br>
            <a:r>
              <a:rPr lang="pt-BR" dirty="0"/>
              <a:t>objetivo 5 – a/</a:t>
            </a:r>
            <a:r>
              <a:rPr lang="pt-BR" dirty="0" err="1"/>
              <a:t>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C3DDA-1903-5CC2-C276-0A011995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44" y="2067928"/>
            <a:ext cx="3812950" cy="3695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I EAT SANDWICH</a:t>
            </a:r>
            <a:br>
              <a:rPr lang="pt-BR" dirty="0"/>
            </a:br>
            <a:r>
              <a:rPr lang="pt-BR" dirty="0"/>
              <a:t>(EU COMO SANDUÍCHE)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YOU EAT CAKE</a:t>
            </a:r>
            <a:br>
              <a:rPr lang="pt-BR" dirty="0"/>
            </a:br>
            <a:r>
              <a:rPr lang="pt-BR" dirty="0"/>
              <a:t>(VOCÊ COME BOLO)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THEY EAT APPLE</a:t>
            </a:r>
            <a:br>
              <a:rPr lang="pt-BR" dirty="0"/>
            </a:br>
            <a:r>
              <a:rPr lang="pt-BR" dirty="0"/>
              <a:t>(ELES/ELAS COMEM MAÇÃ)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WE EAT CHOCOLATE</a:t>
            </a:r>
            <a:br>
              <a:rPr lang="pt-BR" dirty="0"/>
            </a:br>
            <a:r>
              <a:rPr lang="pt-BR" dirty="0"/>
              <a:t>(NÓS COMEMOS CHOCOLATE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AF70C17-9A32-9A4B-3CC1-74E8C00B1E8A}"/>
              </a:ext>
            </a:extLst>
          </p:cNvPr>
          <p:cNvCxnSpPr>
            <a:cxnSpLocks/>
          </p:cNvCxnSpPr>
          <p:nvPr/>
        </p:nvCxnSpPr>
        <p:spPr>
          <a:xfrm>
            <a:off x="4487594" y="2405575"/>
            <a:ext cx="194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5F98C80-B1D7-4020-A6F5-2ED9F0F514E1}"/>
              </a:ext>
            </a:extLst>
          </p:cNvPr>
          <p:cNvCxnSpPr/>
          <p:nvPr/>
        </p:nvCxnSpPr>
        <p:spPr>
          <a:xfrm>
            <a:off x="4417255" y="3545058"/>
            <a:ext cx="1856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E953F9B-4529-2324-F193-6902ACB17DBF}"/>
              </a:ext>
            </a:extLst>
          </p:cNvPr>
          <p:cNvCxnSpPr/>
          <p:nvPr/>
        </p:nvCxnSpPr>
        <p:spPr>
          <a:xfrm>
            <a:off x="4487594" y="4417255"/>
            <a:ext cx="2419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AF79738-47E9-A459-DE90-3CAE4B4072DC}"/>
              </a:ext>
            </a:extLst>
          </p:cNvPr>
          <p:cNvCxnSpPr/>
          <p:nvPr/>
        </p:nvCxnSpPr>
        <p:spPr>
          <a:xfrm>
            <a:off x="4712677" y="5303520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D785A2-05E9-5907-C3D5-EE7490E1D778}"/>
              </a:ext>
            </a:extLst>
          </p:cNvPr>
          <p:cNvSpPr txBox="1"/>
          <p:nvPr/>
        </p:nvSpPr>
        <p:spPr>
          <a:xfrm>
            <a:off x="7132320" y="2087463"/>
            <a:ext cx="505967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I EAT </a:t>
            </a:r>
            <a:r>
              <a:rPr lang="pt-BR" sz="1900" u="sng" dirty="0"/>
              <a:t>A BIG </a:t>
            </a:r>
            <a:r>
              <a:rPr lang="pt-BR" sz="1900" dirty="0"/>
              <a:t>SANDWICH</a:t>
            </a:r>
            <a:br>
              <a:rPr lang="pt-BR" sz="1900" dirty="0"/>
            </a:br>
            <a:r>
              <a:rPr lang="pt-BR" sz="1900" dirty="0"/>
              <a:t>(EU COMO </a:t>
            </a:r>
            <a:r>
              <a:rPr lang="pt-BR" sz="1900" u="sng" dirty="0"/>
              <a:t>UM</a:t>
            </a:r>
            <a:r>
              <a:rPr lang="pt-BR" sz="1900" dirty="0"/>
              <a:t> SANDUÍCHE </a:t>
            </a:r>
            <a:r>
              <a:rPr lang="pt-BR" sz="1900" u="sng" dirty="0"/>
              <a:t>GRANDE</a:t>
            </a:r>
            <a:r>
              <a:rPr lang="pt-BR" sz="1900" dirty="0"/>
              <a:t>)</a:t>
            </a:r>
            <a:br>
              <a:rPr lang="pt-BR" sz="1900" dirty="0"/>
            </a:br>
            <a:br>
              <a:rPr lang="pt-BR" sz="1900" dirty="0"/>
            </a:br>
            <a:br>
              <a:rPr lang="pt-BR" sz="1900" dirty="0"/>
            </a:br>
            <a:r>
              <a:rPr lang="pt-BR" sz="1900" dirty="0"/>
              <a:t>YOU EAT </a:t>
            </a:r>
            <a:r>
              <a:rPr lang="pt-BR" sz="1900" u="sng" dirty="0"/>
              <a:t>A BIG </a:t>
            </a:r>
            <a:r>
              <a:rPr lang="pt-BR" sz="1900" dirty="0"/>
              <a:t>CAKE</a:t>
            </a:r>
            <a:br>
              <a:rPr lang="pt-BR" sz="1900" dirty="0"/>
            </a:br>
            <a:r>
              <a:rPr lang="pt-BR" sz="1900" dirty="0"/>
              <a:t>(VOCÊ COME </a:t>
            </a:r>
            <a:r>
              <a:rPr lang="pt-BR" sz="1900" u="sng" dirty="0"/>
              <a:t>UM</a:t>
            </a:r>
            <a:r>
              <a:rPr lang="pt-BR" sz="1900" dirty="0"/>
              <a:t> BOLO </a:t>
            </a:r>
            <a:r>
              <a:rPr lang="pt-BR" sz="1900" u="sng" dirty="0"/>
              <a:t>GRANDE</a:t>
            </a:r>
            <a:r>
              <a:rPr lang="pt-BR" sz="1900" dirty="0"/>
              <a:t>)</a:t>
            </a:r>
            <a:br>
              <a:rPr lang="pt-BR" sz="1900" dirty="0"/>
            </a:br>
            <a:br>
              <a:rPr lang="pt-BR" sz="1900" dirty="0"/>
            </a:br>
            <a:r>
              <a:rPr lang="pt-BR" sz="1900" dirty="0"/>
              <a:t>THEY EAT </a:t>
            </a:r>
            <a:r>
              <a:rPr lang="pt-BR" sz="1900" u="sng" dirty="0"/>
              <a:t>A BIG </a:t>
            </a:r>
            <a:r>
              <a:rPr lang="pt-BR" sz="1900" dirty="0"/>
              <a:t>APPLE</a:t>
            </a:r>
            <a:br>
              <a:rPr lang="pt-BR" sz="1900" dirty="0"/>
            </a:br>
            <a:r>
              <a:rPr lang="pt-BR" sz="1900" dirty="0"/>
              <a:t>(ELES/ELAS COMEM </a:t>
            </a:r>
            <a:r>
              <a:rPr lang="pt-BR" sz="1900" u="sng" dirty="0"/>
              <a:t>UMA</a:t>
            </a:r>
            <a:r>
              <a:rPr lang="pt-BR" sz="1900" dirty="0"/>
              <a:t> MAÇÃ </a:t>
            </a:r>
            <a:r>
              <a:rPr lang="pt-BR" sz="1900" u="sng" dirty="0"/>
              <a:t>GRANDE</a:t>
            </a:r>
            <a:r>
              <a:rPr lang="pt-BR" sz="1900" dirty="0"/>
              <a:t>)</a:t>
            </a:r>
            <a:br>
              <a:rPr lang="pt-BR" sz="1900" dirty="0"/>
            </a:br>
            <a:br>
              <a:rPr lang="pt-BR" sz="1900" dirty="0"/>
            </a:br>
            <a:r>
              <a:rPr lang="pt-BR" sz="1900" dirty="0"/>
              <a:t>WE EAT </a:t>
            </a:r>
            <a:r>
              <a:rPr lang="pt-BR" sz="1900" u="sng" dirty="0"/>
              <a:t>A BIG </a:t>
            </a:r>
            <a:r>
              <a:rPr lang="pt-BR" sz="1900" dirty="0"/>
              <a:t>CHOCOLATE </a:t>
            </a:r>
            <a:br>
              <a:rPr lang="pt-BR" sz="1900" dirty="0"/>
            </a:br>
            <a:r>
              <a:rPr lang="pt-BR" sz="1900" dirty="0"/>
              <a:t>(NÓS COMEMOS </a:t>
            </a:r>
            <a:r>
              <a:rPr lang="pt-BR" sz="1900" u="sng" dirty="0"/>
              <a:t>UM</a:t>
            </a:r>
            <a:r>
              <a:rPr lang="pt-BR" sz="1900" dirty="0"/>
              <a:t> CHOCOLATE </a:t>
            </a:r>
            <a:r>
              <a:rPr lang="pt-BR" sz="1900" u="sng" dirty="0"/>
              <a:t>GRANDE</a:t>
            </a:r>
            <a:r>
              <a:rPr lang="pt-BR" sz="1900" dirty="0"/>
              <a:t>)</a:t>
            </a:r>
            <a:br>
              <a:rPr lang="pt-BR" sz="1900" dirty="0"/>
            </a:br>
            <a:br>
              <a:rPr lang="pt-BR" sz="1900" dirty="0"/>
            </a:br>
            <a:endParaRPr lang="pt-BR" sz="19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8CAE84-A02D-5A46-9163-AA7AA5AE3918}"/>
              </a:ext>
            </a:extLst>
          </p:cNvPr>
          <p:cNvSpPr txBox="1"/>
          <p:nvPr/>
        </p:nvSpPr>
        <p:spPr>
          <a:xfrm>
            <a:off x="4487594" y="1935921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Inserindo o “BIG”</a:t>
            </a:r>
          </a:p>
        </p:txBody>
      </p:sp>
    </p:spTree>
    <p:extLst>
      <p:ext uri="{BB962C8B-B14F-4D97-AF65-F5344CB8AC3E}">
        <p14:creationId xmlns:p14="http://schemas.microsoft.com/office/powerpoint/2010/main" val="3181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D2600-15E0-5824-6F20-F564E8D7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5847"/>
            <a:ext cx="10353761" cy="1326321"/>
          </a:xfrm>
        </p:spPr>
        <p:txBody>
          <a:bodyPr/>
          <a:lstStyle/>
          <a:p>
            <a:r>
              <a:rPr lang="pt-BR" dirty="0"/>
              <a:t>objetivo 5 – a/</a:t>
            </a:r>
            <a:r>
              <a:rPr lang="pt-BR" dirty="0" err="1"/>
              <a:t>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0059D-00D9-6115-6C80-5683BF10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425169"/>
            <a:ext cx="10353762" cy="369513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/ AN (“ÊI” /”EN” / UM ou UMA)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 palavra que você vê aqui em cima (e viu de surpresa no slide anterior) significa simplesmente “UM ou UMA”.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Perceba que Eu disse “ESSA PALAVRA” e não “ESSAS PALAVRAS”.  O A e AN significam a mesma coisa, mas tem uma única diferença (frescura..</a:t>
            </a:r>
            <a:r>
              <a:rPr lang="pt-BR" dirty="0" err="1"/>
              <a:t>cof</a:t>
            </a:r>
            <a:r>
              <a:rPr lang="pt-BR" dirty="0"/>
              <a:t>...</a:t>
            </a:r>
            <a:r>
              <a:rPr lang="pt-BR" dirty="0" err="1"/>
              <a:t>cof</a:t>
            </a:r>
            <a:r>
              <a:rPr lang="pt-BR" dirty="0"/>
              <a:t>...). Se a palavra DEPOIS dela começar com SOM de uma vogal, então você usa o AN. Se começar com SOM de uma consoante (como foi o caso com “BIG” no slide anterior, usamos o 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77DC06-A267-CB1E-F8AA-FB50330E4CA9}"/>
              </a:ext>
            </a:extLst>
          </p:cNvPr>
          <p:cNvSpPr txBox="1"/>
          <p:nvPr/>
        </p:nvSpPr>
        <p:spPr>
          <a:xfrm>
            <a:off x="924444" y="5397304"/>
            <a:ext cx="982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EX: </a:t>
            </a:r>
            <a:br>
              <a:rPr lang="pt-BR" dirty="0"/>
            </a:br>
            <a:r>
              <a:rPr lang="pt-BR" dirty="0"/>
              <a:t>YOU EAT A BIG SANDWICH (VOCÊ COME UM SANDUÍCHE GRANDE)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YOU EAT AN AWFUL SANDWICH (VOCÊ COME UM SANDUÍCHE TERRÍVEL)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8A28919-6145-4500-7856-465728D2D59F}"/>
              </a:ext>
            </a:extLst>
          </p:cNvPr>
          <p:cNvSpPr/>
          <p:nvPr/>
        </p:nvSpPr>
        <p:spPr>
          <a:xfrm>
            <a:off x="1953380" y="5623447"/>
            <a:ext cx="759655" cy="47104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595338-749C-DF07-DC01-E3FC4FD6BEF1}"/>
              </a:ext>
            </a:extLst>
          </p:cNvPr>
          <p:cNvSpPr/>
          <p:nvPr/>
        </p:nvSpPr>
        <p:spPr>
          <a:xfrm>
            <a:off x="5500468" y="5690157"/>
            <a:ext cx="422030" cy="3376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15D7B48-8575-D6AE-5F7E-42FEAB182EBE}"/>
              </a:ext>
            </a:extLst>
          </p:cNvPr>
          <p:cNvSpPr/>
          <p:nvPr/>
        </p:nvSpPr>
        <p:spPr>
          <a:xfrm>
            <a:off x="7329268" y="5690157"/>
            <a:ext cx="998806" cy="33762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2A6938C-D879-9ACD-2D4E-4A9A4C829E35}"/>
              </a:ext>
            </a:extLst>
          </p:cNvPr>
          <p:cNvSpPr/>
          <p:nvPr/>
        </p:nvSpPr>
        <p:spPr>
          <a:xfrm>
            <a:off x="1953380" y="6245827"/>
            <a:ext cx="1352528" cy="337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CAA62A2-F455-3BD4-F305-AB50EAD78143}"/>
              </a:ext>
            </a:extLst>
          </p:cNvPr>
          <p:cNvSpPr/>
          <p:nvPr/>
        </p:nvSpPr>
        <p:spPr>
          <a:xfrm>
            <a:off x="7730197" y="6254967"/>
            <a:ext cx="1195754" cy="3376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D16EE7E-D871-3E78-1C51-87604BF6C52E}"/>
              </a:ext>
            </a:extLst>
          </p:cNvPr>
          <p:cNvSpPr/>
          <p:nvPr/>
        </p:nvSpPr>
        <p:spPr>
          <a:xfrm>
            <a:off x="6006269" y="6138219"/>
            <a:ext cx="577411" cy="454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8A4485-9335-FF2E-5700-C525AC489A85}"/>
              </a:ext>
            </a:extLst>
          </p:cNvPr>
          <p:cNvSpPr txBox="1"/>
          <p:nvPr/>
        </p:nvSpPr>
        <p:spPr>
          <a:xfrm>
            <a:off x="8496887" y="4783807"/>
            <a:ext cx="36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*AWFUL (“ÓFUUL “ / TERRÍVEL)</a:t>
            </a:r>
          </a:p>
        </p:txBody>
      </p:sp>
    </p:spTree>
    <p:extLst>
      <p:ext uri="{BB962C8B-B14F-4D97-AF65-F5344CB8AC3E}">
        <p14:creationId xmlns:p14="http://schemas.microsoft.com/office/powerpoint/2010/main" val="251889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690D-8C23-8C92-F12F-239DE1E1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2141"/>
            <a:ext cx="10353761" cy="1326321"/>
          </a:xfrm>
        </p:spPr>
        <p:txBody>
          <a:bodyPr>
            <a:normAutofit/>
          </a:bodyPr>
          <a:lstStyle/>
          <a:p>
            <a:r>
              <a:rPr lang="pt-BR" dirty="0"/>
              <a:t>PAUSA pro </a:t>
            </a:r>
            <a:r>
              <a:rPr lang="pt-BR" dirty="0" err="1"/>
              <a:t>cafézinho</a:t>
            </a:r>
            <a:r>
              <a:rPr lang="pt-BR" dirty="0"/>
              <a:t>! (e PARA A REVISÃO RÁPIDA DOS OBJETIVOS 1 E 5)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2FBEF-E304-D56E-63EF-C7D077BE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" y="1758462"/>
            <a:ext cx="6780628" cy="50995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dirty="0"/>
              <a:t>Objetivo 1 -</a:t>
            </a:r>
            <a:r>
              <a:rPr lang="pt-BR" dirty="0">
                <a:cs typeface="Levenim MT" panose="02010502060101010101" pitchFamily="2" charset="-79"/>
              </a:rPr>
              <a:t>– aprender como montar uma frase afirmativa em inglês</a:t>
            </a:r>
            <a:r>
              <a:rPr lang="pt-BR" dirty="0"/>
              <a:t> .</a:t>
            </a:r>
            <a:br>
              <a:rPr lang="pt-BR" dirty="0"/>
            </a:br>
            <a:r>
              <a:rPr lang="pt-BR" dirty="0"/>
              <a:t>Modelo : PERSON + VERB + COMPLEMENT</a:t>
            </a:r>
            <a:br>
              <a:rPr lang="pt-BR" dirty="0"/>
            </a:br>
            <a:r>
              <a:rPr lang="pt-BR" dirty="0"/>
              <a:t>Exemplo :</a:t>
            </a:r>
            <a:br>
              <a:rPr lang="pt-BR" dirty="0"/>
            </a:br>
            <a:r>
              <a:rPr lang="pt-BR" dirty="0"/>
              <a:t>They drink </a:t>
            </a:r>
            <a:r>
              <a:rPr lang="pt-BR" dirty="0" err="1"/>
              <a:t>juice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 </a:t>
            </a:r>
            <a:r>
              <a:rPr lang="pt-BR" dirty="0" err="1"/>
              <a:t>cake</a:t>
            </a:r>
            <a:br>
              <a:rPr lang="pt-BR" dirty="0"/>
            </a:br>
            <a:r>
              <a:rPr lang="pt-BR" dirty="0" err="1"/>
              <a:t>We</a:t>
            </a:r>
            <a:r>
              <a:rPr lang="pt-BR" dirty="0"/>
              <a:t> drink </a:t>
            </a:r>
            <a:r>
              <a:rPr lang="pt-BR" dirty="0" err="1"/>
              <a:t>drink</a:t>
            </a:r>
            <a:r>
              <a:rPr lang="pt-BR" dirty="0"/>
              <a:t> cold </a:t>
            </a:r>
            <a:r>
              <a:rPr lang="pt-BR" dirty="0" err="1"/>
              <a:t>beer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Objetivo 5 -</a:t>
            </a:r>
            <a:r>
              <a:rPr lang="pt-BR" dirty="0">
                <a:cs typeface="Levenim MT" panose="02010502060101010101" pitchFamily="2" charset="-79"/>
              </a:rPr>
              <a:t> aprender a diferença de “a/</a:t>
            </a:r>
            <a:r>
              <a:rPr lang="pt-BR" dirty="0" err="1">
                <a:cs typeface="Levenim MT" panose="02010502060101010101" pitchFamily="2" charset="-79"/>
              </a:rPr>
              <a:t>an</a:t>
            </a:r>
            <a:r>
              <a:rPr lang="pt-BR" dirty="0">
                <a:cs typeface="Levenim MT" panose="02010502060101010101" pitchFamily="2" charset="-79"/>
              </a:rPr>
              <a:t> “ .</a:t>
            </a: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Modelo: significa “UM ou UMA” . A é usado quando a próxima palavra começa com som de consoante (</a:t>
            </a:r>
            <a:r>
              <a:rPr lang="pt-BR" dirty="0" err="1">
                <a:cs typeface="Levenim MT" panose="02010502060101010101" pitchFamily="2" charset="-79"/>
              </a:rPr>
              <a:t>ex</a:t>
            </a:r>
            <a:r>
              <a:rPr lang="pt-BR" dirty="0">
                <a:cs typeface="Levenim MT" panose="02010502060101010101" pitchFamily="2" charset="-79"/>
              </a:rPr>
              <a:t>: </a:t>
            </a:r>
            <a:r>
              <a:rPr lang="pt-BR" u="sng" dirty="0">
                <a:cs typeface="Levenim MT" panose="02010502060101010101" pitchFamily="2" charset="-79"/>
              </a:rPr>
              <a:t>B</a:t>
            </a:r>
            <a:r>
              <a:rPr lang="pt-BR" dirty="0">
                <a:cs typeface="Levenim MT" panose="02010502060101010101" pitchFamily="2" charset="-79"/>
              </a:rPr>
              <a:t>IG) e AN é usado quando a próxima palavra começa com som de vogal (</a:t>
            </a:r>
            <a:r>
              <a:rPr lang="pt-BR" dirty="0" err="1">
                <a:cs typeface="Levenim MT" panose="02010502060101010101" pitchFamily="2" charset="-79"/>
              </a:rPr>
              <a:t>ex</a:t>
            </a:r>
            <a:r>
              <a:rPr lang="pt-BR" dirty="0">
                <a:cs typeface="Levenim MT" panose="02010502060101010101" pitchFamily="2" charset="-79"/>
              </a:rPr>
              <a:t>: </a:t>
            </a:r>
            <a:r>
              <a:rPr lang="pt-BR" u="sng" dirty="0">
                <a:cs typeface="Levenim MT" panose="02010502060101010101" pitchFamily="2" charset="-79"/>
              </a:rPr>
              <a:t>A</a:t>
            </a:r>
            <a:r>
              <a:rPr lang="pt-BR" dirty="0">
                <a:cs typeface="Levenim MT" panose="02010502060101010101" pitchFamily="2" charset="-79"/>
              </a:rPr>
              <a:t>WFUL).</a:t>
            </a: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Exemplo :</a:t>
            </a: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 I drink </a:t>
            </a:r>
            <a:r>
              <a:rPr lang="pt-BR" u="sng" dirty="0">
                <a:cs typeface="Levenim MT" panose="02010502060101010101" pitchFamily="2" charset="-79"/>
              </a:rPr>
              <a:t>A c</a:t>
            </a:r>
            <a:r>
              <a:rPr lang="pt-BR" dirty="0">
                <a:cs typeface="Levenim MT" panose="02010502060101010101" pitchFamily="2" charset="-79"/>
              </a:rPr>
              <a:t>old </a:t>
            </a:r>
            <a:r>
              <a:rPr lang="pt-BR" dirty="0" err="1">
                <a:cs typeface="Levenim MT" panose="02010502060101010101" pitchFamily="2" charset="-79"/>
              </a:rPr>
              <a:t>juice</a:t>
            </a:r>
            <a:r>
              <a:rPr lang="pt-BR" dirty="0">
                <a:cs typeface="Levenim MT" panose="02010502060101010101" pitchFamily="2" charset="-79"/>
              </a:rPr>
              <a:t> ,</a:t>
            </a:r>
            <a:br>
              <a:rPr lang="pt-BR" dirty="0">
                <a:cs typeface="Levenim MT" panose="02010502060101010101" pitchFamily="2" charset="-79"/>
              </a:rPr>
            </a:br>
            <a:r>
              <a:rPr lang="pt-BR" dirty="0" err="1">
                <a:cs typeface="Levenim MT" panose="02010502060101010101" pitchFamily="2" charset="-79"/>
              </a:rPr>
              <a:t>You</a:t>
            </a:r>
            <a:r>
              <a:rPr lang="pt-BR" dirty="0">
                <a:cs typeface="Levenim MT" panose="02010502060101010101" pitchFamily="2" charset="-79"/>
              </a:rPr>
              <a:t> </a:t>
            </a:r>
            <a:r>
              <a:rPr lang="pt-BR" dirty="0" err="1">
                <a:cs typeface="Levenim MT" panose="02010502060101010101" pitchFamily="2" charset="-79"/>
              </a:rPr>
              <a:t>eat</a:t>
            </a:r>
            <a:r>
              <a:rPr lang="pt-BR" dirty="0">
                <a:cs typeface="Levenim MT" panose="02010502060101010101" pitchFamily="2" charset="-79"/>
              </a:rPr>
              <a:t> </a:t>
            </a:r>
            <a:r>
              <a:rPr lang="pt-BR" u="sng" dirty="0">
                <a:cs typeface="Levenim MT" panose="02010502060101010101" pitchFamily="2" charset="-79"/>
              </a:rPr>
              <a:t>AN </a:t>
            </a:r>
            <a:r>
              <a:rPr lang="pt-BR" u="sng" dirty="0" err="1">
                <a:cs typeface="Levenim MT" panose="02010502060101010101" pitchFamily="2" charset="-79"/>
              </a:rPr>
              <a:t>a</a:t>
            </a:r>
            <a:r>
              <a:rPr lang="pt-BR" dirty="0" err="1">
                <a:cs typeface="Levenim MT" panose="02010502060101010101" pitchFamily="2" charset="-79"/>
              </a:rPr>
              <a:t>wful</a:t>
            </a:r>
            <a:r>
              <a:rPr lang="pt-BR" dirty="0">
                <a:cs typeface="Levenim MT" panose="02010502060101010101" pitchFamily="2" charset="-79"/>
              </a:rPr>
              <a:t> </a:t>
            </a:r>
            <a:r>
              <a:rPr lang="pt-BR" dirty="0" err="1">
                <a:cs typeface="Levenim MT" panose="02010502060101010101" pitchFamily="2" charset="-79"/>
              </a:rPr>
              <a:t>cake</a:t>
            </a:r>
            <a:r>
              <a:rPr lang="pt-BR" dirty="0">
                <a:cs typeface="Levenim MT" panose="02010502060101010101" pitchFamily="2" charset="-79"/>
              </a:rPr>
              <a:t> </a:t>
            </a:r>
            <a:endParaRPr lang="pt-BR" dirty="0"/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0367FC5A-9A73-D14E-D0A6-6F6E2AC9D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525"/>
          <a:stretch/>
        </p:blipFill>
        <p:spPr>
          <a:xfrm>
            <a:off x="7678736" y="2210935"/>
            <a:ext cx="3511778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67863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48604"/>
            <a:ext cx="11136924" cy="1126978"/>
          </a:xfrm>
        </p:spPr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575581" y="1828800"/>
            <a:ext cx="9594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1 – aprender como montar uma frase afirmativa em inglês 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2 – aprender como montar uma frase interrogativa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3 – aprender como montar uma negativa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4 – Evoluir o vocabulário AOS POUCOS nessa 1ª aula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5 – aprender a diferença de “a/</a:t>
            </a:r>
            <a:r>
              <a:rPr lang="pt-BR" sz="2400" dirty="0" err="1">
                <a:cs typeface="Levenim MT" panose="02010502060101010101" pitchFamily="2" charset="-79"/>
              </a:rPr>
              <a:t>an</a:t>
            </a:r>
            <a:r>
              <a:rPr lang="pt-BR" sz="2400" dirty="0">
                <a:cs typeface="Levenim MT" panose="02010502060101010101" pitchFamily="2" charset="-79"/>
              </a:rPr>
              <a:t> “ </a:t>
            </a:r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CBF34E9A-5777-89E8-8D12-9DFC6B1C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019" y="1371600"/>
            <a:ext cx="914400" cy="9144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099054FE-8ADC-08AE-0123-7AE56856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053" y="44360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8B484-F617-9C40-7830-CA004E0E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2 </a:t>
            </a:r>
            <a:r>
              <a:rPr lang="pt-BR" sz="3600" dirty="0">
                <a:cs typeface="Levenim MT" panose="02010502060101010101" pitchFamily="2" charset="-79"/>
              </a:rPr>
              <a:t>– aprender como montar uma frase interrogativa em inglês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8789F-5BC2-BB82-EFF5-3E6800B1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332936"/>
          </a:xfrm>
        </p:spPr>
        <p:txBody>
          <a:bodyPr/>
          <a:lstStyle/>
          <a:p>
            <a:r>
              <a:rPr lang="pt-BR" dirty="0"/>
              <a:t>Por incrível que possa parecer, essa vai ser a parte mais fácil da aula (empatando com o objetivo 3 (negativas). Isso tudo graças ao </a:t>
            </a:r>
            <a:r>
              <a:rPr lang="pt-BR" u="sng" dirty="0"/>
              <a:t>distinto senhor  verbo “DO (“DO”/FAZER).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250FB6-3B81-F6DC-04DB-E248559F3425}"/>
              </a:ext>
            </a:extLst>
          </p:cNvPr>
          <p:cNvSpPr txBox="1"/>
          <p:nvPr/>
        </p:nvSpPr>
        <p:spPr>
          <a:xfrm>
            <a:off x="1012873" y="3489949"/>
            <a:ext cx="378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DO (EU FAÇO)</a:t>
            </a:r>
            <a:br>
              <a:rPr lang="pt-BR" dirty="0"/>
            </a:br>
            <a:r>
              <a:rPr lang="pt-BR" dirty="0"/>
              <a:t>YOU DO (VOCÊ FAZ)</a:t>
            </a:r>
            <a:br>
              <a:rPr lang="pt-BR" dirty="0"/>
            </a:br>
            <a:r>
              <a:rPr lang="pt-BR" dirty="0"/>
              <a:t>WE DO (NÓS FAZEMOS)</a:t>
            </a:r>
            <a:br>
              <a:rPr lang="pt-BR" dirty="0"/>
            </a:br>
            <a:r>
              <a:rPr lang="pt-BR" dirty="0"/>
              <a:t>THEY DO (ELES/ELAS FAZEM)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C23F15-2F49-3556-8E48-469FBDF00FE2}"/>
              </a:ext>
            </a:extLst>
          </p:cNvPr>
          <p:cNvSpPr/>
          <p:nvPr/>
        </p:nvSpPr>
        <p:spPr>
          <a:xfrm>
            <a:off x="1012873" y="3429000"/>
            <a:ext cx="3418449" cy="145248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E64065-67B7-CA8E-EA1D-D3ED8811B1E6}"/>
              </a:ext>
            </a:extLst>
          </p:cNvPr>
          <p:cNvSpPr txBox="1"/>
          <p:nvPr/>
        </p:nvSpPr>
        <p:spPr>
          <a:xfrm>
            <a:off x="913795" y="5031203"/>
            <a:ext cx="3784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p.s</a:t>
            </a:r>
            <a:r>
              <a:rPr lang="pt-BR" sz="1600" dirty="0"/>
              <a:t>: tem o verbo “MAKE (“MÊIK/FAZER) que significa o mesmo que o “DO”, mas é usado diferente. Falo dele depois. FOCA NO “DO”</a:t>
            </a:r>
          </a:p>
        </p:txBody>
      </p:sp>
      <p:pic>
        <p:nvPicPr>
          <p:cNvPr id="8" name="Imagem 7" descr="Homem falando no celular&#10;&#10;Descrição gerada automaticamente com confiança média">
            <a:extLst>
              <a:ext uri="{FF2B5EF4-FFF2-40B4-BE49-F238E27FC236}">
                <a16:creationId xmlns:a16="http://schemas.microsoft.com/office/drawing/2014/main" id="{C387A681-642D-DFC3-C321-73C82F26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96" y="3008239"/>
            <a:ext cx="3187964" cy="3746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BDAF04-F907-998E-16FD-7EDC9AAAE715}"/>
              </a:ext>
            </a:extLst>
          </p:cNvPr>
          <p:cNvSpPr txBox="1"/>
          <p:nvPr/>
        </p:nvSpPr>
        <p:spPr>
          <a:xfrm>
            <a:off x="8348844" y="3040459"/>
            <a:ext cx="1589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highlight>
                  <a:srgbClr val="008000"/>
                </a:highlight>
              </a:rPr>
              <a:t>DO</a:t>
            </a:r>
          </a:p>
        </p:txBody>
      </p:sp>
      <p:pic>
        <p:nvPicPr>
          <p:cNvPr id="11" name="Gráfico 10" descr="Seta: girar para a esquerda com preenchimento sólido">
            <a:extLst>
              <a:ext uri="{FF2B5EF4-FFF2-40B4-BE49-F238E27FC236}">
                <a16:creationId xmlns:a16="http://schemas.microsoft.com/office/drawing/2014/main" id="{52FCD78E-B0E5-73FE-7DC5-FC10231B3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740903">
            <a:off x="6439003" y="28465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0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21373-82F2-5F61-B004-F8930EC3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2 </a:t>
            </a:r>
            <a:r>
              <a:rPr lang="pt-BR" sz="3200" dirty="0">
                <a:cs typeface="Levenim MT" panose="02010502060101010101" pitchFamily="2" charset="-79"/>
              </a:rPr>
              <a:t>– aprender como montar uma frase interrogativa em inglês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95F97-2A32-4617-3C8F-741BE8BD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332936"/>
          </a:xfrm>
        </p:spPr>
        <p:txBody>
          <a:bodyPr>
            <a:normAutofit/>
          </a:bodyPr>
          <a:lstStyle/>
          <a:p>
            <a:r>
              <a:rPr lang="pt-BR" dirty="0"/>
              <a:t>O “DO” é um verbo que trabalha bastante na língua inglesa. Isso porque ele é um VERBO AUXILIAR, o que significa  que se você coloca ele em uma frase e de uma maneira específica, ele pode mudar todo o significado dela. Como por exemplo...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AA4246-CBB2-5FC7-4898-542E299E50EF}"/>
              </a:ext>
            </a:extLst>
          </p:cNvPr>
          <p:cNvSpPr txBox="1"/>
          <p:nvPr/>
        </p:nvSpPr>
        <p:spPr>
          <a:xfrm>
            <a:off x="2457157" y="3443068"/>
            <a:ext cx="772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YOU DRINK COLD BEER. (VOCÊ BEBE CERVEJA GELADA)</a:t>
            </a:r>
            <a:br>
              <a:rPr lang="pt-BR" dirty="0"/>
            </a:br>
            <a:br>
              <a:rPr lang="pt-BR" dirty="0"/>
            </a:br>
            <a:r>
              <a:rPr lang="pt-BR" u="sng" dirty="0"/>
              <a:t>DO</a:t>
            </a:r>
            <a:r>
              <a:rPr lang="pt-BR" dirty="0"/>
              <a:t> YOU DRINK COLD BEER? (VOCÊ BEBE CERVEJA GELADA</a:t>
            </a:r>
            <a:r>
              <a:rPr lang="pt-BR" u="sng" dirty="0"/>
              <a:t>?</a:t>
            </a:r>
            <a:r>
              <a:rPr lang="pt-BR" dirty="0"/>
              <a:t>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C1B128B-CF4F-C8F9-75B2-FACAF253AEE9}"/>
              </a:ext>
            </a:extLst>
          </p:cNvPr>
          <p:cNvSpPr/>
          <p:nvPr/>
        </p:nvSpPr>
        <p:spPr>
          <a:xfrm>
            <a:off x="2457157" y="3904733"/>
            <a:ext cx="482991" cy="6250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722438-A9A3-D2C9-3364-090BD850FF3C}"/>
              </a:ext>
            </a:extLst>
          </p:cNvPr>
          <p:cNvSpPr/>
          <p:nvPr/>
        </p:nvSpPr>
        <p:spPr>
          <a:xfrm>
            <a:off x="8940018" y="3904733"/>
            <a:ext cx="211016" cy="62506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F47528-6E90-9368-D753-02674C22B93E}"/>
              </a:ext>
            </a:extLst>
          </p:cNvPr>
          <p:cNvSpPr txBox="1"/>
          <p:nvPr/>
        </p:nvSpPr>
        <p:spPr>
          <a:xfrm flipH="1">
            <a:off x="403275" y="4828063"/>
            <a:ext cx="116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 caso você tenha reparado, sim, você acaba de aprender como se cria uma pergunta em inglês. Bacana, né?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9CF4D6-4A69-0A9E-CD28-0DEC1CFBC9BA}"/>
              </a:ext>
            </a:extLst>
          </p:cNvPr>
          <p:cNvSpPr txBox="1"/>
          <p:nvPr/>
        </p:nvSpPr>
        <p:spPr>
          <a:xfrm>
            <a:off x="2293034" y="5780036"/>
            <a:ext cx="977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DAS PERGUNTAS : </a:t>
            </a:r>
            <a:r>
              <a:rPr lang="pt-BR" u="sng" dirty="0"/>
              <a:t>DO</a:t>
            </a:r>
            <a:r>
              <a:rPr lang="pt-BR" dirty="0"/>
              <a:t> + PERSON + VERB + COMPLEMENT +?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AF6D9DC-757B-035E-8494-82C1263D5CE1}"/>
              </a:ext>
            </a:extLst>
          </p:cNvPr>
          <p:cNvSpPr/>
          <p:nvPr/>
        </p:nvSpPr>
        <p:spPr>
          <a:xfrm>
            <a:off x="2152356" y="5534744"/>
            <a:ext cx="8027963" cy="85991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48604"/>
            <a:ext cx="11136924" cy="1126978"/>
          </a:xfrm>
        </p:spPr>
        <p:txBody>
          <a:bodyPr/>
          <a:lstStyle/>
          <a:p>
            <a:r>
              <a:rPr lang="pt-BR" dirty="0">
                <a:latin typeface="+mn-lt"/>
                <a:cs typeface="Levenim MT" panose="02010502060101010101" pitchFamily="2" charset="-79"/>
              </a:rPr>
              <a:t>O conceito por trás do curso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575581" y="1828800"/>
            <a:ext cx="9594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1 – Foco no objetivo da sua fala. Como se afirma algo? Como se nega ou faz uma pergunta?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2 – Mais liberdade (e também responsabilidade) para os alunos se desenvolverem por conta própria e no ritmo que acharem mais adequado.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3 – Entender como a língua funciona, não apenas frases prontas para situações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372142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DED95-4D7D-B0C4-1BCD-CA5521D9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2 </a:t>
            </a:r>
            <a:r>
              <a:rPr lang="pt-BR" sz="3600" dirty="0">
                <a:cs typeface="Levenim MT" panose="02010502060101010101" pitchFamily="2" charset="-79"/>
              </a:rPr>
              <a:t>– aprender como montar uma frase interrogativa em inglês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9132F-DDD7-D36D-24BF-2551E7A6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20984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 sim, o modelo “DO + PERSON + VERB + COMPLEMENT+?”  serve até pro próprio “DO”. A pergunta “Do </a:t>
            </a:r>
            <a:r>
              <a:rPr lang="pt-BR" dirty="0" err="1"/>
              <a:t>you</a:t>
            </a:r>
            <a:r>
              <a:rPr lang="pt-BR" dirty="0"/>
              <a:t> do yoga?” (você faz yoga?) está 100% correta. Tente mudar algumas das frases que já criamos para o interrogativo.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E30EA0F-E805-8204-EC35-99D2BCB8D175}"/>
              </a:ext>
            </a:extLst>
          </p:cNvPr>
          <p:cNvSpPr txBox="1"/>
          <p:nvPr/>
        </p:nvSpPr>
        <p:spPr>
          <a:xfrm>
            <a:off x="4904938" y="3552093"/>
            <a:ext cx="289794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sz="2000" dirty="0" err="1"/>
              <a:t>You</a:t>
            </a:r>
            <a:r>
              <a:rPr lang="pt-BR" sz="2000" dirty="0"/>
              <a:t> drink </a:t>
            </a:r>
            <a:r>
              <a:rPr lang="pt-BR" sz="2000" dirty="0" err="1"/>
              <a:t>juice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 err="1"/>
              <a:t>We</a:t>
            </a:r>
            <a:r>
              <a:rPr lang="pt-BR" sz="2000" dirty="0"/>
              <a:t> drink </a:t>
            </a:r>
            <a:r>
              <a:rPr lang="pt-BR" sz="2000" dirty="0" err="1"/>
              <a:t>beer</a:t>
            </a: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dirty="0"/>
              <a:t>I drink </a:t>
            </a:r>
            <a:r>
              <a:rPr lang="pt-BR" sz="2000" dirty="0" err="1"/>
              <a:t>water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I </a:t>
            </a:r>
            <a:r>
              <a:rPr lang="pt-BR" sz="2000" dirty="0" err="1"/>
              <a:t>eat</a:t>
            </a:r>
            <a:r>
              <a:rPr lang="pt-BR" sz="2000" dirty="0"/>
              <a:t> a </a:t>
            </a:r>
            <a:r>
              <a:rPr lang="pt-BR" sz="2000" dirty="0" err="1"/>
              <a:t>sandwich</a:t>
            </a:r>
            <a:br>
              <a:rPr lang="pt-BR" sz="2000" dirty="0"/>
            </a:br>
            <a:r>
              <a:rPr lang="pt-BR" sz="2000" dirty="0" err="1"/>
              <a:t>You</a:t>
            </a:r>
            <a:r>
              <a:rPr lang="pt-BR" sz="2000" dirty="0"/>
              <a:t> </a:t>
            </a:r>
            <a:r>
              <a:rPr lang="pt-BR" sz="2000" dirty="0" err="1"/>
              <a:t>eat</a:t>
            </a:r>
            <a:r>
              <a:rPr lang="pt-BR" sz="2000" dirty="0"/>
              <a:t> </a:t>
            </a:r>
            <a:r>
              <a:rPr lang="pt-BR" sz="2000" dirty="0" err="1"/>
              <a:t>cake</a:t>
            </a:r>
            <a:br>
              <a:rPr lang="pt-BR" sz="2000" dirty="0"/>
            </a:br>
            <a:r>
              <a:rPr lang="pt-BR" sz="2000" dirty="0"/>
              <a:t>They </a:t>
            </a:r>
            <a:r>
              <a:rPr lang="pt-BR" sz="2000" dirty="0" err="1"/>
              <a:t>eat</a:t>
            </a:r>
            <a:r>
              <a:rPr lang="pt-BR" sz="2000" dirty="0"/>
              <a:t> </a:t>
            </a:r>
            <a:r>
              <a:rPr lang="pt-BR" sz="2000" dirty="0" err="1"/>
              <a:t>an</a:t>
            </a:r>
            <a:r>
              <a:rPr lang="pt-BR" sz="2000" dirty="0"/>
              <a:t> </a:t>
            </a:r>
            <a:r>
              <a:rPr lang="pt-BR" sz="2000" dirty="0" err="1"/>
              <a:t>apple</a:t>
            </a:r>
            <a:br>
              <a:rPr lang="pt-BR" sz="2000" dirty="0"/>
            </a:br>
            <a:r>
              <a:rPr lang="pt-BR" sz="2000" dirty="0" err="1"/>
              <a:t>We</a:t>
            </a:r>
            <a:r>
              <a:rPr lang="pt-BR" sz="2000" dirty="0"/>
              <a:t> </a:t>
            </a:r>
            <a:r>
              <a:rPr lang="pt-BR" sz="2000" dirty="0" err="1"/>
              <a:t>eat</a:t>
            </a:r>
            <a:r>
              <a:rPr lang="pt-BR" sz="2000" dirty="0"/>
              <a:t> chocolate</a:t>
            </a:r>
            <a:br>
              <a:rPr lang="pt-BR" sz="2000" dirty="0"/>
            </a:b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675451-BED8-ADD7-CBEC-1F1EF2DE868F}"/>
              </a:ext>
            </a:extLst>
          </p:cNvPr>
          <p:cNvSpPr/>
          <p:nvPr/>
        </p:nvSpPr>
        <p:spPr>
          <a:xfrm>
            <a:off x="4670473" y="3429000"/>
            <a:ext cx="2532185" cy="26201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F8E8C7-7FED-94EA-E48F-15EE93C869F2}"/>
              </a:ext>
            </a:extLst>
          </p:cNvPr>
          <p:cNvSpPr txBox="1"/>
          <p:nvPr/>
        </p:nvSpPr>
        <p:spPr>
          <a:xfrm>
            <a:off x="2039814" y="6295293"/>
            <a:ext cx="839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Basta colocar o “DO” na frente das frases. Você pode criar novas também.</a:t>
            </a:r>
          </a:p>
        </p:txBody>
      </p:sp>
    </p:spTree>
    <p:extLst>
      <p:ext uri="{BB962C8B-B14F-4D97-AF65-F5344CB8AC3E}">
        <p14:creationId xmlns:p14="http://schemas.microsoft.com/office/powerpoint/2010/main" val="177665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2EAE5-B06E-93E1-8248-02D2AD6A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3 -</a:t>
            </a:r>
            <a:r>
              <a:rPr lang="pt-BR" sz="3600" dirty="0">
                <a:cs typeface="Levenim MT" panose="02010502060101010101" pitchFamily="2" charset="-79"/>
              </a:rPr>
              <a:t> aprender como montar uma negativa em inglês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09655-8127-B77E-871F-EE56CCFB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Legal, então agora nós sabemos como fazer uma pergunta </a:t>
            </a:r>
            <a:br>
              <a:rPr lang="pt-BR" dirty="0"/>
            </a:br>
            <a:r>
              <a:rPr lang="pt-BR" dirty="0"/>
              <a:t>EX : Do </a:t>
            </a:r>
            <a:r>
              <a:rPr lang="pt-BR" dirty="0" err="1"/>
              <a:t>you</a:t>
            </a:r>
            <a:r>
              <a:rPr lang="pt-BR" dirty="0"/>
              <a:t> drink cold </a:t>
            </a:r>
            <a:r>
              <a:rPr lang="pt-BR" dirty="0" err="1"/>
              <a:t>beer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 sabemos responder positivamente.</a:t>
            </a:r>
            <a:br>
              <a:rPr lang="pt-BR" dirty="0"/>
            </a:br>
            <a:r>
              <a:rPr lang="pt-BR" dirty="0"/>
              <a:t>EX: Yes, I drink cold </a:t>
            </a:r>
            <a:r>
              <a:rPr lang="pt-BR" dirty="0" err="1"/>
              <a:t>beer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Mas se você já leu algum livro de auto ajuda na vida, você sabe da importância de saber falar “NÃO”. Bem, então como podemos responder algo negativamente? </a:t>
            </a:r>
            <a:r>
              <a:rPr lang="pt-BR" u="sng" dirty="0"/>
              <a:t>Resposta no próximo slide.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73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C8098-40F9-E134-2D90-FBFB4E71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1" y="628651"/>
            <a:ext cx="6588253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OBJETIVO 3 - </a:t>
            </a:r>
            <a:r>
              <a:rPr lang="en-US" sz="4800" dirty="0" err="1">
                <a:solidFill>
                  <a:srgbClr val="FFFFFF"/>
                </a:solidFill>
              </a:rPr>
              <a:t>aprender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como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montar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uma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negativa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em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inglês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Homem falando no celular&#10;&#10;Descrição gerada automaticamente com confiança média">
            <a:extLst>
              <a:ext uri="{FF2B5EF4-FFF2-40B4-BE49-F238E27FC236}">
                <a16:creationId xmlns:a16="http://schemas.microsoft.com/office/drawing/2014/main" id="{BC2A24FE-0D35-A520-9C16-7174999B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346749"/>
            <a:ext cx="2964561" cy="41645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4C5C8B-FD68-AB6B-AD1A-2E58D6EE7E55}"/>
              </a:ext>
            </a:extLst>
          </p:cNvPr>
          <p:cNvSpPr txBox="1"/>
          <p:nvPr/>
        </p:nvSpPr>
        <p:spPr>
          <a:xfrm>
            <a:off x="2277463" y="1510491"/>
            <a:ext cx="1238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highlight>
                  <a:srgbClr val="008000"/>
                </a:highlight>
              </a:rPr>
              <a:t>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4F5412-6FF0-5F8A-0BCD-BB27A622B8B6}"/>
              </a:ext>
            </a:extLst>
          </p:cNvPr>
          <p:cNvSpPr txBox="1"/>
          <p:nvPr/>
        </p:nvSpPr>
        <p:spPr>
          <a:xfrm>
            <a:off x="3022414" y="1846145"/>
            <a:ext cx="70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n’t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20DF16-0AFF-4792-C501-FDA6FB732971}"/>
              </a:ext>
            </a:extLst>
          </p:cNvPr>
          <p:cNvSpPr txBox="1"/>
          <p:nvPr/>
        </p:nvSpPr>
        <p:spPr>
          <a:xfrm>
            <a:off x="1276204" y="934870"/>
            <a:ext cx="46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 DO MÊS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5E8E3B-858C-491A-70F5-6411783886A9}"/>
              </a:ext>
            </a:extLst>
          </p:cNvPr>
          <p:cNvSpPr txBox="1"/>
          <p:nvPr/>
        </p:nvSpPr>
        <p:spPr>
          <a:xfrm>
            <a:off x="1067576" y="5634282"/>
            <a:ext cx="335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EMPLOYEE OF THE MONTH</a:t>
            </a:r>
          </a:p>
        </p:txBody>
      </p:sp>
    </p:spTree>
    <p:extLst>
      <p:ext uri="{BB962C8B-B14F-4D97-AF65-F5344CB8AC3E}">
        <p14:creationId xmlns:p14="http://schemas.microsoft.com/office/powerpoint/2010/main" val="324434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16C6F-03FA-7681-7DEF-EE8A07FF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OBJETIVO 3 - </a:t>
            </a:r>
            <a:r>
              <a:rPr lang="en-US" sz="3600" dirty="0" err="1">
                <a:solidFill>
                  <a:srgbClr val="FFFFFF"/>
                </a:solidFill>
              </a:rPr>
              <a:t>aprender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como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montar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uma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negativa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em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inglês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FD5B9-6665-19A0-3B5A-0D8DFEF1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Para criar uma frase NEGATIVA precisamos mais uma vez do “DO” (Eu disse que ele trabalhava bastante. E olha que estamos só no começo). Só que dessa vez precisamos mudar ele um pouco.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 + NOT = DON’T (“DONT” / NEGAÇÃO DE ALGUM VERBO)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Repare: o “DON’T” que vamos usar não é a mesma coisa de “No (“</a:t>
            </a:r>
            <a:r>
              <a:rPr lang="pt-BR" dirty="0" err="1"/>
              <a:t>Nôu</a:t>
            </a:r>
            <a:r>
              <a:rPr lang="pt-BR" dirty="0"/>
              <a:t>”/ não). O “</a:t>
            </a:r>
            <a:r>
              <a:rPr lang="pt-BR" dirty="0" err="1"/>
              <a:t>Don’t</a:t>
            </a:r>
            <a:r>
              <a:rPr lang="pt-BR" dirty="0"/>
              <a:t> “ é usado para negar um verbo que ele acompanha. Por exemplo.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 </a:t>
            </a:r>
            <a:r>
              <a:rPr lang="pt-BR" dirty="0" err="1"/>
              <a:t>you</a:t>
            </a:r>
            <a:r>
              <a:rPr lang="pt-BR" dirty="0"/>
              <a:t> drink </a:t>
            </a:r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juice</a:t>
            </a:r>
            <a:r>
              <a:rPr lang="pt-BR" dirty="0"/>
              <a:t>? (você bebe suco de maçã?)</a:t>
            </a:r>
            <a:br>
              <a:rPr lang="pt-BR" dirty="0"/>
            </a:br>
            <a:r>
              <a:rPr lang="pt-BR" dirty="0"/>
              <a:t>No, I DON’T drink </a:t>
            </a:r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juice</a:t>
            </a:r>
            <a:r>
              <a:rPr lang="pt-BR" dirty="0"/>
              <a:t> (Não, Eu não bebo suco de maçã)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C58F64-0992-5250-E47C-1F4C6D3E2732}"/>
              </a:ext>
            </a:extLst>
          </p:cNvPr>
          <p:cNvSpPr/>
          <p:nvPr/>
        </p:nvSpPr>
        <p:spPr>
          <a:xfrm>
            <a:off x="913795" y="4881489"/>
            <a:ext cx="7343940" cy="10698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C4AD07E-7488-9695-E7CA-C2FFD7F394CF}"/>
              </a:ext>
            </a:extLst>
          </p:cNvPr>
          <p:cNvSpPr/>
          <p:nvPr/>
        </p:nvSpPr>
        <p:spPr>
          <a:xfrm>
            <a:off x="924443" y="3305908"/>
            <a:ext cx="7343940" cy="5064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12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CEC70-BB9D-29FF-123F-06FC8BDC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OBJETIVO 3 - </a:t>
            </a:r>
            <a:r>
              <a:rPr lang="en-US" sz="3200" dirty="0" err="1">
                <a:solidFill>
                  <a:srgbClr val="FFFFFF"/>
                </a:solidFill>
              </a:rPr>
              <a:t>aprender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como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montar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uma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negativa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em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inglês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61133-0B4D-2445-672F-8CFF99E1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828778"/>
            <a:ext cx="10353762" cy="133293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Então o modelo da NEGATIVA fica: </a:t>
            </a:r>
            <a:br>
              <a:rPr lang="pt-BR" dirty="0"/>
            </a:br>
            <a:r>
              <a:rPr lang="pt-BR" dirty="0"/>
              <a:t>  PERSON + DON’T + VERB + COMPLEMENT</a:t>
            </a:r>
            <a:br>
              <a:rPr lang="pt-BR" dirty="0"/>
            </a:br>
            <a:r>
              <a:rPr lang="pt-BR" dirty="0"/>
              <a:t>Agora alguns exemplos: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5D1987-6B59-44DD-D523-A6D8F3C0CF12}"/>
              </a:ext>
            </a:extLst>
          </p:cNvPr>
          <p:cNvSpPr txBox="1"/>
          <p:nvPr/>
        </p:nvSpPr>
        <p:spPr>
          <a:xfrm>
            <a:off x="1941342" y="3429000"/>
            <a:ext cx="2799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</a:t>
            </a:r>
            <a:r>
              <a:rPr lang="pt-BR" dirty="0" err="1"/>
              <a:t>eat</a:t>
            </a:r>
            <a:r>
              <a:rPr lang="pt-BR" dirty="0"/>
              <a:t> donuts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They drink </a:t>
            </a:r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juice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drink </a:t>
            </a:r>
            <a:r>
              <a:rPr lang="pt-BR" dirty="0" err="1"/>
              <a:t>coffee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eat</a:t>
            </a:r>
            <a:r>
              <a:rPr lang="pt-BR" dirty="0"/>
              <a:t> a </a:t>
            </a:r>
            <a:r>
              <a:rPr lang="pt-BR" dirty="0" err="1"/>
              <a:t>sandwich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0B3ED0-6E92-AA68-F16D-35BC2BF2E4C7}"/>
              </a:ext>
            </a:extLst>
          </p:cNvPr>
          <p:cNvSpPr/>
          <p:nvPr/>
        </p:nvSpPr>
        <p:spPr>
          <a:xfrm>
            <a:off x="1786597" y="3429000"/>
            <a:ext cx="3108960" cy="24653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82DDFE-A369-F5C7-05AC-F956E0C1A954}"/>
              </a:ext>
            </a:extLst>
          </p:cNvPr>
          <p:cNvSpPr txBox="1"/>
          <p:nvPr/>
        </p:nvSpPr>
        <p:spPr>
          <a:xfrm>
            <a:off x="6090675" y="3573194"/>
            <a:ext cx="3855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DON’T </a:t>
            </a:r>
            <a:r>
              <a:rPr lang="pt-BR" dirty="0" err="1"/>
              <a:t>eat</a:t>
            </a:r>
            <a:r>
              <a:rPr lang="pt-BR" dirty="0"/>
              <a:t> donuts</a:t>
            </a:r>
          </a:p>
          <a:p>
            <a:endParaRPr lang="pt-BR" dirty="0"/>
          </a:p>
          <a:p>
            <a:r>
              <a:rPr lang="pt-BR" dirty="0"/>
              <a:t>They DON’T drink </a:t>
            </a:r>
            <a:r>
              <a:rPr lang="pt-BR" dirty="0" err="1"/>
              <a:t>apple</a:t>
            </a:r>
            <a:r>
              <a:rPr lang="pt-BR" dirty="0"/>
              <a:t> </a:t>
            </a:r>
            <a:r>
              <a:rPr lang="pt-BR" dirty="0" err="1"/>
              <a:t>juice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You</a:t>
            </a:r>
            <a:r>
              <a:rPr lang="pt-BR" dirty="0"/>
              <a:t> DON’T drink </a:t>
            </a:r>
            <a:r>
              <a:rPr lang="pt-BR" dirty="0" err="1"/>
              <a:t>coffee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We</a:t>
            </a:r>
            <a:r>
              <a:rPr lang="pt-BR" dirty="0"/>
              <a:t> DON’T </a:t>
            </a:r>
            <a:r>
              <a:rPr lang="pt-BR" dirty="0" err="1"/>
              <a:t>eat</a:t>
            </a:r>
            <a:r>
              <a:rPr lang="pt-BR" dirty="0"/>
              <a:t> a </a:t>
            </a:r>
            <a:r>
              <a:rPr lang="pt-BR" dirty="0" err="1"/>
              <a:t>sandwich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19684E-143D-5E78-8139-E599C571ED77}"/>
              </a:ext>
            </a:extLst>
          </p:cNvPr>
          <p:cNvSpPr/>
          <p:nvPr/>
        </p:nvSpPr>
        <p:spPr>
          <a:xfrm>
            <a:off x="5908431" y="3429000"/>
            <a:ext cx="3855183" cy="246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35C86F-FE65-4F6F-736B-6878E8D704B8}"/>
              </a:ext>
            </a:extLst>
          </p:cNvPr>
          <p:cNvSpPr txBox="1"/>
          <p:nvPr/>
        </p:nvSpPr>
        <p:spPr>
          <a:xfrm>
            <a:off x="1687518" y="5894363"/>
            <a:ext cx="533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afirmativa :</a:t>
            </a:r>
          </a:p>
          <a:p>
            <a:r>
              <a:rPr lang="pt-BR" dirty="0"/>
              <a:t>PERSON + VERB + COMPLEMENT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5D30B9-DEC0-69AA-A06C-4896F018E89F}"/>
              </a:ext>
            </a:extLst>
          </p:cNvPr>
          <p:cNvSpPr txBox="1"/>
          <p:nvPr/>
        </p:nvSpPr>
        <p:spPr>
          <a:xfrm>
            <a:off x="5908431" y="5922498"/>
            <a:ext cx="555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negativa:</a:t>
            </a:r>
            <a:br>
              <a:rPr lang="pt-BR" dirty="0"/>
            </a:br>
            <a:r>
              <a:rPr lang="pt-BR" dirty="0"/>
              <a:t>PERSON + </a:t>
            </a:r>
            <a:r>
              <a:rPr lang="pt-BR" u="sng" dirty="0"/>
              <a:t>DON’T</a:t>
            </a:r>
            <a:r>
              <a:rPr lang="pt-BR" dirty="0"/>
              <a:t> + VERB + COMPLEMENT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2F2799-EE51-2032-3ACC-55EC730B2490}"/>
              </a:ext>
            </a:extLst>
          </p:cNvPr>
          <p:cNvSpPr txBox="1"/>
          <p:nvPr/>
        </p:nvSpPr>
        <p:spPr>
          <a:xfrm>
            <a:off x="9393771" y="2831933"/>
            <a:ext cx="289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Só pra lembrar: COFFEE (“</a:t>
            </a:r>
            <a:r>
              <a:rPr lang="pt-BR" dirty="0" err="1"/>
              <a:t>Cófii</a:t>
            </a:r>
            <a:r>
              <a:rPr lang="pt-BR" dirty="0"/>
              <a:t>” / café)</a:t>
            </a:r>
          </a:p>
        </p:txBody>
      </p:sp>
    </p:spTree>
    <p:extLst>
      <p:ext uri="{BB962C8B-B14F-4D97-AF65-F5344CB8AC3E}">
        <p14:creationId xmlns:p14="http://schemas.microsoft.com/office/powerpoint/2010/main" val="130473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4DBE2-F2DC-B0C1-DB22-9A8BD945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REVISANDO OBJETIVOS 1,2,3 E 5 – AFIRMATIVAS, INTERROGATIVAS, NEGATIVAS E O “A/AN”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1DE100-051D-776A-65B3-5D7646B78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67" y="3708581"/>
            <a:ext cx="5472937" cy="759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Do </a:t>
            </a:r>
            <a:r>
              <a:rPr lang="pt-BR" dirty="0" err="1"/>
              <a:t>you</a:t>
            </a:r>
            <a:r>
              <a:rPr lang="pt-BR" dirty="0"/>
              <a:t> drink </a:t>
            </a:r>
            <a:r>
              <a:rPr lang="pt-BR" dirty="0" err="1"/>
              <a:t>coffee</a:t>
            </a:r>
            <a:r>
              <a:rPr lang="pt-BR" dirty="0"/>
              <a:t> AND </a:t>
            </a:r>
            <a:r>
              <a:rPr lang="pt-BR" dirty="0" err="1"/>
              <a:t>eat</a:t>
            </a:r>
            <a:r>
              <a:rPr lang="pt-BR" dirty="0"/>
              <a:t> a </a:t>
            </a:r>
            <a:r>
              <a:rPr lang="pt-BR" dirty="0" err="1"/>
              <a:t>sandwich</a:t>
            </a:r>
            <a:r>
              <a:rPr lang="pt-BR" dirty="0"/>
              <a:t>?</a:t>
            </a:r>
            <a:br>
              <a:rPr lang="pt-BR" dirty="0"/>
            </a:br>
            <a:r>
              <a:rPr lang="pt-BR" dirty="0"/>
              <a:t>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1EFF6DE-60C9-79A8-F07A-2CD7C23897EC}"/>
              </a:ext>
            </a:extLst>
          </p:cNvPr>
          <p:cNvCxnSpPr/>
          <p:nvPr/>
        </p:nvCxnSpPr>
        <p:spPr>
          <a:xfrm flipV="1">
            <a:off x="5373858" y="3151163"/>
            <a:ext cx="1167619" cy="597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8C05BB0-A5A9-5A31-7D43-8BB9C059187B}"/>
              </a:ext>
            </a:extLst>
          </p:cNvPr>
          <p:cNvCxnSpPr/>
          <p:nvPr/>
        </p:nvCxnSpPr>
        <p:spPr>
          <a:xfrm>
            <a:off x="5331655" y="4128879"/>
            <a:ext cx="1181687" cy="611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5FC3B7-20EC-97E0-6A2B-D809C810C1D9}"/>
              </a:ext>
            </a:extLst>
          </p:cNvPr>
          <p:cNvSpPr txBox="1"/>
          <p:nvPr/>
        </p:nvSpPr>
        <p:spPr>
          <a:xfrm>
            <a:off x="6668086" y="2912012"/>
            <a:ext cx="47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Yes, I drink </a:t>
            </a:r>
            <a:r>
              <a:rPr lang="pt-BR" dirty="0" err="1"/>
              <a:t>coffe</a:t>
            </a:r>
            <a:r>
              <a:rPr lang="pt-BR" dirty="0"/>
              <a:t> AND </a:t>
            </a:r>
            <a:r>
              <a:rPr lang="pt-BR" dirty="0" err="1"/>
              <a:t>eat</a:t>
            </a:r>
            <a:r>
              <a:rPr lang="pt-BR" dirty="0"/>
              <a:t> a </a:t>
            </a:r>
            <a:r>
              <a:rPr lang="pt-BR" dirty="0" err="1"/>
              <a:t>sandwich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A174F3-7818-C64C-7A36-AC1A183EDFAE}"/>
              </a:ext>
            </a:extLst>
          </p:cNvPr>
          <p:cNvSpPr txBox="1"/>
          <p:nvPr/>
        </p:nvSpPr>
        <p:spPr>
          <a:xfrm>
            <a:off x="6541477" y="4508718"/>
            <a:ext cx="530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No, I DON’T drink </a:t>
            </a:r>
            <a:r>
              <a:rPr lang="pt-BR" dirty="0" err="1"/>
              <a:t>coffee</a:t>
            </a:r>
            <a:r>
              <a:rPr lang="pt-BR" dirty="0"/>
              <a:t> AND </a:t>
            </a:r>
            <a:r>
              <a:rPr lang="pt-BR" dirty="0" err="1"/>
              <a:t>eat</a:t>
            </a:r>
            <a:r>
              <a:rPr lang="pt-BR" dirty="0"/>
              <a:t> a </a:t>
            </a:r>
            <a:r>
              <a:rPr lang="pt-BR" dirty="0" err="1"/>
              <a:t>sandwich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6DA9DB-4D65-5C3C-AE70-4D54343A6A3F}"/>
              </a:ext>
            </a:extLst>
          </p:cNvPr>
          <p:cNvSpPr/>
          <p:nvPr/>
        </p:nvSpPr>
        <p:spPr>
          <a:xfrm>
            <a:off x="6541477" y="2757268"/>
            <a:ext cx="4501661" cy="8193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7F4C68-B85E-AE2C-3D90-67EC2FB434FD}"/>
              </a:ext>
            </a:extLst>
          </p:cNvPr>
          <p:cNvSpPr/>
          <p:nvPr/>
        </p:nvSpPr>
        <p:spPr>
          <a:xfrm>
            <a:off x="6541477" y="4304714"/>
            <a:ext cx="5064369" cy="819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CD8E606-7F1E-A24D-F21A-A8C4266BCA51}"/>
              </a:ext>
            </a:extLst>
          </p:cNvPr>
          <p:cNvSpPr/>
          <p:nvPr/>
        </p:nvSpPr>
        <p:spPr>
          <a:xfrm>
            <a:off x="393895" y="3166962"/>
            <a:ext cx="5444197" cy="171108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0AF36B-2C97-A048-1D8A-55CA21290ABB}"/>
              </a:ext>
            </a:extLst>
          </p:cNvPr>
          <p:cNvSpPr txBox="1"/>
          <p:nvPr/>
        </p:nvSpPr>
        <p:spPr>
          <a:xfrm>
            <a:off x="393895" y="6248400"/>
            <a:ext cx="31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AND (“</a:t>
            </a:r>
            <a:r>
              <a:rPr lang="pt-BR" dirty="0" err="1"/>
              <a:t>end</a:t>
            </a:r>
            <a:r>
              <a:rPr lang="pt-BR" dirty="0"/>
              <a:t>” / e)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BA335C0-79A3-1741-DFC5-9BF656241937}"/>
              </a:ext>
            </a:extLst>
          </p:cNvPr>
          <p:cNvSpPr txBox="1"/>
          <p:nvPr/>
        </p:nvSpPr>
        <p:spPr>
          <a:xfrm>
            <a:off x="5824024" y="5426834"/>
            <a:ext cx="6316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AFIRMATIVA: PERSON + VERB + COMPLEMENT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NEGATIVA : PERSON + DON’T + VERB + COMPLEMENT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PERGUNTA : DO + PERSON + VERB + COMPLEMENT</a:t>
            </a:r>
          </a:p>
        </p:txBody>
      </p:sp>
    </p:spTree>
    <p:extLst>
      <p:ext uri="{BB962C8B-B14F-4D97-AF65-F5344CB8AC3E}">
        <p14:creationId xmlns:p14="http://schemas.microsoft.com/office/powerpoint/2010/main" val="43015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48604"/>
            <a:ext cx="11136924" cy="1126978"/>
          </a:xfrm>
        </p:spPr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575581" y="1828800"/>
            <a:ext cx="9594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1 – aprender como montar uma frase afirmativa em inglês 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2 – aprender como montar uma frase interrogativa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3 – aprender como montar uma negativa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4 – Evoluir o vocabulário AOS POUCOS nessa 1ª aula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5 – aprender a diferença de “a/</a:t>
            </a:r>
            <a:r>
              <a:rPr lang="pt-BR" sz="2400" dirty="0" err="1">
                <a:cs typeface="Levenim MT" panose="02010502060101010101" pitchFamily="2" charset="-79"/>
              </a:rPr>
              <a:t>an</a:t>
            </a:r>
            <a:r>
              <a:rPr lang="pt-BR" sz="2400" dirty="0">
                <a:cs typeface="Levenim MT" panose="02010502060101010101" pitchFamily="2" charset="-79"/>
              </a:rPr>
              <a:t> “ </a:t>
            </a:r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CBF34E9A-5777-89E8-8D12-9DFC6B1C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019" y="1371600"/>
            <a:ext cx="914400" cy="9144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099054FE-8ADC-08AE-0123-7AE56856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053" y="4436012"/>
            <a:ext cx="914400" cy="914400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CD4E16AA-B3BD-98B2-9B46-9969DB70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219" y="2140742"/>
            <a:ext cx="914400" cy="914400"/>
          </a:xfrm>
          <a:prstGeom prst="rect">
            <a:avLst/>
          </a:prstGeom>
        </p:spPr>
      </p:pic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31F889B3-9D83-9838-F511-A26018E02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7816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30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A834D-2C7B-9D98-3585-30E6C0F4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6381"/>
            <a:ext cx="10353761" cy="1326321"/>
          </a:xfrm>
        </p:spPr>
        <p:txBody>
          <a:bodyPr/>
          <a:lstStyle/>
          <a:p>
            <a:r>
              <a:rPr lang="pt-BR" dirty="0"/>
              <a:t>Tá, mas e o objetivo 4?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B47BE-B124-DE19-F1C9-E7246F31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6797"/>
            <a:ext cx="10353762" cy="11195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Boa pergunta (se você tiver perguntado). Leia as seguintes palavras em voz alta e veja quantas você lembra o significado em português (se não lembrar alguma, pode “pescar” em um slide anterior. Não tem problema)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9C289D-A947-130B-5842-4C5BFF9D7C82}"/>
              </a:ext>
            </a:extLst>
          </p:cNvPr>
          <p:cNvSpPr txBox="1"/>
          <p:nvPr/>
        </p:nvSpPr>
        <p:spPr>
          <a:xfrm>
            <a:off x="3150559" y="2696738"/>
            <a:ext cx="132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 </a:t>
            </a:r>
            <a:br>
              <a:rPr lang="pt-BR" dirty="0"/>
            </a:br>
            <a:r>
              <a:rPr lang="pt-BR" dirty="0" err="1"/>
              <a:t>You</a:t>
            </a:r>
            <a:br>
              <a:rPr lang="pt-BR" dirty="0"/>
            </a:br>
            <a:r>
              <a:rPr lang="pt-BR" dirty="0" err="1"/>
              <a:t>We</a:t>
            </a:r>
            <a:br>
              <a:rPr lang="pt-BR" dirty="0"/>
            </a:br>
            <a:r>
              <a:rPr lang="pt-BR" dirty="0"/>
              <a:t>They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9491BE-35F8-460F-FB8E-581AA1DC2A1D}"/>
              </a:ext>
            </a:extLst>
          </p:cNvPr>
          <p:cNvSpPr txBox="1"/>
          <p:nvPr/>
        </p:nvSpPr>
        <p:spPr>
          <a:xfrm>
            <a:off x="5176275" y="269673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Eat</a:t>
            </a:r>
            <a:br>
              <a:rPr lang="pt-BR" dirty="0"/>
            </a:br>
            <a:r>
              <a:rPr lang="pt-BR" dirty="0"/>
              <a:t>Drink</a:t>
            </a:r>
            <a:br>
              <a:rPr lang="pt-BR" dirty="0"/>
            </a:br>
            <a:r>
              <a:rPr lang="pt-BR" dirty="0"/>
              <a:t>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502AB9-3F9E-A592-8A8B-4C3C3CE24BD2}"/>
              </a:ext>
            </a:extLst>
          </p:cNvPr>
          <p:cNvSpPr txBox="1"/>
          <p:nvPr/>
        </p:nvSpPr>
        <p:spPr>
          <a:xfrm>
            <a:off x="7131051" y="2558881"/>
            <a:ext cx="1998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Sandwich</a:t>
            </a:r>
            <a:br>
              <a:rPr lang="pt-BR" dirty="0"/>
            </a:br>
            <a:r>
              <a:rPr lang="pt-BR" dirty="0" err="1"/>
              <a:t>Cake</a:t>
            </a:r>
            <a:br>
              <a:rPr lang="pt-BR" dirty="0"/>
            </a:br>
            <a:r>
              <a:rPr lang="pt-BR" dirty="0" err="1"/>
              <a:t>Juice</a:t>
            </a:r>
            <a:br>
              <a:rPr lang="pt-BR" dirty="0"/>
            </a:br>
            <a:r>
              <a:rPr lang="pt-BR" dirty="0" err="1"/>
              <a:t>Beer</a:t>
            </a:r>
            <a:br>
              <a:rPr lang="pt-BR" dirty="0"/>
            </a:br>
            <a:r>
              <a:rPr lang="pt-BR" dirty="0" err="1"/>
              <a:t>Water</a:t>
            </a:r>
            <a:br>
              <a:rPr lang="pt-BR" dirty="0"/>
            </a:br>
            <a:r>
              <a:rPr lang="pt-BR" dirty="0"/>
              <a:t>Apple</a:t>
            </a:r>
            <a:br>
              <a:rPr lang="pt-BR" dirty="0"/>
            </a:br>
            <a:r>
              <a:rPr lang="pt-BR" dirty="0" err="1"/>
              <a:t>Coffee</a:t>
            </a:r>
            <a:br>
              <a:rPr lang="pt-BR" dirty="0"/>
            </a:br>
            <a:r>
              <a:rPr lang="pt-BR" dirty="0"/>
              <a:t>chocolate</a:t>
            </a:r>
            <a:br>
              <a:rPr lang="pt-BR" dirty="0"/>
            </a:br>
            <a:r>
              <a:rPr lang="pt-BR" dirty="0"/>
              <a:t>a/</a:t>
            </a:r>
            <a:r>
              <a:rPr lang="pt-BR" dirty="0" err="1"/>
              <a:t>an</a:t>
            </a: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06B55E-95EB-DA76-2B10-84E14C7A1CB6}"/>
              </a:ext>
            </a:extLst>
          </p:cNvPr>
          <p:cNvSpPr/>
          <p:nvPr/>
        </p:nvSpPr>
        <p:spPr>
          <a:xfrm>
            <a:off x="2461846" y="2574388"/>
            <a:ext cx="6668086" cy="25853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8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29553-4300-BEBE-1E91-550AC1A3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4 - VOCABULÁRIO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B78856-D7E6-12BB-5C62-11D294A4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82882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Lembrando que o principal objetivo desse curso é permitir que os alunos tenham independência para estudar sozinhos e evoluir. Por isso, seguem alguns verbos e complementos relacionados para vocês estudarem...MAS LEMBREM DE NÃO TENTAREM APRENDER 114 PALAVRAS DE UMA VEZ SÓ!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AEBC93-E5F8-C63C-815A-C799D64FC1A1}"/>
              </a:ext>
            </a:extLst>
          </p:cNvPr>
          <p:cNvSpPr txBox="1"/>
          <p:nvPr/>
        </p:nvSpPr>
        <p:spPr>
          <a:xfrm>
            <a:off x="913795" y="4014690"/>
            <a:ext cx="3911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VERBS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Like (“</a:t>
            </a:r>
            <a:r>
              <a:rPr lang="pt-BR" dirty="0" err="1"/>
              <a:t>Laique</a:t>
            </a:r>
            <a:r>
              <a:rPr lang="pt-BR" dirty="0"/>
              <a:t>” / gostar) </a:t>
            </a:r>
            <a:br>
              <a:rPr lang="pt-BR" dirty="0"/>
            </a:br>
            <a:r>
              <a:rPr lang="pt-BR" dirty="0" err="1"/>
              <a:t>Buy</a:t>
            </a:r>
            <a:r>
              <a:rPr lang="pt-BR" dirty="0"/>
              <a:t> (“BAI” / comprar)</a:t>
            </a:r>
            <a:br>
              <a:rPr lang="pt-BR" dirty="0"/>
            </a:br>
            <a:r>
              <a:rPr lang="pt-BR" dirty="0"/>
              <a:t>Sell (“</a:t>
            </a:r>
            <a:r>
              <a:rPr lang="pt-BR" dirty="0" err="1"/>
              <a:t>cel</a:t>
            </a:r>
            <a:r>
              <a:rPr lang="pt-BR" dirty="0"/>
              <a:t>” / vender)</a:t>
            </a:r>
            <a:br>
              <a:rPr lang="pt-BR" dirty="0"/>
            </a:br>
            <a:r>
              <a:rPr lang="pt-BR" dirty="0"/>
              <a:t>Prepare (“</a:t>
            </a:r>
            <a:r>
              <a:rPr lang="pt-BR" dirty="0" err="1"/>
              <a:t>Priprér</a:t>
            </a:r>
            <a:r>
              <a:rPr lang="pt-BR" dirty="0"/>
              <a:t>”/ preparar)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FD0872-DD39-A167-0C18-C85E3C1F8E10}"/>
              </a:ext>
            </a:extLst>
          </p:cNvPr>
          <p:cNvSpPr/>
          <p:nvPr/>
        </p:nvSpPr>
        <p:spPr>
          <a:xfrm>
            <a:off x="913795" y="4014690"/>
            <a:ext cx="3700408" cy="16686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B4696A-099E-A904-2304-586BAC44A67E}"/>
              </a:ext>
            </a:extLst>
          </p:cNvPr>
          <p:cNvSpPr txBox="1"/>
          <p:nvPr/>
        </p:nvSpPr>
        <p:spPr>
          <a:xfrm>
            <a:off x="6090675" y="3896750"/>
            <a:ext cx="50034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COMPLEMENTS:</a:t>
            </a:r>
            <a:br>
              <a:rPr lang="pt-BR" dirty="0"/>
            </a:br>
            <a:r>
              <a:rPr lang="pt-BR" dirty="0"/>
              <a:t>Sports (“Sports” / esportes)</a:t>
            </a:r>
            <a:br>
              <a:rPr lang="pt-BR" dirty="0"/>
            </a:br>
            <a:r>
              <a:rPr lang="pt-BR" dirty="0" err="1"/>
              <a:t>Art</a:t>
            </a:r>
            <a:r>
              <a:rPr lang="pt-BR" dirty="0"/>
              <a:t>  (“</a:t>
            </a:r>
            <a:r>
              <a:rPr lang="pt-BR" dirty="0" err="1"/>
              <a:t>Art</a:t>
            </a:r>
            <a:r>
              <a:rPr lang="pt-BR" dirty="0"/>
              <a:t>” / arte)</a:t>
            </a:r>
            <a:br>
              <a:rPr lang="pt-BR" dirty="0"/>
            </a:br>
            <a:r>
              <a:rPr lang="pt-BR" dirty="0" err="1"/>
              <a:t>Wine</a:t>
            </a:r>
            <a:r>
              <a:rPr lang="pt-BR" dirty="0"/>
              <a:t> (“</a:t>
            </a:r>
            <a:r>
              <a:rPr lang="pt-BR" dirty="0" err="1"/>
              <a:t>Uain</a:t>
            </a:r>
            <a:r>
              <a:rPr lang="pt-BR" dirty="0"/>
              <a:t>” / vinho)</a:t>
            </a:r>
            <a:br>
              <a:rPr lang="pt-BR" dirty="0"/>
            </a:br>
            <a:r>
              <a:rPr lang="pt-BR" dirty="0"/>
              <a:t>Food ( “</a:t>
            </a:r>
            <a:r>
              <a:rPr lang="pt-BR" dirty="0" err="1"/>
              <a:t>Fuud</a:t>
            </a:r>
            <a:r>
              <a:rPr lang="pt-BR" dirty="0"/>
              <a:t>” / comida)</a:t>
            </a:r>
            <a:br>
              <a:rPr lang="pt-BR" dirty="0"/>
            </a:br>
            <a:r>
              <a:rPr lang="pt-BR" dirty="0"/>
              <a:t>Pasta (“Pasta” / macarrão, massa)</a:t>
            </a:r>
            <a:br>
              <a:rPr lang="pt-BR" dirty="0"/>
            </a:br>
            <a:r>
              <a:rPr lang="pt-BR" dirty="0"/>
              <a:t>Orange (“Orange” / laranja)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74E363-9A1B-1E66-D20F-10B0B3C1BEE1}"/>
              </a:ext>
            </a:extLst>
          </p:cNvPr>
          <p:cNvSpPr/>
          <p:nvPr/>
        </p:nvSpPr>
        <p:spPr>
          <a:xfrm>
            <a:off x="6090675" y="3944351"/>
            <a:ext cx="4235011" cy="200628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31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48604"/>
            <a:ext cx="11136924" cy="1126978"/>
          </a:xfrm>
        </p:spPr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575581" y="1828800"/>
            <a:ext cx="9594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1 – aprender como montar uma frase afirmativa em inglês 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2 – aprender como montar uma frase interrogativa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3 – aprender como montar uma negativa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4 – Evoluir o vocabulário AOS POUCOS nessa 1ª aula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5 – aprender a diferença de “a/</a:t>
            </a:r>
            <a:r>
              <a:rPr lang="pt-BR" sz="2400" dirty="0" err="1">
                <a:cs typeface="Levenim MT" panose="02010502060101010101" pitchFamily="2" charset="-79"/>
              </a:rPr>
              <a:t>an</a:t>
            </a:r>
            <a:r>
              <a:rPr lang="pt-BR" sz="2400" dirty="0">
                <a:cs typeface="Levenim MT" panose="02010502060101010101" pitchFamily="2" charset="-79"/>
              </a:rPr>
              <a:t> “ </a:t>
            </a:r>
          </a:p>
        </p:txBody>
      </p:sp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CBF34E9A-5777-89E8-8D12-9DFC6B1C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2019" y="1371600"/>
            <a:ext cx="914400" cy="914400"/>
          </a:xfrm>
          <a:prstGeom prst="rect">
            <a:avLst/>
          </a:prstGeom>
        </p:spPr>
      </p:pic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099054FE-8ADC-08AE-0123-7AE568568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1053" y="4436012"/>
            <a:ext cx="914400" cy="914400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CD4E16AA-B3BD-98B2-9B46-9969DB70E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9219" y="2140742"/>
            <a:ext cx="914400" cy="914400"/>
          </a:xfrm>
          <a:prstGeom prst="rect">
            <a:avLst/>
          </a:prstGeom>
        </p:spPr>
      </p:pic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31F889B3-9D83-9838-F511-A26018E02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7816" y="2971800"/>
            <a:ext cx="914400" cy="914400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DDBB0F61-F4A6-2489-72A8-8AA266A40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1318" y="3682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48604"/>
            <a:ext cx="11136924" cy="1126978"/>
          </a:xfrm>
        </p:spPr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O professor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575581" y="1828800"/>
            <a:ext cx="95941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Meu nome é Adjardo Lobo. Fui professor de inglês por 3 anos em </a:t>
            </a:r>
            <a:r>
              <a:rPr lang="pt-BR" sz="2400" dirty="0" err="1">
                <a:cs typeface="Levenim MT" panose="02010502060101010101" pitchFamily="2" charset="-79"/>
              </a:rPr>
              <a:t>Fortaleza-CE</a:t>
            </a:r>
            <a:r>
              <a:rPr lang="pt-BR" sz="2400" dirty="0">
                <a:cs typeface="Levenim MT" panose="02010502060101010101" pitchFamily="2" charset="-79"/>
              </a:rPr>
              <a:t> e passei por 2 dos cursos mais famosos do país assim como por uma das escolas mais respeitadas do país, que iniciava seu projeto bilíngue na época. 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Hoje, moro na Alemanha, cursando uma faculdade totalmente em inglês enquanto aprendo a língua Alemã em conjunto.</a:t>
            </a:r>
          </a:p>
        </p:txBody>
      </p:sp>
    </p:spTree>
    <p:extLst>
      <p:ext uri="{BB962C8B-B14F-4D97-AF65-F5344CB8AC3E}">
        <p14:creationId xmlns:p14="http://schemas.microsoft.com/office/powerpoint/2010/main" val="79403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48604"/>
            <a:ext cx="11136924" cy="1126978"/>
          </a:xfrm>
        </p:spPr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Sem mais delongas...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575581" y="1828800"/>
            <a:ext cx="9594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Imagine a seguinte situação: você fez um curso de inglês por alguns meses. Viaja para a Disney, pronto para praticar todo seu conhecimento, mas...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7B774D-C270-0E73-968E-921CB0C1329A}"/>
              </a:ext>
            </a:extLst>
          </p:cNvPr>
          <p:cNvSpPr txBox="1"/>
          <p:nvPr/>
        </p:nvSpPr>
        <p:spPr>
          <a:xfrm rot="19533380">
            <a:off x="1287780" y="3917655"/>
            <a:ext cx="314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“Hello, there, buddy! What can I do for you?”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4FCD332-B068-E4FA-D19E-9A2643D1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904" y="4170178"/>
            <a:ext cx="1447800" cy="20288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F5E72B-B4F1-1B89-CF3B-1A0CF0B31637}"/>
              </a:ext>
            </a:extLst>
          </p:cNvPr>
          <p:cNvSpPr txBox="1"/>
          <p:nvPr/>
        </p:nvSpPr>
        <p:spPr>
          <a:xfrm>
            <a:off x="5627077" y="4170178"/>
            <a:ext cx="5809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…Você não faz a menor ideia do que esse personagem (que não é o rato mais famoso do planeta, só é parecido) acabou de dizer. Essa frase não estava no livro do seu curso!</a:t>
            </a:r>
          </a:p>
        </p:txBody>
      </p:sp>
    </p:spTree>
    <p:extLst>
      <p:ext uri="{BB962C8B-B14F-4D97-AF65-F5344CB8AC3E}">
        <p14:creationId xmlns:p14="http://schemas.microsoft.com/office/powerpoint/2010/main" val="360076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298917" y="869536"/>
            <a:ext cx="9594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Neste curso, vou te ensinar não a decorar frases, mas sim como construí-las. Assim, toda vez que você aprender uma palavra nova, seja em um filme ou série, você vai poder usa-la imediatamente, pois já sabe como o resto da frase deve ser montada. A mesma lógica que esses caras usaram...</a:t>
            </a:r>
          </a:p>
        </p:txBody>
      </p:sp>
      <p:pic>
        <p:nvPicPr>
          <p:cNvPr id="6" name="Imagem 5" descr="Homem andando de cavalo&#10;&#10;Descrição gerada automaticamente">
            <a:extLst>
              <a:ext uri="{FF2B5EF4-FFF2-40B4-BE49-F238E27FC236}">
                <a16:creationId xmlns:a16="http://schemas.microsoft.com/office/drawing/2014/main" id="{7849C214-AC01-930D-C7C1-A2164DE5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9" y="2870425"/>
            <a:ext cx="4192171" cy="2358096"/>
          </a:xfrm>
          <a:prstGeom prst="rect">
            <a:avLst/>
          </a:prstGeom>
        </p:spPr>
      </p:pic>
      <p:pic>
        <p:nvPicPr>
          <p:cNvPr id="11" name="Imagem 10" descr="Pessoas em cima de uma superfície de madeira&#10;&#10;Descrição gerada automaticamente com confiança média">
            <a:extLst>
              <a:ext uri="{FF2B5EF4-FFF2-40B4-BE49-F238E27FC236}">
                <a16:creationId xmlns:a16="http://schemas.microsoft.com/office/drawing/2014/main" id="{74123EA5-3C65-815C-DC1E-0797229AC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70425"/>
            <a:ext cx="2436014" cy="32480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24A75D-5B5F-3F86-0D5B-FC36A9283E4D}"/>
              </a:ext>
            </a:extLst>
          </p:cNvPr>
          <p:cNvSpPr txBox="1"/>
          <p:nvPr/>
        </p:nvSpPr>
        <p:spPr>
          <a:xfrm>
            <a:off x="8576603" y="5287447"/>
            <a:ext cx="3615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cs typeface="Levenim MT" panose="02010502060101010101" pitchFamily="2" charset="-79"/>
              </a:rPr>
              <a:t>P.S: Me refiro aos saxões e Vikings reais, que inventaram a língua inglesa, não os atores., tá bom?</a:t>
            </a:r>
          </a:p>
        </p:txBody>
      </p:sp>
    </p:spTree>
    <p:extLst>
      <p:ext uri="{BB962C8B-B14F-4D97-AF65-F5344CB8AC3E}">
        <p14:creationId xmlns:p14="http://schemas.microsoft.com/office/powerpoint/2010/main" val="125383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D700-3631-C9DE-534E-18A800E9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48604"/>
            <a:ext cx="11136924" cy="1126978"/>
          </a:xfrm>
        </p:spPr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E548E-D00D-08FA-44B2-0C66E83C3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18444"/>
            <a:ext cx="2377440" cy="581904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Prof. Adjardo Lobo</a:t>
            </a:r>
            <a:b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</a:b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loboemingles.com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64FEAB-1878-24B3-0CE0-EA4AD7CD297B}"/>
              </a:ext>
            </a:extLst>
          </p:cNvPr>
          <p:cNvSpPr txBox="1"/>
          <p:nvPr/>
        </p:nvSpPr>
        <p:spPr>
          <a:xfrm>
            <a:off x="1575581" y="1828800"/>
            <a:ext cx="95941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cs typeface="Levenim MT" panose="02010502060101010101" pitchFamily="2" charset="-79"/>
              </a:rPr>
              <a:t>1 – aprender como montar uma frase afirmativa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2 – aprender como montar uma frase interrogativa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3 – aprender como montar uma negativa em inglês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4 – Evoluir o vocabulário AOS POUCOS nessa 1ª aula</a:t>
            </a:r>
            <a:br>
              <a:rPr lang="pt-BR" sz="2400" dirty="0">
                <a:cs typeface="Levenim MT" panose="02010502060101010101" pitchFamily="2" charset="-79"/>
              </a:rPr>
            </a:br>
            <a:br>
              <a:rPr lang="pt-BR" sz="2400" dirty="0">
                <a:cs typeface="Levenim MT" panose="02010502060101010101" pitchFamily="2" charset="-79"/>
              </a:rPr>
            </a:br>
            <a:r>
              <a:rPr lang="pt-BR" sz="2400" dirty="0">
                <a:cs typeface="Levenim MT" panose="02010502060101010101" pitchFamily="2" charset="-79"/>
              </a:rPr>
              <a:t>5 – aprender a diferença de “a/</a:t>
            </a:r>
            <a:r>
              <a:rPr lang="pt-BR" sz="2400" dirty="0" err="1">
                <a:cs typeface="Levenim MT" panose="02010502060101010101" pitchFamily="2" charset="-79"/>
              </a:rPr>
              <a:t>an</a:t>
            </a:r>
            <a:r>
              <a:rPr lang="pt-BR" sz="2400" dirty="0">
                <a:cs typeface="Levenim MT" panose="02010502060101010101" pitchFamily="2" charset="-79"/>
              </a:rPr>
              <a:t> “ </a:t>
            </a:r>
          </a:p>
        </p:txBody>
      </p:sp>
    </p:spTree>
    <p:extLst>
      <p:ext uri="{BB962C8B-B14F-4D97-AF65-F5344CB8AC3E}">
        <p14:creationId xmlns:p14="http://schemas.microsoft.com/office/powerpoint/2010/main" val="70037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ED067-3BBF-883A-6898-FE946783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Objetivo</a:t>
            </a:r>
            <a:r>
              <a:rPr lang="en-US" dirty="0">
                <a:latin typeface="Levenim MT" panose="02010502060101010101" pitchFamily="2" charset="-79"/>
                <a:cs typeface="Levenim MT" panose="02010502060101010101" pitchFamily="2" charset="-79"/>
              </a:rPr>
              <a:t> 1 – </a:t>
            </a:r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frases afirmativas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1D5D8-337B-FBB4-0731-1D75A08E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232593" cy="2405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cs typeface="Levenim MT" panose="02010502060101010101" pitchFamily="2" charset="-79"/>
              </a:rPr>
              <a:t>PORTUGUÊS : pessoa + verbo + complemento</a:t>
            </a:r>
            <a:br>
              <a:rPr lang="en-US" dirty="0">
                <a:cs typeface="Levenim MT" panose="02010502060101010101" pitchFamily="2" charset="-79"/>
              </a:rPr>
            </a:br>
            <a:br>
              <a:rPr lang="en-US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EX: Eu como </a:t>
            </a:r>
            <a:r>
              <a:rPr lang="pt-BR" u="sng" dirty="0">
                <a:effectLst/>
                <a:cs typeface="Levenim MT" panose="02010502060101010101" pitchFamily="2" charset="-79"/>
              </a:rPr>
              <a:t>35 sanduíches</a:t>
            </a:r>
            <a:br>
              <a:rPr lang="pt-BR" dirty="0">
                <a:cs typeface="Levenim MT" panose="02010502060101010101" pitchFamily="2" charset="-79"/>
              </a:rPr>
            </a:br>
            <a:br>
              <a:rPr lang="pt-BR" dirty="0">
                <a:cs typeface="Levenim MT" panose="02010502060101010101" pitchFamily="2" charset="-79"/>
              </a:rPr>
            </a:br>
            <a:endParaRPr lang="pt-BR" dirty="0">
              <a:cs typeface="Levenim MT" panose="02010502060101010101" pitchFamily="2" charset="-79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39A3D1F-D640-9B9B-BF70-EE570C442DB7}"/>
              </a:ext>
            </a:extLst>
          </p:cNvPr>
          <p:cNvCxnSpPr>
            <a:cxnSpLocks/>
          </p:cNvCxnSpPr>
          <p:nvPr/>
        </p:nvCxnSpPr>
        <p:spPr>
          <a:xfrm>
            <a:off x="1575582" y="3291841"/>
            <a:ext cx="0" cy="78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BD9BBC3-51F6-738A-0A08-BCB00F61EF81}"/>
              </a:ext>
            </a:extLst>
          </p:cNvPr>
          <p:cNvCxnSpPr/>
          <p:nvPr/>
        </p:nvCxnSpPr>
        <p:spPr>
          <a:xfrm>
            <a:off x="2180492" y="3291841"/>
            <a:ext cx="0" cy="163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3FC7A61-B6AF-7B2A-3C9D-41AFE7F061CE}"/>
              </a:ext>
            </a:extLst>
          </p:cNvPr>
          <p:cNvCxnSpPr/>
          <p:nvPr/>
        </p:nvCxnSpPr>
        <p:spPr>
          <a:xfrm>
            <a:off x="3235569" y="3291841"/>
            <a:ext cx="0" cy="220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CC43B9-C2BB-B3FF-7EDF-349D16F3D12D}"/>
              </a:ext>
            </a:extLst>
          </p:cNvPr>
          <p:cNvSpPr txBox="1"/>
          <p:nvPr/>
        </p:nvSpPr>
        <p:spPr>
          <a:xfrm>
            <a:off x="1026948" y="4079631"/>
            <a:ext cx="115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Pessoa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8FBF61-2D6E-C3DB-2DDE-EC9A644EC399}"/>
              </a:ext>
            </a:extLst>
          </p:cNvPr>
          <p:cNvSpPr txBox="1"/>
          <p:nvPr/>
        </p:nvSpPr>
        <p:spPr>
          <a:xfrm>
            <a:off x="1871003" y="5134708"/>
            <a:ext cx="84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verbo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E7802F-C122-5968-63E3-73FD559F4A7F}"/>
              </a:ext>
            </a:extLst>
          </p:cNvPr>
          <p:cNvSpPr txBox="1"/>
          <p:nvPr/>
        </p:nvSpPr>
        <p:spPr>
          <a:xfrm>
            <a:off x="2532185" y="5697439"/>
            <a:ext cx="174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complemento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F2CABF1-9AEC-DAF8-DE0A-A8509D7B41BD}"/>
              </a:ext>
            </a:extLst>
          </p:cNvPr>
          <p:cNvSpPr txBox="1"/>
          <p:nvPr/>
        </p:nvSpPr>
        <p:spPr>
          <a:xfrm>
            <a:off x="6012768" y="2921168"/>
            <a:ext cx="5887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evenim MT" panose="02010502060101010101" pitchFamily="2" charset="-79"/>
              </a:rPr>
              <a:t>No inglês é IGUAL</a:t>
            </a:r>
            <a:br>
              <a:rPr lang="pt-B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evenim MT" panose="02010502060101010101" pitchFamily="2" charset="-79"/>
              </a:rPr>
            </a:br>
            <a:br>
              <a:rPr lang="pt-B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evenim MT" panose="02010502060101010101" pitchFamily="2" charset="-79"/>
              </a:rPr>
            </a:br>
            <a:r>
              <a:rPr lang="pt-BR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evenim MT" panose="02010502060101010101" pitchFamily="2" charset="-79"/>
              </a:rPr>
              <a:t>EX: 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evenim MT" panose="02010502060101010101" pitchFamily="2" charset="-79"/>
              </a:rPr>
              <a:t>I eat 35 sandwiches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FFA6B68-81E1-CB0A-FE04-BC3C4F29696E}"/>
              </a:ext>
            </a:extLst>
          </p:cNvPr>
          <p:cNvCxnSpPr/>
          <p:nvPr/>
        </p:nvCxnSpPr>
        <p:spPr>
          <a:xfrm>
            <a:off x="6555545" y="3936831"/>
            <a:ext cx="0" cy="78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3A86550-2BE9-5009-D32C-4CB27ED28FC3}"/>
              </a:ext>
            </a:extLst>
          </p:cNvPr>
          <p:cNvCxnSpPr>
            <a:cxnSpLocks/>
          </p:cNvCxnSpPr>
          <p:nvPr/>
        </p:nvCxnSpPr>
        <p:spPr>
          <a:xfrm>
            <a:off x="6935372" y="3936831"/>
            <a:ext cx="0" cy="138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FB22F6D-D6DB-A95B-07C7-2CD1912E0173}"/>
              </a:ext>
            </a:extLst>
          </p:cNvPr>
          <p:cNvCxnSpPr/>
          <p:nvPr/>
        </p:nvCxnSpPr>
        <p:spPr>
          <a:xfrm>
            <a:off x="7821637" y="3936831"/>
            <a:ext cx="0" cy="244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D8E56A-5A27-50BC-F268-660729F98327}"/>
              </a:ext>
            </a:extLst>
          </p:cNvPr>
          <p:cNvSpPr txBox="1"/>
          <p:nvPr/>
        </p:nvSpPr>
        <p:spPr>
          <a:xfrm>
            <a:off x="6012768" y="4674260"/>
            <a:ext cx="105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Person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8864697-BC15-535E-C586-079F1581FB1A}"/>
              </a:ext>
            </a:extLst>
          </p:cNvPr>
          <p:cNvSpPr txBox="1"/>
          <p:nvPr/>
        </p:nvSpPr>
        <p:spPr>
          <a:xfrm>
            <a:off x="6555545" y="5500468"/>
            <a:ext cx="84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Verb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14F23C2-2925-97F4-5BED-6FBA5825E84E}"/>
              </a:ext>
            </a:extLst>
          </p:cNvPr>
          <p:cNvSpPr txBox="1"/>
          <p:nvPr/>
        </p:nvSpPr>
        <p:spPr>
          <a:xfrm>
            <a:off x="7146388" y="6386732"/>
            <a:ext cx="229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328960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BA5D0-3D82-BF7D-5C59-3A0CA7A4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Levenim MT" panose="02010502060101010101" pitchFamily="2" charset="-79"/>
                <a:cs typeface="Levenim MT" panose="02010502060101010101" pitchFamily="2" charset="-79"/>
              </a:rPr>
              <a:t>OBJETIVO 1 – FRASES AFIRMATIVAS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03888B-29D1-39AF-3553-FBA47AE5E2F0}"/>
              </a:ext>
            </a:extLst>
          </p:cNvPr>
          <p:cNvSpPr txBox="1"/>
          <p:nvPr/>
        </p:nvSpPr>
        <p:spPr>
          <a:xfrm>
            <a:off x="2827606" y="1797422"/>
            <a:ext cx="758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cs typeface="Levenim MT" panose="02010502060101010101" pitchFamily="2" charset="-79"/>
              </a:rPr>
              <a:t>MODELO : PERSON + VERB + COMPLEMENT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F5F065-A8D8-CD49-F015-A2C89EF7D3C3}"/>
              </a:ext>
            </a:extLst>
          </p:cNvPr>
          <p:cNvSpPr txBox="1"/>
          <p:nvPr/>
        </p:nvSpPr>
        <p:spPr>
          <a:xfrm>
            <a:off x="164123" y="2633572"/>
            <a:ext cx="4028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cs typeface="Levenim MT" panose="02010502060101010101" pitchFamily="2" charset="-79"/>
              </a:rPr>
              <a:t>PERSON (PRONOUNS) </a:t>
            </a:r>
            <a:br>
              <a:rPr lang="pt-BR" dirty="0">
                <a:cs typeface="Levenim MT" panose="02010502060101010101" pitchFamily="2" charset="-79"/>
              </a:rPr>
            </a:b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I (SOM : “AI” / SIGNIFICADO: EU)</a:t>
            </a:r>
            <a:br>
              <a:rPr lang="pt-BR" dirty="0">
                <a:cs typeface="Levenim MT" panose="02010502060101010101" pitchFamily="2" charset="-79"/>
              </a:rPr>
            </a:b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YOU ( “IUU” / VOCÊ , VOCÊS)</a:t>
            </a:r>
            <a:br>
              <a:rPr lang="pt-BR" dirty="0">
                <a:cs typeface="Levenim MT" panose="02010502060101010101" pitchFamily="2" charset="-79"/>
              </a:rPr>
            </a:b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WE (“UII” / NÓS)</a:t>
            </a:r>
            <a:br>
              <a:rPr lang="pt-BR" dirty="0">
                <a:cs typeface="Levenim MT" panose="02010502060101010101" pitchFamily="2" charset="-79"/>
              </a:rPr>
            </a:b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THEY (“DEI” / ELES ou ELAS)</a:t>
            </a:r>
            <a:br>
              <a:rPr lang="pt-BR" dirty="0">
                <a:cs typeface="Levenim MT" panose="02010502060101010101" pitchFamily="2" charset="-79"/>
              </a:rPr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B4EB49-1771-E4C0-2046-42FFBDB6F888}"/>
              </a:ext>
            </a:extLst>
          </p:cNvPr>
          <p:cNvSpPr txBox="1"/>
          <p:nvPr/>
        </p:nvSpPr>
        <p:spPr>
          <a:xfrm>
            <a:off x="4107767" y="2554628"/>
            <a:ext cx="239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cs typeface="Levenim MT" panose="02010502060101010101" pitchFamily="2" charset="-79"/>
              </a:rPr>
              <a:t>VERB </a:t>
            </a:r>
            <a:br>
              <a:rPr lang="pt-BR" dirty="0">
                <a:cs typeface="Levenim MT" panose="02010502060101010101" pitchFamily="2" charset="-79"/>
              </a:rPr>
            </a:br>
            <a:br>
              <a:rPr lang="pt-BR" dirty="0">
                <a:cs typeface="Levenim MT" panose="02010502060101010101" pitchFamily="2" charset="-79"/>
              </a:rPr>
            </a:br>
            <a:r>
              <a:rPr lang="pt-BR" dirty="0">
                <a:cs typeface="Levenim MT" panose="02010502060101010101" pitchFamily="2" charset="-79"/>
              </a:rPr>
              <a:t>EAT (“ITI”/ COMER)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3CBC79-2479-E96A-4942-FC4D3A8ED50E}"/>
              </a:ext>
            </a:extLst>
          </p:cNvPr>
          <p:cNvSpPr txBox="1"/>
          <p:nvPr/>
        </p:nvSpPr>
        <p:spPr>
          <a:xfrm>
            <a:off x="6555545" y="2461846"/>
            <a:ext cx="5092505" cy="375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COMPLEMENT</a:t>
            </a:r>
            <a:br>
              <a:rPr lang="pt-BR" dirty="0"/>
            </a:br>
            <a:r>
              <a:rPr lang="pt-BR" dirty="0"/>
              <a:t> </a:t>
            </a:r>
          </a:p>
          <a:p>
            <a:r>
              <a:rPr lang="pt-BR" dirty="0"/>
              <a:t>SANDWICH(“SENDWITCH”/ SANDUÍCHE)</a:t>
            </a:r>
          </a:p>
          <a:p>
            <a:endParaRPr lang="pt-BR" dirty="0"/>
          </a:p>
          <a:p>
            <a:r>
              <a:rPr lang="pt-BR" dirty="0"/>
              <a:t>CAKE (“QUEIK”/ BOLO)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CHOCOLATE (“TCHOCOLATE”/(acho que nem precisa)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APPLE (“ÉPÔU” / MAÇÃ)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A5A3756-983F-13AD-AAAB-2839D0C81E6E}"/>
              </a:ext>
            </a:extLst>
          </p:cNvPr>
          <p:cNvCxnSpPr/>
          <p:nvPr/>
        </p:nvCxnSpPr>
        <p:spPr>
          <a:xfrm>
            <a:off x="4023360" y="2523578"/>
            <a:ext cx="0" cy="3356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9FA74B66-2C07-D790-00B4-23A64090F10C}"/>
              </a:ext>
            </a:extLst>
          </p:cNvPr>
          <p:cNvCxnSpPr/>
          <p:nvPr/>
        </p:nvCxnSpPr>
        <p:spPr>
          <a:xfrm>
            <a:off x="6414868" y="2419643"/>
            <a:ext cx="0" cy="358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AC9D23-DE04-9D8F-0F07-E3FED9E9778A}"/>
              </a:ext>
            </a:extLst>
          </p:cNvPr>
          <p:cNvSpPr txBox="1"/>
          <p:nvPr/>
        </p:nvSpPr>
        <p:spPr>
          <a:xfrm>
            <a:off x="407963" y="5408714"/>
            <a:ext cx="271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*Sim, está faltando gente aqui. Falamos disso depois</a:t>
            </a:r>
          </a:p>
        </p:txBody>
      </p:sp>
    </p:spTree>
    <p:extLst>
      <p:ext uri="{BB962C8B-B14F-4D97-AF65-F5344CB8AC3E}">
        <p14:creationId xmlns:p14="http://schemas.microsoft.com/office/powerpoint/2010/main" val="14032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159CB-217F-99A8-7546-18034FF9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1 – frases afirmativas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AC577-4E31-5D6B-90E3-30D52F7BE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3982428" cy="38552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I EAT SANDWICH</a:t>
            </a:r>
            <a:br>
              <a:rPr lang="pt-BR" dirty="0"/>
            </a:br>
            <a:r>
              <a:rPr lang="pt-BR" dirty="0"/>
              <a:t>(EU COMO SANDUÍCHE)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YOU EAT CAKE</a:t>
            </a:r>
            <a:br>
              <a:rPr lang="pt-BR" dirty="0"/>
            </a:br>
            <a:r>
              <a:rPr lang="pt-BR" dirty="0"/>
              <a:t>(VOCÊ COME BOLO)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THEY EAT APPLE</a:t>
            </a:r>
            <a:br>
              <a:rPr lang="pt-BR" dirty="0"/>
            </a:br>
            <a:r>
              <a:rPr lang="pt-BR" dirty="0"/>
              <a:t>(ELES/ELAS COMEM MAÇÃ)</a:t>
            </a:r>
            <a:br>
              <a:rPr lang="pt-BR" dirty="0"/>
            </a:br>
            <a:br>
              <a:rPr lang="pt-BR" dirty="0"/>
            </a:br>
            <a:r>
              <a:rPr lang="pt-BR" dirty="0"/>
              <a:t>WE EAT CHOCOLATE</a:t>
            </a:r>
            <a:br>
              <a:rPr lang="pt-BR" dirty="0"/>
            </a:br>
            <a:r>
              <a:rPr lang="pt-BR" dirty="0"/>
              <a:t>(NÓS COMEMOS CHOCOLATE)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1F3002-DA94-2842-25A9-C4BD3AB9A522}"/>
              </a:ext>
            </a:extLst>
          </p:cNvPr>
          <p:cNvSpPr txBox="1"/>
          <p:nvPr/>
        </p:nvSpPr>
        <p:spPr>
          <a:xfrm>
            <a:off x="5627077" y="1935921"/>
            <a:ext cx="49096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cs typeface="Levenim MT" panose="02010502060101010101" pitchFamily="2" charset="-79"/>
              </a:rPr>
              <a:t>Preste atenção em duas coisas:</a:t>
            </a:r>
            <a:br>
              <a:rPr lang="pt-BR" sz="2000" dirty="0">
                <a:cs typeface="Levenim MT" panose="02010502060101010101" pitchFamily="2" charset="-79"/>
              </a:rPr>
            </a:br>
            <a:br>
              <a:rPr lang="pt-BR" sz="2000" dirty="0">
                <a:cs typeface="Levenim MT" panose="02010502060101010101" pitchFamily="2" charset="-79"/>
              </a:rPr>
            </a:br>
            <a:r>
              <a:rPr lang="pt-BR" sz="2000" dirty="0">
                <a:cs typeface="Levenim MT" panose="02010502060101010101" pitchFamily="2" charset="-79"/>
              </a:rPr>
              <a:t>Primeiro, perceba que o verbo não muda. Isso é diferente (e BEM mais simples) do português.</a:t>
            </a:r>
            <a:br>
              <a:rPr lang="pt-BR" sz="2000" dirty="0">
                <a:cs typeface="Levenim MT" panose="02010502060101010101" pitchFamily="2" charset="-79"/>
              </a:rPr>
            </a:br>
            <a:br>
              <a:rPr lang="pt-BR" sz="2000" dirty="0">
                <a:cs typeface="Levenim MT" panose="02010502060101010101" pitchFamily="2" charset="-79"/>
              </a:rPr>
            </a:br>
            <a:r>
              <a:rPr lang="pt-BR" sz="2000" dirty="0">
                <a:cs typeface="Levenim MT" panose="02010502060101010101" pitchFamily="2" charset="-79"/>
              </a:rPr>
              <a:t>Segundo, se você entender como se monta uma frase, você pode aprender qualquer palavra nova e só colocar no lugar certo. Você sabe o que significa </a:t>
            </a:r>
            <a:r>
              <a:rPr lang="pt-BR" sz="2000" dirty="0" err="1">
                <a:cs typeface="Levenim MT" panose="02010502060101010101" pitchFamily="2" charset="-79"/>
              </a:rPr>
              <a:t>popcorn</a:t>
            </a:r>
            <a:r>
              <a:rPr lang="pt-BR" sz="2000" dirty="0">
                <a:cs typeface="Levenim MT" panose="02010502060101010101" pitchFamily="2" charset="-79"/>
              </a:rPr>
              <a:t>, por exemplo? Onde colocaria?</a:t>
            </a:r>
          </a:p>
        </p:txBody>
      </p:sp>
    </p:spTree>
    <p:extLst>
      <p:ext uri="{BB962C8B-B14F-4D97-AF65-F5344CB8AC3E}">
        <p14:creationId xmlns:p14="http://schemas.microsoft.com/office/powerpoint/2010/main" val="1855059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0</TotalTime>
  <Words>2778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Bookman Old Style</vt:lpstr>
      <vt:lpstr>Levenim MT</vt:lpstr>
      <vt:lpstr>Rockwell</vt:lpstr>
      <vt:lpstr>Damask</vt:lpstr>
      <vt:lpstr>Aula 1 – começando pelo presente</vt:lpstr>
      <vt:lpstr>O conceito por trás do curso</vt:lpstr>
      <vt:lpstr>O professor</vt:lpstr>
      <vt:lpstr>Sem mais delongas...</vt:lpstr>
      <vt:lpstr>Apresentação do PowerPoint</vt:lpstr>
      <vt:lpstr>Objetivos</vt:lpstr>
      <vt:lpstr>Objetivo 1 – frases afirmativas</vt:lpstr>
      <vt:lpstr>OBJETIVO 1 – FRASES AFIRMATIVAS</vt:lpstr>
      <vt:lpstr>Objetivo 1 – frases afirmativas</vt:lpstr>
      <vt:lpstr>Antes de continuarmos</vt:lpstr>
      <vt:lpstr>Objetivo 1 – frases afirmativas</vt:lpstr>
      <vt:lpstr>Objetivo 1 – frases afirmativas</vt:lpstr>
      <vt:lpstr>Objetivo 1 – frases afirmativas</vt:lpstr>
      <vt:lpstr>Objetivo 1 – frases afirmativas objetivo 5 – a/an</vt:lpstr>
      <vt:lpstr>objetivo 5 – a/an</vt:lpstr>
      <vt:lpstr>PAUSA pro cafézinho! (e PARA A REVISÃO RÁPIDA DOS OBJETIVOS 1 E 5)</vt:lpstr>
      <vt:lpstr>Objetivos</vt:lpstr>
      <vt:lpstr>OBJETIVO 2 – aprender como montar uma frase interrogativa em inglês </vt:lpstr>
      <vt:lpstr>OBJETIVO 2 – aprender como montar uma frase interrogativa em inglês </vt:lpstr>
      <vt:lpstr>OBJETIVO 2 – aprender como montar uma frase interrogativa em inglês </vt:lpstr>
      <vt:lpstr>OBJETIVO 3 - aprender como montar uma negativa em inglês</vt:lpstr>
      <vt:lpstr>OBJETIVO 3 - aprender como montar uma negativa em inglês</vt:lpstr>
      <vt:lpstr>OBJETIVO 3 - aprender como montar uma negativa em inglês</vt:lpstr>
      <vt:lpstr>OBJETIVO 3 - aprender como montar uma negativa em inglês</vt:lpstr>
      <vt:lpstr>REVISANDO OBJETIVOS 1,2,3 E 5 – AFIRMATIVAS, INTERROGATIVAS, NEGATIVAS E O “A/AN”</vt:lpstr>
      <vt:lpstr>Objetivos</vt:lpstr>
      <vt:lpstr>Tá, mas e o objetivo 4?</vt:lpstr>
      <vt:lpstr>OBJETIVO 4 - VOCABULÁRIO</vt:lpstr>
      <vt:lpstr>Objetivos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começando pelo presente</dc:title>
  <dc:creator>Adjardo Lobo</dc:creator>
  <cp:lastModifiedBy>Adjardo Lobo</cp:lastModifiedBy>
  <cp:revision>176</cp:revision>
  <dcterms:created xsi:type="dcterms:W3CDTF">2022-05-06T12:38:04Z</dcterms:created>
  <dcterms:modified xsi:type="dcterms:W3CDTF">2022-05-09T13:05:28Z</dcterms:modified>
</cp:coreProperties>
</file>