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0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1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31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41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691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9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22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42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2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00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03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7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7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88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3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0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4516-BA49-4CF6-BABB-EA437875FC2F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CE72-09BA-4CFC-AE2F-D17A0591B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206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9AE0-5ABC-2AC8-6C0C-51524A76A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2 – ELE, ELA E AQUILO ALI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0B18DB-7554-68C4-F94D-BC276283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28091" y="5735637"/>
            <a:ext cx="9001462" cy="1655762"/>
          </a:xfrm>
        </p:spPr>
        <p:txBody>
          <a:bodyPr/>
          <a:lstStyle/>
          <a:p>
            <a:r>
              <a:rPr lang="pt-BR" dirty="0"/>
              <a:t>PROF. ADJARDO LOBO</a:t>
            </a:r>
            <a:br>
              <a:rPr lang="pt-BR" dirty="0"/>
            </a:br>
            <a:r>
              <a:rPr lang="pt-BR" dirty="0"/>
              <a:t>LOBOEMINGLÊS.COM</a:t>
            </a:r>
          </a:p>
        </p:txBody>
      </p:sp>
    </p:spTree>
    <p:extLst>
      <p:ext uri="{BB962C8B-B14F-4D97-AF65-F5344CB8AC3E}">
        <p14:creationId xmlns:p14="http://schemas.microsoft.com/office/powerpoint/2010/main" val="291326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9EB3-859B-8955-01EB-CA59A78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D83874-C7FC-EAC6-4132-6B7308F4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772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 Primeira regra (e a mais usada): A maioria dos verbos da língua inglesa termina com CONSOANTES, como os verbos EAT e DRINK , que já estudamos anteriormente. Nesses casos, basta acrescentar um “ S “ no final do verbo.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80C25-2E10-B3EE-790E-58A780E2E130}"/>
              </a:ext>
            </a:extLst>
          </p:cNvPr>
          <p:cNvSpPr txBox="1"/>
          <p:nvPr/>
        </p:nvSpPr>
        <p:spPr>
          <a:xfrm>
            <a:off x="2518117" y="3429000"/>
            <a:ext cx="2405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 </a:t>
            </a:r>
            <a:r>
              <a:rPr lang="pt-BR" sz="2400" dirty="0" err="1"/>
              <a:t>eat</a:t>
            </a:r>
            <a:r>
              <a:rPr lang="pt-BR" sz="2400" dirty="0"/>
              <a:t>...</a:t>
            </a:r>
            <a:br>
              <a:rPr lang="pt-BR" sz="2400" dirty="0"/>
            </a:b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/>
              <a:t>eat</a:t>
            </a:r>
            <a:r>
              <a:rPr lang="pt-BR" sz="2400" dirty="0"/>
              <a:t>...</a:t>
            </a:r>
            <a:br>
              <a:rPr lang="pt-BR" sz="2400" dirty="0"/>
            </a:br>
            <a:r>
              <a:rPr lang="pt-BR" sz="2400" dirty="0"/>
              <a:t>He </a:t>
            </a:r>
            <a:r>
              <a:rPr lang="pt-BR" sz="2400" dirty="0" err="1"/>
              <a:t>eatS</a:t>
            </a:r>
            <a:r>
              <a:rPr lang="pt-BR" sz="2400" dirty="0"/>
              <a:t>...</a:t>
            </a:r>
            <a:br>
              <a:rPr lang="pt-BR" sz="2400" dirty="0"/>
            </a:br>
            <a:r>
              <a:rPr lang="pt-BR" sz="2400" dirty="0"/>
              <a:t>She </a:t>
            </a:r>
            <a:r>
              <a:rPr lang="pt-BR" sz="2400" dirty="0" err="1"/>
              <a:t>eatS</a:t>
            </a:r>
            <a:r>
              <a:rPr lang="pt-BR" sz="2400" dirty="0"/>
              <a:t>...</a:t>
            </a:r>
            <a:br>
              <a:rPr lang="pt-BR" sz="2400" dirty="0"/>
            </a:br>
            <a:r>
              <a:rPr lang="pt-BR" sz="2400" dirty="0"/>
              <a:t>It </a:t>
            </a:r>
            <a:r>
              <a:rPr lang="pt-BR" sz="2400" dirty="0" err="1"/>
              <a:t>eatS</a:t>
            </a:r>
            <a:r>
              <a:rPr lang="pt-BR" sz="2400" dirty="0"/>
              <a:t>...</a:t>
            </a:r>
            <a:br>
              <a:rPr lang="pt-BR" sz="2400" dirty="0"/>
            </a:br>
            <a:r>
              <a:rPr lang="pt-BR" sz="2400" dirty="0" err="1"/>
              <a:t>We</a:t>
            </a:r>
            <a:r>
              <a:rPr lang="pt-BR" sz="2400" dirty="0"/>
              <a:t> </a:t>
            </a:r>
            <a:r>
              <a:rPr lang="pt-BR" sz="2400" dirty="0" err="1"/>
              <a:t>eat</a:t>
            </a:r>
            <a:r>
              <a:rPr lang="pt-BR" sz="2400" dirty="0"/>
              <a:t>...</a:t>
            </a:r>
            <a:br>
              <a:rPr lang="pt-BR" sz="2400" dirty="0"/>
            </a:br>
            <a:r>
              <a:rPr lang="pt-BR" sz="2400" dirty="0"/>
              <a:t>They </a:t>
            </a:r>
            <a:r>
              <a:rPr lang="pt-BR" sz="2400" dirty="0" err="1"/>
              <a:t>eat</a:t>
            </a:r>
            <a:r>
              <a:rPr lang="pt-BR" sz="2400" dirty="0"/>
              <a:t>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C30B68-61FB-E040-4CB1-2C925C5D5518}"/>
              </a:ext>
            </a:extLst>
          </p:cNvPr>
          <p:cNvSpPr txBox="1"/>
          <p:nvPr/>
        </p:nvSpPr>
        <p:spPr>
          <a:xfrm>
            <a:off x="6090675" y="3429000"/>
            <a:ext cx="2799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 drink...</a:t>
            </a:r>
            <a:br>
              <a:rPr lang="pt-BR" sz="2400" dirty="0"/>
            </a:br>
            <a:r>
              <a:rPr lang="pt-BR" sz="2400" dirty="0" err="1"/>
              <a:t>You</a:t>
            </a:r>
            <a:r>
              <a:rPr lang="pt-BR" sz="2400" dirty="0"/>
              <a:t> drink...</a:t>
            </a:r>
            <a:br>
              <a:rPr lang="pt-BR" sz="2400" dirty="0"/>
            </a:br>
            <a:r>
              <a:rPr lang="pt-BR" sz="2400" dirty="0"/>
              <a:t>He </a:t>
            </a:r>
            <a:r>
              <a:rPr lang="pt-BR" sz="2400" dirty="0" err="1"/>
              <a:t>drinkS</a:t>
            </a:r>
            <a:r>
              <a:rPr lang="pt-BR" sz="2400" dirty="0"/>
              <a:t>...</a:t>
            </a:r>
            <a:br>
              <a:rPr lang="pt-BR" sz="2400" dirty="0"/>
            </a:br>
            <a:r>
              <a:rPr lang="pt-BR" sz="2400" dirty="0"/>
              <a:t>She </a:t>
            </a:r>
            <a:r>
              <a:rPr lang="pt-BR" sz="2400" dirty="0" err="1"/>
              <a:t>drinkS</a:t>
            </a:r>
            <a:r>
              <a:rPr lang="pt-BR" sz="2400" dirty="0"/>
              <a:t>...</a:t>
            </a:r>
            <a:br>
              <a:rPr lang="pt-BR" sz="2400" dirty="0"/>
            </a:br>
            <a:r>
              <a:rPr lang="pt-BR" sz="2400" dirty="0"/>
              <a:t>It </a:t>
            </a:r>
            <a:r>
              <a:rPr lang="pt-BR" sz="2400" dirty="0" err="1"/>
              <a:t>drinkS</a:t>
            </a:r>
            <a:r>
              <a:rPr lang="pt-BR" sz="2400" dirty="0"/>
              <a:t>...</a:t>
            </a:r>
            <a:br>
              <a:rPr lang="pt-BR" sz="2400" dirty="0"/>
            </a:br>
            <a:r>
              <a:rPr lang="pt-BR" sz="2400" dirty="0" err="1"/>
              <a:t>We</a:t>
            </a:r>
            <a:r>
              <a:rPr lang="pt-BR" sz="2400" dirty="0"/>
              <a:t> drink...</a:t>
            </a:r>
            <a:br>
              <a:rPr lang="pt-BR" sz="2400" dirty="0"/>
            </a:br>
            <a:r>
              <a:rPr lang="pt-BR" sz="2400" dirty="0"/>
              <a:t>They drink...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68A430-5606-08C4-37AE-C1ED0F79DB8F}"/>
              </a:ext>
            </a:extLst>
          </p:cNvPr>
          <p:cNvSpPr/>
          <p:nvPr/>
        </p:nvSpPr>
        <p:spPr>
          <a:xfrm>
            <a:off x="2419643" y="4164037"/>
            <a:ext cx="6470503" cy="11957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7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B20C5-0D31-FD88-4E97-F1FAEADF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AA3D8-33B6-8F04-8270-046576CF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658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 o verbo terminar em consoante, simplesmente adicione o “ S “ ao final do verbo.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He </a:t>
            </a:r>
            <a:r>
              <a:rPr lang="pt-BR" dirty="0" err="1"/>
              <a:t>eatS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Ice Cream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She </a:t>
            </a:r>
            <a:r>
              <a:rPr lang="pt-BR" dirty="0" err="1"/>
              <a:t>drinkS</a:t>
            </a:r>
            <a:r>
              <a:rPr lang="pt-BR" dirty="0"/>
              <a:t> a milkshake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It </a:t>
            </a:r>
            <a:r>
              <a:rPr lang="pt-BR" dirty="0" err="1"/>
              <a:t>sellS</a:t>
            </a:r>
            <a:r>
              <a:rPr lang="pt-BR" dirty="0"/>
              <a:t> food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C31F56-EF35-7A54-3511-23381A64A9A7}"/>
              </a:ext>
            </a:extLst>
          </p:cNvPr>
          <p:cNvSpPr txBox="1"/>
          <p:nvPr/>
        </p:nvSpPr>
        <p:spPr>
          <a:xfrm>
            <a:off x="4332850" y="2934749"/>
            <a:ext cx="4811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João </a:t>
            </a:r>
            <a:r>
              <a:rPr lang="pt-BR" sz="2000" dirty="0" err="1"/>
              <a:t>eatS</a:t>
            </a:r>
            <a:r>
              <a:rPr lang="pt-BR" sz="2000" dirty="0"/>
              <a:t> </a:t>
            </a:r>
            <a:r>
              <a:rPr lang="pt-BR" sz="2000" dirty="0" err="1"/>
              <a:t>an</a:t>
            </a:r>
            <a:r>
              <a:rPr lang="pt-BR" sz="2000" dirty="0"/>
              <a:t> ice cream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 err="1"/>
              <a:t>Mother</a:t>
            </a:r>
            <a:r>
              <a:rPr lang="pt-BR" sz="2000" dirty="0"/>
              <a:t> </a:t>
            </a:r>
            <a:r>
              <a:rPr lang="pt-BR" sz="2000" dirty="0" err="1"/>
              <a:t>drinkS</a:t>
            </a:r>
            <a:r>
              <a:rPr lang="pt-BR" sz="2000" dirty="0"/>
              <a:t> a milkshake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The </a:t>
            </a:r>
            <a:r>
              <a:rPr lang="pt-BR" sz="2000" dirty="0" err="1"/>
              <a:t>supermarket</a:t>
            </a:r>
            <a:r>
              <a:rPr lang="pt-BR" sz="2000" dirty="0"/>
              <a:t> </a:t>
            </a:r>
            <a:r>
              <a:rPr lang="pt-BR" sz="2000" dirty="0" err="1"/>
              <a:t>sellS</a:t>
            </a:r>
            <a:r>
              <a:rPr lang="pt-BR" sz="2000" dirty="0"/>
              <a:t> food</a:t>
            </a:r>
          </a:p>
        </p:txBody>
      </p:sp>
    </p:spTree>
    <p:extLst>
      <p:ext uri="{BB962C8B-B14F-4D97-AF65-F5344CB8AC3E}">
        <p14:creationId xmlns:p14="http://schemas.microsoft.com/office/powerpoint/2010/main" val="40902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BADD5-FE60-A221-3FF6-ACEF5C8D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6EDE1-CDB0-8A75-B7DF-C474290B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Segunda regra: Se o verbo terminar com uma VOGAL, adicione um “ ES “.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Usando como exemplo dois verbos que já estudamos: “DO” e “LIKE”</a:t>
            </a:r>
            <a:br>
              <a:rPr lang="pt-BR" dirty="0"/>
            </a:br>
            <a:br>
              <a:rPr lang="pt-BR" dirty="0"/>
            </a:br>
            <a:r>
              <a:rPr lang="pt-BR" dirty="0"/>
              <a:t>“DO” + “ ES “ =  DOES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ATENÇÃO! “ LIKE”  já termina com um  a letra E.  Sendo assim, temos  “  </a:t>
            </a:r>
            <a:r>
              <a:rPr lang="pt-BR" dirty="0" err="1"/>
              <a:t>likeS</a:t>
            </a:r>
            <a:r>
              <a:rPr lang="pt-BR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262009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A3FE5-A5F4-E0C3-7095-C9F70559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D6EB1-ED04-E348-89AC-D3C4CCDA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Alguns exemplos da segunda regra (adicionar “ ES “ em verbos que terminem em VOGAL)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Father</a:t>
            </a:r>
            <a:r>
              <a:rPr lang="pt-BR" dirty="0"/>
              <a:t> DOES </a:t>
            </a:r>
            <a:r>
              <a:rPr lang="pt-BR" dirty="0" err="1"/>
              <a:t>karate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She DOES yoga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It DOES </a:t>
            </a:r>
            <a:r>
              <a:rPr lang="pt-BR" dirty="0" err="1"/>
              <a:t>nothing</a:t>
            </a:r>
            <a:r>
              <a:rPr lang="pt-BR" dirty="0"/>
              <a:t> (isso faz NADA)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F2218-8C44-E755-92B8-527BE63F883D}"/>
              </a:ext>
            </a:extLst>
          </p:cNvPr>
          <p:cNvSpPr txBox="1"/>
          <p:nvPr/>
        </p:nvSpPr>
        <p:spPr>
          <a:xfrm>
            <a:off x="5870917" y="3128024"/>
            <a:ext cx="4496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The </a:t>
            </a:r>
            <a:r>
              <a:rPr lang="pt-BR" sz="2000" dirty="0" err="1"/>
              <a:t>sister</a:t>
            </a:r>
            <a:r>
              <a:rPr lang="pt-BR" sz="2000" dirty="0"/>
              <a:t> LIKES Instagram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Brother LIKES chocolate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He LIKES  vídeo games</a:t>
            </a:r>
          </a:p>
        </p:txBody>
      </p:sp>
    </p:spTree>
    <p:extLst>
      <p:ext uri="{BB962C8B-B14F-4D97-AF65-F5344CB8AC3E}">
        <p14:creationId xmlns:p14="http://schemas.microsoft.com/office/powerpoint/2010/main" val="325708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215B-0A54-F1E8-DF05-AE3639BF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28B48-7D8A-6AA4-7FB8-3B145BCE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Aqui uma pausa rápida para uma observação importante.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Lembra como se cria uma pergunta e uma negativa?</a:t>
            </a:r>
            <a:br>
              <a:rPr lang="pt-BR" dirty="0"/>
            </a:br>
            <a:br>
              <a:rPr lang="pt-BR" dirty="0"/>
            </a:br>
            <a:r>
              <a:rPr lang="pt-BR" u="sng" dirty="0"/>
              <a:t>DO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like vídeo games?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No, I </a:t>
            </a:r>
            <a:r>
              <a:rPr lang="pt-BR" u="sng" dirty="0"/>
              <a:t>DON’T</a:t>
            </a:r>
            <a:r>
              <a:rPr lang="pt-BR" dirty="0"/>
              <a:t> like vídeo games.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81C456D-17AE-E936-EE21-3154EB37228F}"/>
              </a:ext>
            </a:extLst>
          </p:cNvPr>
          <p:cNvCxnSpPr/>
          <p:nvPr/>
        </p:nvCxnSpPr>
        <p:spPr>
          <a:xfrm>
            <a:off x="4262511" y="3784209"/>
            <a:ext cx="216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47DF364-87AE-2115-79FE-B6F89967169C}"/>
              </a:ext>
            </a:extLst>
          </p:cNvPr>
          <p:cNvCxnSpPr/>
          <p:nvPr/>
        </p:nvCxnSpPr>
        <p:spPr>
          <a:xfrm>
            <a:off x="4586068" y="4557932"/>
            <a:ext cx="184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6A7BE6-EFBE-A7E6-05D1-E09803919502}"/>
              </a:ext>
            </a:extLst>
          </p:cNvPr>
          <p:cNvSpPr txBox="1"/>
          <p:nvPr/>
        </p:nvSpPr>
        <p:spPr>
          <a:xfrm>
            <a:off x="6654018" y="3634602"/>
            <a:ext cx="4994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DOES </a:t>
            </a:r>
            <a:r>
              <a:rPr lang="pt-BR" sz="2000" dirty="0" err="1"/>
              <a:t>she</a:t>
            </a:r>
            <a:r>
              <a:rPr lang="pt-BR" sz="2000" dirty="0"/>
              <a:t> like vídeo games?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No, </a:t>
            </a:r>
            <a:r>
              <a:rPr lang="pt-BR" sz="2000" dirty="0" err="1"/>
              <a:t>she</a:t>
            </a:r>
            <a:r>
              <a:rPr lang="pt-BR" sz="2000" dirty="0"/>
              <a:t> DOESN’T like vídeo games</a:t>
            </a:r>
          </a:p>
        </p:txBody>
      </p:sp>
    </p:spTree>
    <p:extLst>
      <p:ext uri="{BB962C8B-B14F-4D97-AF65-F5344CB8AC3E}">
        <p14:creationId xmlns:p14="http://schemas.microsoft.com/office/powerpoint/2010/main" val="278671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01F14-BD1C-6528-DEC9-6EF90C95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E81C3-CA30-7274-1AEF-03956352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Mude essas frases para que elas usem o HE , SHE ou IT (basta escolher um dos 3)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</a:t>
            </a:r>
            <a:r>
              <a:rPr lang="pt-BR" dirty="0" err="1"/>
              <a:t>don’t</a:t>
            </a:r>
            <a:r>
              <a:rPr lang="pt-BR" dirty="0"/>
              <a:t> like rock </a:t>
            </a:r>
            <a:r>
              <a:rPr lang="pt-BR" dirty="0" err="1"/>
              <a:t>music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sell</a:t>
            </a:r>
            <a:r>
              <a:rPr lang="pt-BR" dirty="0"/>
              <a:t> big </a:t>
            </a:r>
            <a:r>
              <a:rPr lang="pt-BR" dirty="0" err="1"/>
              <a:t>oranges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Do </a:t>
            </a:r>
            <a:r>
              <a:rPr lang="pt-BR" dirty="0" err="1"/>
              <a:t>they</a:t>
            </a:r>
            <a:r>
              <a:rPr lang="pt-BR" dirty="0"/>
              <a:t> like cold </a:t>
            </a:r>
            <a:r>
              <a:rPr lang="pt-BR" dirty="0" err="1"/>
              <a:t>beer</a:t>
            </a:r>
            <a:r>
              <a:rPr lang="pt-BR" dirty="0"/>
              <a:t>?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 chocolate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56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01F14-BD1C-6528-DEC9-6EF90C95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E81C3-CA30-7274-1AEF-03956352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Mude essas frases para que elas usem o HE , SHE ou IT (basta escolher um dos 3)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</a:t>
            </a:r>
            <a:r>
              <a:rPr lang="pt-BR" dirty="0" err="1"/>
              <a:t>don’t</a:t>
            </a:r>
            <a:r>
              <a:rPr lang="pt-BR" dirty="0"/>
              <a:t> like rock </a:t>
            </a:r>
            <a:r>
              <a:rPr lang="pt-BR" dirty="0" err="1"/>
              <a:t>music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sell</a:t>
            </a:r>
            <a:r>
              <a:rPr lang="pt-BR" dirty="0"/>
              <a:t> big </a:t>
            </a:r>
            <a:r>
              <a:rPr lang="pt-BR" dirty="0" err="1"/>
              <a:t>oranges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Do </a:t>
            </a:r>
            <a:r>
              <a:rPr lang="pt-BR" dirty="0" err="1"/>
              <a:t>they</a:t>
            </a:r>
            <a:r>
              <a:rPr lang="pt-BR" dirty="0"/>
              <a:t> like cold </a:t>
            </a:r>
            <a:r>
              <a:rPr lang="pt-BR" dirty="0" err="1"/>
              <a:t>beer</a:t>
            </a:r>
            <a:r>
              <a:rPr lang="pt-BR" dirty="0"/>
              <a:t>?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 chocolate</a:t>
            </a:r>
            <a:br>
              <a:rPr lang="pt-BR" dirty="0"/>
            </a:b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CCB7DF8-4CCA-A1A4-434E-C38021D37EEE}"/>
              </a:ext>
            </a:extLst>
          </p:cNvPr>
          <p:cNvCxnSpPr/>
          <p:nvPr/>
        </p:nvCxnSpPr>
        <p:spPr>
          <a:xfrm>
            <a:off x="3756074" y="3080825"/>
            <a:ext cx="233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18C46F5-1D76-B32A-BB79-B5170DF20704}"/>
              </a:ext>
            </a:extLst>
          </p:cNvPr>
          <p:cNvCxnSpPr/>
          <p:nvPr/>
        </p:nvCxnSpPr>
        <p:spPr>
          <a:xfrm>
            <a:off x="3530991" y="3812345"/>
            <a:ext cx="256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080A097-4D7E-0517-A4C5-7112CCEA1C59}"/>
              </a:ext>
            </a:extLst>
          </p:cNvPr>
          <p:cNvCxnSpPr/>
          <p:nvPr/>
        </p:nvCxnSpPr>
        <p:spPr>
          <a:xfrm>
            <a:off x="3756074" y="4557932"/>
            <a:ext cx="233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86B5684-B2D2-0380-B309-0F845D618157}"/>
              </a:ext>
            </a:extLst>
          </p:cNvPr>
          <p:cNvCxnSpPr/>
          <p:nvPr/>
        </p:nvCxnSpPr>
        <p:spPr>
          <a:xfrm>
            <a:off x="3756074" y="5275385"/>
            <a:ext cx="233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B2344A-7EC0-D590-2907-194013BD5FC3}"/>
              </a:ext>
            </a:extLst>
          </p:cNvPr>
          <p:cNvSpPr txBox="1"/>
          <p:nvPr/>
        </p:nvSpPr>
        <p:spPr>
          <a:xfrm>
            <a:off x="6288258" y="2883877"/>
            <a:ext cx="49792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/>
              <a:t>HE DOESN’T </a:t>
            </a:r>
            <a:r>
              <a:rPr lang="pt-BR" sz="2000" dirty="0"/>
              <a:t>like rock </a:t>
            </a:r>
            <a:r>
              <a:rPr lang="pt-BR" sz="2000" dirty="0" err="1"/>
              <a:t>music</a:t>
            </a:r>
            <a:br>
              <a:rPr lang="pt-BR" sz="2000" dirty="0"/>
            </a:br>
            <a:br>
              <a:rPr lang="pt-BR" sz="2000" dirty="0"/>
            </a:br>
            <a:r>
              <a:rPr lang="pt-BR" sz="2000" u="sng" dirty="0"/>
              <a:t>SHE </a:t>
            </a:r>
            <a:r>
              <a:rPr lang="pt-BR" sz="2000" u="sng" dirty="0" err="1"/>
              <a:t>sellS</a:t>
            </a:r>
            <a:r>
              <a:rPr lang="pt-BR" sz="2000" u="sng" dirty="0"/>
              <a:t> </a:t>
            </a:r>
            <a:r>
              <a:rPr lang="pt-BR" sz="2000" dirty="0"/>
              <a:t>big </a:t>
            </a:r>
            <a:r>
              <a:rPr lang="pt-BR" sz="2000" dirty="0" err="1"/>
              <a:t>oranges</a:t>
            </a: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r>
              <a:rPr lang="pt-BR" sz="2000" u="sng" dirty="0"/>
              <a:t>DOES HE </a:t>
            </a:r>
            <a:r>
              <a:rPr lang="pt-BR" sz="2000" dirty="0"/>
              <a:t>like cold </a:t>
            </a:r>
            <a:r>
              <a:rPr lang="pt-BR" sz="2000" dirty="0" err="1"/>
              <a:t>beer</a:t>
            </a:r>
            <a:r>
              <a:rPr lang="pt-BR" sz="2000" dirty="0"/>
              <a:t>?</a:t>
            </a:r>
            <a:br>
              <a:rPr lang="pt-BR" sz="2000" dirty="0"/>
            </a:br>
            <a:br>
              <a:rPr lang="pt-BR" sz="2000" dirty="0"/>
            </a:br>
            <a:r>
              <a:rPr lang="pt-BR" sz="2000" u="sng" dirty="0"/>
              <a:t>IT DOESN’T </a:t>
            </a:r>
            <a:r>
              <a:rPr lang="pt-BR" sz="2000" dirty="0" err="1"/>
              <a:t>eat</a:t>
            </a:r>
            <a:r>
              <a:rPr lang="pt-BR" sz="2000" dirty="0"/>
              <a:t> chocolate</a:t>
            </a:r>
          </a:p>
        </p:txBody>
      </p:sp>
    </p:spTree>
    <p:extLst>
      <p:ext uri="{BB962C8B-B14F-4D97-AF65-F5344CB8AC3E}">
        <p14:creationId xmlns:p14="http://schemas.microsoft.com/office/powerpoint/2010/main" val="426491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95809-66DA-B8F5-6D3C-ACD08F28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081A74-5B9F-D6B1-6DB9-CC4B568B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u="sng" dirty="0"/>
              <a:t>REVISANDO!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Primeira regra (mais comum): Se o verbo acabar com uma consoante (EAT, DRINK...), devemos adicionar um “ S “ no final se usarmos HE, SHE, IT</a:t>
            </a:r>
          </a:p>
          <a:p>
            <a:pPr marL="0" indent="0">
              <a:buNone/>
            </a:pPr>
            <a:r>
              <a:rPr lang="pt-BR" dirty="0"/>
              <a:t>Segunda regra : Se o verbo acabar em vogal (DO, LIKE...), adicione um “ ES “ , mas se o verbo já tiver “ E “ no final , só adicione o “ S “ (como no caso do LIKE )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/>
              <a:t>Além disso, quando for fazer uma pergunta ou negativa, mude SOMENTE o “ DO “ que usaria na frase.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46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E22F-3496-BCC1-681D-590C090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7D3FA-031A-2429-AC2D-30669721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686" y="1944545"/>
            <a:ext cx="7006315" cy="161780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Ultima regra (e a maior frescura de todas ).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Pra essa, precisamos de dois verbos novos.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D63E8E-D503-2176-CD0B-89DE8CA85B1E}"/>
              </a:ext>
            </a:extLst>
          </p:cNvPr>
          <p:cNvSpPr txBox="1"/>
          <p:nvPr/>
        </p:nvSpPr>
        <p:spPr>
          <a:xfrm>
            <a:off x="2564234" y="3719869"/>
            <a:ext cx="650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PLAY (“ PLÊI” / JOGAR, TOCAR, BRINCAR , ENCENAR)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96282B-F054-FAE7-8E85-3FA63F12F310}"/>
              </a:ext>
            </a:extLst>
          </p:cNvPr>
          <p:cNvSpPr txBox="1"/>
          <p:nvPr/>
        </p:nvSpPr>
        <p:spPr>
          <a:xfrm>
            <a:off x="3364438" y="4788540"/>
            <a:ext cx="545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TRY ( “TRAI” / TENTAR, EXPERIMENTAR)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4D704B-D4A7-B25D-CCFE-13372FA883D9}"/>
              </a:ext>
            </a:extLst>
          </p:cNvPr>
          <p:cNvSpPr/>
          <p:nvPr/>
        </p:nvSpPr>
        <p:spPr>
          <a:xfrm>
            <a:off x="2405575" y="3719869"/>
            <a:ext cx="6822831" cy="5110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88363D-8F59-DC80-842D-225B14EAE510}"/>
              </a:ext>
            </a:extLst>
          </p:cNvPr>
          <p:cNvSpPr/>
          <p:nvPr/>
        </p:nvSpPr>
        <p:spPr>
          <a:xfrm>
            <a:off x="3364438" y="4788540"/>
            <a:ext cx="5076177" cy="5110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48B903-ED2E-E606-78C3-FF833E73C7D3}"/>
              </a:ext>
            </a:extLst>
          </p:cNvPr>
          <p:cNvSpPr txBox="1"/>
          <p:nvPr/>
        </p:nvSpPr>
        <p:spPr>
          <a:xfrm>
            <a:off x="1041009" y="5746277"/>
            <a:ext cx="10662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Esses dois verbos novos terminam com “ Y “. A diferença é o que vem ANTES do “ Y “.  O</a:t>
            </a:r>
            <a:br>
              <a:rPr lang="pt-BR" sz="2000" dirty="0"/>
            </a:br>
            <a:r>
              <a:rPr lang="pt-BR" sz="2000" dirty="0"/>
              <a:t>“ PLAY ” tem uma VOGAL antes do “ Y “ e o “ TRY “ tem uma CONSOANTE.</a:t>
            </a:r>
          </a:p>
        </p:txBody>
      </p:sp>
    </p:spTree>
    <p:extLst>
      <p:ext uri="{BB962C8B-B14F-4D97-AF65-F5344CB8AC3E}">
        <p14:creationId xmlns:p14="http://schemas.microsoft.com/office/powerpoint/2010/main" val="167325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6D93C-9137-3E34-9649-4400AA84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9EC00-6CEC-03CC-543F-13676741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Terceira regra (a mais fresca ) : Se um verbo terminar em “ Y “, devemos ver qual letra vem antes.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Se for uma VOGAL, adicione o “ S </a:t>
            </a:r>
            <a:r>
              <a:rPr lang="pt-BR" u="sng" dirty="0"/>
              <a:t>“:  He PLAYS vídeo games (ele joga vídeo games)</a:t>
            </a:r>
            <a:br>
              <a:rPr lang="pt-BR" u="sng" dirty="0"/>
            </a:br>
            <a:br>
              <a:rPr lang="pt-BR" dirty="0"/>
            </a:br>
            <a:r>
              <a:rPr lang="pt-BR" dirty="0"/>
              <a:t>Se for uma CONSOANTE, adicione “IES</a:t>
            </a:r>
            <a:r>
              <a:rPr lang="pt-BR" u="sng" dirty="0"/>
              <a:t>”: She TRIES yoga (ela experimenta yoga )</a:t>
            </a:r>
          </a:p>
        </p:txBody>
      </p:sp>
    </p:spTree>
    <p:extLst>
      <p:ext uri="{BB962C8B-B14F-4D97-AF65-F5344CB8AC3E}">
        <p14:creationId xmlns:p14="http://schemas.microsoft.com/office/powerpoint/2010/main" val="7233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0B399-513A-2091-0271-FC9DFE9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6ED56-1EB3-DEAD-BC38-042906EB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Revisar o que foi visto na aula 1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2 - Entender como funcionam os pronomes HE, SHE, IT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Ver como os verbos se comportam com HE, SHE, IT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4 – Construir frases  que ajudem a esclarecer a diferença de usar I, YOU, WE, THEY x HE,SHE, IT</a:t>
            </a:r>
          </a:p>
        </p:txBody>
      </p:sp>
    </p:spTree>
    <p:extLst>
      <p:ext uri="{BB962C8B-B14F-4D97-AF65-F5344CB8AC3E}">
        <p14:creationId xmlns:p14="http://schemas.microsoft.com/office/powerpoint/2010/main" val="110876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0EDDA-12A7-D1D2-BA15-DA25EB1A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7BD72-1D6A-A941-C52F-03535410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4395"/>
            <a:ext cx="10353762" cy="4783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REVISANDO!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 – Se o verbo acabar em consoante ,  adicione um “ S “ ao verbo.</a:t>
            </a:r>
            <a:br>
              <a:rPr lang="pt-BR" dirty="0"/>
            </a:br>
            <a:r>
              <a:rPr lang="pt-BR" dirty="0"/>
              <a:t>EX: She EATS </a:t>
            </a:r>
            <a:r>
              <a:rPr lang="pt-BR" dirty="0" err="1"/>
              <a:t>popcorn</a:t>
            </a:r>
            <a:r>
              <a:rPr lang="pt-BR" dirty="0"/>
              <a:t>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– Se o verbo acabar em vogal, adicione “ ES “. Se o verbo terminar em “ E “, adicione apenas o “ S “. </a:t>
            </a:r>
            <a:br>
              <a:rPr lang="pt-BR" dirty="0"/>
            </a:br>
            <a:r>
              <a:rPr lang="pt-BR" dirty="0"/>
              <a:t>EX: He DOES </a:t>
            </a:r>
            <a:r>
              <a:rPr lang="pt-BR" dirty="0" err="1"/>
              <a:t>karate</a:t>
            </a:r>
            <a:r>
              <a:rPr lang="pt-BR" dirty="0"/>
              <a:t> / DOES </a:t>
            </a:r>
            <a:r>
              <a:rPr lang="pt-BR" dirty="0" err="1"/>
              <a:t>she</a:t>
            </a:r>
            <a:r>
              <a:rPr lang="pt-BR" dirty="0"/>
              <a:t> </a:t>
            </a:r>
            <a:r>
              <a:rPr lang="pt-BR" dirty="0" err="1"/>
              <a:t>try</a:t>
            </a:r>
            <a:r>
              <a:rPr lang="pt-BR" dirty="0"/>
              <a:t> yoga? / It DOESN’T like rock </a:t>
            </a:r>
            <a:r>
              <a:rPr lang="pt-BR" dirty="0" err="1"/>
              <a:t>music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3 -  Se o verbo acabar em “ Y “, veja qual letra vem antes. Se for uma VOGAL, adicione apenas o “ S “. Se for uma CONSOANTE, tire o “ Y “ e coloque “ IES “ </a:t>
            </a:r>
            <a:br>
              <a:rPr lang="pt-BR" dirty="0"/>
            </a:br>
            <a:r>
              <a:rPr lang="pt-BR" dirty="0"/>
              <a:t>EX:  He PLAYS football / She TRIES yoga</a:t>
            </a:r>
          </a:p>
        </p:txBody>
      </p:sp>
    </p:spTree>
    <p:extLst>
      <p:ext uri="{BB962C8B-B14F-4D97-AF65-F5344CB8AC3E}">
        <p14:creationId xmlns:p14="http://schemas.microsoft.com/office/powerpoint/2010/main" val="158895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0B399-513A-2091-0271-FC9DFE9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6ED56-1EB3-DEAD-BC38-042906EB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Revisar o que foi visto na aula 1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2 - Entender como funcionam os pronomes HE, SHE, IT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Ver como os verbos se comportam com HE, SHE, IT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4 – Construir frases  que ajudem a esclarecer a diferença de usar I, YOU, WE, THEY x HE,SHE, IT</a:t>
            </a:r>
          </a:p>
        </p:txBody>
      </p:sp>
      <p:pic>
        <p:nvPicPr>
          <p:cNvPr id="4" name="Gráfico 3" descr="Marca de seleção com preenchimento sólido">
            <a:extLst>
              <a:ext uri="{FF2B5EF4-FFF2-40B4-BE49-F238E27FC236}">
                <a16:creationId xmlns:a16="http://schemas.microsoft.com/office/drawing/2014/main" id="{249ADD7D-0DBF-1E39-FC77-6A10B7863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6275" y="1779563"/>
            <a:ext cx="914400" cy="914400"/>
          </a:xfrm>
          <a:prstGeom prst="rect">
            <a:avLst/>
          </a:prstGeom>
        </p:spPr>
      </p:pic>
      <p:pic>
        <p:nvPicPr>
          <p:cNvPr id="5" name="Gráfico 4" descr="Marca de seleção com preenchimento sólido">
            <a:extLst>
              <a:ext uri="{FF2B5EF4-FFF2-40B4-BE49-F238E27FC236}">
                <a16:creationId xmlns:a16="http://schemas.microsoft.com/office/drawing/2014/main" id="{FE31E2FC-477B-172B-AC56-56C36F72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79563"/>
            <a:ext cx="914400" cy="914400"/>
          </a:xfrm>
          <a:prstGeom prst="rect">
            <a:avLst/>
          </a:prstGeom>
        </p:spPr>
      </p:pic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E86DA7A6-D8D9-17A7-1BED-50C56D6E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8560" y="2514600"/>
            <a:ext cx="914400" cy="914400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2DAFF9BE-D353-54E1-4E7B-67E0E6EA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8560" y="3238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1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8023B-BD00-328A-71C2-5463B425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 4 - Construir frases  que ajudem a esclarecer a diferença de usar I, YOU, WE, THEY x HE,SHE,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A8166-ECE7-110C-2DC1-C35E6F19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246" y="2096064"/>
            <a:ext cx="7470883" cy="415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Primeira regra (verbo terminando em consoante):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</a:t>
            </a:r>
            <a:r>
              <a:rPr lang="pt-BR" dirty="0" err="1"/>
              <a:t>eat</a:t>
            </a:r>
            <a:r>
              <a:rPr lang="pt-BR" dirty="0"/>
              <a:t> ice cream / He EATS ice cream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You</a:t>
            </a:r>
            <a:r>
              <a:rPr lang="pt-BR" dirty="0"/>
              <a:t> drink cold Orange </a:t>
            </a:r>
            <a:r>
              <a:rPr lang="pt-BR" dirty="0" err="1"/>
              <a:t>juice</a:t>
            </a:r>
            <a:r>
              <a:rPr lang="pt-BR" dirty="0"/>
              <a:t> / She DRINKS cold Orange </a:t>
            </a:r>
            <a:r>
              <a:rPr lang="pt-BR" dirty="0" err="1"/>
              <a:t>juice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They </a:t>
            </a:r>
            <a:r>
              <a:rPr lang="pt-BR" dirty="0" err="1"/>
              <a:t>eat</a:t>
            </a:r>
            <a:r>
              <a:rPr lang="pt-BR" dirty="0"/>
              <a:t> </a:t>
            </a:r>
            <a:r>
              <a:rPr lang="pt-BR" dirty="0" err="1"/>
              <a:t>apples</a:t>
            </a:r>
            <a:r>
              <a:rPr lang="pt-BR" dirty="0"/>
              <a:t> / She EATS</a:t>
            </a:r>
            <a:r>
              <a:rPr lang="pt-BR" u="sng" dirty="0"/>
              <a:t> </a:t>
            </a:r>
            <a:r>
              <a:rPr lang="pt-BR" dirty="0" err="1"/>
              <a:t>apples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sell</a:t>
            </a:r>
            <a:r>
              <a:rPr lang="pt-BR" dirty="0"/>
              <a:t> </a:t>
            </a:r>
            <a:r>
              <a:rPr lang="pt-BR" dirty="0" err="1"/>
              <a:t>cars</a:t>
            </a:r>
            <a:r>
              <a:rPr lang="pt-BR" dirty="0"/>
              <a:t> / He SELLS</a:t>
            </a:r>
            <a:r>
              <a:rPr lang="pt-BR" u="sng" dirty="0"/>
              <a:t> </a:t>
            </a:r>
            <a:r>
              <a:rPr lang="pt-BR" dirty="0" err="1"/>
              <a:t>cars</a:t>
            </a:r>
            <a:r>
              <a:rPr lang="pt-BR" dirty="0"/>
              <a:t> </a:t>
            </a:r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4F9452-2789-CF33-7EB6-5CDFAE1E88BC}"/>
              </a:ext>
            </a:extLst>
          </p:cNvPr>
          <p:cNvSpPr/>
          <p:nvPr/>
        </p:nvSpPr>
        <p:spPr>
          <a:xfrm>
            <a:off x="2531246" y="2096064"/>
            <a:ext cx="7129508" cy="36013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57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8023B-BD00-328A-71C2-5463B425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 4 - Construir frases  que ajudem a esclarecer a diferença de usar I, YOU, WE, THEY x HE,SHE,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A8166-ECE7-110C-2DC1-C35E6F19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246" y="2096064"/>
            <a:ext cx="7118857" cy="415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Segunda regra (verbo terminando em vogal):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do </a:t>
            </a:r>
            <a:r>
              <a:rPr lang="pt-BR" dirty="0" err="1"/>
              <a:t>karate</a:t>
            </a:r>
            <a:r>
              <a:rPr lang="pt-BR" dirty="0"/>
              <a:t> / </a:t>
            </a:r>
            <a:r>
              <a:rPr lang="pt-BR" dirty="0" err="1"/>
              <a:t>she</a:t>
            </a:r>
            <a:r>
              <a:rPr lang="pt-BR" dirty="0"/>
              <a:t> DOES </a:t>
            </a:r>
            <a:r>
              <a:rPr lang="pt-BR" dirty="0" err="1"/>
              <a:t>karate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They do yoga / He DOES yoga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Do </a:t>
            </a:r>
            <a:r>
              <a:rPr lang="pt-BR" dirty="0" err="1"/>
              <a:t>you</a:t>
            </a:r>
            <a:r>
              <a:rPr lang="pt-BR" dirty="0"/>
              <a:t> play vídeo games? DOES </a:t>
            </a:r>
            <a:r>
              <a:rPr lang="pt-BR" dirty="0" err="1"/>
              <a:t>she</a:t>
            </a:r>
            <a:r>
              <a:rPr lang="pt-BR" dirty="0"/>
              <a:t> play vídeo games?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</a:t>
            </a:r>
            <a:r>
              <a:rPr lang="pt-BR" dirty="0" err="1"/>
              <a:t>don’t</a:t>
            </a:r>
            <a:r>
              <a:rPr lang="pt-BR" dirty="0"/>
              <a:t> like Instagram / He DOESN’T like Instagram</a:t>
            </a:r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4F9452-2789-CF33-7EB6-5CDFAE1E88BC}"/>
              </a:ext>
            </a:extLst>
          </p:cNvPr>
          <p:cNvSpPr/>
          <p:nvPr/>
        </p:nvSpPr>
        <p:spPr>
          <a:xfrm>
            <a:off x="2531246" y="2096064"/>
            <a:ext cx="7129508" cy="36013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34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8023B-BD00-328A-71C2-5463B425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 4 - Construir frases  que ajudem a esclarecer a diferença de usar I, YOU, WE, THEY x HE,SHE,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A8166-ECE7-110C-2DC1-C35E6F19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246" y="2096064"/>
            <a:ext cx="7118857" cy="415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Terceira regra (verbo terminando em “  Y “):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play football / He PLAYS football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try</a:t>
            </a:r>
            <a:r>
              <a:rPr lang="pt-BR" dirty="0"/>
              <a:t> </a:t>
            </a:r>
            <a:r>
              <a:rPr lang="pt-BR" dirty="0" err="1"/>
              <a:t>bolognese</a:t>
            </a:r>
            <a:r>
              <a:rPr lang="pt-BR" dirty="0"/>
              <a:t> pasta / She TRIES </a:t>
            </a:r>
            <a:r>
              <a:rPr lang="pt-BR" dirty="0" err="1"/>
              <a:t>bolognese</a:t>
            </a:r>
            <a:r>
              <a:rPr lang="pt-BR" dirty="0"/>
              <a:t> pasta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They  </a:t>
            </a:r>
            <a:r>
              <a:rPr lang="pt-BR" dirty="0" err="1"/>
              <a:t>buy</a:t>
            </a:r>
            <a:r>
              <a:rPr lang="pt-BR" dirty="0"/>
              <a:t> </a:t>
            </a:r>
            <a:r>
              <a:rPr lang="pt-BR" dirty="0" err="1"/>
              <a:t>cars</a:t>
            </a:r>
            <a:r>
              <a:rPr lang="pt-BR" dirty="0"/>
              <a:t> / She BUYS </a:t>
            </a:r>
            <a:r>
              <a:rPr lang="pt-BR" dirty="0" err="1"/>
              <a:t>cars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Do </a:t>
            </a:r>
            <a:r>
              <a:rPr lang="pt-BR" dirty="0" err="1"/>
              <a:t>we</a:t>
            </a:r>
            <a:r>
              <a:rPr lang="pt-BR" dirty="0"/>
              <a:t> play basketball? / DOES She play basketball?</a:t>
            </a:r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4F9452-2789-CF33-7EB6-5CDFAE1E88BC}"/>
              </a:ext>
            </a:extLst>
          </p:cNvPr>
          <p:cNvSpPr/>
          <p:nvPr/>
        </p:nvSpPr>
        <p:spPr>
          <a:xfrm>
            <a:off x="2531246" y="2096064"/>
            <a:ext cx="7129508" cy="36013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9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309E3-1347-4CB4-ED1D-B8A891BF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 4 - Construir frases  que ajudem a esclarecer a diferença de usar I, YOU, WE, THEY x HE,SHE,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564DE-8F9E-AE7F-39D9-BD753225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842" y="3074512"/>
            <a:ext cx="10916832" cy="369513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1 - I play football    2-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try</a:t>
            </a:r>
            <a:r>
              <a:rPr lang="pt-BR" dirty="0"/>
              <a:t> yoga?  3- They </a:t>
            </a:r>
            <a:r>
              <a:rPr lang="pt-BR" dirty="0" err="1"/>
              <a:t>don’t</a:t>
            </a:r>
            <a:r>
              <a:rPr lang="pt-BR" dirty="0"/>
              <a:t> like pasta  4- 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sell</a:t>
            </a:r>
            <a:r>
              <a:rPr lang="pt-BR" dirty="0"/>
              <a:t> </a:t>
            </a:r>
            <a:r>
              <a:rPr lang="pt-BR" dirty="0" err="1"/>
              <a:t>trains</a:t>
            </a:r>
            <a:r>
              <a:rPr lang="pt-BR" dirty="0"/>
              <a:t>  </a:t>
            </a:r>
            <a:br>
              <a:rPr lang="pt-BR" dirty="0"/>
            </a:br>
            <a:r>
              <a:rPr lang="pt-BR" dirty="0"/>
              <a:t>1 -                               2 -                                 3-                                         4 -</a:t>
            </a:r>
            <a:br>
              <a:rPr lang="pt-BR" dirty="0"/>
            </a:br>
            <a:br>
              <a:rPr lang="pt-BR" dirty="0"/>
            </a:br>
            <a:r>
              <a:rPr lang="pt-BR" dirty="0"/>
              <a:t>5- </a:t>
            </a:r>
            <a:r>
              <a:rPr lang="pt-BR" dirty="0" err="1"/>
              <a:t>You</a:t>
            </a:r>
            <a:r>
              <a:rPr lang="pt-BR" dirty="0"/>
              <a:t> like rock </a:t>
            </a:r>
            <a:r>
              <a:rPr lang="pt-BR" dirty="0" err="1"/>
              <a:t>music</a:t>
            </a:r>
            <a:r>
              <a:rPr lang="pt-BR" dirty="0"/>
              <a:t>  6-I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 </a:t>
            </a:r>
            <a:r>
              <a:rPr lang="pt-BR" dirty="0" err="1"/>
              <a:t>brocolli</a:t>
            </a:r>
            <a:r>
              <a:rPr lang="pt-BR" dirty="0"/>
              <a:t>  7-We drink </a:t>
            </a:r>
            <a:r>
              <a:rPr lang="pt-BR" dirty="0" err="1"/>
              <a:t>beer</a:t>
            </a:r>
            <a:r>
              <a:rPr lang="pt-BR" dirty="0"/>
              <a:t>   8- Do They prepare pizza?</a:t>
            </a:r>
            <a:br>
              <a:rPr lang="pt-BR" dirty="0"/>
            </a:br>
            <a:r>
              <a:rPr lang="pt-BR" dirty="0"/>
              <a:t>5-                                      6-                                    7-                             8-</a:t>
            </a:r>
            <a:br>
              <a:rPr lang="pt-BR" dirty="0"/>
            </a:br>
            <a:br>
              <a:rPr lang="pt-BR" dirty="0"/>
            </a:br>
            <a:r>
              <a:rPr lang="pt-BR" dirty="0"/>
              <a:t>9- I do </a:t>
            </a:r>
            <a:r>
              <a:rPr lang="pt-BR" dirty="0" err="1"/>
              <a:t>karate</a:t>
            </a:r>
            <a:r>
              <a:rPr lang="pt-BR" dirty="0"/>
              <a:t>   10- </a:t>
            </a:r>
            <a:r>
              <a:rPr lang="pt-BR" dirty="0" err="1"/>
              <a:t>We</a:t>
            </a:r>
            <a:r>
              <a:rPr lang="pt-BR" dirty="0"/>
              <a:t> prepare a </a:t>
            </a:r>
            <a:r>
              <a:rPr lang="pt-BR" dirty="0" err="1"/>
              <a:t>cake</a:t>
            </a:r>
            <a:r>
              <a:rPr lang="pt-BR" dirty="0"/>
              <a:t>  11-  do </a:t>
            </a:r>
            <a:r>
              <a:rPr lang="pt-BR" dirty="0" err="1"/>
              <a:t>you</a:t>
            </a:r>
            <a:r>
              <a:rPr lang="pt-BR" dirty="0"/>
              <a:t> like chocolate?  12-  They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buy</a:t>
            </a:r>
            <a:r>
              <a:rPr lang="pt-BR" dirty="0"/>
              <a:t> </a:t>
            </a:r>
            <a:r>
              <a:rPr lang="pt-BR" dirty="0" err="1"/>
              <a:t>cars</a:t>
            </a:r>
            <a:br>
              <a:rPr lang="pt-BR" dirty="0"/>
            </a:br>
            <a:r>
              <a:rPr lang="pt-BR" dirty="0"/>
              <a:t>9-                        10-                                     11-                                             12-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31EA7E-E38C-7534-7DF5-9011C3EC97FB}"/>
              </a:ext>
            </a:extLst>
          </p:cNvPr>
          <p:cNvSpPr txBox="1"/>
          <p:nvPr/>
        </p:nvSpPr>
        <p:spPr>
          <a:xfrm>
            <a:off x="1223889" y="2029871"/>
            <a:ext cx="1004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Agora, tente mudar essas frases para uma versão delas com HE, SHE ou IT. Em caso de dúvidas, pode ver as regras nos slides anteriores</a:t>
            </a:r>
          </a:p>
        </p:txBody>
      </p:sp>
    </p:spTree>
    <p:extLst>
      <p:ext uri="{BB962C8B-B14F-4D97-AF65-F5344CB8AC3E}">
        <p14:creationId xmlns:p14="http://schemas.microsoft.com/office/powerpoint/2010/main" val="239661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309E3-1347-4CB4-ED1D-B8A891BF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Objetivo 4 - Construir frases  que ajudem a esclarecer a diferença de usar I, YOU, WE, THEY x HE,SHE,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564DE-8F9E-AE7F-39D9-BD753225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3074512"/>
            <a:ext cx="11718388" cy="369513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1 - I play football    2- Do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try</a:t>
            </a:r>
            <a:r>
              <a:rPr lang="pt-BR" dirty="0"/>
              <a:t> yoga?  3- They </a:t>
            </a:r>
            <a:r>
              <a:rPr lang="pt-BR" dirty="0" err="1"/>
              <a:t>don’t</a:t>
            </a:r>
            <a:r>
              <a:rPr lang="pt-BR" dirty="0"/>
              <a:t> like pasta  4- 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sell</a:t>
            </a:r>
            <a:r>
              <a:rPr lang="pt-BR" dirty="0"/>
              <a:t> </a:t>
            </a:r>
            <a:r>
              <a:rPr lang="pt-BR" dirty="0" err="1"/>
              <a:t>trains</a:t>
            </a:r>
            <a:r>
              <a:rPr lang="pt-BR" dirty="0"/>
              <a:t>  </a:t>
            </a:r>
            <a:br>
              <a:rPr lang="pt-BR" dirty="0"/>
            </a:br>
            <a:r>
              <a:rPr lang="pt-BR" dirty="0"/>
              <a:t>1 – He plays football  2 – She tries yoga   3- He </a:t>
            </a:r>
            <a:r>
              <a:rPr lang="pt-BR" dirty="0" err="1"/>
              <a:t>doesn’t</a:t>
            </a:r>
            <a:r>
              <a:rPr lang="pt-BR" dirty="0"/>
              <a:t> like </a:t>
            </a:r>
            <a:r>
              <a:rPr lang="pt-BR" dirty="0" err="1"/>
              <a:t>past</a:t>
            </a:r>
            <a:r>
              <a:rPr lang="pt-BR" dirty="0"/>
              <a:t>    4 – She </a:t>
            </a:r>
            <a:r>
              <a:rPr lang="pt-BR" dirty="0" err="1"/>
              <a:t>sells</a:t>
            </a:r>
            <a:r>
              <a:rPr lang="pt-BR" dirty="0"/>
              <a:t> </a:t>
            </a:r>
            <a:r>
              <a:rPr lang="pt-BR" dirty="0" err="1"/>
              <a:t>trains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5- </a:t>
            </a:r>
            <a:r>
              <a:rPr lang="pt-BR" dirty="0" err="1"/>
              <a:t>You</a:t>
            </a:r>
            <a:r>
              <a:rPr lang="pt-BR" dirty="0"/>
              <a:t> like rock </a:t>
            </a:r>
            <a:r>
              <a:rPr lang="pt-BR" dirty="0" err="1"/>
              <a:t>music</a:t>
            </a:r>
            <a:r>
              <a:rPr lang="pt-BR" dirty="0"/>
              <a:t>  6-I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 </a:t>
            </a:r>
            <a:r>
              <a:rPr lang="pt-BR" dirty="0" err="1"/>
              <a:t>brocolli</a:t>
            </a:r>
            <a:r>
              <a:rPr lang="pt-BR" dirty="0"/>
              <a:t>  7-We drink </a:t>
            </a:r>
            <a:r>
              <a:rPr lang="pt-BR" dirty="0" err="1"/>
              <a:t>beer</a:t>
            </a:r>
            <a:r>
              <a:rPr lang="pt-BR" dirty="0"/>
              <a:t>   8- Do They prepare pizza?</a:t>
            </a:r>
            <a:br>
              <a:rPr lang="pt-BR" dirty="0"/>
            </a:br>
            <a:r>
              <a:rPr lang="pt-BR" dirty="0"/>
              <a:t>5-  She likes rock </a:t>
            </a:r>
            <a:r>
              <a:rPr lang="pt-BR" dirty="0" err="1"/>
              <a:t>music</a:t>
            </a:r>
            <a:r>
              <a:rPr lang="pt-BR" dirty="0"/>
              <a:t>  6- He </a:t>
            </a:r>
            <a:r>
              <a:rPr lang="pt-BR" dirty="0" err="1"/>
              <a:t>doesn’t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 </a:t>
            </a:r>
            <a:r>
              <a:rPr lang="pt-BR" dirty="0" err="1"/>
              <a:t>brocolli</a:t>
            </a:r>
            <a:r>
              <a:rPr lang="pt-BR" dirty="0"/>
              <a:t>  7- It drinks </a:t>
            </a:r>
            <a:r>
              <a:rPr lang="pt-BR" dirty="0" err="1"/>
              <a:t>beer</a:t>
            </a:r>
            <a:r>
              <a:rPr lang="pt-BR" dirty="0"/>
              <a:t>  8- Does </a:t>
            </a:r>
            <a:r>
              <a:rPr lang="pt-BR" dirty="0" err="1"/>
              <a:t>she</a:t>
            </a:r>
            <a:r>
              <a:rPr lang="pt-BR" dirty="0"/>
              <a:t> prepare pizza?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9- I do </a:t>
            </a:r>
            <a:r>
              <a:rPr lang="pt-BR" dirty="0" err="1"/>
              <a:t>karate</a:t>
            </a:r>
            <a:r>
              <a:rPr lang="pt-BR" dirty="0"/>
              <a:t>   10- </a:t>
            </a:r>
            <a:r>
              <a:rPr lang="pt-BR" dirty="0" err="1"/>
              <a:t>We</a:t>
            </a:r>
            <a:r>
              <a:rPr lang="pt-BR" dirty="0"/>
              <a:t> prepare a </a:t>
            </a:r>
            <a:r>
              <a:rPr lang="pt-BR" dirty="0" err="1"/>
              <a:t>cake</a:t>
            </a:r>
            <a:r>
              <a:rPr lang="pt-BR" dirty="0"/>
              <a:t>  11-  do </a:t>
            </a:r>
            <a:r>
              <a:rPr lang="pt-BR" dirty="0" err="1"/>
              <a:t>you</a:t>
            </a:r>
            <a:r>
              <a:rPr lang="pt-BR" dirty="0"/>
              <a:t> like chocolate?  12-  They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buy</a:t>
            </a:r>
            <a:r>
              <a:rPr lang="pt-BR" dirty="0"/>
              <a:t> </a:t>
            </a:r>
            <a:r>
              <a:rPr lang="pt-BR" dirty="0" err="1"/>
              <a:t>cars</a:t>
            </a:r>
            <a:br>
              <a:rPr lang="pt-BR" dirty="0"/>
            </a:br>
            <a:r>
              <a:rPr lang="pt-BR" dirty="0"/>
              <a:t>9-  He does </a:t>
            </a:r>
            <a:r>
              <a:rPr lang="pt-BR" dirty="0" err="1"/>
              <a:t>karate</a:t>
            </a:r>
            <a:r>
              <a:rPr lang="pt-BR" dirty="0"/>
              <a:t> 10-  She prepares a </a:t>
            </a:r>
            <a:r>
              <a:rPr lang="pt-BR" dirty="0" err="1"/>
              <a:t>cake</a:t>
            </a:r>
            <a:r>
              <a:rPr lang="pt-BR" dirty="0"/>
              <a:t> 11-  does </a:t>
            </a:r>
            <a:r>
              <a:rPr lang="pt-BR" dirty="0" err="1"/>
              <a:t>he</a:t>
            </a:r>
            <a:r>
              <a:rPr lang="pt-BR" dirty="0"/>
              <a:t> like chocolate? 12- It </a:t>
            </a:r>
            <a:r>
              <a:rPr lang="pt-BR" dirty="0" err="1"/>
              <a:t>doesn’t</a:t>
            </a:r>
            <a:r>
              <a:rPr lang="pt-BR" dirty="0"/>
              <a:t> </a:t>
            </a:r>
            <a:r>
              <a:rPr lang="pt-BR" dirty="0" err="1"/>
              <a:t>buy</a:t>
            </a:r>
            <a:r>
              <a:rPr lang="pt-BR" dirty="0"/>
              <a:t> </a:t>
            </a:r>
            <a:r>
              <a:rPr lang="pt-BR" dirty="0" err="1"/>
              <a:t>cars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31EA7E-E38C-7534-7DF5-9011C3EC97FB}"/>
              </a:ext>
            </a:extLst>
          </p:cNvPr>
          <p:cNvSpPr txBox="1"/>
          <p:nvPr/>
        </p:nvSpPr>
        <p:spPr>
          <a:xfrm>
            <a:off x="1223889" y="2029871"/>
            <a:ext cx="1004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Agora, tente mudar essas frases para uma versão delas com HE, SHE ou IT. Em caso de dúvidas, pode ver as regras nos slides anteriores</a:t>
            </a:r>
          </a:p>
        </p:txBody>
      </p:sp>
    </p:spTree>
    <p:extLst>
      <p:ext uri="{BB962C8B-B14F-4D97-AF65-F5344CB8AC3E}">
        <p14:creationId xmlns:p14="http://schemas.microsoft.com/office/powerpoint/2010/main" val="2146696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0B399-513A-2091-0271-FC9DFE9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6ED56-1EB3-DEAD-BC38-042906EB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Revisar o que foi visto na aula 1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2 - Entender como funcionam os pronomes HE, SHE, IT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Ver como os verbos se comportam com HE, SHE, IT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4 – Construir frases  que ajudem a esclarecer a diferença de usar I, YOU, WE, THEY x HE,SHE, IT</a:t>
            </a:r>
          </a:p>
        </p:txBody>
      </p:sp>
      <p:pic>
        <p:nvPicPr>
          <p:cNvPr id="4" name="Gráfico 3" descr="Marca de seleção com preenchimento sólido">
            <a:extLst>
              <a:ext uri="{FF2B5EF4-FFF2-40B4-BE49-F238E27FC236}">
                <a16:creationId xmlns:a16="http://schemas.microsoft.com/office/drawing/2014/main" id="{249ADD7D-0DBF-1E39-FC77-6A10B7863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6275" y="1779563"/>
            <a:ext cx="914400" cy="914400"/>
          </a:xfrm>
          <a:prstGeom prst="rect">
            <a:avLst/>
          </a:prstGeom>
        </p:spPr>
      </p:pic>
      <p:pic>
        <p:nvPicPr>
          <p:cNvPr id="5" name="Gráfico 4" descr="Marca de seleção com preenchimento sólido">
            <a:extLst>
              <a:ext uri="{FF2B5EF4-FFF2-40B4-BE49-F238E27FC236}">
                <a16:creationId xmlns:a16="http://schemas.microsoft.com/office/drawing/2014/main" id="{FE31E2FC-477B-172B-AC56-56C36F72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79563"/>
            <a:ext cx="914400" cy="914400"/>
          </a:xfrm>
          <a:prstGeom prst="rect">
            <a:avLst/>
          </a:prstGeom>
        </p:spPr>
      </p:pic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E86DA7A6-D8D9-17A7-1BED-50C56D6E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8560" y="2514600"/>
            <a:ext cx="914400" cy="914400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2DAFF9BE-D353-54E1-4E7B-67E0E6EA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8560" y="3238500"/>
            <a:ext cx="914400" cy="914400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58A07FA8-C19C-6FAD-E331-3635204C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7440" y="4445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1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561D0-450B-A344-1A2B-4AFE91F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revisar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236F8-CC33-245E-FA4E-410A211A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353762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Na aula 1, aprendemos como criar frases AFIRMATIVAS, NEGATIVAS E INTERROGATIVAS usando I, YOU, WE, THEY como pessoa da frase (PERSON).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AFFIRMATIVE : PERSON + VERB + COMPLEMENT</a:t>
            </a:r>
            <a:br>
              <a:rPr lang="pt-BR" dirty="0"/>
            </a:br>
            <a:r>
              <a:rPr lang="pt-BR" dirty="0"/>
              <a:t>NEGATIVE : PERSON + DON’T + VERB + COMPLEMENT</a:t>
            </a:r>
            <a:br>
              <a:rPr lang="pt-BR" dirty="0"/>
            </a:br>
            <a:r>
              <a:rPr lang="pt-BR" dirty="0"/>
              <a:t>INTERROGATIVE: DO + PERSON + VERB + COMPLEMENT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Examples</a:t>
            </a:r>
            <a:r>
              <a:rPr lang="pt-BR" dirty="0"/>
              <a:t> : </a:t>
            </a:r>
            <a:br>
              <a:rPr lang="pt-BR" dirty="0"/>
            </a:br>
            <a:r>
              <a:rPr lang="pt-BR" dirty="0"/>
              <a:t>I drink cold Orange </a:t>
            </a:r>
            <a:r>
              <a:rPr lang="pt-BR" dirty="0" err="1"/>
              <a:t>juice</a:t>
            </a:r>
            <a:br>
              <a:rPr lang="pt-BR" dirty="0"/>
            </a:br>
            <a:r>
              <a:rPr lang="pt-BR" dirty="0" err="1"/>
              <a:t>You</a:t>
            </a:r>
            <a:r>
              <a:rPr lang="pt-BR" dirty="0"/>
              <a:t> DON’T drink cold Orange </a:t>
            </a:r>
            <a:r>
              <a:rPr lang="pt-BR" dirty="0" err="1"/>
              <a:t>juice</a:t>
            </a:r>
            <a:br>
              <a:rPr lang="pt-BR" dirty="0"/>
            </a:br>
            <a:r>
              <a:rPr lang="pt-BR" dirty="0"/>
              <a:t>DO </a:t>
            </a:r>
            <a:r>
              <a:rPr lang="pt-BR" dirty="0" err="1"/>
              <a:t>you</a:t>
            </a:r>
            <a:r>
              <a:rPr lang="pt-BR" dirty="0"/>
              <a:t> drink cold Orange </a:t>
            </a:r>
            <a:r>
              <a:rPr lang="pt-BR" dirty="0" err="1"/>
              <a:t>juice</a:t>
            </a:r>
            <a:r>
              <a:rPr lang="pt-BR" dirty="0"/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296C49-123C-E316-35FA-61D1B9582285}"/>
              </a:ext>
            </a:extLst>
          </p:cNvPr>
          <p:cNvSpPr/>
          <p:nvPr/>
        </p:nvSpPr>
        <p:spPr>
          <a:xfrm>
            <a:off x="731520" y="4332849"/>
            <a:ext cx="4431323" cy="14583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1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8AF27-D50B-62E8-D8BB-491D1584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revisar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79050-D4A3-FBD7-E3C0-48ED3D71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52335"/>
            <a:ext cx="10649848" cy="3695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400" dirty="0"/>
              <a:t>Tente transformar essas frases em NEGATIVES e INTERROGATIVES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/>
              <a:t>eat</a:t>
            </a:r>
            <a:r>
              <a:rPr lang="pt-BR" sz="2400" dirty="0"/>
              <a:t> </a:t>
            </a:r>
            <a:r>
              <a:rPr lang="pt-BR" sz="2400" dirty="0" err="1"/>
              <a:t>bolognese</a:t>
            </a:r>
            <a:r>
              <a:rPr lang="pt-BR" sz="2400" dirty="0"/>
              <a:t> pasta (Você come massa à bolonhesa)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They like The Beatles ( Eles gostam dos Beatles)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 err="1"/>
              <a:t>We</a:t>
            </a:r>
            <a:r>
              <a:rPr lang="pt-BR" sz="2400" dirty="0"/>
              <a:t> </a:t>
            </a:r>
            <a:r>
              <a:rPr lang="pt-BR" sz="2400" dirty="0" err="1"/>
              <a:t>buy</a:t>
            </a:r>
            <a:r>
              <a:rPr lang="pt-BR" sz="2400" dirty="0"/>
              <a:t> </a:t>
            </a:r>
            <a:r>
              <a:rPr lang="pt-BR" sz="2400" dirty="0" err="1"/>
              <a:t>apples</a:t>
            </a:r>
            <a:r>
              <a:rPr lang="pt-BR" sz="2400" dirty="0"/>
              <a:t> (Nós compramos maçãs)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I prepare a pizza (Eu preparo uma pizza)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78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8AF27-D50B-62E8-D8BB-491D1584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revisar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79050-D4A3-FBD7-E3C0-48ED3D71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152335"/>
            <a:ext cx="11278205" cy="3695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400" dirty="0"/>
              <a:t>Tente transformar essas frases em NEGATIVES e INTERROGATIVES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/>
              <a:t>eat</a:t>
            </a:r>
            <a:r>
              <a:rPr lang="pt-BR" sz="2400" dirty="0"/>
              <a:t> </a:t>
            </a:r>
            <a:r>
              <a:rPr lang="pt-BR" sz="2400" dirty="0" err="1"/>
              <a:t>bolognese</a:t>
            </a:r>
            <a:r>
              <a:rPr lang="pt-BR" sz="2400" dirty="0"/>
              <a:t> pasta      </a:t>
            </a:r>
            <a:r>
              <a:rPr lang="pt-BR" sz="2400" dirty="0" err="1"/>
              <a:t>You</a:t>
            </a:r>
            <a:r>
              <a:rPr lang="pt-BR" sz="2400" dirty="0"/>
              <a:t> DON’T </a:t>
            </a:r>
            <a:r>
              <a:rPr lang="pt-BR" sz="2400" dirty="0" err="1"/>
              <a:t>eat</a:t>
            </a:r>
            <a:r>
              <a:rPr lang="pt-BR" sz="2400" dirty="0"/>
              <a:t> </a:t>
            </a:r>
            <a:r>
              <a:rPr lang="pt-BR" sz="2400" dirty="0" err="1"/>
              <a:t>bolognese</a:t>
            </a:r>
            <a:r>
              <a:rPr lang="pt-BR" sz="2400" dirty="0"/>
              <a:t> pasta    DO </a:t>
            </a: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/>
              <a:t>eat</a:t>
            </a:r>
            <a:r>
              <a:rPr lang="pt-BR" sz="2400" dirty="0"/>
              <a:t> </a:t>
            </a:r>
            <a:r>
              <a:rPr lang="pt-BR" sz="2400" dirty="0" err="1"/>
              <a:t>bolognese</a:t>
            </a:r>
            <a:r>
              <a:rPr lang="pt-BR" sz="2400" dirty="0"/>
              <a:t> pasta?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They like The Beatles           They DON’T like The Beatles          DO </a:t>
            </a:r>
            <a:r>
              <a:rPr lang="pt-BR" sz="2400" dirty="0" err="1"/>
              <a:t>they</a:t>
            </a:r>
            <a:r>
              <a:rPr lang="pt-BR" sz="2400" dirty="0"/>
              <a:t> like The Beatles?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 err="1"/>
              <a:t>We</a:t>
            </a:r>
            <a:r>
              <a:rPr lang="pt-BR" sz="2400" dirty="0"/>
              <a:t> </a:t>
            </a:r>
            <a:r>
              <a:rPr lang="pt-BR" sz="2400" dirty="0" err="1"/>
              <a:t>buy</a:t>
            </a:r>
            <a:r>
              <a:rPr lang="pt-BR" sz="2400" dirty="0"/>
              <a:t> </a:t>
            </a:r>
            <a:r>
              <a:rPr lang="pt-BR" sz="2400" dirty="0" err="1"/>
              <a:t>apples</a:t>
            </a:r>
            <a:r>
              <a:rPr lang="pt-BR" sz="2400" dirty="0"/>
              <a:t>                       </a:t>
            </a:r>
            <a:r>
              <a:rPr lang="pt-BR" sz="2400" dirty="0" err="1"/>
              <a:t>We</a:t>
            </a:r>
            <a:r>
              <a:rPr lang="pt-BR" sz="2400" dirty="0"/>
              <a:t> DON’T </a:t>
            </a:r>
            <a:r>
              <a:rPr lang="pt-BR" sz="2400" dirty="0" err="1"/>
              <a:t>buy</a:t>
            </a:r>
            <a:r>
              <a:rPr lang="pt-BR" sz="2400" dirty="0"/>
              <a:t> </a:t>
            </a:r>
            <a:r>
              <a:rPr lang="pt-BR" sz="2400" dirty="0" err="1"/>
              <a:t>apples</a:t>
            </a:r>
            <a:r>
              <a:rPr lang="pt-BR" sz="2400" dirty="0"/>
              <a:t>                     DO </a:t>
            </a:r>
            <a:r>
              <a:rPr lang="pt-BR" sz="2400" dirty="0" err="1"/>
              <a:t>we</a:t>
            </a:r>
            <a:r>
              <a:rPr lang="pt-BR" sz="2400" dirty="0"/>
              <a:t> </a:t>
            </a:r>
            <a:r>
              <a:rPr lang="pt-BR" sz="2400" dirty="0" err="1"/>
              <a:t>buy</a:t>
            </a:r>
            <a:r>
              <a:rPr lang="pt-BR" sz="2400" dirty="0"/>
              <a:t> </a:t>
            </a:r>
            <a:r>
              <a:rPr lang="pt-BR" sz="2400" dirty="0" err="1"/>
              <a:t>apples</a:t>
            </a:r>
            <a:r>
              <a:rPr lang="pt-BR" sz="2400" dirty="0"/>
              <a:t>?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I prepare a pizza                    I DON’T prepare a pizza                  DO I prepare a pizza?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EB381E-BA37-EE88-2FD3-00BCDF86ABC7}"/>
              </a:ext>
            </a:extLst>
          </p:cNvPr>
          <p:cNvSpPr/>
          <p:nvPr/>
        </p:nvSpPr>
        <p:spPr>
          <a:xfrm>
            <a:off x="801858" y="2743200"/>
            <a:ext cx="3151164" cy="2532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BD5E45-9D55-5CAE-41C8-024178E04EC6}"/>
              </a:ext>
            </a:extLst>
          </p:cNvPr>
          <p:cNvSpPr/>
          <p:nvPr/>
        </p:nvSpPr>
        <p:spPr>
          <a:xfrm>
            <a:off x="4149969" y="2743200"/>
            <a:ext cx="3826413" cy="2532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661DD3-852E-B373-C948-0C33A6A52D3D}"/>
              </a:ext>
            </a:extLst>
          </p:cNvPr>
          <p:cNvSpPr/>
          <p:nvPr/>
        </p:nvSpPr>
        <p:spPr>
          <a:xfrm>
            <a:off x="8117058" y="2743200"/>
            <a:ext cx="3615397" cy="25321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09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0B399-513A-2091-0271-FC9DFE9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6ED56-1EB3-DEAD-BC38-042906EB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Revisar o que foi visto na aula 1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2 - Entender como funcionam os pronomes HE, SHE, IT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Ver como os verbos se comportam com HE, SHE, IT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4 – Construir frases  que ajudem a esclarecer a diferença de usar I, YOU, WE, THEY x HE,SHE, IT</a:t>
            </a:r>
          </a:p>
        </p:txBody>
      </p:sp>
      <p:pic>
        <p:nvPicPr>
          <p:cNvPr id="4" name="Gráfico 3" descr="Marca de seleção com preenchimento sólido">
            <a:extLst>
              <a:ext uri="{FF2B5EF4-FFF2-40B4-BE49-F238E27FC236}">
                <a16:creationId xmlns:a16="http://schemas.microsoft.com/office/drawing/2014/main" id="{249ADD7D-0DBF-1E39-FC77-6A10B7863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6275" y="1779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0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C286E-D91B-518D-AF72-90EE8EC5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2 – ENTENDER OS PRONOMES HE, SHE, IT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EDA86-9755-B510-7650-7A42434A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HE (“RI” / ELE)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SHE (“XI” / ELA)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IT (“ÊT” / “ISSO”, PRONOME NEUTRO)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8DAB9A-A28C-07D7-5F67-8813244ACA2C}"/>
              </a:ext>
            </a:extLst>
          </p:cNvPr>
          <p:cNvSpPr txBox="1"/>
          <p:nvPr/>
        </p:nvSpPr>
        <p:spPr>
          <a:xfrm>
            <a:off x="913795" y="4079631"/>
            <a:ext cx="10958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“HE” e o “SHE” são exatamente como “ELE” e “ELA” no português.  No entanto, o “IT” não existe no na nossa língua. 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 “IT” simplesmente é usado para coisas que não tem gênero. Por exemplo, não existe um carro macho e um fêmea. “Alegria” é um sentimento, então também não é macho e nem fêmea. O mesmo vale para “chuva”, que também não tem gênero.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Em resumo, quando falamos de COISAS, usamos o IT. </a:t>
            </a:r>
          </a:p>
        </p:txBody>
      </p:sp>
    </p:spTree>
    <p:extLst>
      <p:ext uri="{BB962C8B-B14F-4D97-AF65-F5344CB8AC3E}">
        <p14:creationId xmlns:p14="http://schemas.microsoft.com/office/powerpoint/2010/main" val="398622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2B7B0-76A7-35CA-852A-D0332DE0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2 – ENTENDER OS PRONOMES HE, SHE, IT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1BCA8-B06B-D8D8-061F-908FE4D4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515" y="2110132"/>
            <a:ext cx="9228406" cy="914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Aqui vão algumas palavras para você testar se entendeu o conceito do “IT”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889F3B-6BB8-6586-7058-46981A2E8EB0}"/>
              </a:ext>
            </a:extLst>
          </p:cNvPr>
          <p:cNvSpPr txBox="1"/>
          <p:nvPr/>
        </p:nvSpPr>
        <p:spPr>
          <a:xfrm>
            <a:off x="3756075" y="3170629"/>
            <a:ext cx="55848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Car</a:t>
            </a:r>
            <a:r>
              <a:rPr lang="pt-BR" sz="2000" dirty="0"/>
              <a:t> (“</a:t>
            </a:r>
            <a:r>
              <a:rPr lang="pt-BR" sz="2000" dirty="0" err="1"/>
              <a:t>Car</a:t>
            </a:r>
            <a:r>
              <a:rPr lang="pt-BR" sz="2000" dirty="0"/>
              <a:t>” / carro) - IT</a:t>
            </a:r>
            <a:br>
              <a:rPr lang="pt-BR" sz="2000" dirty="0"/>
            </a:br>
            <a:r>
              <a:rPr lang="pt-BR" sz="2000" dirty="0" err="1"/>
              <a:t>Train</a:t>
            </a:r>
            <a:r>
              <a:rPr lang="pt-BR" sz="2000" dirty="0"/>
              <a:t> (“</a:t>
            </a:r>
            <a:r>
              <a:rPr lang="pt-BR" sz="2000" dirty="0" err="1"/>
              <a:t>Treim</a:t>
            </a:r>
            <a:r>
              <a:rPr lang="pt-BR" sz="2000" dirty="0"/>
              <a:t>” / trem) - IT</a:t>
            </a:r>
            <a:br>
              <a:rPr lang="pt-BR" sz="2000" dirty="0"/>
            </a:br>
            <a:r>
              <a:rPr lang="pt-BR" sz="2000" dirty="0" err="1"/>
              <a:t>Doctor</a:t>
            </a:r>
            <a:r>
              <a:rPr lang="pt-BR" sz="2000" dirty="0"/>
              <a:t> (“</a:t>
            </a:r>
            <a:r>
              <a:rPr lang="pt-BR" sz="2000" dirty="0" err="1"/>
              <a:t>Dóctor</a:t>
            </a:r>
            <a:r>
              <a:rPr lang="pt-BR" sz="2000" dirty="0"/>
              <a:t>” / doutor ou doutora) -  HE </a:t>
            </a:r>
            <a:r>
              <a:rPr lang="pt-BR" sz="2000" dirty="0" err="1"/>
              <a:t>or</a:t>
            </a:r>
            <a:r>
              <a:rPr lang="pt-BR" sz="2000" dirty="0"/>
              <a:t> SHE</a:t>
            </a:r>
            <a:br>
              <a:rPr lang="pt-BR" sz="2000" dirty="0"/>
            </a:br>
            <a:r>
              <a:rPr lang="pt-BR" sz="2000" dirty="0" err="1"/>
              <a:t>Father</a:t>
            </a:r>
            <a:r>
              <a:rPr lang="pt-BR" sz="2000" dirty="0"/>
              <a:t> (“</a:t>
            </a:r>
            <a:r>
              <a:rPr lang="pt-BR" sz="2000" dirty="0" err="1"/>
              <a:t>Fader</a:t>
            </a:r>
            <a:r>
              <a:rPr lang="pt-BR" sz="2000" dirty="0"/>
              <a:t>” / Pai) - HE</a:t>
            </a:r>
            <a:br>
              <a:rPr lang="pt-BR" sz="2000" dirty="0"/>
            </a:br>
            <a:r>
              <a:rPr lang="pt-BR" sz="2000" dirty="0" err="1"/>
              <a:t>Mother</a:t>
            </a:r>
            <a:r>
              <a:rPr lang="pt-BR" sz="2000" dirty="0"/>
              <a:t> (Mader” / Mãe) - SHE</a:t>
            </a:r>
            <a:br>
              <a:rPr lang="pt-BR" sz="2000" dirty="0"/>
            </a:br>
            <a:r>
              <a:rPr lang="pt-BR" sz="2000" dirty="0"/>
              <a:t>Sister (“Sister” / Irmã) - SHE</a:t>
            </a:r>
            <a:br>
              <a:rPr lang="pt-BR" sz="2000" dirty="0"/>
            </a:br>
            <a:r>
              <a:rPr lang="pt-BR" sz="2000" dirty="0"/>
              <a:t>Brother (“Bróder” / Irmão) - HE</a:t>
            </a:r>
            <a:br>
              <a:rPr lang="pt-BR" sz="2000" dirty="0"/>
            </a:br>
            <a:r>
              <a:rPr lang="pt-BR" sz="2000" dirty="0" err="1"/>
              <a:t>Happiness</a:t>
            </a:r>
            <a:r>
              <a:rPr lang="pt-BR" sz="2000" dirty="0"/>
              <a:t> (“</a:t>
            </a:r>
            <a:r>
              <a:rPr lang="pt-BR" sz="2000" dirty="0" err="1"/>
              <a:t>Répinêss</a:t>
            </a:r>
            <a:r>
              <a:rPr lang="pt-BR" sz="2000" dirty="0"/>
              <a:t>” / felicidade) - IT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F57AF9-C50B-8B30-7A1C-BC40C65CE0E3}"/>
              </a:ext>
            </a:extLst>
          </p:cNvPr>
          <p:cNvSpPr/>
          <p:nvPr/>
        </p:nvSpPr>
        <p:spPr>
          <a:xfrm>
            <a:off x="3756075" y="3170629"/>
            <a:ext cx="5725550" cy="307777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Carro com preenchimento sólido">
            <a:extLst>
              <a:ext uri="{FF2B5EF4-FFF2-40B4-BE49-F238E27FC236}">
                <a16:creationId xmlns:a16="http://schemas.microsoft.com/office/drawing/2014/main" id="{FA2F765D-072D-6F20-1F17-912E60E7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79" y="3052689"/>
            <a:ext cx="2375096" cy="1765496"/>
          </a:xfrm>
          <a:prstGeom prst="rect">
            <a:avLst/>
          </a:prstGeom>
        </p:spPr>
      </p:pic>
      <p:pic>
        <p:nvPicPr>
          <p:cNvPr id="9" name="Gráfico 8" descr="Trem com preenchimento sólido">
            <a:extLst>
              <a:ext uri="{FF2B5EF4-FFF2-40B4-BE49-F238E27FC236}">
                <a16:creationId xmlns:a16="http://schemas.microsoft.com/office/drawing/2014/main" id="{78D63047-48DF-3E57-4095-BEB785BB3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6391" y="4922080"/>
            <a:ext cx="1674660" cy="1320175"/>
          </a:xfrm>
          <a:prstGeom prst="rect">
            <a:avLst/>
          </a:prstGeom>
        </p:spPr>
      </p:pic>
      <p:pic>
        <p:nvPicPr>
          <p:cNvPr id="11" name="Gráfico 10" descr="Homem com preenchimento sólido">
            <a:extLst>
              <a:ext uri="{FF2B5EF4-FFF2-40B4-BE49-F238E27FC236}">
                <a16:creationId xmlns:a16="http://schemas.microsoft.com/office/drawing/2014/main" id="{E32EE0D9-5011-CEF4-C52F-FF725E246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1634" y="3713871"/>
            <a:ext cx="1425164" cy="1425164"/>
          </a:xfrm>
          <a:prstGeom prst="rect">
            <a:avLst/>
          </a:prstGeom>
        </p:spPr>
      </p:pic>
      <p:pic>
        <p:nvPicPr>
          <p:cNvPr id="13" name="Gráfico 12" descr="Mulher com preenchimento sólido">
            <a:extLst>
              <a:ext uri="{FF2B5EF4-FFF2-40B4-BE49-F238E27FC236}">
                <a16:creationId xmlns:a16="http://schemas.microsoft.com/office/drawing/2014/main" id="{98A6034A-2339-E4A6-089E-9072070E3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3155" y="3696271"/>
            <a:ext cx="1308962" cy="14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5F17A-9F60-CCE5-4DBA-789D0757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 Ver como os verbos se comportam com HE, SHE, 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5AC5E-2341-D127-0BFD-917525EF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Agora, chegamos no ponto principal da aula. Vamos usar o verbo “EAT” novamente para entendermos o que acontece com um verbo quando ele é usado junto com HE, SHE , IT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</a:t>
            </a:r>
            <a:r>
              <a:rPr lang="pt-BR" dirty="0" err="1"/>
              <a:t>eat</a:t>
            </a:r>
            <a:r>
              <a:rPr lang="pt-BR" dirty="0"/>
              <a:t>...</a:t>
            </a:r>
            <a:br>
              <a:rPr lang="pt-BR" dirty="0"/>
            </a:b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...</a:t>
            </a:r>
            <a:br>
              <a:rPr lang="pt-BR" dirty="0"/>
            </a:br>
            <a:r>
              <a:rPr lang="pt-BR" dirty="0"/>
              <a:t>HE </a:t>
            </a:r>
            <a:r>
              <a:rPr lang="pt-BR" dirty="0" err="1"/>
              <a:t>eatS</a:t>
            </a:r>
            <a:r>
              <a:rPr lang="pt-BR" dirty="0"/>
              <a:t>...</a:t>
            </a:r>
            <a:br>
              <a:rPr lang="pt-BR" dirty="0"/>
            </a:br>
            <a:r>
              <a:rPr lang="pt-BR" dirty="0"/>
              <a:t>SHE </a:t>
            </a:r>
            <a:r>
              <a:rPr lang="pt-BR" dirty="0" err="1"/>
              <a:t>eatS</a:t>
            </a:r>
            <a:r>
              <a:rPr lang="pt-BR" dirty="0"/>
              <a:t>...</a:t>
            </a:r>
            <a:br>
              <a:rPr lang="pt-BR" dirty="0"/>
            </a:br>
            <a:r>
              <a:rPr lang="pt-BR" dirty="0"/>
              <a:t>It </a:t>
            </a:r>
            <a:r>
              <a:rPr lang="pt-BR" dirty="0" err="1"/>
              <a:t>eatS</a:t>
            </a:r>
            <a:r>
              <a:rPr lang="pt-BR" dirty="0"/>
              <a:t>...</a:t>
            </a:r>
            <a:br>
              <a:rPr lang="pt-BR" dirty="0"/>
            </a:b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...</a:t>
            </a:r>
            <a:br>
              <a:rPr lang="pt-BR" dirty="0"/>
            </a:br>
            <a:r>
              <a:rPr lang="pt-BR" dirty="0"/>
              <a:t>They </a:t>
            </a:r>
            <a:r>
              <a:rPr lang="pt-BR" dirty="0" err="1"/>
              <a:t>eat</a:t>
            </a:r>
            <a:r>
              <a:rPr lang="pt-BR" dirty="0"/>
              <a:t>...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DA0288-E1C1-6F9E-66C9-D7B85D424C6E}"/>
              </a:ext>
            </a:extLst>
          </p:cNvPr>
          <p:cNvSpPr/>
          <p:nvPr/>
        </p:nvSpPr>
        <p:spPr>
          <a:xfrm>
            <a:off x="731520" y="3792879"/>
            <a:ext cx="1800665" cy="11292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DE2C61-4371-B5BF-E208-C64A9CE3302E}"/>
              </a:ext>
            </a:extLst>
          </p:cNvPr>
          <p:cNvSpPr txBox="1"/>
          <p:nvPr/>
        </p:nvSpPr>
        <p:spPr>
          <a:xfrm>
            <a:off x="4825218" y="3657600"/>
            <a:ext cx="6442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verbo na língua inglesa só muda de forma quando usamos ele em conjunto com HE, SHE ,IT. 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Como se dá essa mudança? De 3 formas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Veremos uma de cada vez, com calma, nos próximos slides</a:t>
            </a:r>
          </a:p>
        </p:txBody>
      </p:sp>
    </p:spTree>
    <p:extLst>
      <p:ext uri="{BB962C8B-B14F-4D97-AF65-F5344CB8AC3E}">
        <p14:creationId xmlns:p14="http://schemas.microsoft.com/office/powerpoint/2010/main" val="1182085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0</TotalTime>
  <Words>2467</Words>
  <Application>Microsoft Office PowerPoint</Application>
  <PresentationFormat>Widescreen</PresentationFormat>
  <Paragraphs>70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Bookman Old Style</vt:lpstr>
      <vt:lpstr>Rockwell</vt:lpstr>
      <vt:lpstr>Damask</vt:lpstr>
      <vt:lpstr>AULA 2 – ELE, ELA E AQUILO ALI</vt:lpstr>
      <vt:lpstr>OBJETIVOS DA AULA 2</vt:lpstr>
      <vt:lpstr>Objetivo 1 – revisar aula 1</vt:lpstr>
      <vt:lpstr>Objetivo 1 – revisar aula 1</vt:lpstr>
      <vt:lpstr>Objetivo 1 – revisar aula 1</vt:lpstr>
      <vt:lpstr>OBJETIVOS DA AULA 2</vt:lpstr>
      <vt:lpstr>OBJETIVO 2 – ENTENDER OS PRONOMES HE, SHE, IT </vt:lpstr>
      <vt:lpstr>OBJETIVO 2 – ENTENDER OS PRONOMES HE, SHE, IT 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 3 - Ver como os verbos se comportam com HE, SHE, IT</vt:lpstr>
      <vt:lpstr>OBJETIVOS DA AULA 2</vt:lpstr>
      <vt:lpstr>Objetivo 4 - Construir frases  que ajudem a esclarecer a diferença de usar I, YOU, WE, THEY x HE,SHE, IT</vt:lpstr>
      <vt:lpstr>Objetivo 4 - Construir frases  que ajudem a esclarecer a diferença de usar I, YOU, WE, THEY x HE,SHE, IT</vt:lpstr>
      <vt:lpstr>Objetivo 4 - Construir frases  que ajudem a esclarecer a diferença de usar I, YOU, WE, THEY x HE,SHE, IT</vt:lpstr>
      <vt:lpstr>Objetivo 4 - Construir frases  que ajudem a esclarecer a diferença de usar I, YOU, WE, THEY x HE,SHE, IT</vt:lpstr>
      <vt:lpstr>Objetivo 4 - Construir frases  que ajudem a esclarecer a diferença de usar I, YOU, WE, THEY x HE,SHE, IT</vt:lpstr>
      <vt:lpstr>OBJETIVOS DA AULA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– ELE, ELA E AQUILO ALI</dc:title>
  <dc:creator>Adjardo Lobo</dc:creator>
  <cp:lastModifiedBy>Adjardo Lobo</cp:lastModifiedBy>
  <cp:revision>101</cp:revision>
  <dcterms:created xsi:type="dcterms:W3CDTF">2022-05-09T09:17:11Z</dcterms:created>
  <dcterms:modified xsi:type="dcterms:W3CDTF">2022-05-17T09:11:27Z</dcterms:modified>
</cp:coreProperties>
</file>