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1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6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09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1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6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4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87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9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98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3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4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0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8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7FA3-BFF3-42D0-85EE-6AB9D0B465DD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4FE5-736D-4AFB-A0A1-5CA9214FD9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67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3A11-5E32-1FD0-CD76-D21ED974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/>
          <a:lstStyle/>
          <a:p>
            <a:r>
              <a:rPr lang="pt-BR" dirty="0"/>
              <a:t>Aula 3 -  verbo mais fresco (e importante)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35330F-90C9-67D1-4A9A-A5D09B0A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18602" y="5623719"/>
            <a:ext cx="9001462" cy="1655762"/>
          </a:xfrm>
        </p:spPr>
        <p:txBody>
          <a:bodyPr/>
          <a:lstStyle/>
          <a:p>
            <a:r>
              <a:rPr lang="pt-BR" dirty="0"/>
              <a:t>PROF. ADJARDO LOBO</a:t>
            </a:r>
            <a:br>
              <a:rPr lang="pt-BR" dirty="0"/>
            </a:br>
            <a:r>
              <a:rPr lang="pt-BR" dirty="0"/>
              <a:t>LOBOEMINGLÊS.COM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60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8D15F-D27F-A4AD-CBD3-ED5B161D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Objetivo 2 – entender como funciona o verbo “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be</a:t>
            </a:r>
            <a:r>
              <a:rPr lang="pt-BR" sz="3200" dirty="0"/>
              <a:t> “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4C38D-E297-0D87-C128-1D16CBCA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Lembra como se faz perguntas e negativas com o “ do “?</a:t>
            </a:r>
          </a:p>
          <a:p>
            <a:pPr marL="0" indent="0">
              <a:buNone/>
            </a:pPr>
            <a:r>
              <a:rPr lang="pt-BR" dirty="0"/>
              <a:t>“ I </a:t>
            </a:r>
            <a:r>
              <a:rPr lang="pt-BR" dirty="0" err="1"/>
              <a:t>don’t</a:t>
            </a:r>
            <a:r>
              <a:rPr lang="pt-BR" dirty="0"/>
              <a:t> play vídeo games “ e “do </a:t>
            </a:r>
            <a:r>
              <a:rPr lang="pt-BR" dirty="0" err="1"/>
              <a:t>you</a:t>
            </a:r>
            <a:r>
              <a:rPr lang="pt-BR" dirty="0"/>
              <a:t> play vídeo games?”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 o “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é IGUAL, mas usando o próprio verbo.</a:t>
            </a:r>
          </a:p>
          <a:p>
            <a:pPr marL="0" indent="0">
              <a:buNone/>
            </a:pPr>
            <a:r>
              <a:rPr lang="pt-BR" dirty="0"/>
              <a:t>“I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” e  “are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happy</a:t>
            </a:r>
            <a:r>
              <a:rPr lang="pt-BR" dirty="0"/>
              <a:t>?”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é o foco principal da frase. Inclusive, no futuro, veremos outros usos para ele.</a:t>
            </a:r>
          </a:p>
        </p:txBody>
      </p:sp>
    </p:spTree>
    <p:extLst>
      <p:ext uri="{BB962C8B-B14F-4D97-AF65-F5344CB8AC3E}">
        <p14:creationId xmlns:p14="http://schemas.microsoft.com/office/powerpoint/2010/main" val="220563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8FF4-3F7F-58F8-FE41-5C65A0E1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Objetivo 2 – entender como funciona o verbo “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be</a:t>
            </a:r>
            <a:r>
              <a:rPr lang="pt-BR" sz="3600" dirty="0"/>
              <a:t> “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57DBD-8679-547C-6EE1-B7EB856C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33" y="2096064"/>
            <a:ext cx="10945270" cy="429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Aqui um exemplo de como são as frases afirmativas, negativas e interrogativas com TO BE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 AM HAPPY----------------- I AM NOT HAPPY -----------AM I HAPPY?</a:t>
            </a:r>
          </a:p>
          <a:p>
            <a:pPr marL="0" indent="0">
              <a:buNone/>
            </a:pPr>
            <a:r>
              <a:rPr lang="pt-BR" dirty="0"/>
              <a:t>YOU ARE HAPPY ---------- YOU ARE NOT HAPPY ----- ARE YOU HAPPY?</a:t>
            </a:r>
          </a:p>
          <a:p>
            <a:pPr marL="0" indent="0">
              <a:buNone/>
            </a:pPr>
            <a:r>
              <a:rPr lang="pt-BR" dirty="0"/>
              <a:t>HE IS HAPPY --------------- HE IS NOT HAPPY ---------- IS HE HAPPY?</a:t>
            </a:r>
          </a:p>
          <a:p>
            <a:pPr marL="0" indent="0">
              <a:buNone/>
            </a:pPr>
            <a:r>
              <a:rPr lang="pt-BR" dirty="0"/>
              <a:t>SHE IS HAPPY--------------- SHE ISN’T HAPPY ---------- IS SHE HAPPY?</a:t>
            </a:r>
          </a:p>
          <a:p>
            <a:pPr marL="0" indent="0">
              <a:buNone/>
            </a:pPr>
            <a:r>
              <a:rPr lang="pt-BR" dirty="0"/>
              <a:t>IT IS HAPPY ---------------- IT ISN’T HAPPY ------------- IS IT HAPPY?</a:t>
            </a:r>
          </a:p>
          <a:p>
            <a:pPr marL="0" indent="0">
              <a:buNone/>
            </a:pPr>
            <a:r>
              <a:rPr lang="pt-BR" dirty="0"/>
              <a:t>WE ARE HAPPY ------------WE AREN’T HAPPY ------- ARE WE HAPPY?</a:t>
            </a:r>
          </a:p>
          <a:p>
            <a:pPr marL="0" indent="0">
              <a:buNone/>
            </a:pPr>
            <a:r>
              <a:rPr lang="pt-BR" dirty="0"/>
              <a:t>THEY ARE HAPPY ---------THEY AREN’T HAPPY------- ARE THEY HAPPY?</a:t>
            </a:r>
          </a:p>
        </p:txBody>
      </p:sp>
    </p:spTree>
    <p:extLst>
      <p:ext uri="{BB962C8B-B14F-4D97-AF65-F5344CB8AC3E}">
        <p14:creationId xmlns:p14="http://schemas.microsoft.com/office/powerpoint/2010/main" val="107417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0353-3776-D730-BB67-0D45EE1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aula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6269E-8E20-F63D-62AA-3F2C986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2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 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Praticar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5D862F6D-81DB-2782-D1C4-C66DEB86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75" y="1779563"/>
            <a:ext cx="914400" cy="914400"/>
          </a:xfrm>
          <a:prstGeom prst="rect">
            <a:avLst/>
          </a:prstGeom>
        </p:spPr>
      </p:pic>
      <p:pic>
        <p:nvPicPr>
          <p:cNvPr id="5" name="Gráfico 4" descr="Marca de seleção com preenchimento sólido">
            <a:extLst>
              <a:ext uri="{FF2B5EF4-FFF2-40B4-BE49-F238E27FC236}">
                <a16:creationId xmlns:a16="http://schemas.microsoft.com/office/drawing/2014/main" id="{005D406D-E552-C3C1-B62D-DDCB230E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006" y="25462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BECA-1239-0253-A210-2AEA6A7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4DB27-9E59-29DA-CD04-5E7640B1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Continuando com “ </a:t>
            </a:r>
            <a:r>
              <a:rPr lang="pt-BR" dirty="0" err="1"/>
              <a:t>happy</a:t>
            </a:r>
            <a:r>
              <a:rPr lang="pt-BR" dirty="0"/>
              <a:t>” . Suponha que tenhamos João, Jeniffer, Maria e Paulo.</a:t>
            </a:r>
          </a:p>
          <a:p>
            <a:pPr marL="0" indent="0">
              <a:buNone/>
            </a:pPr>
            <a:r>
              <a:rPr lang="pt-BR" dirty="0"/>
              <a:t>Como você usaria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nas seguintes frases.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João está feliz.</a:t>
            </a:r>
          </a:p>
          <a:p>
            <a:pPr>
              <a:buFontTx/>
              <a:buChar char="-"/>
            </a:pPr>
            <a:r>
              <a:rPr lang="pt-BR" dirty="0"/>
              <a:t>Maria e Paulo são felizes</a:t>
            </a:r>
          </a:p>
          <a:p>
            <a:pPr>
              <a:buFontTx/>
              <a:buChar char="-"/>
            </a:pPr>
            <a:r>
              <a:rPr lang="pt-BR" dirty="0"/>
              <a:t>Jeniffer é feliz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Lembrando que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significa tanto “ser” quanto “ estar”.</a:t>
            </a:r>
          </a:p>
        </p:txBody>
      </p:sp>
    </p:spTree>
    <p:extLst>
      <p:ext uri="{BB962C8B-B14F-4D97-AF65-F5344CB8AC3E}">
        <p14:creationId xmlns:p14="http://schemas.microsoft.com/office/powerpoint/2010/main" val="1859371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BECA-1239-0253-A210-2AEA6A7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4DB27-9E59-29DA-CD04-5E7640B1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22919"/>
            <a:ext cx="3672273" cy="189916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João está feliz.</a:t>
            </a:r>
          </a:p>
          <a:p>
            <a:pPr>
              <a:buFontTx/>
              <a:buChar char="-"/>
            </a:pPr>
            <a:r>
              <a:rPr lang="pt-BR" dirty="0"/>
              <a:t>Maria e Paulo são felizes</a:t>
            </a:r>
          </a:p>
          <a:p>
            <a:pPr>
              <a:buFontTx/>
              <a:buChar char="-"/>
            </a:pPr>
            <a:r>
              <a:rPr lang="pt-BR" dirty="0"/>
              <a:t>Jeniffer é feliz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9D1C8B-9F37-18CA-F5D1-C8EF980D8DE3}"/>
              </a:ext>
            </a:extLst>
          </p:cNvPr>
          <p:cNvSpPr txBox="1"/>
          <p:nvPr/>
        </p:nvSpPr>
        <p:spPr>
          <a:xfrm>
            <a:off x="6804679" y="2049742"/>
            <a:ext cx="44735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João IS </a:t>
            </a:r>
            <a:r>
              <a:rPr lang="pt-BR" dirty="0" err="1"/>
              <a:t>happy</a:t>
            </a:r>
            <a:endParaRPr lang="pt-BR" dirty="0"/>
          </a:p>
          <a:p>
            <a:endParaRPr lang="pt-BR" dirty="0"/>
          </a:p>
          <a:p>
            <a:r>
              <a:rPr lang="pt-BR" dirty="0"/>
              <a:t>Maria </a:t>
            </a:r>
            <a:r>
              <a:rPr lang="pt-BR" dirty="0" err="1"/>
              <a:t>and</a:t>
            </a:r>
            <a:r>
              <a:rPr lang="pt-BR" dirty="0"/>
              <a:t> Paulo ARE </a:t>
            </a:r>
            <a:r>
              <a:rPr lang="pt-BR" dirty="0" err="1"/>
              <a:t>happy</a:t>
            </a:r>
            <a:endParaRPr lang="pt-BR" dirty="0"/>
          </a:p>
          <a:p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Jeniffer IS </a:t>
            </a:r>
            <a:r>
              <a:rPr lang="pt-BR" dirty="0" err="1"/>
              <a:t>happy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D8A3BB-DC66-3AE3-2EFF-A211673D0265}"/>
              </a:ext>
            </a:extLst>
          </p:cNvPr>
          <p:cNvSpPr/>
          <p:nvPr/>
        </p:nvSpPr>
        <p:spPr>
          <a:xfrm>
            <a:off x="6771249" y="1935921"/>
            <a:ext cx="3827018" cy="1735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6BD4F4-5932-C7FE-B09D-A72ED7A700DC}"/>
              </a:ext>
            </a:extLst>
          </p:cNvPr>
          <p:cNvSpPr txBox="1"/>
          <p:nvPr/>
        </p:nvSpPr>
        <p:spPr>
          <a:xfrm>
            <a:off x="6739030" y="4183416"/>
            <a:ext cx="382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“Maria e Paulo “ = Eles = They</a:t>
            </a:r>
          </a:p>
          <a:p>
            <a:endParaRPr lang="pt-BR" dirty="0"/>
          </a:p>
          <a:p>
            <a:r>
              <a:rPr lang="pt-BR" dirty="0"/>
              <a:t>“João” = Ele = He</a:t>
            </a:r>
          </a:p>
          <a:p>
            <a:endParaRPr lang="pt-BR" dirty="0"/>
          </a:p>
          <a:p>
            <a:r>
              <a:rPr lang="pt-BR" dirty="0"/>
              <a:t>“Jeniffer “ = Ela = She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0EB223-A791-3C25-470B-1455F91F9D05}"/>
              </a:ext>
            </a:extLst>
          </p:cNvPr>
          <p:cNvSpPr/>
          <p:nvPr/>
        </p:nvSpPr>
        <p:spPr>
          <a:xfrm>
            <a:off x="464234" y="2216138"/>
            <a:ext cx="3798277" cy="344460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B0748-36C2-C9FE-3EFC-64BAE901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26D75-8D22-F627-E3DC-2DE967FD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Vamos praticar: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-Eu sou médico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-Você é feliz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-Ele é médico?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Ela não é feliz</a:t>
            </a:r>
          </a:p>
        </p:txBody>
      </p:sp>
    </p:spTree>
    <p:extLst>
      <p:ext uri="{BB962C8B-B14F-4D97-AF65-F5344CB8AC3E}">
        <p14:creationId xmlns:p14="http://schemas.microsoft.com/office/powerpoint/2010/main" val="3360399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B0748-36C2-C9FE-3EFC-64BAE901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26D75-8D22-F627-E3DC-2DE967FD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4761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Vamos praticar: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-Eu sou médico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-Você é feliz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-Ele é médico?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Ela não é feliz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04DCDB-0908-38DA-F004-1B3DCF360A6C}"/>
              </a:ext>
            </a:extLst>
          </p:cNvPr>
          <p:cNvSpPr txBox="1"/>
          <p:nvPr/>
        </p:nvSpPr>
        <p:spPr>
          <a:xfrm>
            <a:off x="5303520" y="2923682"/>
            <a:ext cx="78779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 </a:t>
            </a:r>
            <a:r>
              <a:rPr lang="pt-BR" sz="2400" dirty="0" err="1"/>
              <a:t>am</a:t>
            </a:r>
            <a:r>
              <a:rPr lang="pt-BR" sz="2400" dirty="0"/>
              <a:t> a </a:t>
            </a:r>
            <a:r>
              <a:rPr lang="pt-BR" sz="2400" dirty="0" err="1"/>
              <a:t>doctor</a:t>
            </a:r>
            <a:r>
              <a:rPr lang="pt-BR" sz="2400" dirty="0"/>
              <a:t>   </a:t>
            </a:r>
          </a:p>
          <a:p>
            <a:endParaRPr lang="pt-BR" sz="2400" dirty="0"/>
          </a:p>
          <a:p>
            <a:r>
              <a:rPr lang="pt-BR" sz="2400" dirty="0" err="1"/>
              <a:t>You</a:t>
            </a:r>
            <a:r>
              <a:rPr lang="pt-BR" sz="2400" dirty="0"/>
              <a:t> are </a:t>
            </a:r>
            <a:r>
              <a:rPr lang="pt-BR" sz="2400" dirty="0" err="1"/>
              <a:t>happy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he</a:t>
            </a:r>
            <a:r>
              <a:rPr lang="pt-BR" sz="2400" dirty="0"/>
              <a:t> a </a:t>
            </a:r>
            <a:r>
              <a:rPr lang="pt-BR" sz="2400" dirty="0" err="1"/>
              <a:t>doctor</a:t>
            </a:r>
            <a:r>
              <a:rPr lang="pt-BR" sz="2400" dirty="0"/>
              <a:t>?</a:t>
            </a:r>
          </a:p>
          <a:p>
            <a:endParaRPr lang="pt-BR" sz="2400" dirty="0"/>
          </a:p>
          <a:p>
            <a:r>
              <a:rPr lang="pt-BR" sz="2400" dirty="0"/>
              <a:t>She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happy</a:t>
            </a:r>
            <a:endParaRPr lang="pt-BR"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0938010-E9B6-F88C-4204-29261535B52E}"/>
              </a:ext>
            </a:extLst>
          </p:cNvPr>
          <p:cNvSpPr/>
          <p:nvPr/>
        </p:nvSpPr>
        <p:spPr>
          <a:xfrm>
            <a:off x="4473526" y="2602523"/>
            <a:ext cx="3854548" cy="3319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13E48-B010-95D1-18E5-568DC31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4FC39-BDCD-AADF-3DEB-8E3D5E29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706" y="2110132"/>
            <a:ext cx="10353762" cy="71747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Tente usar as seguintes palavras para formar frases com 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A4A0B6-8B9F-F265-F8AF-1DE97F5FCD36}"/>
              </a:ext>
            </a:extLst>
          </p:cNvPr>
          <p:cNvSpPr txBox="1"/>
          <p:nvPr/>
        </p:nvSpPr>
        <p:spPr>
          <a:xfrm>
            <a:off x="913795" y="3010486"/>
            <a:ext cx="41505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Brazilian</a:t>
            </a:r>
            <a:r>
              <a:rPr lang="pt-BR" dirty="0"/>
              <a:t> ( brasileiro)</a:t>
            </a:r>
          </a:p>
          <a:p>
            <a:endParaRPr lang="pt-BR" dirty="0"/>
          </a:p>
          <a:p>
            <a:r>
              <a:rPr lang="pt-BR" dirty="0"/>
              <a:t>German (“</a:t>
            </a:r>
            <a:r>
              <a:rPr lang="pt-BR" dirty="0" err="1"/>
              <a:t>Djerman</a:t>
            </a:r>
            <a:r>
              <a:rPr lang="pt-BR" dirty="0"/>
              <a:t>” / Alemão)</a:t>
            </a:r>
          </a:p>
          <a:p>
            <a:endParaRPr lang="pt-BR" dirty="0"/>
          </a:p>
          <a:p>
            <a:r>
              <a:rPr lang="pt-BR" dirty="0"/>
              <a:t>American (Americano)</a:t>
            </a:r>
          </a:p>
          <a:p>
            <a:endParaRPr lang="pt-BR" dirty="0"/>
          </a:p>
          <a:p>
            <a:r>
              <a:rPr lang="pt-BR" dirty="0" err="1"/>
              <a:t>English</a:t>
            </a:r>
            <a:r>
              <a:rPr lang="pt-BR" dirty="0"/>
              <a:t> (Inglês)</a:t>
            </a:r>
          </a:p>
          <a:p>
            <a:endParaRPr lang="pt-BR" dirty="0"/>
          </a:p>
          <a:p>
            <a:r>
              <a:rPr lang="pt-BR" dirty="0" err="1"/>
              <a:t>Japanese</a:t>
            </a:r>
            <a:r>
              <a:rPr lang="pt-BR" dirty="0"/>
              <a:t> (“</a:t>
            </a:r>
            <a:r>
              <a:rPr lang="pt-BR" dirty="0" err="1"/>
              <a:t>Djapanise</a:t>
            </a:r>
            <a:r>
              <a:rPr lang="pt-BR" dirty="0"/>
              <a:t>” / Japonês)</a:t>
            </a:r>
          </a:p>
          <a:p>
            <a:endParaRPr lang="pt-BR" dirty="0"/>
          </a:p>
          <a:p>
            <a:r>
              <a:rPr lang="pt-BR" dirty="0"/>
              <a:t>African (Africano)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4FB06C-EBD5-CF23-6703-6AD4583D17EE}"/>
              </a:ext>
            </a:extLst>
          </p:cNvPr>
          <p:cNvSpPr txBox="1"/>
          <p:nvPr/>
        </p:nvSpPr>
        <p:spPr>
          <a:xfrm>
            <a:off x="6189785" y="3010486"/>
            <a:ext cx="3981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Sad ( “</a:t>
            </a:r>
            <a:r>
              <a:rPr lang="pt-BR" dirty="0" err="1"/>
              <a:t>Séd</a:t>
            </a:r>
            <a:r>
              <a:rPr lang="pt-BR" dirty="0"/>
              <a:t>” / triste)</a:t>
            </a:r>
          </a:p>
          <a:p>
            <a:endParaRPr lang="pt-BR" dirty="0"/>
          </a:p>
          <a:p>
            <a:r>
              <a:rPr lang="pt-BR" dirty="0" err="1"/>
              <a:t>Angry</a:t>
            </a:r>
            <a:r>
              <a:rPr lang="pt-BR" dirty="0"/>
              <a:t> (“</a:t>
            </a:r>
            <a:r>
              <a:rPr lang="pt-BR" dirty="0" err="1"/>
              <a:t>Engri</a:t>
            </a:r>
            <a:r>
              <a:rPr lang="pt-BR" dirty="0"/>
              <a:t>” /  com raiva )</a:t>
            </a:r>
          </a:p>
          <a:p>
            <a:endParaRPr lang="pt-BR" dirty="0"/>
          </a:p>
          <a:p>
            <a:r>
              <a:rPr lang="pt-BR" dirty="0" err="1"/>
              <a:t>Curious</a:t>
            </a:r>
            <a:r>
              <a:rPr lang="pt-BR" dirty="0"/>
              <a:t> (“</a:t>
            </a:r>
            <a:r>
              <a:rPr lang="pt-BR" dirty="0" err="1"/>
              <a:t>Quiurioss</a:t>
            </a:r>
            <a:r>
              <a:rPr lang="pt-BR" dirty="0"/>
              <a:t>”/ curioso)</a:t>
            </a:r>
          </a:p>
          <a:p>
            <a:endParaRPr lang="pt-BR" dirty="0"/>
          </a:p>
          <a:p>
            <a:r>
              <a:rPr lang="pt-BR" dirty="0" err="1"/>
              <a:t>Tired</a:t>
            </a:r>
            <a:r>
              <a:rPr lang="pt-BR" dirty="0"/>
              <a:t> ( “</a:t>
            </a:r>
            <a:r>
              <a:rPr lang="pt-BR" dirty="0" err="1"/>
              <a:t>Taired</a:t>
            </a:r>
            <a:r>
              <a:rPr lang="pt-BR" dirty="0"/>
              <a:t>” / cansado )</a:t>
            </a:r>
          </a:p>
        </p:txBody>
      </p:sp>
    </p:spTree>
    <p:extLst>
      <p:ext uri="{BB962C8B-B14F-4D97-AF65-F5344CB8AC3E}">
        <p14:creationId xmlns:p14="http://schemas.microsoft.com/office/powerpoint/2010/main" val="17242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0A8D3-BD40-F445-1943-AE19FE5B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– praticar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18476-3419-7442-0B4E-A08DA3E5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414" y="2180471"/>
            <a:ext cx="10353762" cy="81594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Algumas possíveis frases usando as palavras do slide passado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61771A-04CA-A2DE-C08A-3756E9B6DDD2}"/>
              </a:ext>
            </a:extLst>
          </p:cNvPr>
          <p:cNvSpPr txBox="1"/>
          <p:nvPr/>
        </p:nvSpPr>
        <p:spPr>
          <a:xfrm>
            <a:off x="3882079" y="3240969"/>
            <a:ext cx="451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</a:t>
            </a:r>
            <a:r>
              <a:rPr lang="pt-BR" dirty="0" err="1"/>
              <a:t>am</a:t>
            </a:r>
            <a:r>
              <a:rPr lang="pt-BR" dirty="0"/>
              <a:t> </a:t>
            </a:r>
            <a:r>
              <a:rPr lang="pt-BR" dirty="0" err="1"/>
              <a:t>curious</a:t>
            </a:r>
            <a:r>
              <a:rPr lang="pt-BR" dirty="0"/>
              <a:t> ( Eu sou/estou curioso)</a:t>
            </a:r>
          </a:p>
          <a:p>
            <a:endParaRPr lang="pt-BR" dirty="0"/>
          </a:p>
          <a:p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tired</a:t>
            </a:r>
            <a:r>
              <a:rPr lang="pt-BR" dirty="0"/>
              <a:t> (Você está cansada)</a:t>
            </a:r>
          </a:p>
          <a:p>
            <a:endParaRPr lang="pt-BR" dirty="0"/>
          </a:p>
          <a:p>
            <a:r>
              <a:rPr lang="pt-BR" dirty="0"/>
              <a:t>He </a:t>
            </a:r>
            <a:r>
              <a:rPr lang="pt-BR" dirty="0" err="1"/>
              <a:t>is</a:t>
            </a:r>
            <a:r>
              <a:rPr lang="pt-BR" dirty="0"/>
              <a:t> German (Ele é Alemão)</a:t>
            </a:r>
          </a:p>
          <a:p>
            <a:endParaRPr lang="pt-BR" dirty="0"/>
          </a:p>
          <a:p>
            <a:r>
              <a:rPr lang="pt-BR" dirty="0"/>
              <a:t>She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Brazilian</a:t>
            </a:r>
            <a:r>
              <a:rPr lang="pt-BR" dirty="0"/>
              <a:t> (Ela é brasileira)</a:t>
            </a:r>
          </a:p>
          <a:p>
            <a:endParaRPr lang="pt-BR" dirty="0"/>
          </a:p>
          <a:p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Japanese</a:t>
            </a:r>
            <a:r>
              <a:rPr lang="pt-BR" dirty="0"/>
              <a:t> (Vocês são japoneses)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85BA81-0889-3DEE-28A6-68B0DD42FA84}"/>
              </a:ext>
            </a:extLst>
          </p:cNvPr>
          <p:cNvSpPr/>
          <p:nvPr/>
        </p:nvSpPr>
        <p:spPr>
          <a:xfrm>
            <a:off x="3488788" y="2996419"/>
            <a:ext cx="5317587" cy="32519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1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0353-3776-D730-BB67-0D45EE1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aula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6269E-8E20-F63D-62AA-3F2C986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2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 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Praticar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5D862F6D-81DB-2782-D1C4-C66DEB86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6275" y="1779563"/>
            <a:ext cx="914400" cy="914400"/>
          </a:xfrm>
          <a:prstGeom prst="rect">
            <a:avLst/>
          </a:prstGeom>
        </p:spPr>
      </p:pic>
      <p:pic>
        <p:nvPicPr>
          <p:cNvPr id="5" name="Gráfico 4" descr="Marca de seleção com preenchimento sólido">
            <a:extLst>
              <a:ext uri="{FF2B5EF4-FFF2-40B4-BE49-F238E27FC236}">
                <a16:creationId xmlns:a16="http://schemas.microsoft.com/office/drawing/2014/main" id="{005D406D-E552-C3C1-B62D-DDCB230E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006" y="2546252"/>
            <a:ext cx="914400" cy="914400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70BE7439-F45E-F984-992D-C7E09C7E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006" y="3254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0353-3776-D730-BB67-0D45EE1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aula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6269E-8E20-F63D-62AA-3F2C986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2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 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Praticar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1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D5F82-98C1-8991-9A49-C60F814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revisar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4B167-C8A1-05C9-ACF5-43705AFB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20107"/>
            <a:ext cx="10860864" cy="4628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Na aula 2 falamos sobre como usar “ HE “ , “ SHE “ e “ IT “.</a:t>
            </a:r>
          </a:p>
          <a:p>
            <a:pPr marL="0" indent="0">
              <a:buNone/>
            </a:pPr>
            <a:r>
              <a:rPr lang="pt-BR" dirty="0"/>
              <a:t>He = Ele , She = Ela, It = “ isso ”. </a:t>
            </a:r>
          </a:p>
          <a:p>
            <a:pPr marL="0" indent="0">
              <a:buNone/>
            </a:pPr>
            <a:r>
              <a:rPr lang="pt-BR" dirty="0"/>
              <a:t>Com essas pessoas, e seus equivalentes (</a:t>
            </a:r>
            <a:r>
              <a:rPr lang="pt-BR" dirty="0" err="1"/>
              <a:t>Father</a:t>
            </a:r>
            <a:r>
              <a:rPr lang="pt-BR" dirty="0"/>
              <a:t>, </a:t>
            </a:r>
            <a:r>
              <a:rPr lang="pt-BR" dirty="0" err="1"/>
              <a:t>Mother</a:t>
            </a:r>
            <a:r>
              <a:rPr lang="pt-BR" dirty="0"/>
              <a:t>, Car...) , os verbos tem que mudar: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ganhando um “ S “ se o verbo acabar com CONSOANTE. (“ </a:t>
            </a:r>
            <a:r>
              <a:rPr lang="pt-BR" dirty="0" err="1"/>
              <a:t>eat</a:t>
            </a:r>
            <a:r>
              <a:rPr lang="pt-BR" dirty="0"/>
              <a:t> “ vira “ </a:t>
            </a:r>
            <a:r>
              <a:rPr lang="pt-BR" dirty="0" err="1"/>
              <a:t>eatS</a:t>
            </a:r>
            <a:r>
              <a:rPr lang="pt-BR" dirty="0"/>
              <a:t>”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 ES “ se o verbo acabar com vogal. ( “ do “ vira “ </a:t>
            </a:r>
            <a:r>
              <a:rPr lang="pt-BR" dirty="0" err="1"/>
              <a:t>doES</a:t>
            </a:r>
            <a:r>
              <a:rPr lang="pt-BR" dirty="0"/>
              <a:t>” . “  like “ vira “  </a:t>
            </a:r>
            <a:r>
              <a:rPr lang="pt-BR" dirty="0" err="1"/>
              <a:t>likES</a:t>
            </a:r>
            <a:r>
              <a:rPr lang="pt-BR" dirty="0"/>
              <a:t> ”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 S “ ou “ IES “ se o verbo terminar com “ Y” . ( “ play “ vira “  </a:t>
            </a:r>
            <a:r>
              <a:rPr lang="pt-BR" dirty="0" err="1"/>
              <a:t>playS</a:t>
            </a:r>
            <a:r>
              <a:rPr lang="pt-BR" dirty="0"/>
              <a:t> “. “ </a:t>
            </a:r>
            <a:r>
              <a:rPr lang="pt-BR" dirty="0" err="1"/>
              <a:t>try</a:t>
            </a:r>
            <a:r>
              <a:rPr lang="pt-BR" dirty="0"/>
              <a:t> “ vira “  </a:t>
            </a:r>
            <a:r>
              <a:rPr lang="pt-BR" dirty="0" err="1"/>
              <a:t>trIES</a:t>
            </a:r>
            <a:r>
              <a:rPr lang="pt-BR" dirty="0"/>
              <a:t> “</a:t>
            </a:r>
          </a:p>
        </p:txBody>
      </p:sp>
    </p:spTree>
    <p:extLst>
      <p:ext uri="{BB962C8B-B14F-4D97-AF65-F5344CB8AC3E}">
        <p14:creationId xmlns:p14="http://schemas.microsoft.com/office/powerpoint/2010/main" val="2437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FDE7-0BE7-98B3-0613-C56E164E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revisar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7F3658-2AD4-62EC-CF80-25B085A1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302" y="2096064"/>
            <a:ext cx="8736643" cy="77374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Exemplos do que foi visto na aula passada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A02AB3-F03E-230A-8FE0-C2DFD1FC2704}"/>
              </a:ext>
            </a:extLst>
          </p:cNvPr>
          <p:cNvSpPr txBox="1"/>
          <p:nvPr/>
        </p:nvSpPr>
        <p:spPr>
          <a:xfrm>
            <a:off x="1308294" y="3249637"/>
            <a:ext cx="4787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 play vídeo games </a:t>
            </a:r>
            <a:r>
              <a:rPr lang="pt-BR" sz="2400" dirty="0" err="1"/>
              <a:t>everyday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We</a:t>
            </a:r>
            <a:r>
              <a:rPr lang="pt-BR" sz="2400" dirty="0"/>
              <a:t> </a:t>
            </a:r>
            <a:r>
              <a:rPr lang="pt-BR" sz="2400" dirty="0" err="1"/>
              <a:t>eat</a:t>
            </a:r>
            <a:r>
              <a:rPr lang="pt-BR" sz="2400" dirty="0"/>
              <a:t> </a:t>
            </a:r>
            <a:r>
              <a:rPr lang="pt-BR" sz="2400" dirty="0" err="1"/>
              <a:t>chinese</a:t>
            </a:r>
            <a:r>
              <a:rPr lang="pt-BR" sz="2400" dirty="0"/>
              <a:t> food</a:t>
            </a:r>
          </a:p>
          <a:p>
            <a:endParaRPr lang="pt-BR" sz="2400" dirty="0"/>
          </a:p>
          <a:p>
            <a:r>
              <a:rPr lang="pt-BR" sz="2400" dirty="0"/>
              <a:t>Do </a:t>
            </a:r>
            <a:r>
              <a:rPr lang="pt-BR" sz="2400" dirty="0" err="1"/>
              <a:t>you</a:t>
            </a:r>
            <a:r>
              <a:rPr lang="pt-BR" sz="2400" dirty="0"/>
              <a:t> like cold </a:t>
            </a:r>
            <a:r>
              <a:rPr lang="pt-BR" sz="2400" dirty="0" err="1"/>
              <a:t>beer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They do yoga </a:t>
            </a:r>
            <a:r>
              <a:rPr lang="pt-BR" sz="2400" dirty="0" err="1"/>
              <a:t>today</a:t>
            </a:r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EBBAAC-CAB7-1698-E0F4-1E04F8B6010A}"/>
              </a:ext>
            </a:extLst>
          </p:cNvPr>
          <p:cNvSpPr/>
          <p:nvPr/>
        </p:nvSpPr>
        <p:spPr>
          <a:xfrm>
            <a:off x="1308294" y="3137095"/>
            <a:ext cx="4360986" cy="31113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847604-4667-8C8F-2571-76DF171F0C65}"/>
              </a:ext>
            </a:extLst>
          </p:cNvPr>
          <p:cNvSpPr txBox="1"/>
          <p:nvPr/>
        </p:nvSpPr>
        <p:spPr>
          <a:xfrm>
            <a:off x="6090675" y="3137095"/>
            <a:ext cx="5589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He PLAYS vídeo games </a:t>
            </a:r>
            <a:r>
              <a:rPr lang="pt-BR" sz="2400" dirty="0" err="1"/>
              <a:t>everyday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She EATS </a:t>
            </a:r>
            <a:r>
              <a:rPr lang="pt-BR" sz="2400" dirty="0" err="1"/>
              <a:t>chinese</a:t>
            </a:r>
            <a:r>
              <a:rPr lang="pt-BR" sz="2400" dirty="0"/>
              <a:t> food</a:t>
            </a:r>
          </a:p>
          <a:p>
            <a:endParaRPr lang="pt-BR" sz="2400" dirty="0"/>
          </a:p>
          <a:p>
            <a:r>
              <a:rPr lang="pt-BR" sz="2400" dirty="0"/>
              <a:t>DOES He like cold </a:t>
            </a:r>
            <a:r>
              <a:rPr lang="pt-BR" sz="2400" dirty="0" err="1"/>
              <a:t>beer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She DOES yoga </a:t>
            </a:r>
            <a:r>
              <a:rPr lang="pt-BR" sz="2400" dirty="0" err="1"/>
              <a:t>today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66D44E-DA04-C8AD-BF30-BD4675488FE4}"/>
              </a:ext>
            </a:extLst>
          </p:cNvPr>
          <p:cNvSpPr/>
          <p:nvPr/>
        </p:nvSpPr>
        <p:spPr>
          <a:xfrm>
            <a:off x="6090675" y="3137095"/>
            <a:ext cx="5176881" cy="31113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56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0353-3776-D730-BB67-0D45EE1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aula 3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6269E-8E20-F63D-62AA-3F2C9865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Revisar o que foi visto na aula 2</a:t>
            </a:r>
            <a:br>
              <a:rPr lang="pt-BR" dirty="0"/>
            </a:br>
            <a:br>
              <a:rPr lang="pt-BR" dirty="0"/>
            </a:br>
            <a:r>
              <a:rPr lang="pt-BR" dirty="0"/>
              <a:t>2 - Entender como funciona o verbo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 – Praticar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 com singular e plural</a:t>
            </a:r>
            <a:br>
              <a:rPr lang="pt-BR" dirty="0"/>
            </a:br>
            <a:br>
              <a:rPr lang="pt-BR" dirty="0"/>
            </a:br>
            <a:r>
              <a:rPr lang="pt-BR" dirty="0"/>
              <a:t>4 – Construir frases  que ajudem a esclarecer o uso do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</a:t>
            </a:r>
          </a:p>
        </p:txBody>
      </p:sp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5D862F6D-81DB-2782-D1C4-C66DEB86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779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1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4281-BE9C-9727-E35F-D9F43206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pt-BR" sz="2900" dirty="0"/>
              <a:t>Objetivo 2 – entender como funciona o verbo       “ </a:t>
            </a:r>
            <a:r>
              <a:rPr lang="pt-BR" sz="2900" dirty="0" err="1"/>
              <a:t>to</a:t>
            </a:r>
            <a:r>
              <a:rPr lang="pt-BR" sz="2900" dirty="0"/>
              <a:t> </a:t>
            </a:r>
            <a:r>
              <a:rPr lang="pt-BR" sz="2900" dirty="0" err="1"/>
              <a:t>be</a:t>
            </a:r>
            <a:r>
              <a:rPr lang="pt-BR" sz="2900" dirty="0"/>
              <a:t> “</a:t>
            </a:r>
          </a:p>
        </p:txBody>
      </p:sp>
      <p:pic>
        <p:nvPicPr>
          <p:cNvPr id="5" name="Imagem 4" descr="Pessoa de roupa preta&#10;&#10;Descrição gerada automaticamente com confiança média">
            <a:extLst>
              <a:ext uri="{FF2B5EF4-FFF2-40B4-BE49-F238E27FC236}">
                <a16:creationId xmlns:a16="http://schemas.microsoft.com/office/drawing/2014/main" id="{B6358D3D-7B38-73A9-864F-136216DC8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r="328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8E051-BE27-A595-2CDC-C230235F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Antes de tudo, o significado:  Be ( “ Bi “ / ser , estar )</a:t>
            </a:r>
          </a:p>
          <a:p>
            <a:pPr marL="0" indent="0">
              <a:buNone/>
            </a:pPr>
            <a:r>
              <a:rPr lang="pt-BR" dirty="0"/>
              <a:t>No, português, seria o verbo das frases “ Eu sou médico “ ou “Nós estamos felizes “.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Lembra do “ Ser ou não ser, eis a questão! “. Em inglês...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 TO BE OR NOT TO BE, THAT IS THE QUESTION! “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77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F2F19-953A-2919-89AF-3CC62F0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Objetivo 2 – entender como funciona o verbo “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be</a:t>
            </a:r>
            <a:r>
              <a:rPr lang="pt-BR" sz="3600" dirty="0"/>
              <a:t> “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C5904-E819-3A81-A29A-63B35560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68814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Pra usar o “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“, basta entender duas coisas. A primeira, ele muda mais que todos os outros verbos da língua inglesa. A segunda é entender como funciona essa mudança, que segue regras até simples.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B3B5C9-0F0B-EFBC-AFCC-E1983C8DE5AF}"/>
              </a:ext>
            </a:extLst>
          </p:cNvPr>
          <p:cNvSpPr txBox="1"/>
          <p:nvPr/>
        </p:nvSpPr>
        <p:spPr>
          <a:xfrm>
            <a:off x="924443" y="3513406"/>
            <a:ext cx="10649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Sabe como o “ </a:t>
            </a:r>
            <a:r>
              <a:rPr lang="pt-BR" sz="2000" dirty="0" err="1"/>
              <a:t>eat</a:t>
            </a:r>
            <a:r>
              <a:rPr lang="pt-BR" sz="2000" dirty="0"/>
              <a:t> “ pode virar “ </a:t>
            </a:r>
            <a:r>
              <a:rPr lang="pt-BR" sz="2000" dirty="0" err="1"/>
              <a:t>eats</a:t>
            </a:r>
            <a:r>
              <a:rPr lang="pt-BR" sz="2000" dirty="0"/>
              <a:t> “? Ou “ </a:t>
            </a:r>
            <a:r>
              <a:rPr lang="pt-BR" sz="2000" dirty="0" err="1"/>
              <a:t>try</a:t>
            </a:r>
            <a:r>
              <a:rPr lang="pt-BR" sz="2000" dirty="0"/>
              <a:t> “ pode virar o  “tries “ quando usamos o “</a:t>
            </a:r>
            <a:r>
              <a:rPr lang="pt-BR" sz="2000" dirty="0" err="1"/>
              <a:t>he</a:t>
            </a:r>
            <a:r>
              <a:rPr lang="pt-BR" sz="2000" dirty="0"/>
              <a:t> “, “</a:t>
            </a:r>
            <a:r>
              <a:rPr lang="pt-BR" sz="2000" dirty="0" err="1"/>
              <a:t>she</a:t>
            </a:r>
            <a:r>
              <a:rPr lang="pt-BR" sz="2000" dirty="0"/>
              <a:t>“ e “it’?</a:t>
            </a:r>
          </a:p>
          <a:p>
            <a:endParaRPr lang="pt-BR" sz="2000" dirty="0"/>
          </a:p>
          <a:p>
            <a:r>
              <a:rPr lang="pt-BR" sz="2000" dirty="0"/>
              <a:t>Então...você nunca vai usar o  “</a:t>
            </a:r>
            <a:r>
              <a:rPr lang="pt-BR" sz="2000" dirty="0" err="1"/>
              <a:t>be</a:t>
            </a:r>
            <a:r>
              <a:rPr lang="pt-BR" sz="2000" dirty="0"/>
              <a:t>”.  Ele vira uma de três coisas 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AM (“ M” ) ,  ARE (“ARR” )  , IS ( “ÊS” ). </a:t>
            </a:r>
          </a:p>
          <a:p>
            <a:endParaRPr lang="pt-BR" sz="2000" dirty="0"/>
          </a:p>
          <a:p>
            <a:r>
              <a:rPr lang="pt-BR" sz="2000" dirty="0"/>
              <a:t>Todos significam a mesma coisa. “ser” ou “estar”, só muda a forma de acordo com a pessoa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D4023A-7602-25A9-B6F6-266635E820A2}"/>
              </a:ext>
            </a:extLst>
          </p:cNvPr>
          <p:cNvSpPr/>
          <p:nvPr/>
        </p:nvSpPr>
        <p:spPr>
          <a:xfrm>
            <a:off x="773723" y="4431323"/>
            <a:ext cx="10649243" cy="22521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36070-4B8D-9745-6262-A6B73F53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Objetivo 2 – entender como funciona o verbo “ </a:t>
            </a:r>
            <a:r>
              <a:rPr lang="pt-BR" sz="3200" dirty="0" err="1"/>
              <a:t>to</a:t>
            </a:r>
            <a:r>
              <a:rPr lang="pt-BR" sz="3200" dirty="0"/>
              <a:t> </a:t>
            </a:r>
            <a:r>
              <a:rPr lang="pt-BR" sz="3200" dirty="0" err="1"/>
              <a:t>be</a:t>
            </a:r>
            <a:r>
              <a:rPr lang="pt-BR" sz="3200" dirty="0"/>
              <a:t> “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DB052-7A78-44F3-165B-38BB7138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376" y="1935921"/>
            <a:ext cx="7456482" cy="83001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Vamos separar esses três juntos com as pessoas que os usam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F309F42-39EC-F117-C045-6A9F76EC3BB9}"/>
              </a:ext>
            </a:extLst>
          </p:cNvPr>
          <p:cNvSpPr/>
          <p:nvPr/>
        </p:nvSpPr>
        <p:spPr>
          <a:xfrm>
            <a:off x="1026942" y="3024554"/>
            <a:ext cx="2363372" cy="2996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F12AAB-619C-5D2C-68E3-8B0DDBC7720E}"/>
              </a:ext>
            </a:extLst>
          </p:cNvPr>
          <p:cNvSpPr/>
          <p:nvPr/>
        </p:nvSpPr>
        <p:spPr>
          <a:xfrm>
            <a:off x="4712676" y="3024554"/>
            <a:ext cx="2363372" cy="29964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B2ECAA-B409-B387-4284-AA2D18AAE223}"/>
              </a:ext>
            </a:extLst>
          </p:cNvPr>
          <p:cNvSpPr/>
          <p:nvPr/>
        </p:nvSpPr>
        <p:spPr>
          <a:xfrm>
            <a:off x="8215532" y="3024554"/>
            <a:ext cx="2363372" cy="29964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3B66FC-76CA-C9E4-FB64-4A07E462F688}"/>
              </a:ext>
            </a:extLst>
          </p:cNvPr>
          <p:cNvSpPr txBox="1"/>
          <p:nvPr/>
        </p:nvSpPr>
        <p:spPr>
          <a:xfrm>
            <a:off x="1613096" y="3533059"/>
            <a:ext cx="2363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  I </a:t>
            </a:r>
          </a:p>
          <a:p>
            <a:endParaRPr lang="pt-BR" sz="3600" dirty="0"/>
          </a:p>
          <a:p>
            <a:r>
              <a:rPr lang="pt-BR" sz="3600" dirty="0"/>
              <a:t>AM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D0A80-71E7-1A9F-885C-BDCB5647E4A3}"/>
              </a:ext>
            </a:extLst>
          </p:cNvPr>
          <p:cNvSpPr txBox="1"/>
          <p:nvPr/>
        </p:nvSpPr>
        <p:spPr>
          <a:xfrm>
            <a:off x="4712676" y="3207434"/>
            <a:ext cx="2363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HE, SHE, IT</a:t>
            </a:r>
          </a:p>
          <a:p>
            <a:endParaRPr lang="pt-BR" sz="3600" dirty="0"/>
          </a:p>
          <a:p>
            <a:r>
              <a:rPr lang="pt-BR" sz="3600" dirty="0"/>
              <a:t>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4D7859-92FC-6F83-DCB3-C48A870C07F8}"/>
              </a:ext>
            </a:extLst>
          </p:cNvPr>
          <p:cNvSpPr txBox="1"/>
          <p:nvPr/>
        </p:nvSpPr>
        <p:spPr>
          <a:xfrm>
            <a:off x="8328074" y="3305908"/>
            <a:ext cx="2250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err="1"/>
              <a:t>You</a:t>
            </a:r>
            <a:r>
              <a:rPr lang="pt-BR" sz="3600" dirty="0"/>
              <a:t>, </a:t>
            </a:r>
            <a:r>
              <a:rPr lang="pt-BR" sz="3600" dirty="0" err="1"/>
              <a:t>We</a:t>
            </a:r>
            <a:r>
              <a:rPr lang="pt-BR" sz="3600" dirty="0"/>
              <a:t>, They</a:t>
            </a:r>
          </a:p>
          <a:p>
            <a:endParaRPr lang="pt-BR" sz="3600" dirty="0"/>
          </a:p>
          <a:p>
            <a:r>
              <a:rPr lang="pt-BR" sz="3600" dirty="0"/>
              <a:t>ARE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D22E48-4933-7B7E-C196-C5A9EE920076}"/>
              </a:ext>
            </a:extLst>
          </p:cNvPr>
          <p:cNvSpPr txBox="1"/>
          <p:nvPr/>
        </p:nvSpPr>
        <p:spPr>
          <a:xfrm>
            <a:off x="1613096" y="6063734"/>
            <a:ext cx="94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EU                                                          SINGULAR                                       PLURAL</a:t>
            </a:r>
          </a:p>
        </p:txBody>
      </p:sp>
    </p:spTree>
    <p:extLst>
      <p:ext uri="{BB962C8B-B14F-4D97-AF65-F5344CB8AC3E}">
        <p14:creationId xmlns:p14="http://schemas.microsoft.com/office/powerpoint/2010/main" val="1366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8FF4-3F7F-58F8-FE41-5C65A0E1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Objetivo 2 – entender como funciona o verbo “ </a:t>
            </a:r>
            <a:r>
              <a:rPr lang="pt-BR" sz="3600" dirty="0" err="1"/>
              <a:t>to</a:t>
            </a:r>
            <a:r>
              <a:rPr lang="pt-BR" sz="3600" dirty="0"/>
              <a:t> </a:t>
            </a:r>
            <a:r>
              <a:rPr lang="pt-BR" sz="3600" dirty="0" err="1"/>
              <a:t>be</a:t>
            </a:r>
            <a:r>
              <a:rPr lang="pt-BR" sz="3600" dirty="0"/>
              <a:t> “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57DBD-8679-547C-6EE1-B7EB856C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9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Vamos usar uma palavra só para começar a treinar. “</a:t>
            </a:r>
            <a:r>
              <a:rPr lang="pt-BR" dirty="0" err="1"/>
              <a:t>Happy</a:t>
            </a:r>
            <a:r>
              <a:rPr lang="pt-BR" dirty="0"/>
              <a:t> “ (“</a:t>
            </a:r>
            <a:r>
              <a:rPr lang="pt-BR" dirty="0" err="1"/>
              <a:t>répi</a:t>
            </a:r>
            <a:r>
              <a:rPr lang="pt-BR" dirty="0"/>
              <a:t>” / feliz 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 AM HAPPY</a:t>
            </a:r>
          </a:p>
          <a:p>
            <a:pPr marL="0" indent="0">
              <a:buNone/>
            </a:pPr>
            <a:r>
              <a:rPr lang="pt-BR" dirty="0"/>
              <a:t>YOU ARE HAPPY </a:t>
            </a:r>
          </a:p>
          <a:p>
            <a:pPr marL="0" indent="0">
              <a:buNone/>
            </a:pPr>
            <a:r>
              <a:rPr lang="pt-BR" dirty="0"/>
              <a:t>HE IS HAPPY</a:t>
            </a:r>
          </a:p>
          <a:p>
            <a:pPr marL="0" indent="0">
              <a:buNone/>
            </a:pPr>
            <a:r>
              <a:rPr lang="pt-BR" dirty="0"/>
              <a:t>SHE IS HAPPY</a:t>
            </a:r>
          </a:p>
          <a:p>
            <a:pPr marL="0" indent="0">
              <a:buNone/>
            </a:pPr>
            <a:r>
              <a:rPr lang="pt-BR" dirty="0"/>
              <a:t>IT IS HAPPY</a:t>
            </a:r>
          </a:p>
          <a:p>
            <a:pPr marL="0" indent="0">
              <a:buNone/>
            </a:pPr>
            <a:r>
              <a:rPr lang="pt-BR" dirty="0"/>
              <a:t>WE ARE HAPPY</a:t>
            </a:r>
          </a:p>
          <a:p>
            <a:pPr marL="0" indent="0">
              <a:buNone/>
            </a:pPr>
            <a:r>
              <a:rPr lang="pt-BR" dirty="0"/>
              <a:t>THEY ARE HAPPY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1F0DA5-02AE-D7EE-7165-77F843713D9B}"/>
              </a:ext>
            </a:extLst>
          </p:cNvPr>
          <p:cNvSpPr txBox="1"/>
          <p:nvPr/>
        </p:nvSpPr>
        <p:spPr>
          <a:xfrm>
            <a:off x="5134708" y="3425790"/>
            <a:ext cx="61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Perceba que o verbo muda de acordo com a pessoa. Esse é o ponto principal do verbo “ </a:t>
            </a:r>
            <a:r>
              <a:rPr lang="pt-BR" sz="2000" dirty="0" err="1"/>
              <a:t>to</a:t>
            </a:r>
            <a:r>
              <a:rPr lang="pt-BR" sz="2000" dirty="0"/>
              <a:t> </a:t>
            </a:r>
            <a:r>
              <a:rPr lang="pt-BR" sz="2000" dirty="0" err="1"/>
              <a:t>be</a:t>
            </a:r>
            <a:r>
              <a:rPr lang="pt-BR" sz="2000" dirty="0"/>
              <a:t> “. Vamos ver em seguida como fazer perguntas e negativas. É simples, as regras são semelhantes  as do verbo “do “ visto nas aulas 1 e 2.</a:t>
            </a:r>
          </a:p>
        </p:txBody>
      </p:sp>
    </p:spTree>
    <p:extLst>
      <p:ext uri="{BB962C8B-B14F-4D97-AF65-F5344CB8AC3E}">
        <p14:creationId xmlns:p14="http://schemas.microsoft.com/office/powerpoint/2010/main" val="10460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0</TotalTime>
  <Words>1321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Bookman Old Style</vt:lpstr>
      <vt:lpstr>Rockwell</vt:lpstr>
      <vt:lpstr>Damask</vt:lpstr>
      <vt:lpstr>Aula 3 -  verbo mais fresco (e importante)</vt:lpstr>
      <vt:lpstr>Objetivos aula 3 </vt:lpstr>
      <vt:lpstr>Objetivo 1 – revisar aula 2</vt:lpstr>
      <vt:lpstr>Objetivo 1 – revisar aula 2</vt:lpstr>
      <vt:lpstr>Objetivos aula 3 </vt:lpstr>
      <vt:lpstr>Objetivo 2 – entender como funciona o verbo       “ to be “</vt:lpstr>
      <vt:lpstr>Objetivo 2 – entender como funciona o verbo “ to be “</vt:lpstr>
      <vt:lpstr>Objetivo 2 – entender como funciona o verbo “ to be “</vt:lpstr>
      <vt:lpstr>Objetivo 2 – entender como funciona o verbo “ to be “</vt:lpstr>
      <vt:lpstr>Objetivo 2 – entender como funciona o verbo “ to be “</vt:lpstr>
      <vt:lpstr>Objetivo 2 – entender como funciona o verbo “ to be “</vt:lpstr>
      <vt:lpstr>Objetivos aula 3 </vt:lpstr>
      <vt:lpstr>Objetivo 3 – praticar “ to be “ com singular e plural</vt:lpstr>
      <vt:lpstr>Objetivo 3 – praticar “ to be “ com singular e plural</vt:lpstr>
      <vt:lpstr>Objetivo 3 – praticar “ to be “ com singular e plural</vt:lpstr>
      <vt:lpstr>Objetivo 3 – praticar “ to be “ com singular e plural</vt:lpstr>
      <vt:lpstr>Objetivo 3 – praticar “ to be “ com singular e plural</vt:lpstr>
      <vt:lpstr>Objetivo 3 – praticar “ to be “ com singular e plural</vt:lpstr>
      <vt:lpstr>Objetivos aula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Adjardo Lobo</dc:creator>
  <cp:lastModifiedBy>Adjardo Lobo</cp:lastModifiedBy>
  <cp:revision>48</cp:revision>
  <dcterms:created xsi:type="dcterms:W3CDTF">2022-05-17T09:13:34Z</dcterms:created>
  <dcterms:modified xsi:type="dcterms:W3CDTF">2022-05-17T12:33:04Z</dcterms:modified>
</cp:coreProperties>
</file>