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46"/>
    <a:srgbClr val="031B40"/>
    <a:srgbClr val="83CBD9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/>
    <p:restoredTop sz="94719"/>
  </p:normalViewPr>
  <p:slideViewPr>
    <p:cSldViewPr snapToGrid="0">
      <p:cViewPr>
        <p:scale>
          <a:sx n="140" d="100"/>
          <a:sy n="140" d="100"/>
        </p:scale>
        <p:origin x="12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5936"/>
            <a:ext cx="7772400" cy="127338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69"/>
            <a:ext cx="6858000" cy="88307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947333"/>
            <a:ext cx="197167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947333"/>
            <a:ext cx="580072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11"/>
            <a:ext cx="7886700" cy="152145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4"/>
            <a:ext cx="7886700" cy="80009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7"/>
            <a:ext cx="38862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7"/>
            <a:ext cx="38862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1"/>
            <a:ext cx="78867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3"/>
            <a:ext cx="3868340" cy="43941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0"/>
            <a:ext cx="386834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966203"/>
            <a:ext cx="3887391" cy="43941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3360400"/>
            <a:ext cx="388739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0"/>
            <a:ext cx="2949178" cy="853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4"/>
            <a:ext cx="4629150" cy="2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0"/>
            <a:ext cx="2949178" cy="203284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0"/>
            <a:ext cx="2949178" cy="853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4"/>
            <a:ext cx="4629150" cy="259926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0"/>
            <a:ext cx="2949178" cy="203284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1"/>
            <a:ext cx="78867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7"/>
            <a:ext cx="78867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2"/>
            <a:ext cx="2057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01598-A367-4346-A721-8CA7C8614B85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2"/>
            <a:ext cx="30861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2"/>
            <a:ext cx="2057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D691-A885-7940-9549-B082C4D3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9B749C2A-1B0F-8F82-5141-82CDAC4DD910}"/>
              </a:ext>
            </a:extLst>
          </p:cNvPr>
          <p:cNvSpPr/>
          <p:nvPr/>
        </p:nvSpPr>
        <p:spPr>
          <a:xfrm>
            <a:off x="4672678" y="18223593"/>
            <a:ext cx="4135257" cy="395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249EBD-04EA-72AE-01D6-7C8BF6F93583}"/>
              </a:ext>
            </a:extLst>
          </p:cNvPr>
          <p:cNvSpPr/>
          <p:nvPr/>
        </p:nvSpPr>
        <p:spPr>
          <a:xfrm>
            <a:off x="344848" y="18242280"/>
            <a:ext cx="4135257" cy="395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0B67C7-BAA2-6498-B45B-8D8BAAB69590}"/>
              </a:ext>
            </a:extLst>
          </p:cNvPr>
          <p:cNvSpPr>
            <a:spLocks/>
          </p:cNvSpPr>
          <p:nvPr/>
        </p:nvSpPr>
        <p:spPr>
          <a:xfrm>
            <a:off x="-8539" y="9000804"/>
            <a:ext cx="9144000" cy="7808201"/>
          </a:xfrm>
          <a:prstGeom prst="rect">
            <a:avLst/>
          </a:prstGeom>
          <a:solidFill>
            <a:srgbClr val="031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A5A68-3B9C-D6CB-4873-DD5646377E7E}"/>
              </a:ext>
            </a:extLst>
          </p:cNvPr>
          <p:cNvSpPr>
            <a:spLocks/>
          </p:cNvSpPr>
          <p:nvPr/>
        </p:nvSpPr>
        <p:spPr>
          <a:xfrm>
            <a:off x="0" y="0"/>
            <a:ext cx="9144000" cy="5940311"/>
          </a:xfrm>
          <a:prstGeom prst="rect">
            <a:avLst/>
          </a:prstGeom>
          <a:solidFill>
            <a:srgbClr val="031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2D5A1-D9FA-4B81-C6B8-427526F7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4" y="218967"/>
            <a:ext cx="565150" cy="49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E318E-8AFA-BD22-80A1-C7A227FB9C44}"/>
              </a:ext>
            </a:extLst>
          </p:cNvPr>
          <p:cNvSpPr txBox="1"/>
          <p:nvPr/>
        </p:nvSpPr>
        <p:spPr>
          <a:xfrm>
            <a:off x="2408876" y="330279"/>
            <a:ext cx="102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 Medium" pitchFamily="2" charset="77"/>
              </a:rPr>
              <a:t>Industries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6713C-4400-ED40-D227-3FB8C566EEF2}"/>
              </a:ext>
            </a:extLst>
          </p:cNvPr>
          <p:cNvSpPr txBox="1"/>
          <p:nvPr/>
        </p:nvSpPr>
        <p:spPr>
          <a:xfrm>
            <a:off x="3178211" y="338984"/>
            <a:ext cx="111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 Medium" pitchFamily="2" charset="77"/>
              </a:rPr>
              <a:t>Pricing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596FE-1942-7120-EC3C-4BE3634397A8}"/>
              </a:ext>
            </a:extLst>
          </p:cNvPr>
          <p:cNvSpPr txBox="1"/>
          <p:nvPr/>
        </p:nvSpPr>
        <p:spPr>
          <a:xfrm>
            <a:off x="3867784" y="347689"/>
            <a:ext cx="111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 Medium" pitchFamily="2" charset="77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F2C6-4EE4-02C4-A43D-68EEC57F50D3}"/>
              </a:ext>
            </a:extLst>
          </p:cNvPr>
          <p:cNvSpPr txBox="1"/>
          <p:nvPr/>
        </p:nvSpPr>
        <p:spPr>
          <a:xfrm>
            <a:off x="1464742" y="331550"/>
            <a:ext cx="111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 Medium" pitchFamily="2" charset="77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42482-3B5B-07A7-05D9-44F84EF18D99}"/>
              </a:ext>
            </a:extLst>
          </p:cNvPr>
          <p:cNvSpPr txBox="1"/>
          <p:nvPr/>
        </p:nvSpPr>
        <p:spPr>
          <a:xfrm>
            <a:off x="4592920" y="34514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 Medium" pitchFamily="2" charset="77"/>
              </a:rPr>
              <a:t>Savings Calculator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FAB1A81C-14CB-CD5B-951A-9E1E64C41FC6}"/>
              </a:ext>
            </a:extLst>
          </p:cNvPr>
          <p:cNvSpPr/>
          <p:nvPr/>
        </p:nvSpPr>
        <p:spPr>
          <a:xfrm>
            <a:off x="6276450" y="316679"/>
            <a:ext cx="988741" cy="312234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901C8-A0A2-351A-9545-1925C0A96E1A}"/>
              </a:ext>
            </a:extLst>
          </p:cNvPr>
          <p:cNvSpPr txBox="1"/>
          <p:nvPr/>
        </p:nvSpPr>
        <p:spPr>
          <a:xfrm>
            <a:off x="6327478" y="351310"/>
            <a:ext cx="988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ontserrat Medium" pitchFamily="2" charset="77"/>
              </a:rPr>
              <a:t>Contact Us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576377D1-5705-D492-3505-F5F21A17B820}"/>
              </a:ext>
            </a:extLst>
          </p:cNvPr>
          <p:cNvSpPr/>
          <p:nvPr/>
        </p:nvSpPr>
        <p:spPr>
          <a:xfrm>
            <a:off x="7506969" y="316679"/>
            <a:ext cx="1262275" cy="312234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373FF-FD3B-0215-E30C-B1675C9DA501}"/>
              </a:ext>
            </a:extLst>
          </p:cNvPr>
          <p:cNvSpPr txBox="1"/>
          <p:nvPr/>
        </p:nvSpPr>
        <p:spPr>
          <a:xfrm>
            <a:off x="7527373" y="359847"/>
            <a:ext cx="1262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ontserrat Medium" pitchFamily="2" charset="77"/>
              </a:rPr>
              <a:t>Request 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1F59A-9D1E-8DE9-CCD7-D37DEB2D3D35}"/>
              </a:ext>
            </a:extLst>
          </p:cNvPr>
          <p:cNvSpPr txBox="1"/>
          <p:nvPr/>
        </p:nvSpPr>
        <p:spPr>
          <a:xfrm>
            <a:off x="1381057" y="1113603"/>
            <a:ext cx="621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Boost Claims Processing Productivity by up to 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C5B91-AB52-A3E9-8C03-A88CEA0EF230}"/>
              </a:ext>
            </a:extLst>
          </p:cNvPr>
          <p:cNvSpPr txBox="1"/>
          <p:nvPr/>
        </p:nvSpPr>
        <p:spPr>
          <a:xfrm>
            <a:off x="2531327" y="1621350"/>
            <a:ext cx="40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Claims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2A982-BF1B-7969-F93C-99318E1042C7}"/>
              </a:ext>
            </a:extLst>
          </p:cNvPr>
          <p:cNvSpPr txBox="1"/>
          <p:nvPr/>
        </p:nvSpPr>
        <p:spPr>
          <a:xfrm>
            <a:off x="2531327" y="2127532"/>
            <a:ext cx="40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FEDB14-59AD-2508-EEE9-74A612BF9CDD}"/>
              </a:ext>
            </a:extLst>
          </p:cNvPr>
          <p:cNvSpPr txBox="1"/>
          <p:nvPr/>
        </p:nvSpPr>
        <p:spPr>
          <a:xfrm>
            <a:off x="2531327" y="2605928"/>
            <a:ext cx="40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Reduce Errors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89E71612-CB64-9740-9378-4D76328174D6}"/>
              </a:ext>
            </a:extLst>
          </p:cNvPr>
          <p:cNvSpPr/>
          <p:nvPr/>
        </p:nvSpPr>
        <p:spPr>
          <a:xfrm>
            <a:off x="3560959" y="3320728"/>
            <a:ext cx="2022087" cy="389926"/>
          </a:xfrm>
          <a:prstGeom prst="flowChartTerminator">
            <a:avLst/>
          </a:prstGeom>
          <a:solidFill>
            <a:srgbClr val="FF8E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B57E6-D5EA-DDC4-834C-068C9E541C3C}"/>
              </a:ext>
            </a:extLst>
          </p:cNvPr>
          <p:cNvSpPr txBox="1"/>
          <p:nvPr/>
        </p:nvSpPr>
        <p:spPr>
          <a:xfrm>
            <a:off x="3620884" y="3392580"/>
            <a:ext cx="190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&lt;&lt;&lt; Request a Demo &gt;&gt;&gt;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7B0166-3FF1-2C0C-CB1E-8E055DB1F871}"/>
              </a:ext>
            </a:extLst>
          </p:cNvPr>
          <p:cNvSpPr txBox="1"/>
          <p:nvPr/>
        </p:nvSpPr>
        <p:spPr>
          <a:xfrm>
            <a:off x="1509567" y="4160741"/>
            <a:ext cx="59599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AdjusterConsole Significantly Increases Task Completion Speeds &amp; Accuracy: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81EA2F-4FB6-C434-0484-503B1B6EBDAC}"/>
              </a:ext>
            </a:extLst>
          </p:cNvPr>
          <p:cNvSpPr/>
          <p:nvPr/>
        </p:nvSpPr>
        <p:spPr>
          <a:xfrm>
            <a:off x="2034753" y="4534524"/>
            <a:ext cx="831242" cy="736524"/>
          </a:xfrm>
          <a:prstGeom prst="ellipse">
            <a:avLst/>
          </a:prstGeom>
          <a:solidFill>
            <a:srgbClr val="83C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DC6BA5-EBB0-DA27-F90D-09C4E6FA7E54}"/>
              </a:ext>
            </a:extLst>
          </p:cNvPr>
          <p:cNvSpPr/>
          <p:nvPr/>
        </p:nvSpPr>
        <p:spPr>
          <a:xfrm>
            <a:off x="2086101" y="4571695"/>
            <a:ext cx="727856" cy="6544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F0E36-5BEF-1697-57A5-99912BB41648}"/>
              </a:ext>
            </a:extLst>
          </p:cNvPr>
          <p:cNvSpPr txBox="1"/>
          <p:nvPr/>
        </p:nvSpPr>
        <p:spPr>
          <a:xfrm>
            <a:off x="2048931" y="4736572"/>
            <a:ext cx="81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157%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03F359-7107-66A8-2E50-EF10A9923934}"/>
              </a:ext>
            </a:extLst>
          </p:cNvPr>
          <p:cNvSpPr/>
          <p:nvPr/>
        </p:nvSpPr>
        <p:spPr>
          <a:xfrm>
            <a:off x="3477399" y="4534524"/>
            <a:ext cx="831242" cy="736524"/>
          </a:xfrm>
          <a:prstGeom prst="ellipse">
            <a:avLst/>
          </a:prstGeom>
          <a:solidFill>
            <a:srgbClr val="83C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E51AAD-DCE1-535E-7C23-618CC4E8DCF9}"/>
              </a:ext>
            </a:extLst>
          </p:cNvPr>
          <p:cNvSpPr/>
          <p:nvPr/>
        </p:nvSpPr>
        <p:spPr>
          <a:xfrm>
            <a:off x="3528747" y="4571695"/>
            <a:ext cx="727856" cy="6544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C2D49D-CF87-963D-F76A-41A3EFF8E03B}"/>
              </a:ext>
            </a:extLst>
          </p:cNvPr>
          <p:cNvSpPr txBox="1"/>
          <p:nvPr/>
        </p:nvSpPr>
        <p:spPr>
          <a:xfrm>
            <a:off x="3462478" y="4736572"/>
            <a:ext cx="89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29000%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FF05CD-B810-8C61-6D46-5F3AB6E97C04}"/>
              </a:ext>
            </a:extLst>
          </p:cNvPr>
          <p:cNvSpPr/>
          <p:nvPr/>
        </p:nvSpPr>
        <p:spPr>
          <a:xfrm>
            <a:off x="4905175" y="4538023"/>
            <a:ext cx="831242" cy="736524"/>
          </a:xfrm>
          <a:prstGeom prst="ellipse">
            <a:avLst/>
          </a:prstGeom>
          <a:solidFill>
            <a:srgbClr val="83C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7160E8-1A5D-1E43-7BCA-218AC3014817}"/>
              </a:ext>
            </a:extLst>
          </p:cNvPr>
          <p:cNvSpPr/>
          <p:nvPr/>
        </p:nvSpPr>
        <p:spPr>
          <a:xfrm>
            <a:off x="4956523" y="4575194"/>
            <a:ext cx="727856" cy="6544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5D185-BE64-21C8-325C-F76856840A9F}"/>
              </a:ext>
            </a:extLst>
          </p:cNvPr>
          <p:cNvSpPr txBox="1"/>
          <p:nvPr/>
        </p:nvSpPr>
        <p:spPr>
          <a:xfrm>
            <a:off x="4919353" y="4740071"/>
            <a:ext cx="81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500%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6AD15F-99E3-AA6F-9A77-51349F4167BD}"/>
              </a:ext>
            </a:extLst>
          </p:cNvPr>
          <p:cNvSpPr/>
          <p:nvPr/>
        </p:nvSpPr>
        <p:spPr>
          <a:xfrm>
            <a:off x="6333162" y="4534524"/>
            <a:ext cx="831242" cy="736524"/>
          </a:xfrm>
          <a:prstGeom prst="ellipse">
            <a:avLst/>
          </a:prstGeom>
          <a:solidFill>
            <a:srgbClr val="83C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6477BE-A5F8-0EA2-FF44-0C1B73B0B3FC}"/>
              </a:ext>
            </a:extLst>
          </p:cNvPr>
          <p:cNvSpPr/>
          <p:nvPr/>
        </p:nvSpPr>
        <p:spPr>
          <a:xfrm>
            <a:off x="6384510" y="4571695"/>
            <a:ext cx="727856" cy="6544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1EA5C-D110-B99D-46FE-DB760C21B633}"/>
              </a:ext>
            </a:extLst>
          </p:cNvPr>
          <p:cNvSpPr txBox="1"/>
          <p:nvPr/>
        </p:nvSpPr>
        <p:spPr>
          <a:xfrm>
            <a:off x="6347340" y="4736572"/>
            <a:ext cx="81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2300%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EE45C-94FB-FB49-BC44-0355E91CDDFC}"/>
              </a:ext>
            </a:extLst>
          </p:cNvPr>
          <p:cNvSpPr txBox="1"/>
          <p:nvPr/>
        </p:nvSpPr>
        <p:spPr>
          <a:xfrm>
            <a:off x="1761131" y="5274375"/>
            <a:ext cx="1375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SOP document look-up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48C2CF-1DE0-F1E3-7459-73B73DF4E9DA}"/>
              </a:ext>
            </a:extLst>
          </p:cNvPr>
          <p:cNvSpPr txBox="1"/>
          <p:nvPr/>
        </p:nvSpPr>
        <p:spPr>
          <a:xfrm>
            <a:off x="3204891" y="5274372"/>
            <a:ext cx="1375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Complex note completion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6EF63-C775-4DD7-FACD-33CADA2C559C}"/>
              </a:ext>
            </a:extLst>
          </p:cNvPr>
          <p:cNvSpPr txBox="1"/>
          <p:nvPr/>
        </p:nvSpPr>
        <p:spPr>
          <a:xfrm>
            <a:off x="4648651" y="5363799"/>
            <a:ext cx="1375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SOP execution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2D5773-9B7C-0CD5-C738-AC0CB704E53C}"/>
              </a:ext>
            </a:extLst>
          </p:cNvPr>
          <p:cNvSpPr txBox="1"/>
          <p:nvPr/>
        </p:nvSpPr>
        <p:spPr>
          <a:xfrm>
            <a:off x="6060654" y="5361999"/>
            <a:ext cx="1375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Policy look-up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45E6BC-16EC-8AAE-0C62-F774582DEADC}"/>
              </a:ext>
            </a:extLst>
          </p:cNvPr>
          <p:cNvSpPr txBox="1"/>
          <p:nvPr/>
        </p:nvSpPr>
        <p:spPr>
          <a:xfrm>
            <a:off x="929390" y="6363476"/>
            <a:ext cx="34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What is AdjusterConsole?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79E56-3436-9032-C694-A5FA16FFAC00}"/>
              </a:ext>
            </a:extLst>
          </p:cNvPr>
          <p:cNvSpPr txBox="1"/>
          <p:nvPr/>
        </p:nvSpPr>
        <p:spPr>
          <a:xfrm>
            <a:off x="899412" y="6790694"/>
            <a:ext cx="359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Montserrat" pitchFamily="2" charset="77"/>
              </a:rPr>
              <a:t>AdjusterConsole is an innovative web-based software that boosts insurance &amp; warranty claims processing efficiency. It automates tasks like note-taking and SOP execution, streamlining workflows and reducing errors. </a:t>
            </a:r>
          </a:p>
          <a:p>
            <a:endParaRPr lang="en-US" sz="900" dirty="0">
              <a:solidFill>
                <a:srgbClr val="000000"/>
              </a:solidFill>
              <a:latin typeface="Montserrat" pitchFamily="2" charset="77"/>
            </a:endParaRPr>
          </a:p>
          <a:p>
            <a:r>
              <a:rPr lang="en-US" sz="900" dirty="0">
                <a:solidFill>
                  <a:srgbClr val="000000"/>
                </a:solidFill>
                <a:latin typeface="Montserrat" pitchFamily="2" charset="77"/>
              </a:rPr>
              <a:t>By consolidating essential information into a single interface, it enables quick access and decision-making. </a:t>
            </a:r>
          </a:p>
          <a:p>
            <a:endParaRPr lang="en-US" sz="900" dirty="0">
              <a:solidFill>
                <a:srgbClr val="000000"/>
              </a:solidFill>
              <a:latin typeface="Montserrat" pitchFamily="2" charset="77"/>
            </a:endParaRPr>
          </a:p>
          <a:p>
            <a:r>
              <a:rPr lang="en-US" sz="900" dirty="0">
                <a:solidFill>
                  <a:srgbClr val="000000"/>
                </a:solidFill>
                <a:latin typeface="Montserrat" pitchFamily="2" charset="77"/>
              </a:rPr>
              <a:t>With a user-friendly design and customizable features, AdjusterConsole adapts to organizational needs, ensuring accurate claims management and improving customer satisfaction.</a:t>
            </a:r>
            <a:endParaRPr lang="en-US" sz="900" dirty="0">
              <a:latin typeface="Montserrat" pitchFamily="2" charset="77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8C0810D-1935-FE73-B5A7-B1E92B0CE32E}"/>
              </a:ext>
            </a:extLst>
          </p:cNvPr>
          <p:cNvSpPr/>
          <p:nvPr/>
        </p:nvSpPr>
        <p:spPr>
          <a:xfrm>
            <a:off x="4982699" y="6430930"/>
            <a:ext cx="3825239" cy="2038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tract 44">
            <a:extLst>
              <a:ext uri="{FF2B5EF4-FFF2-40B4-BE49-F238E27FC236}">
                <a16:creationId xmlns:a16="http://schemas.microsoft.com/office/drawing/2014/main" id="{AEB352E3-5490-C621-2547-8FFE84C2665F}"/>
              </a:ext>
            </a:extLst>
          </p:cNvPr>
          <p:cNvSpPr/>
          <p:nvPr/>
        </p:nvSpPr>
        <p:spPr>
          <a:xfrm rot="5400000">
            <a:off x="6615831" y="7190132"/>
            <a:ext cx="647447" cy="449705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3B7E8C-417E-FCB4-C366-A1B93510769D}"/>
              </a:ext>
            </a:extLst>
          </p:cNvPr>
          <p:cNvSpPr txBox="1"/>
          <p:nvPr/>
        </p:nvSpPr>
        <p:spPr>
          <a:xfrm>
            <a:off x="1803406" y="9364139"/>
            <a:ext cx="553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AdjusterConsole Simplifies Claims Management &amp; Processing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7169A46-AD0C-CD2F-30FD-E50D7E1A68E9}"/>
              </a:ext>
            </a:extLst>
          </p:cNvPr>
          <p:cNvSpPr/>
          <p:nvPr/>
        </p:nvSpPr>
        <p:spPr>
          <a:xfrm>
            <a:off x="703485" y="10291251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Network diagram outline">
            <a:extLst>
              <a:ext uri="{FF2B5EF4-FFF2-40B4-BE49-F238E27FC236}">
                <a16:creationId xmlns:a16="http://schemas.microsoft.com/office/drawing/2014/main" id="{9742B24B-CFB0-B35A-AC9B-03A2613B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802" y="10871876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38CA80-6D74-10B6-4394-AF1FEC404ED1}"/>
              </a:ext>
            </a:extLst>
          </p:cNvPr>
          <p:cNvSpPr txBox="1"/>
          <p:nvPr/>
        </p:nvSpPr>
        <p:spPr>
          <a:xfrm>
            <a:off x="712074" y="10440992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Streamlined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Workflows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2FA4AD8-EDC6-2EBF-64B8-784FF5E92DDC}"/>
              </a:ext>
            </a:extLst>
          </p:cNvPr>
          <p:cNvSpPr/>
          <p:nvPr/>
        </p:nvSpPr>
        <p:spPr>
          <a:xfrm>
            <a:off x="2789966" y="10328861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CFE4E-EC9C-62E4-8490-A7B38AE67E8A}"/>
              </a:ext>
            </a:extLst>
          </p:cNvPr>
          <p:cNvSpPr txBox="1"/>
          <p:nvPr/>
        </p:nvSpPr>
        <p:spPr>
          <a:xfrm>
            <a:off x="733337" y="11748371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Automates routine tasks, speeding up claims processing &amp; reducing workloads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6FE2AA-9E3D-033B-A3D4-9F4B790635AA}"/>
              </a:ext>
            </a:extLst>
          </p:cNvPr>
          <p:cNvSpPr txBox="1"/>
          <p:nvPr/>
        </p:nvSpPr>
        <p:spPr>
          <a:xfrm>
            <a:off x="2792697" y="10515420"/>
            <a:ext cx="1505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 Automation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571ECE-13A6-C3A9-5AC1-026087719F0A}"/>
              </a:ext>
            </a:extLst>
          </p:cNvPr>
          <p:cNvSpPr txBox="1"/>
          <p:nvPr/>
        </p:nvSpPr>
        <p:spPr>
          <a:xfrm>
            <a:off x="2813960" y="11748371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Handles note-taking, SOP execution, and more, minimizing manual effort.</a:t>
            </a:r>
          </a:p>
        </p:txBody>
      </p:sp>
      <p:pic>
        <p:nvPicPr>
          <p:cNvPr id="59" name="Graphic 58" descr="Magic Wand Auto outline">
            <a:extLst>
              <a:ext uri="{FF2B5EF4-FFF2-40B4-BE49-F238E27FC236}">
                <a16:creationId xmlns:a16="http://schemas.microsoft.com/office/drawing/2014/main" id="{1EE1215C-F2B1-7D54-E5B3-1341194A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2098" y="10813708"/>
            <a:ext cx="914400" cy="914400"/>
          </a:xfrm>
          <a:prstGeom prst="rect">
            <a:avLst/>
          </a:prstGeom>
        </p:spPr>
      </p:pic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55B2688-EBB0-6B89-C5C3-0BC16BBA55D8}"/>
              </a:ext>
            </a:extLst>
          </p:cNvPr>
          <p:cNvSpPr/>
          <p:nvPr/>
        </p:nvSpPr>
        <p:spPr>
          <a:xfrm>
            <a:off x="4828060" y="10302768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CAE10-B86B-84A7-CAC5-BDE562C39A82}"/>
              </a:ext>
            </a:extLst>
          </p:cNvPr>
          <p:cNvSpPr txBox="1"/>
          <p:nvPr/>
        </p:nvSpPr>
        <p:spPr>
          <a:xfrm>
            <a:off x="4836649" y="10452509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Centralized Information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ABEC98-C0A1-E39A-96E4-0A84BD31466C}"/>
              </a:ext>
            </a:extLst>
          </p:cNvPr>
          <p:cNvSpPr txBox="1"/>
          <p:nvPr/>
        </p:nvSpPr>
        <p:spPr>
          <a:xfrm>
            <a:off x="4857912" y="11781154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Consolidates all essential data into one interface for quick access.</a:t>
            </a:r>
          </a:p>
        </p:txBody>
      </p:sp>
      <p:pic>
        <p:nvPicPr>
          <p:cNvPr id="65" name="Graphic 64" descr="Bullseye with solid fill">
            <a:extLst>
              <a:ext uri="{FF2B5EF4-FFF2-40B4-BE49-F238E27FC236}">
                <a16:creationId xmlns:a16="http://schemas.microsoft.com/office/drawing/2014/main" id="{27C886F6-8634-D49F-E10A-28CA6612A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6251" y="10883393"/>
            <a:ext cx="914400" cy="914400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4686E7D-FC4C-EF95-7601-CA14F06DFA19}"/>
              </a:ext>
            </a:extLst>
          </p:cNvPr>
          <p:cNvSpPr/>
          <p:nvPr/>
        </p:nvSpPr>
        <p:spPr>
          <a:xfrm>
            <a:off x="6885574" y="10279152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85E041-3C5D-747B-04E0-F071A12C35F7}"/>
              </a:ext>
            </a:extLst>
          </p:cNvPr>
          <p:cNvSpPr txBox="1"/>
          <p:nvPr/>
        </p:nvSpPr>
        <p:spPr>
          <a:xfrm>
            <a:off x="6894163" y="10513954"/>
            <a:ext cx="1505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Reduction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F54EB2-F134-67C7-CEC7-804A6C6D97B0}"/>
              </a:ext>
            </a:extLst>
          </p:cNvPr>
          <p:cNvSpPr txBox="1"/>
          <p:nvPr/>
        </p:nvSpPr>
        <p:spPr>
          <a:xfrm>
            <a:off x="6915426" y="11693740"/>
            <a:ext cx="1505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Automation and standardizations leads to fewer mistakes in your claims processing.</a:t>
            </a:r>
          </a:p>
        </p:txBody>
      </p:sp>
      <p:pic>
        <p:nvPicPr>
          <p:cNvPr id="71" name="Graphic 70" descr="Close with solid fill">
            <a:extLst>
              <a:ext uri="{FF2B5EF4-FFF2-40B4-BE49-F238E27FC236}">
                <a16:creationId xmlns:a16="http://schemas.microsoft.com/office/drawing/2014/main" id="{AC66AAFE-2D08-768C-578D-BEE17F150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7889" y="10781810"/>
            <a:ext cx="914400" cy="91440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4968B90-1EFF-163C-9891-40DC5F9D652F}"/>
              </a:ext>
            </a:extLst>
          </p:cNvPr>
          <p:cNvSpPr/>
          <p:nvPr/>
        </p:nvSpPr>
        <p:spPr>
          <a:xfrm>
            <a:off x="686515" y="13005871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6E1B4E-7D37-8ED9-7F34-867221C01EBF}"/>
              </a:ext>
            </a:extLst>
          </p:cNvPr>
          <p:cNvSpPr txBox="1"/>
          <p:nvPr/>
        </p:nvSpPr>
        <p:spPr>
          <a:xfrm>
            <a:off x="695104" y="13155612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Unlimited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Scalability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3639939-47DE-BFE1-C424-DCD1E6C3854E}"/>
              </a:ext>
            </a:extLst>
          </p:cNvPr>
          <p:cNvSpPr/>
          <p:nvPr/>
        </p:nvSpPr>
        <p:spPr>
          <a:xfrm>
            <a:off x="2742100" y="13005870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1FE6DB-0999-4515-16FE-93FF5267EA12}"/>
              </a:ext>
            </a:extLst>
          </p:cNvPr>
          <p:cNvSpPr txBox="1"/>
          <p:nvPr/>
        </p:nvSpPr>
        <p:spPr>
          <a:xfrm>
            <a:off x="716367" y="14431092"/>
            <a:ext cx="1505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AdjusterConsole scales effortlessly with your organization, supporting more users, claims, &amp; integrations.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B11119-86CD-9D81-3D24-68353B0B9E7D}"/>
              </a:ext>
            </a:extLst>
          </p:cNvPr>
          <p:cNvSpPr txBox="1"/>
          <p:nvPr/>
        </p:nvSpPr>
        <p:spPr>
          <a:xfrm>
            <a:off x="2775727" y="13166245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System Integration Needed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48B02B-1B9F-06EF-F298-7A405011F0F1}"/>
              </a:ext>
            </a:extLst>
          </p:cNvPr>
          <p:cNvSpPr txBox="1"/>
          <p:nvPr/>
        </p:nvSpPr>
        <p:spPr>
          <a:xfrm>
            <a:off x="2796990" y="14420459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AdjusterConsole operates independently - without the need for APIs or programming.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AD961C5-5B8D-8E80-FEDA-01F33F4412AC}"/>
              </a:ext>
            </a:extLst>
          </p:cNvPr>
          <p:cNvSpPr/>
          <p:nvPr/>
        </p:nvSpPr>
        <p:spPr>
          <a:xfrm>
            <a:off x="4811090" y="13017388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11E04B-257F-5423-8808-36204A60B499}"/>
              </a:ext>
            </a:extLst>
          </p:cNvPr>
          <p:cNvSpPr txBox="1"/>
          <p:nvPr/>
        </p:nvSpPr>
        <p:spPr>
          <a:xfrm>
            <a:off x="4819679" y="13167129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Quick &amp; Easy Onboarding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80081D-4E68-C720-728A-B7AD2E290F95}"/>
              </a:ext>
            </a:extLst>
          </p:cNvPr>
          <p:cNvSpPr txBox="1"/>
          <p:nvPr/>
        </p:nvSpPr>
        <p:spPr>
          <a:xfrm>
            <a:off x="4840942" y="14495774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do 95% of the set-up for you, plus AdjusterConsole is quick &amp; easy to learn!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0376798-685F-4759-31BA-F5F24E13D024}"/>
              </a:ext>
            </a:extLst>
          </p:cNvPr>
          <p:cNvSpPr/>
          <p:nvPr/>
        </p:nvSpPr>
        <p:spPr>
          <a:xfrm>
            <a:off x="6868604" y="12993772"/>
            <a:ext cx="1556453" cy="22966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60B964-E828-7D79-85F1-D2188CEF3286}"/>
              </a:ext>
            </a:extLst>
          </p:cNvPr>
          <p:cNvSpPr txBox="1"/>
          <p:nvPr/>
        </p:nvSpPr>
        <p:spPr>
          <a:xfrm>
            <a:off x="6877193" y="13186045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Improved Customer Satisfaction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B562B-608D-E14A-2865-0487A3444E52}"/>
              </a:ext>
            </a:extLst>
          </p:cNvPr>
          <p:cNvSpPr txBox="1"/>
          <p:nvPr/>
        </p:nvSpPr>
        <p:spPr>
          <a:xfrm>
            <a:off x="6898456" y="14472158"/>
            <a:ext cx="150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Faster &amp; more accurate processing improves your customer’s satisfaction.</a:t>
            </a:r>
          </a:p>
        </p:txBody>
      </p:sp>
      <p:pic>
        <p:nvPicPr>
          <p:cNvPr id="94" name="Graphic 93" descr="Linear Graph with solid fill">
            <a:extLst>
              <a:ext uri="{FF2B5EF4-FFF2-40B4-BE49-F238E27FC236}">
                <a16:creationId xmlns:a16="http://schemas.microsoft.com/office/drawing/2014/main" id="{0D56F4E4-1484-9372-9EEC-6829E59E5E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0419" y="13586496"/>
            <a:ext cx="914400" cy="914400"/>
          </a:xfrm>
          <a:prstGeom prst="rect">
            <a:avLst/>
          </a:prstGeom>
        </p:spPr>
      </p:pic>
      <p:pic>
        <p:nvPicPr>
          <p:cNvPr id="96" name="Graphic 95" descr="Lock outline">
            <a:extLst>
              <a:ext uri="{FF2B5EF4-FFF2-40B4-BE49-F238E27FC236}">
                <a16:creationId xmlns:a16="http://schemas.microsoft.com/office/drawing/2014/main" id="{F1287417-AD6C-FD19-4078-94937EC702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3123" y="13533931"/>
            <a:ext cx="914400" cy="914400"/>
          </a:xfrm>
          <a:prstGeom prst="rect">
            <a:avLst/>
          </a:prstGeom>
        </p:spPr>
      </p:pic>
      <p:pic>
        <p:nvPicPr>
          <p:cNvPr id="98" name="Graphic 97" descr="Rocket with solid fill">
            <a:extLst>
              <a:ext uri="{FF2B5EF4-FFF2-40B4-BE49-F238E27FC236}">
                <a16:creationId xmlns:a16="http://schemas.microsoft.com/office/drawing/2014/main" id="{E5FD9F77-0099-AA58-42DB-A9375580EC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29714" y="13579024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02BDF1D-EBCF-F190-6D28-75E59A26BD2D}"/>
              </a:ext>
            </a:extLst>
          </p:cNvPr>
          <p:cNvSpPr txBox="1"/>
          <p:nvPr/>
        </p:nvSpPr>
        <p:spPr>
          <a:xfrm>
            <a:off x="2882130" y="17199695"/>
            <a:ext cx="343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</a:rPr>
              <a:t>Solutions for the Insurance &amp; Warranty Industries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8C19A7-710F-E67E-B313-083ADB61F350}"/>
              </a:ext>
            </a:extLst>
          </p:cNvPr>
          <p:cNvCxnSpPr>
            <a:cxnSpLocks/>
          </p:cNvCxnSpPr>
          <p:nvPr/>
        </p:nvCxnSpPr>
        <p:spPr>
          <a:xfrm flipH="1">
            <a:off x="2433671" y="18479268"/>
            <a:ext cx="15246" cy="35735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Convertible outline">
            <a:extLst>
              <a:ext uri="{FF2B5EF4-FFF2-40B4-BE49-F238E27FC236}">
                <a16:creationId xmlns:a16="http://schemas.microsoft.com/office/drawing/2014/main" id="{8F96B34E-8D43-D038-077A-7B0C0B973D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0736" y="18658429"/>
            <a:ext cx="914400" cy="914400"/>
          </a:xfrm>
          <a:prstGeom prst="rect">
            <a:avLst/>
          </a:prstGeom>
        </p:spPr>
      </p:pic>
      <p:pic>
        <p:nvPicPr>
          <p:cNvPr id="112" name="Graphic 111" descr="House outline">
            <a:extLst>
              <a:ext uri="{FF2B5EF4-FFF2-40B4-BE49-F238E27FC236}">
                <a16:creationId xmlns:a16="http://schemas.microsoft.com/office/drawing/2014/main" id="{0694BBEA-D805-53EB-4BCC-0231F81541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88937" y="18626514"/>
            <a:ext cx="914400" cy="914400"/>
          </a:xfrm>
          <a:prstGeom prst="rect">
            <a:avLst/>
          </a:prstGeom>
        </p:spPr>
      </p:pic>
      <p:pic>
        <p:nvPicPr>
          <p:cNvPr id="114" name="Graphic 113" descr="Medical outline">
            <a:extLst>
              <a:ext uri="{FF2B5EF4-FFF2-40B4-BE49-F238E27FC236}">
                <a16:creationId xmlns:a16="http://schemas.microsoft.com/office/drawing/2014/main" id="{7C7D0083-75C6-A86C-A81F-BB20EED438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74647" y="20507521"/>
            <a:ext cx="914400" cy="914400"/>
          </a:xfrm>
          <a:prstGeom prst="rect">
            <a:avLst/>
          </a:prstGeom>
        </p:spPr>
      </p:pic>
      <p:pic>
        <p:nvPicPr>
          <p:cNvPr id="116" name="Graphic 115" descr="Building outline">
            <a:extLst>
              <a:ext uri="{FF2B5EF4-FFF2-40B4-BE49-F238E27FC236}">
                <a16:creationId xmlns:a16="http://schemas.microsoft.com/office/drawing/2014/main" id="{B867D757-A498-0238-1A0F-8256E26C9C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7678" y="20498496"/>
            <a:ext cx="914400" cy="914400"/>
          </a:xfrm>
          <a:prstGeom prst="rect">
            <a:avLst/>
          </a:prstGeom>
        </p:spPr>
      </p:pic>
      <p:pic>
        <p:nvPicPr>
          <p:cNvPr id="124" name="Graphic 123" descr="Television outline">
            <a:extLst>
              <a:ext uri="{FF2B5EF4-FFF2-40B4-BE49-F238E27FC236}">
                <a16:creationId xmlns:a16="http://schemas.microsoft.com/office/drawing/2014/main" id="{FAD218C7-8346-6359-84E7-D865907912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316219" y="20485241"/>
            <a:ext cx="914400" cy="914400"/>
          </a:xfrm>
          <a:prstGeom prst="rect">
            <a:avLst/>
          </a:prstGeom>
        </p:spPr>
      </p:pic>
      <p:pic>
        <p:nvPicPr>
          <p:cNvPr id="126" name="Graphic 125" descr="Washing Machine outline">
            <a:extLst>
              <a:ext uri="{FF2B5EF4-FFF2-40B4-BE49-F238E27FC236}">
                <a16:creationId xmlns:a16="http://schemas.microsoft.com/office/drawing/2014/main" id="{0277ECF4-928B-93F5-8E71-C710D2667B5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279217" y="20475998"/>
            <a:ext cx="914400" cy="9144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1029D24-D509-13E5-1689-AF78504312C9}"/>
              </a:ext>
            </a:extLst>
          </p:cNvPr>
          <p:cNvSpPr>
            <a:spLocks/>
          </p:cNvSpPr>
          <p:nvPr/>
        </p:nvSpPr>
        <p:spPr>
          <a:xfrm>
            <a:off x="-5387" y="22755308"/>
            <a:ext cx="9144000" cy="7029997"/>
          </a:xfrm>
          <a:prstGeom prst="rect">
            <a:avLst/>
          </a:prstGeom>
          <a:solidFill>
            <a:srgbClr val="031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D7C4FB-AD36-2B6D-D10C-3EC5ED56EC7C}"/>
              </a:ext>
            </a:extLst>
          </p:cNvPr>
          <p:cNvSpPr txBox="1"/>
          <p:nvPr/>
        </p:nvSpPr>
        <p:spPr>
          <a:xfrm>
            <a:off x="2151365" y="23191409"/>
            <a:ext cx="496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Flexible Pricing for all Sized Businesses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B550AE4-D2C1-E672-C649-14FF5683525D}"/>
              </a:ext>
            </a:extLst>
          </p:cNvPr>
          <p:cNvSpPr/>
          <p:nvPr/>
        </p:nvSpPr>
        <p:spPr>
          <a:xfrm>
            <a:off x="695104" y="24263499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BCD04C-7BD5-9D5E-3A33-BE41B78630C3}"/>
              </a:ext>
            </a:extLst>
          </p:cNvPr>
          <p:cNvSpPr txBox="1"/>
          <p:nvPr/>
        </p:nvSpPr>
        <p:spPr>
          <a:xfrm>
            <a:off x="888779" y="24422988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Small Business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(1-50 users)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49C9EA0-6588-B23A-C04F-F4EDE00B9DE7}"/>
              </a:ext>
            </a:extLst>
          </p:cNvPr>
          <p:cNvCxnSpPr/>
          <p:nvPr/>
        </p:nvCxnSpPr>
        <p:spPr>
          <a:xfrm>
            <a:off x="899412" y="25103473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C5E8A6E-9FC6-EB16-B476-28B940C2894D}"/>
              </a:ext>
            </a:extLst>
          </p:cNvPr>
          <p:cNvSpPr txBox="1"/>
          <p:nvPr/>
        </p:nvSpPr>
        <p:spPr>
          <a:xfrm>
            <a:off x="823060" y="25266509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$42/month/user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$10,000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56343-1E34-4730-3FB7-B16D706BB17A}"/>
              </a:ext>
            </a:extLst>
          </p:cNvPr>
          <p:cNvSpPr txBox="1"/>
          <p:nvPr/>
        </p:nvSpPr>
        <p:spPr>
          <a:xfrm>
            <a:off x="2079334" y="23835069"/>
            <a:ext cx="496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Montserrat" pitchFamily="2" charset="77"/>
              </a:rPr>
              <a:t>No Contract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BD15919-5A82-4CF9-4FCC-0A679460B775}"/>
              </a:ext>
            </a:extLst>
          </p:cNvPr>
          <p:cNvSpPr/>
          <p:nvPr/>
        </p:nvSpPr>
        <p:spPr>
          <a:xfrm>
            <a:off x="3459562" y="24267043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7B221C-2C5C-73A7-D5D0-773BB343BCB8}"/>
              </a:ext>
            </a:extLst>
          </p:cNvPr>
          <p:cNvSpPr txBox="1"/>
          <p:nvPr/>
        </p:nvSpPr>
        <p:spPr>
          <a:xfrm>
            <a:off x="3653237" y="24426532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Mid-Sized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(51-200 users)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075241-93AE-1DC5-133A-4FC5A716FCBF}"/>
              </a:ext>
            </a:extLst>
          </p:cNvPr>
          <p:cNvCxnSpPr/>
          <p:nvPr/>
        </p:nvCxnSpPr>
        <p:spPr>
          <a:xfrm>
            <a:off x="3663870" y="25107017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6513F30-55D6-C1DA-2037-0962C37254DC}"/>
              </a:ext>
            </a:extLst>
          </p:cNvPr>
          <p:cNvSpPr txBox="1"/>
          <p:nvPr/>
        </p:nvSpPr>
        <p:spPr>
          <a:xfrm>
            <a:off x="3587518" y="25270053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$39/month/user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$17,500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164F356-F750-4320-0788-3FB1FEA26F36}"/>
              </a:ext>
            </a:extLst>
          </p:cNvPr>
          <p:cNvSpPr/>
          <p:nvPr/>
        </p:nvSpPr>
        <p:spPr>
          <a:xfrm>
            <a:off x="6217210" y="24277675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4026DF-2428-8598-374B-AD31492AF370}"/>
              </a:ext>
            </a:extLst>
          </p:cNvPr>
          <p:cNvSpPr txBox="1"/>
          <p:nvPr/>
        </p:nvSpPr>
        <p:spPr>
          <a:xfrm>
            <a:off x="6410885" y="24437164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Small Business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(201+ users)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90AEB7-8FDE-60F9-4B42-4486345C1C68}"/>
              </a:ext>
            </a:extLst>
          </p:cNvPr>
          <p:cNvCxnSpPr/>
          <p:nvPr/>
        </p:nvCxnSpPr>
        <p:spPr>
          <a:xfrm>
            <a:off x="6421518" y="25117649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54BC293-E393-2438-37FE-165057976C39}"/>
              </a:ext>
            </a:extLst>
          </p:cNvPr>
          <p:cNvSpPr txBox="1"/>
          <p:nvPr/>
        </p:nvSpPr>
        <p:spPr>
          <a:xfrm>
            <a:off x="6345166" y="25280685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$37/month/user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$25,000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4AFC90B7-7B1C-26CA-85A0-880758A9B443}"/>
              </a:ext>
            </a:extLst>
          </p:cNvPr>
          <p:cNvSpPr/>
          <p:nvPr/>
        </p:nvSpPr>
        <p:spPr>
          <a:xfrm>
            <a:off x="712941" y="27180364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340C87-3EA0-9432-2E46-3AB5EAB73ABE}"/>
              </a:ext>
            </a:extLst>
          </p:cNvPr>
          <p:cNvSpPr txBox="1"/>
          <p:nvPr/>
        </p:nvSpPr>
        <p:spPr>
          <a:xfrm>
            <a:off x="906616" y="27339853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Small Business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(1-50 users)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F354222-55AB-2C49-DAAD-2913A5BC4DF1}"/>
              </a:ext>
            </a:extLst>
          </p:cNvPr>
          <p:cNvCxnSpPr/>
          <p:nvPr/>
        </p:nvCxnSpPr>
        <p:spPr>
          <a:xfrm>
            <a:off x="917249" y="28020338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9116EBA-034F-80FA-258C-583CE2B6D377}"/>
              </a:ext>
            </a:extLst>
          </p:cNvPr>
          <p:cNvSpPr txBox="1"/>
          <p:nvPr/>
        </p:nvSpPr>
        <p:spPr>
          <a:xfrm>
            <a:off x="2090921" y="26730458"/>
            <a:ext cx="496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Montserrat" pitchFamily="2" charset="77"/>
              </a:rPr>
              <a:t>2-Year Contract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75ED6EB1-EE2E-D93A-AB4A-A00F582E5985}"/>
              </a:ext>
            </a:extLst>
          </p:cNvPr>
          <p:cNvSpPr/>
          <p:nvPr/>
        </p:nvSpPr>
        <p:spPr>
          <a:xfrm>
            <a:off x="3477399" y="27183908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97D7536-1933-8B47-1AF1-A0B78BE63E34}"/>
              </a:ext>
            </a:extLst>
          </p:cNvPr>
          <p:cNvSpPr txBox="1"/>
          <p:nvPr/>
        </p:nvSpPr>
        <p:spPr>
          <a:xfrm>
            <a:off x="3671074" y="27343397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Mid-Sized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(51-200 users)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4EA724E-1D13-D323-FCD3-0354F812C59B}"/>
              </a:ext>
            </a:extLst>
          </p:cNvPr>
          <p:cNvCxnSpPr/>
          <p:nvPr/>
        </p:nvCxnSpPr>
        <p:spPr>
          <a:xfrm>
            <a:off x="3681707" y="28023882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25316668-8892-4217-BD3A-84745D5D492D}"/>
              </a:ext>
            </a:extLst>
          </p:cNvPr>
          <p:cNvSpPr/>
          <p:nvPr/>
        </p:nvSpPr>
        <p:spPr>
          <a:xfrm>
            <a:off x="6235047" y="27194540"/>
            <a:ext cx="2224817" cy="2137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D83CE12-049F-66D8-7E4C-49C37464506C}"/>
              </a:ext>
            </a:extLst>
          </p:cNvPr>
          <p:cNvSpPr txBox="1"/>
          <p:nvPr/>
        </p:nvSpPr>
        <p:spPr>
          <a:xfrm>
            <a:off x="6428722" y="27354029"/>
            <a:ext cx="184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Small Business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(201+ users)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3A9CF-EC3F-D354-F38F-888482A79E4D}"/>
              </a:ext>
            </a:extLst>
          </p:cNvPr>
          <p:cNvCxnSpPr/>
          <p:nvPr/>
        </p:nvCxnSpPr>
        <p:spPr>
          <a:xfrm>
            <a:off x="6439355" y="28034514"/>
            <a:ext cx="1795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E7C8217-40FF-76BF-A3A1-CDF10503156D}"/>
              </a:ext>
            </a:extLst>
          </p:cNvPr>
          <p:cNvSpPr txBox="1"/>
          <p:nvPr/>
        </p:nvSpPr>
        <p:spPr>
          <a:xfrm>
            <a:off x="2848863" y="30295366"/>
            <a:ext cx="34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</a:rPr>
              <a:t>About Us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5E566F-E8F7-782E-680C-531E8796D8CB}"/>
              </a:ext>
            </a:extLst>
          </p:cNvPr>
          <p:cNvSpPr txBox="1"/>
          <p:nvPr/>
        </p:nvSpPr>
        <p:spPr>
          <a:xfrm>
            <a:off x="855134" y="30743686"/>
            <a:ext cx="7422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ontserrat" pitchFamily="2" charset="77"/>
              </a:rPr>
              <a:t>AdjusterConsole was founded by Jesse Williams, a warranty claims insider, who noticed the inefficiencies in his claims processing and developed a solution to increase his own productivity.  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Montserrat" pitchFamily="2" charset="77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Montserrat" pitchFamily="2" charset="77"/>
              </a:rPr>
              <a:t>He designed and developed an early version of AdjusterConsole in his spare time and saw an immediate improvement in his efficiency. 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Montserrat" pitchFamily="2" charset="77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Montserrat" pitchFamily="2" charset="77"/>
              </a:rPr>
              <a:t>A light bulb went on and he quickly began iterating on his original design and developed a program that could be used to improve productivity for both the insurance and warranty industries.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A8AE611-758F-3C65-1226-C6F1D020B023}"/>
              </a:ext>
            </a:extLst>
          </p:cNvPr>
          <p:cNvSpPr>
            <a:spLocks/>
          </p:cNvSpPr>
          <p:nvPr/>
        </p:nvSpPr>
        <p:spPr>
          <a:xfrm>
            <a:off x="-8539" y="33255272"/>
            <a:ext cx="9144000" cy="4851816"/>
          </a:xfrm>
          <a:prstGeom prst="rect">
            <a:avLst/>
          </a:prstGeom>
          <a:solidFill>
            <a:srgbClr val="031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20FF35B-089D-91F7-7686-D01913E848D6}"/>
              </a:ext>
            </a:extLst>
          </p:cNvPr>
          <p:cNvSpPr txBox="1"/>
          <p:nvPr/>
        </p:nvSpPr>
        <p:spPr>
          <a:xfrm>
            <a:off x="2108793" y="33600740"/>
            <a:ext cx="496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Annual Savings Calculator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CBF1C6E-EB4D-F9B2-E9EC-A8688F12C371}"/>
              </a:ext>
            </a:extLst>
          </p:cNvPr>
          <p:cNvSpPr txBox="1"/>
          <p:nvPr/>
        </p:nvSpPr>
        <p:spPr>
          <a:xfrm>
            <a:off x="2144112" y="34079136"/>
            <a:ext cx="4968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 the number of claims adjusters for your business: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C27BB55-9021-3B49-9B09-46431A3C1892}"/>
              </a:ext>
            </a:extLst>
          </p:cNvPr>
          <p:cNvSpPr/>
          <p:nvPr/>
        </p:nvSpPr>
        <p:spPr>
          <a:xfrm>
            <a:off x="3682740" y="34581490"/>
            <a:ext cx="1910869" cy="37316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6926168A-A538-2744-CBDB-9389EF0C64D4}"/>
              </a:ext>
            </a:extLst>
          </p:cNvPr>
          <p:cNvSpPr/>
          <p:nvPr/>
        </p:nvSpPr>
        <p:spPr>
          <a:xfrm>
            <a:off x="3510786" y="35274201"/>
            <a:ext cx="2327976" cy="4678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F37877-8ACE-A9E3-D3A0-C207F9A47739}"/>
              </a:ext>
            </a:extLst>
          </p:cNvPr>
          <p:cNvSpPr txBox="1"/>
          <p:nvPr/>
        </p:nvSpPr>
        <p:spPr>
          <a:xfrm>
            <a:off x="3783478" y="35361673"/>
            <a:ext cx="181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Calculate Savings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FD3927-C3F9-C432-AF5D-8F11AB9A7A42}"/>
              </a:ext>
            </a:extLst>
          </p:cNvPr>
          <p:cNvSpPr txBox="1"/>
          <p:nvPr/>
        </p:nvSpPr>
        <p:spPr>
          <a:xfrm>
            <a:off x="1592099" y="35927458"/>
            <a:ext cx="600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Annual savings is based on a </a:t>
            </a:r>
            <a:r>
              <a:rPr lang="en-US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modest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10% increase in productivity for a claims adjuster working 40 hours a week at $24 per hour. Actual savings may vary based on factors such as employee pay rates, existing procedures, and the complexity of tasks.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B87EBED-9C3C-8760-D391-CD26D261578A}"/>
              </a:ext>
            </a:extLst>
          </p:cNvPr>
          <p:cNvSpPr txBox="1"/>
          <p:nvPr/>
        </p:nvSpPr>
        <p:spPr>
          <a:xfrm>
            <a:off x="2108793" y="37643056"/>
            <a:ext cx="496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 (privacy policy, T&amp;C, etc.)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B06BFC8-8E1E-D6FA-90C2-9D6F4BC538E1}"/>
              </a:ext>
            </a:extLst>
          </p:cNvPr>
          <p:cNvSpPr/>
          <p:nvPr/>
        </p:nvSpPr>
        <p:spPr>
          <a:xfrm>
            <a:off x="3528677" y="15878258"/>
            <a:ext cx="2022087" cy="389926"/>
          </a:xfrm>
          <a:prstGeom prst="flowChartTerminator">
            <a:avLst/>
          </a:prstGeom>
          <a:solidFill>
            <a:srgbClr val="FF8E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2E0A6-8BDF-5691-B36D-466077C95414}"/>
              </a:ext>
            </a:extLst>
          </p:cNvPr>
          <p:cNvSpPr txBox="1"/>
          <p:nvPr/>
        </p:nvSpPr>
        <p:spPr>
          <a:xfrm>
            <a:off x="3588602" y="15950110"/>
            <a:ext cx="190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&lt;&lt;&lt; Request a Demo &gt;&gt;&gt;</a:t>
            </a:r>
          </a:p>
        </p:txBody>
      </p:sp>
      <p:sp>
        <p:nvSpPr>
          <p:cNvPr id="23" name="Terminator 22">
            <a:extLst>
              <a:ext uri="{FF2B5EF4-FFF2-40B4-BE49-F238E27FC236}">
                <a16:creationId xmlns:a16="http://schemas.microsoft.com/office/drawing/2014/main" id="{EF047924-5856-E2CC-010B-DCA69A975FBA}"/>
              </a:ext>
            </a:extLst>
          </p:cNvPr>
          <p:cNvSpPr/>
          <p:nvPr/>
        </p:nvSpPr>
        <p:spPr>
          <a:xfrm>
            <a:off x="3662292" y="37031977"/>
            <a:ext cx="2022087" cy="389926"/>
          </a:xfrm>
          <a:prstGeom prst="flowChartTerminator">
            <a:avLst/>
          </a:prstGeom>
          <a:solidFill>
            <a:srgbClr val="FF8E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3AD562-E3C1-144F-6447-B0244638541C}"/>
              </a:ext>
            </a:extLst>
          </p:cNvPr>
          <p:cNvSpPr txBox="1"/>
          <p:nvPr/>
        </p:nvSpPr>
        <p:spPr>
          <a:xfrm>
            <a:off x="3722217" y="37103829"/>
            <a:ext cx="190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&lt;&lt;&lt; Request a Demo &gt;&gt;&gt;</a:t>
            </a:r>
          </a:p>
        </p:txBody>
      </p:sp>
      <p:pic>
        <p:nvPicPr>
          <p:cNvPr id="1026" name="Picture 2" descr="5 Stars PNGs for Free Download">
            <a:extLst>
              <a:ext uri="{FF2B5EF4-FFF2-40B4-BE49-F238E27FC236}">
                <a16:creationId xmlns:a16="http://schemas.microsoft.com/office/drawing/2014/main" id="{3AD371F2-9CAD-0DD7-0782-3A03216D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82" y="13881465"/>
            <a:ext cx="1226614" cy="3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F615AB-557B-2CB3-F50C-7E72932290D5}"/>
              </a:ext>
            </a:extLst>
          </p:cNvPr>
          <p:cNvCxnSpPr>
            <a:cxnSpLocks/>
          </p:cNvCxnSpPr>
          <p:nvPr/>
        </p:nvCxnSpPr>
        <p:spPr>
          <a:xfrm flipH="1">
            <a:off x="535732" y="20218792"/>
            <a:ext cx="3810687" cy="23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5D366C-CD33-9D4D-EF7B-01661B381552}"/>
              </a:ext>
            </a:extLst>
          </p:cNvPr>
          <p:cNvSpPr txBox="1"/>
          <p:nvPr/>
        </p:nvSpPr>
        <p:spPr>
          <a:xfrm>
            <a:off x="624068" y="19493475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Automotive Insurance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15F56C-DD04-AAF9-1C70-9428515C457E}"/>
              </a:ext>
            </a:extLst>
          </p:cNvPr>
          <p:cNvSpPr txBox="1"/>
          <p:nvPr/>
        </p:nvSpPr>
        <p:spPr>
          <a:xfrm>
            <a:off x="2709602" y="19506281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Homeowners Insurance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462432-B3CF-72A1-E574-1FE5B159C950}"/>
              </a:ext>
            </a:extLst>
          </p:cNvPr>
          <p:cNvSpPr txBox="1"/>
          <p:nvPr/>
        </p:nvSpPr>
        <p:spPr>
          <a:xfrm>
            <a:off x="665471" y="21492963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Commercial Insurance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BA83B2-52C2-1028-0006-6F098DD79CC7}"/>
              </a:ext>
            </a:extLst>
          </p:cNvPr>
          <p:cNvSpPr txBox="1"/>
          <p:nvPr/>
        </p:nvSpPr>
        <p:spPr>
          <a:xfrm>
            <a:off x="2678299" y="21492963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Medical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Insurance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CA90099-35FD-2D1C-51D2-10227AEBD558}"/>
              </a:ext>
            </a:extLst>
          </p:cNvPr>
          <p:cNvCxnSpPr>
            <a:cxnSpLocks/>
          </p:cNvCxnSpPr>
          <p:nvPr/>
        </p:nvCxnSpPr>
        <p:spPr>
          <a:xfrm flipH="1">
            <a:off x="6761501" y="18460581"/>
            <a:ext cx="15246" cy="35735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Graphic 92" descr="Convertible outline">
            <a:extLst>
              <a:ext uri="{FF2B5EF4-FFF2-40B4-BE49-F238E27FC236}">
                <a16:creationId xmlns:a16="http://schemas.microsoft.com/office/drawing/2014/main" id="{DF45FEEE-3C04-E2EA-CE22-31D0A9E128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38566" y="18639742"/>
            <a:ext cx="914400" cy="914400"/>
          </a:xfrm>
          <a:prstGeom prst="rect">
            <a:avLst/>
          </a:prstGeom>
        </p:spPr>
      </p:pic>
      <p:pic>
        <p:nvPicPr>
          <p:cNvPr id="95" name="Graphic 94" descr="House outline">
            <a:extLst>
              <a:ext uri="{FF2B5EF4-FFF2-40B4-BE49-F238E27FC236}">
                <a16:creationId xmlns:a16="http://schemas.microsoft.com/office/drawing/2014/main" id="{3DE7015F-BB0F-BB96-CB78-2EE0C64E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16767" y="18607827"/>
            <a:ext cx="914400" cy="9144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DD7573-4B17-1B9B-3787-026560A5052F}"/>
              </a:ext>
            </a:extLst>
          </p:cNvPr>
          <p:cNvCxnSpPr>
            <a:cxnSpLocks/>
          </p:cNvCxnSpPr>
          <p:nvPr/>
        </p:nvCxnSpPr>
        <p:spPr>
          <a:xfrm flipH="1">
            <a:off x="4863562" y="20200105"/>
            <a:ext cx="3810687" cy="23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E221CBA-D2CB-DFC8-6664-470F666EBA21}"/>
              </a:ext>
            </a:extLst>
          </p:cNvPr>
          <p:cNvSpPr txBox="1"/>
          <p:nvPr/>
        </p:nvSpPr>
        <p:spPr>
          <a:xfrm>
            <a:off x="4951898" y="19474788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Automotive Warranty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29A67A-26E8-A8A2-00B8-84D817AC24CD}"/>
              </a:ext>
            </a:extLst>
          </p:cNvPr>
          <p:cNvSpPr txBox="1"/>
          <p:nvPr/>
        </p:nvSpPr>
        <p:spPr>
          <a:xfrm>
            <a:off x="7037432" y="19487594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Warranty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DFFB4F-FD61-7275-3CDE-08F6E436FCDB}"/>
              </a:ext>
            </a:extLst>
          </p:cNvPr>
          <p:cNvSpPr txBox="1"/>
          <p:nvPr/>
        </p:nvSpPr>
        <p:spPr>
          <a:xfrm>
            <a:off x="4993301" y="21474276"/>
            <a:ext cx="150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Appliance Extended Warranty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529C22-7CEF-C493-D75E-41D65C388C79}"/>
              </a:ext>
            </a:extLst>
          </p:cNvPr>
          <p:cNvSpPr txBox="1"/>
          <p:nvPr/>
        </p:nvSpPr>
        <p:spPr>
          <a:xfrm>
            <a:off x="6987841" y="21474276"/>
            <a:ext cx="161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Electronics Extended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Warranty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3C3958-07CA-DE55-8817-741A599D122C}"/>
              </a:ext>
            </a:extLst>
          </p:cNvPr>
          <p:cNvSpPr txBox="1"/>
          <p:nvPr/>
        </p:nvSpPr>
        <p:spPr>
          <a:xfrm>
            <a:off x="865848" y="28134677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$42/month/user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$10,000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A666EB-FC4E-31A5-83F9-95E9912DC7E5}"/>
              </a:ext>
            </a:extLst>
          </p:cNvPr>
          <p:cNvSpPr txBox="1"/>
          <p:nvPr/>
        </p:nvSpPr>
        <p:spPr>
          <a:xfrm>
            <a:off x="3630306" y="28138221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$39/month/user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$17,500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14BEB3-E2BD-EDCD-3552-A6F831259EE7}"/>
              </a:ext>
            </a:extLst>
          </p:cNvPr>
          <p:cNvSpPr txBox="1"/>
          <p:nvPr/>
        </p:nvSpPr>
        <p:spPr>
          <a:xfrm>
            <a:off x="6387954" y="28148853"/>
            <a:ext cx="195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$37/month/user</a:t>
            </a:r>
          </a:p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Set-up fee: $25,000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3A1CD4-863D-A604-6BFA-065F869CE5DA}"/>
              </a:ext>
            </a:extLst>
          </p:cNvPr>
          <p:cNvSpPr txBox="1"/>
          <p:nvPr/>
        </p:nvSpPr>
        <p:spPr>
          <a:xfrm>
            <a:off x="1367936" y="28872293"/>
            <a:ext cx="195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Waived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E344F5-C8A3-9B62-675A-DE64898BF0AA}"/>
              </a:ext>
            </a:extLst>
          </p:cNvPr>
          <p:cNvSpPr txBox="1"/>
          <p:nvPr/>
        </p:nvSpPr>
        <p:spPr>
          <a:xfrm>
            <a:off x="4153344" y="28887533"/>
            <a:ext cx="195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Waived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EA833B-508E-C71C-F314-79F198DD6DAE}"/>
              </a:ext>
            </a:extLst>
          </p:cNvPr>
          <p:cNvSpPr txBox="1"/>
          <p:nvPr/>
        </p:nvSpPr>
        <p:spPr>
          <a:xfrm>
            <a:off x="6897450" y="28896677"/>
            <a:ext cx="195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Waived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B03F5C1-2A6C-25CE-B104-D2E0B0D1B3FA}"/>
              </a:ext>
            </a:extLst>
          </p:cNvPr>
          <p:cNvCxnSpPr>
            <a:cxnSpLocks/>
          </p:cNvCxnSpPr>
          <p:nvPr/>
        </p:nvCxnSpPr>
        <p:spPr>
          <a:xfrm>
            <a:off x="1950957" y="28794456"/>
            <a:ext cx="7911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BD067C4-B318-4EDA-AAAC-FABAD5772FC2}"/>
              </a:ext>
            </a:extLst>
          </p:cNvPr>
          <p:cNvCxnSpPr>
            <a:cxnSpLocks/>
          </p:cNvCxnSpPr>
          <p:nvPr/>
        </p:nvCxnSpPr>
        <p:spPr>
          <a:xfrm>
            <a:off x="4724985" y="28782264"/>
            <a:ext cx="81642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E87F20B-AA4C-DCDF-B4F1-0D14B07D9C3A}"/>
              </a:ext>
            </a:extLst>
          </p:cNvPr>
          <p:cNvCxnSpPr>
            <a:cxnSpLocks/>
          </p:cNvCxnSpPr>
          <p:nvPr/>
        </p:nvCxnSpPr>
        <p:spPr>
          <a:xfrm>
            <a:off x="7469540" y="28806648"/>
            <a:ext cx="7874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4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2870</TotalTime>
  <Words>573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Montserrat</vt:lpstr>
      <vt:lpstr>Montserrat Medium</vt:lpstr>
      <vt:lpstr>Roboto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Hetrick</dc:creator>
  <cp:lastModifiedBy>Steve Hetrick</cp:lastModifiedBy>
  <cp:revision>51</cp:revision>
  <dcterms:created xsi:type="dcterms:W3CDTF">2024-10-15T16:17:24Z</dcterms:created>
  <dcterms:modified xsi:type="dcterms:W3CDTF">2024-10-18T21:51:22Z</dcterms:modified>
</cp:coreProperties>
</file>