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73" autoAdjust="0"/>
  </p:normalViewPr>
  <p:slideViewPr>
    <p:cSldViewPr>
      <p:cViewPr>
        <p:scale>
          <a:sx n="75" d="100"/>
          <a:sy n="75" d="100"/>
        </p:scale>
        <p:origin x="-1666" y="-25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0591E-6A5B-4263-A639-867A727EC176}" type="datetimeFigureOut">
              <a:rPr lang="en-US" smtClean="0"/>
              <a:pPr/>
              <a:t>11/24/2020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F34DB-015A-4C5F-8FDB-A5D1CC44A3B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7F34DB-015A-4C5F-8FDB-A5D1CC44A3B0}"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82D6A7D-3E0B-43D0-AFEF-0EFA1DF17858}" type="datetimeFigureOut">
              <a:rPr lang="en-US" smtClean="0"/>
              <a:pPr/>
              <a:t>11/24/2020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FEF3A60-A903-4336-A47A-4D30184112E7}"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2D6A7D-3E0B-43D0-AFEF-0EFA1DF17858}"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EF3A60-A903-4336-A47A-4D30184112E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1FEF3A60-A903-4336-A47A-4D30184112E7}"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2D6A7D-3E0B-43D0-AFEF-0EFA1DF17858}"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82D6A7D-3E0B-43D0-AFEF-0EFA1DF17858}" type="datetimeFigureOut">
              <a:rPr lang="en-US" smtClean="0"/>
              <a:pPr/>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1FEF3A60-A903-4336-A47A-4D30184112E7}"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682D6A7D-3E0B-43D0-AFEF-0EFA1DF17858}" type="datetimeFigureOut">
              <a:rPr lang="en-US" smtClean="0"/>
              <a:pPr/>
              <a:t>11/24/2020</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FEF3A60-A903-4336-A47A-4D30184112E7}"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82D6A7D-3E0B-43D0-AFEF-0EFA1DF17858}" type="datetimeFigureOut">
              <a:rPr lang="en-US" smtClean="0"/>
              <a:pPr/>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EF3A60-A903-4336-A47A-4D30184112E7}"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82D6A7D-3E0B-43D0-AFEF-0EFA1DF17858}" type="datetimeFigureOut">
              <a:rPr lang="en-US" smtClean="0"/>
              <a:pPr/>
              <a:t>11/24/2020</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FEF3A60-A903-4336-A47A-4D30184112E7}"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2D6A7D-3E0B-43D0-AFEF-0EFA1DF17858}" type="datetimeFigureOut">
              <a:rPr lang="en-US" smtClean="0"/>
              <a:pPr/>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1FEF3A60-A903-4336-A47A-4D30184112E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82D6A7D-3E0B-43D0-AFEF-0EFA1DF17858}" type="datetimeFigureOut">
              <a:rPr lang="en-US" smtClean="0"/>
              <a:pPr/>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FEF3A60-A903-4336-A47A-4D30184112E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FEF3A60-A903-4336-A47A-4D30184112E7}"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682D6A7D-3E0B-43D0-AFEF-0EFA1DF17858}" type="datetimeFigureOut">
              <a:rPr lang="en-US" smtClean="0"/>
              <a:pPr/>
              <a:t>11/24/2020</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1FEF3A60-A903-4336-A47A-4D30184112E7}"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682D6A7D-3E0B-43D0-AFEF-0EFA1DF17858}" type="datetimeFigureOut">
              <a:rPr lang="en-US" smtClean="0"/>
              <a:pPr/>
              <a:t>11/24/2020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82D6A7D-3E0B-43D0-AFEF-0EFA1DF17858}" type="datetimeFigureOut">
              <a:rPr lang="en-US" smtClean="0"/>
              <a:pPr/>
              <a:t>11/24/2020</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FEF3A60-A903-4336-A47A-4D30184112E7}"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dk2001tech/Biometric-Backdoors/blob/main/Notebooks/Part(3)%20Poisoning%20Attack%20Injection.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Adk2001tech/Biometric-Backdoors/blob/main/Notebooks/Part(4)%20Poisoning%20Countermeasures.ipynb" TargetMode="External"/><Relationship Id="rId1" Type="http://schemas.openxmlformats.org/officeDocument/2006/relationships/slideLayout" Target="../slideLayouts/slideLayout2.xml"/><Relationship Id="rId4" Type="http://schemas.openxmlformats.org/officeDocument/2006/relationships/hyperlink" Target="https://arxiv.org/abs/1905.09162"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dk2001tech/Biometric-Backdoors/blob/main/Notebooks/Part(4)%20Poisoning%20Countermeasures.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905.0916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dk2001tech/Biometric-Backdoors/blob/main/Notebooks/Face%20Detection%20Basic.ipynb" TargetMode="External"/><Relationship Id="rId2" Type="http://schemas.openxmlformats.org/officeDocument/2006/relationships/hyperlink" Target="https://arxiv.org/ftp/arxiv/papers/1604/1604.02878.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412.6572.pdf"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dk2001tech/Biometric-Backdoors/blob/main/Notebooks/Part(3)%20Poisoning%20Attack%20Injection.ipynb" TargetMode="External"/><Relationship Id="rId2" Type="http://schemas.openxmlformats.org/officeDocument/2006/relationships/hyperlink" Target="https://arxiv.org/abs/1503.0383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1905000"/>
          </a:xfrm>
        </p:spPr>
        <p:txBody>
          <a:bodyPr>
            <a:normAutofit/>
          </a:bodyPr>
          <a:lstStyle/>
          <a:p>
            <a:r>
              <a:rPr lang="en-US" sz="2000" dirty="0" smtClean="0"/>
              <a:t>Project Under </a:t>
            </a:r>
          </a:p>
          <a:p>
            <a:r>
              <a:rPr lang="en-US" sz="2000" dirty="0" smtClean="0"/>
              <a:t>Prof. </a:t>
            </a:r>
            <a:r>
              <a:rPr lang="en-US" sz="2000" u="sng" dirty="0" smtClean="0"/>
              <a:t>Pritee Khanna</a:t>
            </a:r>
          </a:p>
          <a:p>
            <a:r>
              <a:rPr lang="en-US" sz="2000" dirty="0" smtClean="0"/>
              <a:t>IIITDM Jabalpur </a:t>
            </a:r>
          </a:p>
          <a:p>
            <a:r>
              <a:rPr lang="en-US" sz="2000" dirty="0" smtClean="0"/>
              <a:t>[ Associate Professor (CSE) and      Chairperson Placement Cell ]</a:t>
            </a:r>
            <a:endParaRPr lang="en-US" sz="2000" dirty="0"/>
          </a:p>
        </p:txBody>
      </p:sp>
      <p:sp>
        <p:nvSpPr>
          <p:cNvPr id="2" name="Title 1"/>
          <p:cNvSpPr>
            <a:spLocks noGrp="1"/>
          </p:cNvSpPr>
          <p:nvPr>
            <p:ph type="ctrTitle"/>
          </p:nvPr>
        </p:nvSpPr>
        <p:spPr>
          <a:xfrm>
            <a:off x="609600" y="381000"/>
            <a:ext cx="7848600" cy="1752600"/>
          </a:xfrm>
        </p:spPr>
        <p:txBody>
          <a:bodyPr/>
          <a:lstStyle/>
          <a:p>
            <a:pPr algn="l"/>
            <a:r>
              <a:rPr lang="en-US" b="1" u="sng" dirty="0" smtClean="0"/>
              <a:t>Biometric Backdoors</a:t>
            </a:r>
            <a:r>
              <a:rPr lang="en-US" b="1" dirty="0" smtClean="0"/>
              <a:t/>
            </a:r>
            <a:br>
              <a:rPr lang="en-US" b="1" dirty="0" smtClean="0"/>
            </a:br>
            <a:endParaRPr lang="en-US" dirty="0"/>
          </a:p>
        </p:txBody>
      </p:sp>
      <p:pic>
        <p:nvPicPr>
          <p:cNvPr id="1027" name="Picture 3" descr="D:\Projects\Biometric Backdoors\Images\ABSTRACT.png"/>
          <p:cNvPicPr>
            <a:picLocks noChangeAspect="1" noChangeArrowheads="1"/>
          </p:cNvPicPr>
          <p:nvPr/>
        </p:nvPicPr>
        <p:blipFill>
          <a:blip r:embed="rId3"/>
          <a:srcRect/>
          <a:stretch>
            <a:fillRect/>
          </a:stretch>
        </p:blipFill>
        <p:spPr bwMode="auto">
          <a:xfrm>
            <a:off x="5410200" y="4440000"/>
            <a:ext cx="3352799" cy="1900799"/>
          </a:xfrm>
          <a:prstGeom prst="rect">
            <a:avLst/>
          </a:prstGeom>
          <a:noFill/>
        </p:spPr>
      </p:pic>
      <p:pic>
        <p:nvPicPr>
          <p:cNvPr id="1028" name="Picture 4" descr="C:\Users\Akhilesh\Desktop\SOP\hack.jpg"/>
          <p:cNvPicPr>
            <a:picLocks noChangeAspect="1" noChangeArrowheads="1"/>
          </p:cNvPicPr>
          <p:nvPr/>
        </p:nvPicPr>
        <p:blipFill>
          <a:blip r:embed="rId4"/>
          <a:srcRect/>
          <a:stretch>
            <a:fillRect/>
          </a:stretch>
        </p:blipFill>
        <p:spPr bwMode="auto">
          <a:xfrm>
            <a:off x="6629400" y="304800"/>
            <a:ext cx="2257425" cy="1828800"/>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Projects\Biometric Backdoors\Images\res (4).png"/>
          <p:cNvPicPr>
            <a:picLocks noChangeAspect="1" noChangeArrowheads="1"/>
          </p:cNvPicPr>
          <p:nvPr/>
        </p:nvPicPr>
        <p:blipFill>
          <a:blip r:embed="rId2"/>
          <a:srcRect/>
          <a:stretch>
            <a:fillRect/>
          </a:stretch>
        </p:blipFill>
        <p:spPr bwMode="auto">
          <a:xfrm>
            <a:off x="152400" y="533400"/>
            <a:ext cx="6466582" cy="2895600"/>
          </a:xfrm>
          <a:prstGeom prst="rect">
            <a:avLst/>
          </a:prstGeom>
          <a:noFill/>
        </p:spPr>
      </p:pic>
      <p:pic>
        <p:nvPicPr>
          <p:cNvPr id="3075" name="Picture 3" descr="D:\Projects\Biometric Backdoors\Images\res (3).png"/>
          <p:cNvPicPr>
            <a:picLocks noChangeAspect="1" noChangeArrowheads="1"/>
          </p:cNvPicPr>
          <p:nvPr/>
        </p:nvPicPr>
        <p:blipFill>
          <a:blip r:embed="rId3"/>
          <a:srcRect/>
          <a:stretch>
            <a:fillRect/>
          </a:stretch>
        </p:blipFill>
        <p:spPr bwMode="auto">
          <a:xfrm>
            <a:off x="2743200" y="3657600"/>
            <a:ext cx="6248400" cy="2743200"/>
          </a:xfrm>
          <a:prstGeom prst="rect">
            <a:avLst/>
          </a:prstGeom>
          <a:noFill/>
        </p:spPr>
      </p:pic>
      <p:sp>
        <p:nvSpPr>
          <p:cNvPr id="5" name="Flowchart: Process 4"/>
          <p:cNvSpPr/>
          <p:nvPr/>
        </p:nvSpPr>
        <p:spPr>
          <a:xfrm>
            <a:off x="6705600" y="685800"/>
            <a:ext cx="2209800" cy="2590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858000" y="685800"/>
            <a:ext cx="1981200" cy="2308324"/>
          </a:xfrm>
          <a:prstGeom prst="rect">
            <a:avLst/>
          </a:prstGeom>
          <a:noFill/>
        </p:spPr>
        <p:txBody>
          <a:bodyPr wrap="square" rtlCol="0">
            <a:spAutoFit/>
          </a:bodyPr>
          <a:lstStyle/>
          <a:p>
            <a:pPr algn="ctr"/>
            <a:r>
              <a:rPr lang="en-US" dirty="0" smtClean="0"/>
              <a:t>SVM-OneClass</a:t>
            </a:r>
          </a:p>
          <a:p>
            <a:pPr algn="ctr"/>
            <a:r>
              <a:rPr lang="en-US" dirty="0" smtClean="0"/>
              <a:t> Boundary wall.</a:t>
            </a:r>
          </a:p>
          <a:p>
            <a:pPr marL="342900" indent="-342900" algn="ctr"/>
            <a:endParaRPr lang="en-US" dirty="0" smtClean="0"/>
          </a:p>
          <a:p>
            <a:pPr marL="342900" indent="-342900" algn="ctr"/>
            <a:r>
              <a:rPr lang="en-US" dirty="0" smtClean="0"/>
              <a:t>2-D feature Distribution</a:t>
            </a:r>
          </a:p>
          <a:p>
            <a:pPr marL="342900" indent="-342900" algn="ctr"/>
            <a:endParaRPr lang="en-US" dirty="0" smtClean="0"/>
          </a:p>
          <a:p>
            <a:pPr algn="ctr"/>
            <a:r>
              <a:rPr lang="en-US" dirty="0" smtClean="0"/>
              <a:t> Color </a:t>
            </a:r>
          </a:p>
          <a:p>
            <a:pPr algn="ctr"/>
            <a:r>
              <a:rPr lang="en-US" dirty="0" smtClean="0"/>
              <a:t>Confidence</a:t>
            </a:r>
            <a:endParaRPr lang="en-US" dirty="0"/>
          </a:p>
        </p:txBody>
      </p:sp>
      <p:sp>
        <p:nvSpPr>
          <p:cNvPr id="7" name="Flowchart: Process 6"/>
          <p:cNvSpPr/>
          <p:nvPr/>
        </p:nvSpPr>
        <p:spPr>
          <a:xfrm>
            <a:off x="228600" y="3733800"/>
            <a:ext cx="2514600" cy="2438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Poisoning Sample Generation </a:t>
            </a:r>
            <a:r>
              <a:rPr lang="en-US" dirty="0" smtClean="0"/>
              <a:t>and it’s injections mapping from </a:t>
            </a:r>
            <a:r>
              <a:rPr lang="en-US" b="1" dirty="0" smtClean="0"/>
              <a:t>legitimate</a:t>
            </a:r>
            <a:r>
              <a:rPr lang="en-US" dirty="0" smtClean="0"/>
              <a:t> to </a:t>
            </a:r>
            <a:r>
              <a:rPr lang="en-US" b="1" dirty="0" smtClean="0"/>
              <a:t>attacker</a:t>
            </a:r>
            <a:r>
              <a:rPr lang="en-US" dirty="0" smtClean="0"/>
              <a:t> </a:t>
            </a:r>
            <a:r>
              <a:rPr lang="en-US" i="1" dirty="0" smtClean="0"/>
              <a:t>vector space </a:t>
            </a:r>
            <a:r>
              <a:rPr lang="en-US" dirty="0" smtClean="0"/>
              <a:t>while </a:t>
            </a:r>
            <a:r>
              <a:rPr lang="en-US" i="1" dirty="0" smtClean="0"/>
              <a:t>template updating.</a:t>
            </a:r>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khilesh\Desktop\SOP\randn.png"/>
          <p:cNvPicPr>
            <a:picLocks noChangeAspect="1" noChangeArrowheads="1"/>
          </p:cNvPicPr>
          <p:nvPr/>
        </p:nvPicPr>
        <p:blipFill>
          <a:blip r:embed="rId2"/>
          <a:srcRect/>
          <a:stretch>
            <a:fillRect/>
          </a:stretch>
        </p:blipFill>
        <p:spPr bwMode="auto">
          <a:xfrm>
            <a:off x="3581400" y="304800"/>
            <a:ext cx="5257800" cy="1371600"/>
          </a:xfrm>
          <a:prstGeom prst="rect">
            <a:avLst/>
          </a:prstGeom>
          <a:noFill/>
        </p:spPr>
      </p:pic>
      <p:pic>
        <p:nvPicPr>
          <p:cNvPr id="4099" name="Picture 3" descr="C:\Users\Akhilesh\Desktop\SOP\randn2.png"/>
          <p:cNvPicPr>
            <a:picLocks noChangeAspect="1" noChangeArrowheads="1"/>
          </p:cNvPicPr>
          <p:nvPr/>
        </p:nvPicPr>
        <p:blipFill>
          <a:blip r:embed="rId3"/>
          <a:srcRect/>
          <a:stretch>
            <a:fillRect/>
          </a:stretch>
        </p:blipFill>
        <p:spPr bwMode="auto">
          <a:xfrm>
            <a:off x="3581400" y="1905000"/>
            <a:ext cx="5257800" cy="1295400"/>
          </a:xfrm>
          <a:prstGeom prst="rect">
            <a:avLst/>
          </a:prstGeom>
          <a:noFill/>
        </p:spPr>
      </p:pic>
      <p:pic>
        <p:nvPicPr>
          <p:cNvPr id="4100" name="Picture 4" descr="D:\Projects\Biometric Backdoors\Images\result2.png"/>
          <p:cNvPicPr>
            <a:picLocks noChangeAspect="1" noChangeArrowheads="1"/>
          </p:cNvPicPr>
          <p:nvPr/>
        </p:nvPicPr>
        <p:blipFill>
          <a:blip r:embed="rId4"/>
          <a:srcRect/>
          <a:stretch>
            <a:fillRect/>
          </a:stretch>
        </p:blipFill>
        <p:spPr bwMode="auto">
          <a:xfrm>
            <a:off x="1524000" y="3428999"/>
            <a:ext cx="7391400" cy="2057401"/>
          </a:xfrm>
          <a:prstGeom prst="rect">
            <a:avLst/>
          </a:prstGeom>
          <a:noFill/>
        </p:spPr>
      </p:pic>
      <p:sp>
        <p:nvSpPr>
          <p:cNvPr id="8" name="Flowchart: Process 7"/>
          <p:cNvSpPr/>
          <p:nvPr/>
        </p:nvSpPr>
        <p:spPr>
          <a:xfrm>
            <a:off x="304800" y="304800"/>
            <a:ext cx="3124200" cy="1219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Process 8"/>
          <p:cNvSpPr/>
          <p:nvPr/>
        </p:nvSpPr>
        <p:spPr>
          <a:xfrm>
            <a:off x="304800" y="1981200"/>
            <a:ext cx="3124200" cy="1143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D:\Projects\Biometric Backdoors\Data\binary_glass_mask2.jpg"/>
          <p:cNvPicPr>
            <a:picLocks noChangeAspect="1" noChangeArrowheads="1"/>
          </p:cNvPicPr>
          <p:nvPr/>
        </p:nvPicPr>
        <p:blipFill>
          <a:blip r:embed="rId5"/>
          <a:srcRect/>
          <a:stretch>
            <a:fillRect/>
          </a:stretch>
        </p:blipFill>
        <p:spPr bwMode="auto">
          <a:xfrm>
            <a:off x="1752600" y="5334000"/>
            <a:ext cx="914400" cy="914400"/>
          </a:xfrm>
          <a:prstGeom prst="rect">
            <a:avLst/>
          </a:prstGeom>
          <a:noFill/>
        </p:spPr>
      </p:pic>
      <p:sp>
        <p:nvSpPr>
          <p:cNvPr id="12" name="TextBox 11"/>
          <p:cNvSpPr txBox="1"/>
          <p:nvPr/>
        </p:nvSpPr>
        <p:spPr>
          <a:xfrm>
            <a:off x="457200" y="457200"/>
            <a:ext cx="2819400" cy="646331"/>
          </a:xfrm>
          <a:prstGeom prst="rect">
            <a:avLst/>
          </a:prstGeom>
          <a:noFill/>
        </p:spPr>
        <p:txBody>
          <a:bodyPr wrap="square" rtlCol="0">
            <a:spAutoFit/>
          </a:bodyPr>
          <a:lstStyle/>
          <a:p>
            <a:pPr algn="ctr"/>
            <a:r>
              <a:rPr lang="en-US" dirty="0" smtClean="0"/>
              <a:t>Random perturbation Samples</a:t>
            </a:r>
            <a:endParaRPr lang="en-US" dirty="0"/>
          </a:p>
        </p:txBody>
      </p:sp>
      <p:sp>
        <p:nvSpPr>
          <p:cNvPr id="13" name="TextBox 12"/>
          <p:cNvSpPr txBox="1"/>
          <p:nvPr/>
        </p:nvSpPr>
        <p:spPr>
          <a:xfrm>
            <a:off x="381000" y="2133600"/>
            <a:ext cx="2971800" cy="646331"/>
          </a:xfrm>
          <a:prstGeom prst="rect">
            <a:avLst/>
          </a:prstGeom>
          <a:noFill/>
        </p:spPr>
        <p:txBody>
          <a:bodyPr wrap="square" rtlCol="0">
            <a:spAutoFit/>
          </a:bodyPr>
          <a:lstStyle/>
          <a:p>
            <a:pPr algn="ctr"/>
            <a:r>
              <a:rPr lang="en-US" dirty="0" smtClean="0"/>
              <a:t>Adversaries‘ Centroid perturbation Samples</a:t>
            </a:r>
            <a:endParaRPr lang="en-US" dirty="0"/>
          </a:p>
        </p:txBody>
      </p:sp>
      <p:sp>
        <p:nvSpPr>
          <p:cNvPr id="14" name="Flowchart: Process 13"/>
          <p:cNvSpPr/>
          <p:nvPr/>
        </p:nvSpPr>
        <p:spPr>
          <a:xfrm>
            <a:off x="304800" y="3886200"/>
            <a:ext cx="12192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381000" y="4038600"/>
            <a:ext cx="1066800" cy="646331"/>
          </a:xfrm>
          <a:prstGeom prst="rect">
            <a:avLst/>
          </a:prstGeom>
          <a:noFill/>
        </p:spPr>
        <p:txBody>
          <a:bodyPr wrap="square" rtlCol="0">
            <a:spAutoFit/>
          </a:bodyPr>
          <a:lstStyle/>
          <a:p>
            <a:pPr algn="ctr"/>
            <a:r>
              <a:rPr lang="en-US" dirty="0" smtClean="0"/>
              <a:t>Final Output</a:t>
            </a:r>
            <a:endParaRPr lang="en-US" dirty="0"/>
          </a:p>
        </p:txBody>
      </p:sp>
      <p:sp>
        <p:nvSpPr>
          <p:cNvPr id="16" name="Flowchart: Process 15"/>
          <p:cNvSpPr/>
          <p:nvPr/>
        </p:nvSpPr>
        <p:spPr>
          <a:xfrm>
            <a:off x="304800" y="5334000"/>
            <a:ext cx="10668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304800" y="5334000"/>
            <a:ext cx="1066800" cy="646331"/>
          </a:xfrm>
          <a:prstGeom prst="rect">
            <a:avLst/>
          </a:prstGeom>
          <a:noFill/>
        </p:spPr>
        <p:txBody>
          <a:bodyPr wrap="square" rtlCol="0">
            <a:spAutoFit/>
          </a:bodyPr>
          <a:lstStyle/>
          <a:p>
            <a:pPr algn="ctr"/>
            <a:r>
              <a:rPr lang="en-US" dirty="0" smtClean="0"/>
              <a:t>Binary Mask</a:t>
            </a:r>
            <a:endParaRPr lang="en-US" dirty="0"/>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Adversarial Attack Injection</a:t>
            </a:r>
            <a:endParaRPr lang="en-US" dirty="0"/>
          </a:p>
        </p:txBody>
      </p:sp>
      <p:sp>
        <p:nvSpPr>
          <p:cNvPr id="3" name="Content Placeholder 2"/>
          <p:cNvSpPr>
            <a:spLocks noGrp="1"/>
          </p:cNvSpPr>
          <p:nvPr>
            <p:ph sz="quarter" idx="1"/>
          </p:nvPr>
        </p:nvSpPr>
        <p:spPr>
          <a:xfrm>
            <a:off x="301752" y="1527048"/>
            <a:ext cx="8503920" cy="4645152"/>
          </a:xfrm>
        </p:spPr>
        <p:txBody>
          <a:bodyPr>
            <a:normAutofit/>
          </a:bodyPr>
          <a:lstStyle/>
          <a:p>
            <a:r>
              <a:rPr lang="en-US" sz="1600" dirty="0" smtClean="0"/>
              <a:t>Adversary can successfully inject a sample when at least a θ2(0.6) fraction of the attackers samples (</a:t>
            </a:r>
            <a:r>
              <a:rPr lang="en-US" sz="1600" i="1" dirty="0" smtClean="0"/>
              <a:t>as they are wearing the glasses</a:t>
            </a:r>
            <a:r>
              <a:rPr lang="en-US" sz="1600" dirty="0" smtClean="0"/>
              <a:t>) are accepted by the system. </a:t>
            </a:r>
          </a:p>
          <a:p>
            <a:endParaRPr lang="en-US" sz="1600" dirty="0" smtClean="0"/>
          </a:p>
          <a:p>
            <a:r>
              <a:rPr lang="en-US" sz="1600" dirty="0" smtClean="0"/>
              <a:t>Whenever the adversary attempts to inject a sample, if less than θ2 of his samples are accepted by the system ,the attempt a failure. In this case, the adversary will </a:t>
            </a:r>
            <a:r>
              <a:rPr lang="en-US" sz="1600" b="1" i="1" dirty="0" smtClean="0"/>
              <a:t>increase the amount of perturbations </a:t>
            </a:r>
            <a:r>
              <a:rPr lang="en-US" sz="1600" dirty="0" smtClean="0"/>
              <a:t>on the glasses (</a:t>
            </a:r>
            <a:r>
              <a:rPr lang="en-US" sz="1600" b="1" dirty="0" smtClean="0"/>
              <a:t>move closer to the user’s template</a:t>
            </a:r>
            <a:r>
              <a:rPr lang="en-US" sz="1600" dirty="0" smtClean="0"/>
              <a:t>), and attempt again.</a:t>
            </a:r>
          </a:p>
          <a:p>
            <a:r>
              <a:rPr lang="en-US" sz="1600" dirty="0" smtClean="0"/>
              <a:t> In the cases where more than θ2 samples are accepted, then the attempt successful and adversary now can inject one of these accepted samples into the current user template (chosen at random). </a:t>
            </a:r>
          </a:p>
          <a:p>
            <a:r>
              <a:rPr lang="en-US" sz="1600" dirty="0" smtClean="0"/>
              <a:t>The algorithm stops when at least θ1(0.58) fraction of the attacker samples, </a:t>
            </a:r>
            <a:r>
              <a:rPr lang="en-US" sz="1600" i="1" dirty="0" smtClean="0"/>
              <a:t>while wearing no glasses </a:t>
            </a:r>
            <a:r>
              <a:rPr lang="en-US" sz="1600" dirty="0" smtClean="0"/>
              <a:t>, is accepted by the system.</a:t>
            </a:r>
          </a:p>
          <a:p>
            <a:endParaRPr lang="en-US" sz="1600" dirty="0" smtClean="0"/>
          </a:p>
          <a:p>
            <a:r>
              <a:rPr lang="en-US" sz="1600" dirty="0" smtClean="0"/>
              <a:t>On a Final call, adversary planted the Poisoning samples in system’s database. Which ultimately changed the Overall Detection Boundary of system. </a:t>
            </a:r>
          </a:p>
          <a:p>
            <a:endParaRPr lang="en-US" sz="1600" dirty="0" smtClean="0"/>
          </a:p>
          <a:p>
            <a:r>
              <a:rPr lang="en-US" sz="1600" dirty="0" smtClean="0"/>
              <a:t>Visit  </a:t>
            </a:r>
            <a:r>
              <a:rPr lang="en-US" sz="1600" b="1" dirty="0" smtClean="0">
                <a:hlinkClick r:id="rId2"/>
              </a:rPr>
              <a:t>NOTEBOOK</a:t>
            </a:r>
            <a:r>
              <a:rPr lang="en-US" sz="1600" dirty="0" smtClean="0"/>
              <a:t> for code implementation.</a:t>
            </a:r>
          </a:p>
          <a:p>
            <a:endParaRPr lang="en-US" sz="1600" dirty="0" smtClean="0"/>
          </a:p>
          <a:p>
            <a:endParaRPr lang="en-US" sz="1600" dirty="0" smtClean="0"/>
          </a:p>
          <a:p>
            <a:endParaRPr lang="en-US" sz="1600"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6705600" y="685800"/>
            <a:ext cx="2209800" cy="2590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858000" y="685800"/>
            <a:ext cx="1981200" cy="2585323"/>
          </a:xfrm>
          <a:prstGeom prst="rect">
            <a:avLst/>
          </a:prstGeom>
          <a:noFill/>
        </p:spPr>
        <p:txBody>
          <a:bodyPr wrap="square" rtlCol="0">
            <a:spAutoFit/>
          </a:bodyPr>
          <a:lstStyle/>
          <a:p>
            <a:pPr algn="ctr"/>
            <a:r>
              <a:rPr lang="en-US" dirty="0" smtClean="0"/>
              <a:t>SVM-OneClass</a:t>
            </a:r>
          </a:p>
          <a:p>
            <a:pPr algn="ctr"/>
            <a:r>
              <a:rPr lang="en-US" b="1" i="1" dirty="0" smtClean="0"/>
              <a:t>modified</a:t>
            </a:r>
          </a:p>
          <a:p>
            <a:pPr algn="ctr"/>
            <a:r>
              <a:rPr lang="en-US" dirty="0" smtClean="0"/>
              <a:t> Boundary wall.</a:t>
            </a:r>
          </a:p>
          <a:p>
            <a:pPr marL="342900" indent="-342900" algn="ctr"/>
            <a:endParaRPr lang="en-US" dirty="0" smtClean="0"/>
          </a:p>
          <a:p>
            <a:pPr marL="342900" indent="-342900" algn="ctr"/>
            <a:r>
              <a:rPr lang="en-US" dirty="0" smtClean="0"/>
              <a:t>2-D feature Distribution</a:t>
            </a:r>
          </a:p>
          <a:p>
            <a:pPr marL="342900" indent="-342900" algn="ctr"/>
            <a:endParaRPr lang="en-US" dirty="0" smtClean="0"/>
          </a:p>
          <a:p>
            <a:pPr algn="ctr"/>
            <a:r>
              <a:rPr lang="en-US" dirty="0" smtClean="0"/>
              <a:t> Color </a:t>
            </a:r>
          </a:p>
          <a:p>
            <a:pPr algn="ctr"/>
            <a:r>
              <a:rPr lang="en-US" dirty="0" smtClean="0"/>
              <a:t>Confidence</a:t>
            </a:r>
            <a:endParaRPr lang="en-US" dirty="0"/>
          </a:p>
        </p:txBody>
      </p:sp>
      <p:pic>
        <p:nvPicPr>
          <p:cNvPr id="2050" name="Picture 2" descr="D:\Projects\Biometric Backdoors\Images\res (2).png"/>
          <p:cNvPicPr>
            <a:picLocks noChangeAspect="1" noChangeArrowheads="1"/>
          </p:cNvPicPr>
          <p:nvPr/>
        </p:nvPicPr>
        <p:blipFill>
          <a:blip r:embed="rId2"/>
          <a:srcRect/>
          <a:stretch>
            <a:fillRect/>
          </a:stretch>
        </p:blipFill>
        <p:spPr bwMode="auto">
          <a:xfrm>
            <a:off x="0" y="533400"/>
            <a:ext cx="6504173" cy="3048000"/>
          </a:xfrm>
          <a:prstGeom prst="rect">
            <a:avLst/>
          </a:prstGeom>
          <a:noFill/>
        </p:spPr>
      </p:pic>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Attack Countermeasures</a:t>
            </a:r>
            <a:endParaRPr lang="en-US" dirty="0"/>
          </a:p>
        </p:txBody>
      </p:sp>
      <p:sp>
        <p:nvSpPr>
          <p:cNvPr id="3" name="Content Placeholder 2"/>
          <p:cNvSpPr>
            <a:spLocks noGrp="1"/>
          </p:cNvSpPr>
          <p:nvPr>
            <p:ph sz="quarter" idx="1"/>
          </p:nvPr>
        </p:nvSpPr>
        <p:spPr>
          <a:xfrm>
            <a:off x="301752" y="1527048"/>
            <a:ext cx="5565648" cy="4572000"/>
          </a:xfrm>
        </p:spPr>
        <p:txBody>
          <a:bodyPr>
            <a:normAutofit/>
          </a:bodyPr>
          <a:lstStyle/>
          <a:p>
            <a:endParaRPr lang="en-US" sz="1600" dirty="0" smtClean="0"/>
          </a:p>
          <a:p>
            <a:r>
              <a:rPr lang="en-US" sz="1600" dirty="0" smtClean="0"/>
              <a:t>Given the user’s current centroid Xc and a set of template updates {Xi , Xi+1, ..., Xi+n }, which we refer to as an update sequence, we compute the direction of the update at time i: </a:t>
            </a:r>
            <a:r>
              <a:rPr lang="en-US" sz="1600" b="1" dirty="0" smtClean="0"/>
              <a:t>∆Xi = Xc − Xi</a:t>
            </a:r>
            <a:r>
              <a:rPr lang="en-US" sz="1600" dirty="0" smtClean="0"/>
              <a:t> and we can obtain the directions at each step as {∆Xi , ..., ∆Xi+n }. We then compute the angular similarity for pairs of consecutive updates with the </a:t>
            </a:r>
            <a:r>
              <a:rPr lang="en-US" sz="1600" b="1" dirty="0" smtClean="0"/>
              <a:t>Cosine Similarity.</a:t>
            </a:r>
          </a:p>
          <a:p>
            <a:endParaRPr lang="en-US" sz="1600" b="1" dirty="0" smtClean="0"/>
          </a:p>
          <a:p>
            <a:r>
              <a:rPr lang="en-US" sz="1600" dirty="0" smtClean="0"/>
              <a:t>The underlying intuition is that </a:t>
            </a:r>
            <a:r>
              <a:rPr lang="en-US" sz="1600" i="1" dirty="0" smtClean="0"/>
              <a:t>COSθ </a:t>
            </a:r>
            <a:r>
              <a:rPr lang="en-US" sz="1600" dirty="0" smtClean="0"/>
              <a:t>(Cosine Similarity) will be </a:t>
            </a:r>
            <a:r>
              <a:rPr lang="en-US" sz="1600" b="1" i="1" dirty="0" smtClean="0"/>
              <a:t>higher for pairs of poisoning samples compared to legitimate updates</a:t>
            </a:r>
            <a:r>
              <a:rPr lang="en-US" sz="1600" dirty="0" smtClean="0"/>
              <a:t> because the poisoning attack needs to shift the current user centroid towards the adversary’s, which lies in a specific pre-defined direction.</a:t>
            </a:r>
          </a:p>
          <a:p>
            <a:endParaRPr lang="en-US" sz="1600" dirty="0" smtClean="0"/>
          </a:p>
          <a:p>
            <a:r>
              <a:rPr lang="en-US" sz="1600" b="1" dirty="0" smtClean="0"/>
              <a:t>Visit </a:t>
            </a:r>
            <a:r>
              <a:rPr lang="en-US" sz="1600" b="1" dirty="0" smtClean="0">
                <a:hlinkClick r:id="rId2"/>
              </a:rPr>
              <a:t>NOTEBOOK</a:t>
            </a:r>
            <a:r>
              <a:rPr lang="en-US" sz="1600" b="1" dirty="0" smtClean="0"/>
              <a:t> for code.</a:t>
            </a:r>
            <a:endParaRPr lang="en-US" sz="1600" dirty="0" smtClean="0"/>
          </a:p>
          <a:p>
            <a:endParaRPr lang="en-US" sz="1600" dirty="0"/>
          </a:p>
        </p:txBody>
      </p:sp>
      <p:pic>
        <p:nvPicPr>
          <p:cNvPr id="1026" name="Picture 2" descr="D:\Projects\Biometric Backdoors\Images\Angular Similarity Detection.png"/>
          <p:cNvPicPr>
            <a:picLocks noChangeAspect="1" noChangeArrowheads="1"/>
          </p:cNvPicPr>
          <p:nvPr/>
        </p:nvPicPr>
        <p:blipFill>
          <a:blip r:embed="rId3"/>
          <a:srcRect/>
          <a:stretch>
            <a:fillRect/>
          </a:stretch>
        </p:blipFill>
        <p:spPr bwMode="auto">
          <a:xfrm>
            <a:off x="5791200" y="1447800"/>
            <a:ext cx="3148717" cy="4267200"/>
          </a:xfrm>
          <a:prstGeom prst="rect">
            <a:avLst/>
          </a:prstGeom>
          <a:noFill/>
        </p:spPr>
      </p:pic>
      <p:sp>
        <p:nvSpPr>
          <p:cNvPr id="5" name="TextBox 4"/>
          <p:cNvSpPr txBox="1"/>
          <p:nvPr/>
        </p:nvSpPr>
        <p:spPr>
          <a:xfrm>
            <a:off x="5867400" y="5867400"/>
            <a:ext cx="3048000" cy="369332"/>
          </a:xfrm>
          <a:prstGeom prst="rect">
            <a:avLst/>
          </a:prstGeom>
          <a:noFill/>
        </p:spPr>
        <p:txBody>
          <a:bodyPr wrap="square" rtlCol="0">
            <a:spAutoFit/>
          </a:bodyPr>
          <a:lstStyle/>
          <a:p>
            <a:r>
              <a:rPr lang="en-US" sz="900" i="1" dirty="0" smtClean="0"/>
              <a:t>PHOTO taken from </a:t>
            </a:r>
            <a:r>
              <a:rPr lang="en-US" sz="900" dirty="0" smtClean="0"/>
              <a:t>Reference Research </a:t>
            </a:r>
            <a:r>
              <a:rPr lang="en-US" sz="900" dirty="0" smtClean="0">
                <a:hlinkClick r:id="rId4"/>
              </a:rPr>
              <a:t>Paper</a:t>
            </a:r>
            <a:r>
              <a:rPr lang="en-US" sz="900" dirty="0" smtClean="0"/>
              <a:t> </a:t>
            </a:r>
            <a:endParaRPr lang="en-US" sz="900" b="1" i="1" dirty="0" smtClean="0"/>
          </a:p>
          <a:p>
            <a:endParaRPr lang="en-US" sz="900"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762000" y="762000"/>
            <a:ext cx="6477000" cy="1447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828800" y="838200"/>
            <a:ext cx="4572000" cy="1200329"/>
          </a:xfrm>
          <a:prstGeom prst="rect">
            <a:avLst/>
          </a:prstGeom>
          <a:noFill/>
        </p:spPr>
        <p:txBody>
          <a:bodyPr wrap="square" rtlCol="0">
            <a:spAutoFit/>
          </a:bodyPr>
          <a:lstStyle/>
          <a:p>
            <a:pPr algn="ctr"/>
            <a:r>
              <a:rPr lang="en-US" dirty="0" smtClean="0"/>
              <a:t> </a:t>
            </a:r>
            <a:r>
              <a:rPr lang="en-US" b="1" dirty="0" smtClean="0"/>
              <a:t>System </a:t>
            </a:r>
          </a:p>
          <a:p>
            <a:pPr algn="ctr"/>
            <a:r>
              <a:rPr lang="en-US" b="1" dirty="0" smtClean="0"/>
              <a:t>model get's notified before the boundary gets closer to actual attacker's  feature space.</a:t>
            </a:r>
            <a:endParaRPr lang="en-US" dirty="0"/>
          </a:p>
        </p:txBody>
      </p:sp>
      <p:pic>
        <p:nvPicPr>
          <p:cNvPr id="1026" name="Picture 2" descr="D:\Projects\Biometric Backdoors\Images\Attack_COUNTER.png"/>
          <p:cNvPicPr>
            <a:picLocks noChangeAspect="1" noChangeArrowheads="1"/>
          </p:cNvPicPr>
          <p:nvPr/>
        </p:nvPicPr>
        <p:blipFill>
          <a:blip r:embed="rId2"/>
          <a:srcRect/>
          <a:stretch>
            <a:fillRect/>
          </a:stretch>
        </p:blipFill>
        <p:spPr bwMode="auto">
          <a:xfrm>
            <a:off x="381000" y="2667000"/>
            <a:ext cx="7543800" cy="3130550"/>
          </a:xfrm>
          <a:prstGeom prst="rect">
            <a:avLst/>
          </a:prstGeom>
          <a:noFill/>
        </p:spPr>
      </p:pic>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Evaluation</a:t>
            </a:r>
            <a:endParaRPr lang="en-US" dirty="0"/>
          </a:p>
        </p:txBody>
      </p:sp>
      <p:sp>
        <p:nvSpPr>
          <p:cNvPr id="3" name="Content Placeholder 2"/>
          <p:cNvSpPr>
            <a:spLocks noGrp="1"/>
          </p:cNvSpPr>
          <p:nvPr>
            <p:ph sz="quarter" idx="1"/>
          </p:nvPr>
        </p:nvSpPr>
        <p:spPr/>
        <p:txBody>
          <a:bodyPr>
            <a:normAutofit/>
          </a:bodyPr>
          <a:lstStyle/>
          <a:p>
            <a:endParaRPr lang="en-US" sz="1600" b="1" dirty="0" smtClean="0"/>
          </a:p>
          <a:p>
            <a:r>
              <a:rPr lang="en-US" sz="1600" dirty="0" smtClean="0"/>
              <a:t>For End-to-End smooth execution of  attack via template update, I consider </a:t>
            </a:r>
            <a:r>
              <a:rPr lang="en-US" sz="1600" b="1" i="1" dirty="0" smtClean="0"/>
              <a:t>IAR</a:t>
            </a:r>
            <a:r>
              <a:rPr lang="en-US" sz="1600" dirty="0" smtClean="0"/>
              <a:t>, and </a:t>
            </a:r>
            <a:r>
              <a:rPr lang="en-US" sz="1600" b="1" i="1" dirty="0" smtClean="0"/>
              <a:t>FRR </a:t>
            </a:r>
            <a:r>
              <a:rPr lang="en-US" sz="1600" dirty="0" smtClean="0"/>
              <a:t>as my Evaluation metrics.</a:t>
            </a:r>
          </a:p>
          <a:p>
            <a:endParaRPr lang="en-US" sz="1600" b="1" dirty="0" smtClean="0"/>
          </a:p>
          <a:p>
            <a:r>
              <a:rPr lang="en-US" sz="1600" b="1" dirty="0" smtClean="0"/>
              <a:t>Impostor acceptance rate (IAR)</a:t>
            </a:r>
            <a:r>
              <a:rPr lang="en-US" sz="1600" dirty="0" smtClean="0"/>
              <a:t>: The proportion of attacker samples that are accepted by the system as legitimate.</a:t>
            </a:r>
          </a:p>
          <a:p>
            <a:endParaRPr lang="en-US" sz="1600" dirty="0" smtClean="0"/>
          </a:p>
          <a:p>
            <a:r>
              <a:rPr lang="en-US" sz="1600" b="1" dirty="0" smtClean="0"/>
              <a:t>False rejection rate (FRR)</a:t>
            </a:r>
            <a:r>
              <a:rPr lang="en-US" sz="1600" dirty="0" smtClean="0"/>
              <a:t>:The proportion of victim’s samples that are rejected by the classifier.</a:t>
            </a:r>
          </a:p>
          <a:p>
            <a:endParaRPr lang="en-US" sz="1600" dirty="0" smtClean="0"/>
          </a:p>
          <a:p>
            <a:r>
              <a:rPr lang="en-US" sz="1600" dirty="0" smtClean="0"/>
              <a:t> </a:t>
            </a:r>
            <a:r>
              <a:rPr lang="en-US" sz="1600" b="1" dirty="0" smtClean="0"/>
              <a:t>Cosine Similarity.</a:t>
            </a:r>
            <a:endParaRPr lang="en-US" sz="1600" dirty="0" smtClean="0"/>
          </a:p>
          <a:p>
            <a:endParaRPr lang="en-US" sz="1600" dirty="0" smtClean="0"/>
          </a:p>
          <a:p>
            <a:r>
              <a:rPr lang="en-US" sz="1600" b="1" dirty="0" smtClean="0"/>
              <a:t>Visit </a:t>
            </a:r>
            <a:r>
              <a:rPr lang="en-US" sz="1600" b="1" dirty="0" smtClean="0">
                <a:hlinkClick r:id="rId2"/>
              </a:rPr>
              <a:t>NOTEBOOK</a:t>
            </a:r>
            <a:r>
              <a:rPr lang="en-US" sz="1600" b="1" dirty="0" smtClean="0"/>
              <a:t> for code.</a:t>
            </a:r>
            <a:endParaRPr lang="en-US" sz="1600"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Projects\Biometric Backdoors\Images\Attack_COUNTER1.png"/>
          <p:cNvPicPr>
            <a:picLocks noChangeAspect="1" noChangeArrowheads="1"/>
          </p:cNvPicPr>
          <p:nvPr/>
        </p:nvPicPr>
        <p:blipFill>
          <a:blip r:embed="rId2"/>
          <a:srcRect/>
          <a:stretch>
            <a:fillRect/>
          </a:stretch>
        </p:blipFill>
        <p:spPr bwMode="auto">
          <a:xfrm>
            <a:off x="2971800" y="3124200"/>
            <a:ext cx="5943600" cy="3104768"/>
          </a:xfrm>
          <a:prstGeom prst="rect">
            <a:avLst/>
          </a:prstGeom>
          <a:noFill/>
        </p:spPr>
      </p:pic>
      <p:pic>
        <p:nvPicPr>
          <p:cNvPr id="2051" name="Picture 3" descr="D:\Projects\Biometric Backdoors\Images\Attack_COUNTER2.png"/>
          <p:cNvPicPr>
            <a:picLocks noChangeAspect="1" noChangeArrowheads="1"/>
          </p:cNvPicPr>
          <p:nvPr/>
        </p:nvPicPr>
        <p:blipFill>
          <a:blip r:embed="rId3"/>
          <a:srcRect/>
          <a:stretch>
            <a:fillRect/>
          </a:stretch>
        </p:blipFill>
        <p:spPr bwMode="auto">
          <a:xfrm>
            <a:off x="228600" y="228600"/>
            <a:ext cx="5791200" cy="2774950"/>
          </a:xfrm>
          <a:prstGeom prst="rect">
            <a:avLst/>
          </a:prstGeom>
          <a:noFill/>
        </p:spPr>
      </p:pic>
      <p:sp>
        <p:nvSpPr>
          <p:cNvPr id="4" name="Rectangle 3"/>
          <p:cNvSpPr/>
          <p:nvPr/>
        </p:nvSpPr>
        <p:spPr>
          <a:xfrm>
            <a:off x="6096000" y="381000"/>
            <a:ext cx="27432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04800" y="3352800"/>
            <a:ext cx="2514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172200" y="1066800"/>
            <a:ext cx="2590800" cy="646331"/>
          </a:xfrm>
          <a:prstGeom prst="rect">
            <a:avLst/>
          </a:prstGeom>
          <a:noFill/>
        </p:spPr>
        <p:txBody>
          <a:bodyPr wrap="square" rtlCol="0">
            <a:spAutoFit/>
          </a:bodyPr>
          <a:lstStyle/>
          <a:p>
            <a:pPr algn="ctr"/>
            <a:r>
              <a:rPr lang="en-US" dirty="0" smtClean="0"/>
              <a:t>Without Countermeasures</a:t>
            </a:r>
            <a:endParaRPr lang="en-US" dirty="0"/>
          </a:p>
        </p:txBody>
      </p:sp>
      <p:sp>
        <p:nvSpPr>
          <p:cNvPr id="7" name="TextBox 6"/>
          <p:cNvSpPr txBox="1"/>
          <p:nvPr/>
        </p:nvSpPr>
        <p:spPr>
          <a:xfrm>
            <a:off x="457200" y="3810000"/>
            <a:ext cx="2209800" cy="646331"/>
          </a:xfrm>
          <a:prstGeom prst="rect">
            <a:avLst/>
          </a:prstGeom>
          <a:noFill/>
        </p:spPr>
        <p:txBody>
          <a:bodyPr wrap="square" rtlCol="0">
            <a:spAutoFit/>
          </a:bodyPr>
          <a:lstStyle/>
          <a:p>
            <a:pPr algn="ctr"/>
            <a:r>
              <a:rPr lang="en-US" dirty="0" smtClean="0"/>
              <a:t>With Countermeasures</a:t>
            </a:r>
            <a:endParaRPr lang="en-US" dirty="0"/>
          </a:p>
        </p:txBody>
      </p:sp>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229600" cy="116955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7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ABSTRACT</a:t>
            </a:r>
            <a:endParaRPr lang="en-US" b="1" dirty="0"/>
          </a:p>
        </p:txBody>
      </p:sp>
      <p:sp>
        <p:nvSpPr>
          <p:cNvPr id="3" name="Content Placeholder 2"/>
          <p:cNvSpPr>
            <a:spLocks noGrp="1"/>
          </p:cNvSpPr>
          <p:nvPr>
            <p:ph sz="quarter" idx="1"/>
          </p:nvPr>
        </p:nvSpPr>
        <p:spPr/>
        <p:txBody>
          <a:bodyPr>
            <a:normAutofit/>
          </a:bodyPr>
          <a:lstStyle/>
          <a:p>
            <a:endParaRPr lang="en-US" sz="1600" dirty="0" smtClean="0"/>
          </a:p>
          <a:p>
            <a:r>
              <a:rPr lang="en-US" sz="1600" dirty="0" smtClean="0"/>
              <a:t>In recent years, biometric authentication has become one of the preferred ways to mitigate burdens associated with passwords. With a long history of research, face and fingerprint recognition are the most popular modalities and authentication systems based on them are commonly delivered with consumer products.</a:t>
            </a:r>
          </a:p>
          <a:p>
            <a:endParaRPr lang="en-US" sz="1600" dirty="0" smtClean="0"/>
          </a:p>
          <a:p>
            <a:r>
              <a:rPr lang="en-US" sz="1600" dirty="0" smtClean="0"/>
              <a:t>The Project aims for:</a:t>
            </a:r>
          </a:p>
          <a:p>
            <a:pPr lvl="1"/>
            <a:r>
              <a:rPr lang="en-US" sz="1400" dirty="0" smtClean="0">
                <a:solidFill>
                  <a:schemeClr val="tx1"/>
                </a:solidFill>
              </a:rPr>
              <a:t>Building </a:t>
            </a:r>
            <a:r>
              <a:rPr lang="en-US" sz="1400" b="1" dirty="0" smtClean="0">
                <a:solidFill>
                  <a:schemeClr val="tx1"/>
                </a:solidFill>
              </a:rPr>
              <a:t>Face</a:t>
            </a:r>
            <a:r>
              <a:rPr lang="en-US" sz="1400" dirty="0" smtClean="0">
                <a:solidFill>
                  <a:schemeClr val="tx1"/>
                </a:solidFill>
              </a:rPr>
              <a:t> </a:t>
            </a:r>
            <a:r>
              <a:rPr lang="en-US" sz="1400" b="1" dirty="0" smtClean="0">
                <a:solidFill>
                  <a:schemeClr val="tx1"/>
                </a:solidFill>
              </a:rPr>
              <a:t>Recognition </a:t>
            </a:r>
            <a:r>
              <a:rPr lang="en-US" sz="1400" dirty="0" smtClean="0">
                <a:solidFill>
                  <a:schemeClr val="tx1"/>
                </a:solidFill>
              </a:rPr>
              <a:t>System.</a:t>
            </a:r>
            <a:endParaRPr lang="en-US" sz="1400" b="1" dirty="0" smtClean="0">
              <a:solidFill>
                <a:schemeClr val="tx1"/>
              </a:solidFill>
            </a:endParaRPr>
          </a:p>
          <a:p>
            <a:pPr lvl="1"/>
            <a:r>
              <a:rPr lang="en-US" sz="1400" dirty="0" smtClean="0">
                <a:solidFill>
                  <a:schemeClr val="tx1"/>
                </a:solidFill>
              </a:rPr>
              <a:t>Planning for </a:t>
            </a:r>
            <a:r>
              <a:rPr lang="en-US" sz="1400" b="1" dirty="0" smtClean="0">
                <a:solidFill>
                  <a:schemeClr val="tx1"/>
                </a:solidFill>
              </a:rPr>
              <a:t>Adversarial Attacks</a:t>
            </a:r>
            <a:r>
              <a:rPr lang="en-US" sz="1400" dirty="0" smtClean="0">
                <a:solidFill>
                  <a:schemeClr val="tx1"/>
                </a:solidFill>
              </a:rPr>
              <a:t>(White Box attack).</a:t>
            </a:r>
          </a:p>
          <a:p>
            <a:pPr lvl="1"/>
            <a:r>
              <a:rPr lang="en-US" sz="1400" dirty="0" smtClean="0">
                <a:solidFill>
                  <a:schemeClr val="tx1"/>
                </a:solidFill>
              </a:rPr>
              <a:t>Adversarial </a:t>
            </a:r>
            <a:r>
              <a:rPr lang="en-US" sz="1400" b="1" dirty="0" smtClean="0">
                <a:solidFill>
                  <a:schemeClr val="tx1"/>
                </a:solidFill>
              </a:rPr>
              <a:t>Countermeasures </a:t>
            </a:r>
            <a:r>
              <a:rPr lang="en-US" sz="1400" dirty="0" smtClean="0">
                <a:solidFill>
                  <a:schemeClr val="tx1"/>
                </a:solidFill>
              </a:rPr>
              <a:t>and</a:t>
            </a:r>
            <a:r>
              <a:rPr lang="en-US" sz="1400" b="1" dirty="0" smtClean="0">
                <a:solidFill>
                  <a:schemeClr val="tx1"/>
                </a:solidFill>
              </a:rPr>
              <a:t> Evaluations</a:t>
            </a:r>
            <a:r>
              <a:rPr lang="en-US" sz="1400" dirty="0" smtClean="0">
                <a:solidFill>
                  <a:schemeClr val="tx1"/>
                </a:solidFill>
              </a:rPr>
              <a:t>.</a:t>
            </a:r>
          </a:p>
          <a:p>
            <a:pPr lvl="1">
              <a:buNone/>
            </a:pPr>
            <a:endParaRPr lang="en-US" sz="1400" dirty="0" smtClean="0"/>
          </a:p>
          <a:p>
            <a:r>
              <a:rPr lang="en-US" sz="1600" dirty="0" smtClean="0"/>
              <a:t>Reference Research </a:t>
            </a:r>
            <a:r>
              <a:rPr lang="en-US" sz="1600" dirty="0" smtClean="0">
                <a:hlinkClick r:id="rId2"/>
              </a:rPr>
              <a:t>Paper</a:t>
            </a:r>
            <a:r>
              <a:rPr lang="en-US" sz="1600" dirty="0" smtClean="0"/>
              <a:t> - </a:t>
            </a:r>
            <a:r>
              <a:rPr lang="en-US" sz="1600" b="1" dirty="0" smtClean="0"/>
              <a:t>Biometric Backdoors: A Poisoning Attack Against Unsupervised Template Updating</a:t>
            </a:r>
            <a:r>
              <a:rPr lang="en-US" sz="1600" dirty="0" smtClean="0"/>
              <a:t>, proposed by </a:t>
            </a:r>
            <a:r>
              <a:rPr lang="en-US" sz="1600" i="1" dirty="0" smtClean="0"/>
              <a:t>Giulio Lovisotto</a:t>
            </a:r>
            <a:r>
              <a:rPr lang="en-US" sz="1600" dirty="0" smtClean="0"/>
              <a:t>, </a:t>
            </a:r>
            <a:r>
              <a:rPr lang="en-US" sz="1600" i="1" dirty="0" smtClean="0"/>
              <a:t>Simon Eberz</a:t>
            </a:r>
            <a:r>
              <a:rPr lang="en-US" sz="1600" dirty="0" smtClean="0"/>
              <a:t>, </a:t>
            </a:r>
            <a:r>
              <a:rPr lang="en-US" sz="1600" i="1" dirty="0" smtClean="0"/>
              <a:t>Ivan Martinovic</a:t>
            </a:r>
            <a:r>
              <a:rPr lang="en-US" sz="1600" dirty="0" smtClean="0"/>
              <a:t>. </a:t>
            </a:r>
          </a:p>
          <a:p>
            <a:pPr>
              <a:buNone/>
            </a:pPr>
            <a:endParaRPr lang="en-US" sz="1600"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362200" cy="1371600"/>
          </a:xfrm>
        </p:spPr>
        <p:txBody>
          <a:bodyPr/>
          <a:lstStyle/>
          <a:p>
            <a:r>
              <a:rPr lang="en-US" sz="4100" dirty="0" smtClean="0"/>
              <a:t/>
            </a:r>
            <a:br>
              <a:rPr lang="en-US" sz="4100" dirty="0" smtClean="0"/>
            </a:br>
            <a:r>
              <a:rPr lang="en-US" sz="4100" dirty="0" smtClean="0"/>
              <a:t/>
            </a:r>
            <a:br>
              <a:rPr lang="en-US" sz="4100" dirty="0" smtClean="0"/>
            </a:br>
            <a:r>
              <a:rPr lang="en-US" sz="4100" dirty="0" smtClean="0"/>
              <a:t>Key </a:t>
            </a:r>
            <a:br>
              <a:rPr lang="en-US" sz="4100" dirty="0" smtClean="0"/>
            </a:br>
            <a:r>
              <a:rPr lang="en-US" sz="4100" dirty="0" smtClean="0"/>
              <a:t>Content</a:t>
            </a:r>
            <a:endParaRPr lang="en-US" sz="4100" dirty="0"/>
          </a:p>
        </p:txBody>
      </p:sp>
      <p:sp>
        <p:nvSpPr>
          <p:cNvPr id="3" name="Text Placeholder 2"/>
          <p:cNvSpPr>
            <a:spLocks noGrp="1"/>
          </p:cNvSpPr>
          <p:nvPr>
            <p:ph type="body" idx="2"/>
          </p:nvPr>
        </p:nvSpPr>
        <p:spPr>
          <a:xfrm>
            <a:off x="381000" y="5181600"/>
            <a:ext cx="2362200" cy="685800"/>
          </a:xfrm>
        </p:spPr>
        <p:txBody>
          <a:bodyPr>
            <a:noAutofit/>
          </a:bodyPr>
          <a:lstStyle/>
          <a:p>
            <a:r>
              <a:rPr lang="en-US" sz="1400" b="1" dirty="0" smtClean="0"/>
              <a:t>NOTE </a:t>
            </a:r>
            <a:r>
              <a:rPr lang="en-US" sz="1400" dirty="0" smtClean="0"/>
              <a:t>:</a:t>
            </a:r>
          </a:p>
          <a:p>
            <a:r>
              <a:rPr lang="en-US" sz="1400" dirty="0" smtClean="0"/>
              <a:t>All visualization shown are the part of project itself, if not mentioned. </a:t>
            </a:r>
            <a:endParaRPr lang="en-US" sz="1400" dirty="0"/>
          </a:p>
        </p:txBody>
      </p:sp>
      <p:sp>
        <p:nvSpPr>
          <p:cNvPr id="4" name="Content Placeholder 3"/>
          <p:cNvSpPr>
            <a:spLocks noGrp="1"/>
          </p:cNvSpPr>
          <p:nvPr>
            <p:ph sz="quarter" idx="1"/>
          </p:nvPr>
        </p:nvSpPr>
        <p:spPr/>
        <p:txBody>
          <a:bodyPr>
            <a:normAutofit lnSpcReduction="10000"/>
          </a:bodyPr>
          <a:lstStyle/>
          <a:p>
            <a:pPr>
              <a:buNone/>
            </a:pPr>
            <a:endParaRPr lang="en-US" sz="2000" dirty="0" smtClean="0"/>
          </a:p>
          <a:p>
            <a:r>
              <a:rPr lang="en-US" sz="2000" dirty="0" smtClean="0"/>
              <a:t>Face Recognition.</a:t>
            </a:r>
          </a:p>
          <a:p>
            <a:endParaRPr lang="en-US" sz="2000" dirty="0" smtClean="0"/>
          </a:p>
          <a:p>
            <a:r>
              <a:rPr lang="en-US" sz="2000" dirty="0" smtClean="0"/>
              <a:t>Introduction to Adversarial Machine Learning.</a:t>
            </a:r>
          </a:p>
          <a:p>
            <a:endParaRPr lang="en-US" sz="2000" dirty="0" smtClean="0"/>
          </a:p>
          <a:p>
            <a:r>
              <a:rPr lang="en-US" sz="2000" dirty="0" smtClean="0"/>
              <a:t>Poisoning Sample Generation.</a:t>
            </a:r>
          </a:p>
          <a:p>
            <a:endParaRPr lang="en-US" sz="2000" dirty="0" smtClean="0"/>
          </a:p>
          <a:p>
            <a:r>
              <a:rPr lang="en-US" sz="2000" dirty="0" smtClean="0"/>
              <a:t>Adversarial Attack Injection.</a:t>
            </a:r>
          </a:p>
          <a:p>
            <a:endParaRPr lang="en-US" sz="2000" dirty="0" smtClean="0"/>
          </a:p>
          <a:p>
            <a:r>
              <a:rPr lang="en-US" sz="2000" dirty="0" smtClean="0"/>
              <a:t>Samples Visualization.</a:t>
            </a:r>
          </a:p>
          <a:p>
            <a:endParaRPr lang="en-US" sz="2000" dirty="0" smtClean="0"/>
          </a:p>
          <a:p>
            <a:r>
              <a:rPr lang="en-US" sz="2000" dirty="0" smtClean="0"/>
              <a:t>Attack Countermeasures.</a:t>
            </a:r>
          </a:p>
          <a:p>
            <a:endParaRPr lang="en-US" sz="2000" dirty="0" smtClean="0"/>
          </a:p>
          <a:p>
            <a:r>
              <a:rPr lang="en-US" sz="2000" dirty="0" smtClean="0"/>
              <a:t>Evaluation.</a:t>
            </a:r>
          </a:p>
          <a:p>
            <a:pPr>
              <a:buNone/>
            </a:pPr>
            <a:endParaRPr lang="en-US" sz="2000" b="1" dirty="0" smtClean="0"/>
          </a:p>
        </p:txBody>
      </p:sp>
      <p:pic>
        <p:nvPicPr>
          <p:cNvPr id="2051" name="Picture 3" descr="C:\Users\Akhilesh\Desktop\SOP\content.png"/>
          <p:cNvPicPr>
            <a:picLocks noChangeAspect="1" noChangeArrowheads="1"/>
          </p:cNvPicPr>
          <p:nvPr/>
        </p:nvPicPr>
        <p:blipFill>
          <a:blip r:embed="rId2"/>
          <a:srcRect/>
          <a:stretch>
            <a:fillRect/>
          </a:stretch>
        </p:blipFill>
        <p:spPr bwMode="auto">
          <a:xfrm>
            <a:off x="304800" y="2514600"/>
            <a:ext cx="2362200" cy="2438400"/>
          </a:xfrm>
          <a:prstGeom prst="rect">
            <a:avLst/>
          </a:prstGeom>
          <a:noFill/>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khilesh\Downloads\WhatsApp Image 2020-11-23 at 5.35.37 PM.jpeg"/>
          <p:cNvPicPr>
            <a:picLocks noChangeAspect="1" noChangeArrowheads="1"/>
          </p:cNvPicPr>
          <p:nvPr/>
        </p:nvPicPr>
        <p:blipFill>
          <a:blip r:embed="rId2"/>
          <a:srcRect/>
          <a:stretch>
            <a:fillRect/>
          </a:stretch>
        </p:blipFill>
        <p:spPr bwMode="auto">
          <a:xfrm>
            <a:off x="228600" y="304800"/>
            <a:ext cx="8591551" cy="5486400"/>
          </a:xfrm>
          <a:prstGeom prst="rect">
            <a:avLst/>
          </a:prstGeom>
          <a:noFill/>
        </p:spPr>
      </p:pic>
      <p:sp>
        <p:nvSpPr>
          <p:cNvPr id="4" name="TextBox 3"/>
          <p:cNvSpPr txBox="1"/>
          <p:nvPr/>
        </p:nvSpPr>
        <p:spPr>
          <a:xfrm>
            <a:off x="2438400" y="2819400"/>
            <a:ext cx="1524000" cy="381000"/>
          </a:xfrm>
          <a:prstGeom prst="rect">
            <a:avLst/>
          </a:prstGeom>
          <a:noFill/>
        </p:spPr>
        <p:txBody>
          <a:bodyPr wrap="square" rtlCol="0">
            <a:spAutoFit/>
          </a:bodyPr>
          <a:lstStyle/>
          <a:p>
            <a:pPr algn="ctr"/>
            <a:r>
              <a:rPr lang="en-US" u="sng" dirty="0" smtClean="0"/>
              <a:t>MTCNN</a:t>
            </a:r>
            <a:endParaRPr lang="en-US" u="sng" dirty="0"/>
          </a:p>
        </p:txBody>
      </p:sp>
      <p:sp>
        <p:nvSpPr>
          <p:cNvPr id="5" name="TextBox 4"/>
          <p:cNvSpPr txBox="1"/>
          <p:nvPr/>
        </p:nvSpPr>
        <p:spPr>
          <a:xfrm>
            <a:off x="4648200" y="4114800"/>
            <a:ext cx="1600200" cy="381000"/>
          </a:xfrm>
          <a:prstGeom prst="rect">
            <a:avLst/>
          </a:prstGeom>
          <a:noFill/>
        </p:spPr>
        <p:txBody>
          <a:bodyPr wrap="square" rtlCol="0">
            <a:spAutoFit/>
          </a:bodyPr>
          <a:lstStyle/>
          <a:p>
            <a:pPr algn="ctr"/>
            <a:r>
              <a:rPr lang="en-US" u="sng" dirty="0" smtClean="0"/>
              <a:t>Face-Net</a:t>
            </a:r>
            <a:endParaRPr lang="en-US" u="sng" dirty="0"/>
          </a:p>
        </p:txBody>
      </p:sp>
      <p:sp>
        <p:nvSpPr>
          <p:cNvPr id="7" name="TextBox 6"/>
          <p:cNvSpPr txBox="1"/>
          <p:nvPr/>
        </p:nvSpPr>
        <p:spPr>
          <a:xfrm>
            <a:off x="4648200" y="4419600"/>
            <a:ext cx="1600200" cy="381000"/>
          </a:xfrm>
          <a:prstGeom prst="rect">
            <a:avLst/>
          </a:prstGeom>
          <a:noFill/>
        </p:spPr>
        <p:txBody>
          <a:bodyPr wrap="square" rtlCol="0">
            <a:spAutoFit/>
          </a:bodyPr>
          <a:lstStyle/>
          <a:p>
            <a:r>
              <a:rPr lang="en-US" dirty="0" smtClean="0"/>
              <a:t>N-dim. vector</a:t>
            </a:r>
            <a:endParaRPr lang="en-US"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Face </a:t>
            </a:r>
            <a:r>
              <a:rPr lang="en-US" sz="3600" dirty="0" smtClean="0"/>
              <a:t>Recognition</a:t>
            </a:r>
            <a:endParaRPr lang="en-US" dirty="0"/>
          </a:p>
        </p:txBody>
      </p:sp>
      <p:sp>
        <p:nvSpPr>
          <p:cNvPr id="3" name="Content Placeholder 2"/>
          <p:cNvSpPr>
            <a:spLocks noGrp="1"/>
          </p:cNvSpPr>
          <p:nvPr>
            <p:ph sz="quarter" idx="1"/>
          </p:nvPr>
        </p:nvSpPr>
        <p:spPr/>
        <p:txBody>
          <a:bodyPr>
            <a:normAutofit lnSpcReduction="10000"/>
          </a:bodyPr>
          <a:lstStyle/>
          <a:p>
            <a:r>
              <a:rPr lang="en-US" sz="1600" dirty="0" smtClean="0"/>
              <a:t>Face Recognition is a recognition technique used to detect faces of individuals whose images saved in the data set. Despite the point that other methods of identification can be more accurate, face recognition has always remained a significant focus of research because of its non-meddling nature and because it is people’s facile method of personal identification.</a:t>
            </a:r>
          </a:p>
          <a:p>
            <a:endParaRPr lang="en-US" sz="1600" dirty="0" smtClean="0"/>
          </a:p>
          <a:p>
            <a:r>
              <a:rPr lang="en-US" sz="1600" b="1" dirty="0" smtClean="0"/>
              <a:t>Neural Network</a:t>
            </a:r>
            <a:r>
              <a:rPr lang="en-US" sz="1600" dirty="0" smtClean="0"/>
              <a:t> has continued to use pattern recognition and classification. I used them as a feature vector(128) extractor. There are many methods, which </a:t>
            </a:r>
            <a:r>
              <a:rPr lang="en-US" sz="1600" b="1" dirty="0" smtClean="0"/>
              <a:t>combined with tools like SVM's, logistic regression, etc and make a hybrid classifier for face recognition</a:t>
            </a:r>
            <a:r>
              <a:rPr lang="en-US" sz="1600" dirty="0" smtClean="0"/>
              <a:t>.</a:t>
            </a:r>
          </a:p>
          <a:p>
            <a:endParaRPr lang="en-US" sz="1600" dirty="0" smtClean="0"/>
          </a:p>
          <a:p>
            <a:r>
              <a:rPr lang="en-US" sz="1600" dirty="0" smtClean="0"/>
              <a:t>I </a:t>
            </a:r>
            <a:r>
              <a:rPr lang="en-US" sz="1600" dirty="0" smtClean="0"/>
              <a:t>used </a:t>
            </a:r>
            <a:r>
              <a:rPr lang="en-US" sz="1600" b="1" dirty="0" smtClean="0"/>
              <a:t>Multi-Task Cascaded </a:t>
            </a:r>
            <a:r>
              <a:rPr lang="en-US" sz="1600" b="1" dirty="0" smtClean="0"/>
              <a:t>Convolutional</a:t>
            </a:r>
            <a:r>
              <a:rPr lang="en-US" sz="1600" b="1" dirty="0" smtClean="0"/>
              <a:t> Neural </a:t>
            </a:r>
            <a:r>
              <a:rPr lang="en-US" sz="1600" b="1" dirty="0" smtClean="0"/>
              <a:t>Network </a:t>
            </a:r>
            <a:r>
              <a:rPr lang="en-US" sz="1600" dirty="0" smtClean="0"/>
              <a:t>(</a:t>
            </a:r>
            <a:r>
              <a:rPr lang="en-US" sz="1600" i="1" dirty="0" smtClean="0"/>
              <a:t>MTCNN</a:t>
            </a:r>
            <a:r>
              <a:rPr lang="en-US" sz="1600" dirty="0" smtClean="0"/>
              <a:t>) for face bounding box recognition (</a:t>
            </a:r>
            <a:r>
              <a:rPr lang="en-US" sz="1600" dirty="0" smtClean="0">
                <a:hlinkClick r:id="rId2"/>
              </a:rPr>
              <a:t>PAPER</a:t>
            </a:r>
            <a:r>
              <a:rPr lang="en-US" sz="1600" dirty="0" smtClean="0"/>
              <a:t>).</a:t>
            </a:r>
            <a:endParaRPr lang="en-US" sz="1600" b="1" dirty="0" smtClean="0"/>
          </a:p>
          <a:p>
            <a:endParaRPr lang="en-US" sz="1600" dirty="0" smtClean="0"/>
          </a:p>
          <a:p>
            <a:r>
              <a:rPr lang="en-US" sz="1600" dirty="0" smtClean="0"/>
              <a:t>I used </a:t>
            </a:r>
            <a:r>
              <a:rPr lang="en-US" sz="1600" b="1" dirty="0" smtClean="0"/>
              <a:t>FACE-NET DL</a:t>
            </a:r>
            <a:r>
              <a:rPr lang="en-US" sz="1600" smtClean="0"/>
              <a:t> </a:t>
            </a:r>
            <a:r>
              <a:rPr lang="en-US" sz="1600" smtClean="0"/>
              <a:t>model </a:t>
            </a:r>
            <a:r>
              <a:rPr lang="en-US" sz="1600" dirty="0" smtClean="0"/>
              <a:t>for feature extractor and </a:t>
            </a:r>
            <a:r>
              <a:rPr lang="en-US" sz="1600" b="1" dirty="0" smtClean="0"/>
              <a:t>ONE-CLASS SVM</a:t>
            </a:r>
            <a:r>
              <a:rPr lang="en-US" sz="1600" dirty="0" smtClean="0"/>
              <a:t> as a system detector.</a:t>
            </a:r>
          </a:p>
          <a:p>
            <a:endParaRPr lang="en-US" sz="1600" dirty="0" smtClean="0"/>
          </a:p>
          <a:p>
            <a:r>
              <a:rPr lang="en-US" sz="1600" dirty="0" smtClean="0"/>
              <a:t>Visit  </a:t>
            </a:r>
            <a:r>
              <a:rPr lang="en-US" sz="1600" b="1" dirty="0" smtClean="0">
                <a:hlinkClick r:id="rId3"/>
              </a:rPr>
              <a:t>NOTEBOOK</a:t>
            </a:r>
            <a:r>
              <a:rPr lang="en-US" sz="1600" dirty="0" smtClean="0"/>
              <a:t> for code implementation.</a:t>
            </a:r>
            <a:endParaRPr lang="en-US" sz="1600"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khilesh\Desktop\final.jpg"/>
          <p:cNvPicPr>
            <a:picLocks noChangeAspect="1" noChangeArrowheads="1"/>
          </p:cNvPicPr>
          <p:nvPr/>
        </p:nvPicPr>
        <p:blipFill>
          <a:blip r:embed="rId2"/>
          <a:srcRect/>
          <a:stretch>
            <a:fillRect/>
          </a:stretch>
        </p:blipFill>
        <p:spPr bwMode="auto">
          <a:xfrm>
            <a:off x="228600" y="533400"/>
            <a:ext cx="8686800" cy="2514600"/>
          </a:xfrm>
          <a:prstGeom prst="rect">
            <a:avLst/>
          </a:prstGeom>
          <a:noFill/>
        </p:spPr>
      </p:pic>
      <p:sp>
        <p:nvSpPr>
          <p:cNvPr id="3" name="TextBox 2"/>
          <p:cNvSpPr txBox="1"/>
          <p:nvPr/>
        </p:nvSpPr>
        <p:spPr>
          <a:xfrm>
            <a:off x="228600" y="2743200"/>
            <a:ext cx="2971800" cy="1200329"/>
          </a:xfrm>
          <a:prstGeom prst="rect">
            <a:avLst/>
          </a:prstGeom>
          <a:noFill/>
        </p:spPr>
        <p:txBody>
          <a:bodyPr wrap="square" rtlCol="0">
            <a:spAutoFit/>
          </a:bodyPr>
          <a:lstStyle/>
          <a:p>
            <a:endParaRPr lang="en-US" dirty="0" smtClean="0"/>
          </a:p>
          <a:p>
            <a:r>
              <a:rPr lang="en-US" dirty="0" smtClean="0"/>
              <a:t>2D Feature Distribution-</a:t>
            </a:r>
          </a:p>
          <a:p>
            <a:r>
              <a:rPr lang="en-US" dirty="0" smtClean="0"/>
              <a:t>Face-Net</a:t>
            </a:r>
          </a:p>
          <a:p>
            <a:r>
              <a:rPr lang="en-US" dirty="0" smtClean="0"/>
              <a:t>Model</a:t>
            </a:r>
            <a:endParaRPr lang="en-US" dirty="0"/>
          </a:p>
        </p:txBody>
      </p:sp>
      <p:sp>
        <p:nvSpPr>
          <p:cNvPr id="4" name="TextBox 3"/>
          <p:cNvSpPr txBox="1"/>
          <p:nvPr/>
        </p:nvSpPr>
        <p:spPr>
          <a:xfrm>
            <a:off x="304800" y="152400"/>
            <a:ext cx="2057400" cy="369332"/>
          </a:xfrm>
          <a:prstGeom prst="rect">
            <a:avLst/>
          </a:prstGeom>
          <a:noFill/>
        </p:spPr>
        <p:txBody>
          <a:bodyPr wrap="square" rtlCol="0">
            <a:spAutoFit/>
          </a:bodyPr>
          <a:lstStyle/>
          <a:p>
            <a:r>
              <a:rPr lang="en-US" dirty="0" smtClean="0"/>
              <a:t>Assets</a:t>
            </a:r>
          </a:p>
        </p:txBody>
      </p:sp>
      <p:pic>
        <p:nvPicPr>
          <p:cNvPr id="3075" name="Picture 3" descr="D:\Projects\Biometric Backdoors\Images\Feature Distribution.png"/>
          <p:cNvPicPr>
            <a:picLocks noChangeAspect="1" noChangeArrowheads="1"/>
          </p:cNvPicPr>
          <p:nvPr/>
        </p:nvPicPr>
        <p:blipFill>
          <a:blip r:embed="rId3"/>
          <a:srcRect/>
          <a:stretch>
            <a:fillRect/>
          </a:stretch>
        </p:blipFill>
        <p:spPr bwMode="auto">
          <a:xfrm>
            <a:off x="1752600" y="3352800"/>
            <a:ext cx="7141792" cy="2997200"/>
          </a:xfrm>
          <a:prstGeom prst="rect">
            <a:avLst/>
          </a:prstGeom>
          <a:noFill/>
        </p:spPr>
      </p:pic>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Adversarial Machine Learning</a:t>
            </a:r>
            <a:endParaRPr lang="en-US" dirty="0"/>
          </a:p>
        </p:txBody>
      </p:sp>
      <p:sp>
        <p:nvSpPr>
          <p:cNvPr id="3" name="Content Placeholder 2"/>
          <p:cNvSpPr>
            <a:spLocks noGrp="1"/>
          </p:cNvSpPr>
          <p:nvPr>
            <p:ph sz="quarter" idx="1"/>
          </p:nvPr>
        </p:nvSpPr>
        <p:spPr/>
        <p:txBody>
          <a:bodyPr>
            <a:normAutofit/>
          </a:bodyPr>
          <a:lstStyle/>
          <a:p>
            <a:endParaRPr lang="en-US" sz="1600" dirty="0" smtClean="0"/>
          </a:p>
          <a:p>
            <a:endParaRPr lang="en-US" sz="1600" dirty="0" smtClean="0"/>
          </a:p>
          <a:p>
            <a:r>
              <a:rPr lang="en-US" sz="1600" dirty="0" smtClean="0"/>
              <a:t>Adversarial machine learning is a machine learning technique that attempts </a:t>
            </a:r>
            <a:r>
              <a:rPr lang="en-US" sz="1600" b="1" dirty="0" smtClean="0"/>
              <a:t>to </a:t>
            </a:r>
            <a:r>
              <a:rPr lang="en-US" sz="1600" b="1" i="1" dirty="0" smtClean="0"/>
              <a:t>fool models by supplying deceptive input</a:t>
            </a:r>
            <a:r>
              <a:rPr lang="en-US" sz="1600" b="1" dirty="0" smtClean="0"/>
              <a:t>.</a:t>
            </a:r>
          </a:p>
          <a:p>
            <a:endParaRPr lang="en-US" sz="1600" dirty="0" smtClean="0"/>
          </a:p>
          <a:p>
            <a:r>
              <a:rPr lang="en-US" sz="1600" dirty="0" smtClean="0"/>
              <a:t>Our deep neural networks are </a:t>
            </a:r>
            <a:r>
              <a:rPr lang="en-US" sz="1600" b="1" dirty="0" smtClean="0"/>
              <a:t>powerful machines</a:t>
            </a:r>
            <a:r>
              <a:rPr lang="en-US" sz="1600" dirty="0" smtClean="0"/>
              <a:t>, but what we don’t understand can hurt us. As sophisticated as they are, t</a:t>
            </a:r>
            <a:r>
              <a:rPr lang="en-US" sz="1600" b="1" dirty="0" smtClean="0"/>
              <a:t>hey’re highly vulnerable to small attacks/changes </a:t>
            </a:r>
            <a:r>
              <a:rPr lang="en-US" sz="1600" dirty="0" smtClean="0"/>
              <a:t>that can radically change their outputs.</a:t>
            </a:r>
          </a:p>
          <a:p>
            <a:endParaRPr lang="en-US" sz="1600" dirty="0" smtClean="0"/>
          </a:p>
          <a:p>
            <a:r>
              <a:rPr lang="en-US" sz="1600" dirty="0" smtClean="0"/>
              <a:t>A targeted attack, for example, manipulates the input images to change the classifier. The input can be used to cause the machine to see what the attacker wants. In some cases, it’s possible to accomplish this by changing only one pixel. </a:t>
            </a:r>
            <a:r>
              <a:rPr lang="en-US" sz="1600" b="1" dirty="0" smtClean="0"/>
              <a:t>Attacker can control perturbations so that they aren’t detectable to standard noise filters. This is what makes these attacks so dangerous!</a:t>
            </a:r>
          </a:p>
          <a:p>
            <a:endParaRPr lang="en-US" sz="1600" b="1"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khilesh\Desktop\SOP\panda.png"/>
          <p:cNvPicPr>
            <a:picLocks noChangeAspect="1" noChangeArrowheads="1"/>
          </p:cNvPicPr>
          <p:nvPr/>
        </p:nvPicPr>
        <p:blipFill>
          <a:blip r:embed="rId2"/>
          <a:srcRect/>
          <a:stretch>
            <a:fillRect/>
          </a:stretch>
        </p:blipFill>
        <p:spPr bwMode="auto">
          <a:xfrm>
            <a:off x="1447800" y="3657600"/>
            <a:ext cx="7467600" cy="2209800"/>
          </a:xfrm>
          <a:prstGeom prst="rect">
            <a:avLst/>
          </a:prstGeom>
          <a:noFill/>
        </p:spPr>
      </p:pic>
      <p:sp>
        <p:nvSpPr>
          <p:cNvPr id="3" name="TextBox 2"/>
          <p:cNvSpPr txBox="1"/>
          <p:nvPr/>
        </p:nvSpPr>
        <p:spPr>
          <a:xfrm>
            <a:off x="304800" y="304800"/>
            <a:ext cx="7467600" cy="892552"/>
          </a:xfrm>
          <a:prstGeom prst="rect">
            <a:avLst/>
          </a:prstGeom>
          <a:noFill/>
        </p:spPr>
        <p:txBody>
          <a:bodyPr wrap="square" rtlCol="0">
            <a:spAutoFit/>
          </a:bodyPr>
          <a:lstStyle/>
          <a:p>
            <a:r>
              <a:rPr lang="en-US" sz="2600" u="sng" dirty="0" smtClean="0"/>
              <a:t>How</a:t>
            </a:r>
            <a:r>
              <a:rPr lang="en-US" sz="2600" dirty="0" smtClean="0"/>
              <a:t> </a:t>
            </a:r>
            <a:r>
              <a:rPr lang="en-US" sz="2600" u="sng" dirty="0" smtClean="0"/>
              <a:t>IT</a:t>
            </a:r>
            <a:r>
              <a:rPr lang="en-US" sz="2600" dirty="0" smtClean="0"/>
              <a:t> </a:t>
            </a:r>
            <a:r>
              <a:rPr lang="en-US" sz="2600" u="sng" dirty="0" smtClean="0"/>
              <a:t>works</a:t>
            </a:r>
            <a:r>
              <a:rPr lang="en-US" sz="2600" dirty="0" smtClean="0"/>
              <a:t> ?</a:t>
            </a:r>
          </a:p>
          <a:p>
            <a:endParaRPr lang="en-US" sz="2600" dirty="0"/>
          </a:p>
        </p:txBody>
      </p:sp>
      <p:sp>
        <p:nvSpPr>
          <p:cNvPr id="4" name="TextBox 3"/>
          <p:cNvSpPr txBox="1"/>
          <p:nvPr/>
        </p:nvSpPr>
        <p:spPr>
          <a:xfrm>
            <a:off x="457200" y="838200"/>
            <a:ext cx="8382000" cy="3693319"/>
          </a:xfrm>
          <a:prstGeom prst="rect">
            <a:avLst/>
          </a:prstGeom>
          <a:noFill/>
        </p:spPr>
        <p:txBody>
          <a:bodyPr wrap="square" rtlCol="0">
            <a:spAutoFit/>
          </a:bodyPr>
          <a:lstStyle/>
          <a:p>
            <a:r>
              <a:rPr lang="en-US" dirty="0" smtClean="0"/>
              <a:t>When you ask a </a:t>
            </a:r>
            <a:r>
              <a:rPr lang="en-US" b="1" dirty="0" smtClean="0"/>
              <a:t>HUMAN</a:t>
            </a:r>
            <a:r>
              <a:rPr lang="en-US" dirty="0" smtClean="0"/>
              <a:t> to describe how she detects a </a:t>
            </a:r>
            <a:r>
              <a:rPr lang="en-US" b="1" dirty="0" smtClean="0"/>
              <a:t>panda</a:t>
            </a:r>
            <a:r>
              <a:rPr lang="en-US" dirty="0" smtClean="0"/>
              <a:t> in an image, she might look for </a:t>
            </a:r>
            <a:r>
              <a:rPr lang="en-US" b="1" dirty="0" smtClean="0"/>
              <a:t>physical characteristics </a:t>
            </a:r>
            <a:r>
              <a:rPr lang="en-US" dirty="0" smtClean="0"/>
              <a:t>such as round ears, black patches around the eyes, the snout, the furry skin. She might also give other context, such as the </a:t>
            </a:r>
            <a:r>
              <a:rPr lang="en-US" b="1" dirty="0" smtClean="0"/>
              <a:t>kind of habitat she would expect </a:t>
            </a:r>
            <a:r>
              <a:rPr lang="en-US" dirty="0" smtClean="0"/>
              <a:t>to see the panda in and what kind of poses a panda takes.</a:t>
            </a:r>
          </a:p>
          <a:p>
            <a:endParaRPr lang="en-US" dirty="0" smtClean="0"/>
          </a:p>
          <a:p>
            <a:r>
              <a:rPr lang="en-US" dirty="0" smtClean="0"/>
              <a:t>To an Artificial neural network or </a:t>
            </a:r>
            <a:r>
              <a:rPr lang="en-US" b="1" dirty="0" smtClean="0"/>
              <a:t>CNNs</a:t>
            </a:r>
            <a:r>
              <a:rPr lang="en-US" dirty="0" smtClean="0"/>
              <a:t>, as long as </a:t>
            </a:r>
            <a:r>
              <a:rPr lang="en-US" b="1" dirty="0" smtClean="0"/>
              <a:t>running the pixel values </a:t>
            </a:r>
            <a:r>
              <a:rPr lang="en-US" dirty="0" smtClean="0"/>
              <a:t>through the equation provides the right answer, it is convinced that what it is seeing is indeed a panda. In other words, by </a:t>
            </a:r>
            <a:r>
              <a:rPr lang="en-US" b="1" dirty="0" smtClean="0"/>
              <a:t>tweaking the pixel values </a:t>
            </a:r>
            <a:r>
              <a:rPr lang="en-US" dirty="0" smtClean="0"/>
              <a:t>in the image the right way, you can </a:t>
            </a:r>
            <a:r>
              <a:rPr lang="en-US" b="1" dirty="0" smtClean="0"/>
              <a:t>fool</a:t>
            </a:r>
            <a:r>
              <a:rPr lang="en-US" dirty="0" smtClean="0"/>
              <a:t> the AI into thinking it is </a:t>
            </a:r>
            <a:r>
              <a:rPr lang="en-US" b="1" dirty="0" smtClean="0"/>
              <a:t>not</a:t>
            </a:r>
            <a:r>
              <a:rPr lang="en-US" dirty="0" smtClean="0"/>
              <a:t> seeing a panda.</a:t>
            </a:r>
          </a:p>
          <a:p>
            <a:endParaRPr lang="en-US" dirty="0" smtClean="0"/>
          </a:p>
          <a:p>
            <a:r>
              <a:rPr lang="en-US" i="1" dirty="0" smtClean="0"/>
              <a:t>GoogleNet</a:t>
            </a:r>
          </a:p>
          <a:p>
            <a:r>
              <a:rPr lang="en-US" dirty="0" smtClean="0"/>
              <a:t>Result -</a:t>
            </a:r>
            <a:endParaRPr lang="en-US" dirty="0"/>
          </a:p>
        </p:txBody>
      </p:sp>
      <p:sp>
        <p:nvSpPr>
          <p:cNvPr id="5" name="TextBox 4"/>
          <p:cNvSpPr txBox="1"/>
          <p:nvPr/>
        </p:nvSpPr>
        <p:spPr>
          <a:xfrm>
            <a:off x="4724400" y="6019800"/>
            <a:ext cx="4191000" cy="400110"/>
          </a:xfrm>
          <a:prstGeom prst="rect">
            <a:avLst/>
          </a:prstGeom>
          <a:noFill/>
        </p:spPr>
        <p:txBody>
          <a:bodyPr wrap="square" rtlCol="0">
            <a:spAutoFit/>
          </a:bodyPr>
          <a:lstStyle/>
          <a:p>
            <a:r>
              <a:rPr lang="en-US" sz="1000" i="1" dirty="0" smtClean="0"/>
              <a:t>PHOTO taken from </a:t>
            </a:r>
            <a:r>
              <a:rPr lang="en-US" sz="1000" i="1" dirty="0" smtClean="0">
                <a:hlinkClick r:id="rId3"/>
              </a:rPr>
              <a:t>PAPER </a:t>
            </a:r>
            <a:r>
              <a:rPr lang="en-US" sz="1000" i="1" dirty="0" smtClean="0"/>
              <a:t>- </a:t>
            </a:r>
            <a:r>
              <a:rPr lang="en-US" sz="1000" b="1" i="1" dirty="0" smtClean="0"/>
              <a:t>EXPLAINING AND HARNESSING ADVERSARIAL EXAMPLES</a:t>
            </a:r>
            <a:endParaRPr lang="en-US" sz="1000" b="1" i="1" dirty="0"/>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Poisoning Sample Generation</a:t>
            </a:r>
            <a:endParaRPr lang="en-US" dirty="0"/>
          </a:p>
        </p:txBody>
      </p:sp>
      <p:sp>
        <p:nvSpPr>
          <p:cNvPr id="3" name="Content Placeholder 2"/>
          <p:cNvSpPr>
            <a:spLocks noGrp="1"/>
          </p:cNvSpPr>
          <p:nvPr>
            <p:ph sz="quarter" idx="1"/>
          </p:nvPr>
        </p:nvSpPr>
        <p:spPr>
          <a:xfrm>
            <a:off x="301752" y="1527048"/>
            <a:ext cx="8503920" cy="5102352"/>
          </a:xfrm>
        </p:spPr>
        <p:txBody>
          <a:bodyPr>
            <a:normAutofit/>
          </a:bodyPr>
          <a:lstStyle/>
          <a:p>
            <a:r>
              <a:rPr lang="en-US" sz="1600" dirty="0" smtClean="0"/>
              <a:t>There are three categories of samples:</a:t>
            </a:r>
          </a:p>
          <a:p>
            <a:pPr lvl="3"/>
            <a:r>
              <a:rPr lang="en-US" sz="1200" dirty="0" smtClean="0"/>
              <a:t>user (victim) samples: legitimate user samples.</a:t>
            </a:r>
          </a:p>
          <a:p>
            <a:pPr lvl="3"/>
            <a:r>
              <a:rPr lang="en-US" sz="1200" dirty="0" smtClean="0"/>
              <a:t>attacker samples: samples coming from the biometric trait of the adversary.</a:t>
            </a:r>
          </a:p>
          <a:p>
            <a:pPr lvl="3"/>
            <a:r>
              <a:rPr lang="en-US" sz="1200" dirty="0" smtClean="0"/>
              <a:t>poisoning samples: samples algorithmically crafted by the adversary.</a:t>
            </a:r>
          </a:p>
          <a:p>
            <a:pPr lvl="3"/>
            <a:endParaRPr lang="en-US" sz="1200" dirty="0" smtClean="0"/>
          </a:p>
          <a:p>
            <a:r>
              <a:rPr lang="en-US" sz="1600" dirty="0" smtClean="0"/>
              <a:t>Challenges for an adversary, given a deep model </a:t>
            </a:r>
            <a:r>
              <a:rPr lang="en-US" sz="1600" i="1" dirty="0" smtClean="0"/>
              <a:t>f</a:t>
            </a:r>
            <a:r>
              <a:rPr lang="en-US" sz="1600" dirty="0" smtClean="0"/>
              <a:t> , a starting sample from the adversary </a:t>
            </a:r>
            <a:r>
              <a:rPr lang="en-US" sz="1600" i="1" dirty="0" smtClean="0"/>
              <a:t>x</a:t>
            </a:r>
            <a:r>
              <a:rPr lang="en-US" sz="1600" dirty="0" smtClean="0"/>
              <a:t>, a target sample from the user </a:t>
            </a:r>
            <a:r>
              <a:rPr lang="en-US" sz="1600" i="1" dirty="0" smtClean="0"/>
              <a:t>y</a:t>
            </a:r>
            <a:r>
              <a:rPr lang="en-US" sz="1600" dirty="0" smtClean="0"/>
              <a:t> and their respective feature vectors computed by the model </a:t>
            </a:r>
            <a:r>
              <a:rPr lang="en-US" sz="1600" i="1" dirty="0" smtClean="0"/>
              <a:t>f(x) </a:t>
            </a:r>
            <a:r>
              <a:rPr lang="en-US" sz="1600" dirty="0" smtClean="0"/>
              <a:t>and </a:t>
            </a:r>
            <a:r>
              <a:rPr lang="en-US" sz="1600" i="1" dirty="0" smtClean="0"/>
              <a:t>f(y):</a:t>
            </a:r>
            <a:endParaRPr lang="en-US" sz="900" i="1" dirty="0" smtClean="0"/>
          </a:p>
          <a:p>
            <a:pPr lvl="1"/>
            <a:r>
              <a:rPr lang="en-US" sz="1400" dirty="0" smtClean="0"/>
              <a:t>Finding a perturbation on the adversary sample features </a:t>
            </a:r>
            <a:r>
              <a:rPr lang="en-US" sz="1400" i="1" dirty="0" smtClean="0"/>
              <a:t>δx</a:t>
            </a:r>
            <a:r>
              <a:rPr lang="en-US" sz="1400" dirty="0" smtClean="0"/>
              <a:t> that minimizes</a:t>
            </a:r>
            <a:r>
              <a:rPr lang="en-US" sz="1400" b="1" dirty="0" smtClean="0"/>
              <a:t> </a:t>
            </a:r>
            <a:r>
              <a:rPr lang="es-ES" sz="1400" b="1" dirty="0" smtClean="0"/>
              <a:t>∥ </a:t>
            </a:r>
            <a:r>
              <a:rPr lang="es-ES" sz="1400" b="1" i="1" dirty="0" smtClean="0"/>
              <a:t>f(x + δx) − f(y) </a:t>
            </a:r>
            <a:r>
              <a:rPr lang="es-ES" sz="1400" b="1" dirty="0" smtClean="0"/>
              <a:t>∥</a:t>
            </a:r>
            <a:r>
              <a:rPr lang="es-ES" sz="1400" dirty="0" smtClean="0"/>
              <a:t>.</a:t>
            </a:r>
            <a:endParaRPr lang="en-US" sz="1300" dirty="0" smtClean="0"/>
          </a:p>
          <a:p>
            <a:pPr lvl="1"/>
            <a:r>
              <a:rPr lang="en-US" sz="1300" dirty="0" smtClean="0"/>
              <a:t>All the </a:t>
            </a:r>
            <a:r>
              <a:rPr lang="en-US" sz="1400" dirty="0" smtClean="0"/>
              <a:t>perturbations </a:t>
            </a:r>
            <a:r>
              <a:rPr lang="en-US" sz="1300" dirty="0" smtClean="0"/>
              <a:t>can be done on the </a:t>
            </a:r>
            <a:r>
              <a:rPr lang="en-US" sz="1400" dirty="0" smtClean="0"/>
              <a:t>area of the glasses.</a:t>
            </a:r>
          </a:p>
          <a:p>
            <a:pPr lvl="1"/>
            <a:r>
              <a:rPr lang="en-US" sz="1400" dirty="0" smtClean="0"/>
              <a:t>Account for the glasses smoothness ( V(</a:t>
            </a:r>
            <a:r>
              <a:rPr lang="el-GR" sz="1400" dirty="0" smtClean="0"/>
              <a:t>δ</a:t>
            </a:r>
            <a:r>
              <a:rPr lang="en-US" sz="1400" dirty="0" smtClean="0"/>
              <a:t>x ) ) and real-world printability.</a:t>
            </a:r>
          </a:p>
          <a:p>
            <a:pPr lvl="1"/>
            <a:r>
              <a:rPr lang="en-US" sz="1400" dirty="0" smtClean="0"/>
              <a:t>Maintain False rejection rate(FRR) for a legitimate user.</a:t>
            </a:r>
          </a:p>
          <a:p>
            <a:pPr lvl="1"/>
            <a:r>
              <a:rPr lang="en-US" sz="1400" dirty="0" smtClean="0"/>
              <a:t>Increase Imposter (adversary) acceptance rate(IAR). </a:t>
            </a:r>
          </a:p>
          <a:p>
            <a:pPr lvl="1">
              <a:buNone/>
            </a:pPr>
            <a:endParaRPr lang="en-US" sz="1400" dirty="0" smtClean="0"/>
          </a:p>
          <a:p>
            <a:r>
              <a:rPr lang="es-ES" sz="1600" dirty="0" smtClean="0"/>
              <a:t>I have used SVM-</a:t>
            </a:r>
            <a:r>
              <a:rPr lang="en-US" sz="1600" dirty="0" smtClean="0"/>
              <a:t>OneClass</a:t>
            </a:r>
            <a:r>
              <a:rPr lang="es-ES" sz="1600" dirty="0" smtClean="0"/>
              <a:t> Algorithm for </a:t>
            </a:r>
            <a:r>
              <a:rPr lang="en-US" sz="1600" dirty="0" smtClean="0"/>
              <a:t>classification</a:t>
            </a:r>
            <a:r>
              <a:rPr lang="es-ES" sz="1600" dirty="0" smtClean="0"/>
              <a:t> on top of Face-Net (</a:t>
            </a:r>
            <a:r>
              <a:rPr lang="es-ES" sz="1600" dirty="0" smtClean="0">
                <a:hlinkClick r:id="rId2"/>
              </a:rPr>
              <a:t>paper</a:t>
            </a:r>
            <a:r>
              <a:rPr lang="es-ES" sz="1600" dirty="0" smtClean="0"/>
              <a:t>) deep neural network </a:t>
            </a:r>
            <a:r>
              <a:rPr lang="af-ZA" sz="1600" dirty="0" smtClean="0"/>
              <a:t>for</a:t>
            </a:r>
            <a:r>
              <a:rPr lang="es-ES" sz="1600" dirty="0" smtClean="0"/>
              <a:t> </a:t>
            </a:r>
            <a:r>
              <a:rPr lang="en-US" sz="1600" dirty="0" smtClean="0"/>
              <a:t>the</a:t>
            </a:r>
            <a:r>
              <a:rPr lang="es-ES" sz="1600" dirty="0" smtClean="0"/>
              <a:t> </a:t>
            </a:r>
            <a:r>
              <a:rPr lang="en-US" sz="1600" dirty="0" smtClean="0"/>
              <a:t>project</a:t>
            </a:r>
            <a:r>
              <a:rPr lang="es-ES" sz="1600" dirty="0" smtClean="0"/>
              <a:t>. Also, </a:t>
            </a:r>
            <a:r>
              <a:rPr lang="en-US" sz="1600" dirty="0" smtClean="0"/>
              <a:t>considered </a:t>
            </a:r>
            <a:r>
              <a:rPr lang="en-US" sz="1600" i="1" dirty="0" smtClean="0"/>
              <a:t>ben affleck</a:t>
            </a:r>
            <a:r>
              <a:rPr lang="en-US" sz="1600" dirty="0" smtClean="0"/>
              <a:t> as a Legitimate user and </a:t>
            </a:r>
            <a:r>
              <a:rPr lang="en-US" sz="1600" i="1" dirty="0" smtClean="0"/>
              <a:t>Jerry Seinfeld</a:t>
            </a:r>
            <a:r>
              <a:rPr lang="en-US" sz="1600" dirty="0" smtClean="0"/>
              <a:t> as Attacker.</a:t>
            </a:r>
          </a:p>
          <a:p>
            <a:endParaRPr lang="en-US" sz="1600" dirty="0" smtClean="0"/>
          </a:p>
          <a:p>
            <a:r>
              <a:rPr lang="en-US" sz="1600" dirty="0" smtClean="0"/>
              <a:t>Visit  </a:t>
            </a:r>
            <a:r>
              <a:rPr lang="en-US" sz="1600" b="1" dirty="0" smtClean="0">
                <a:hlinkClick r:id="rId3"/>
              </a:rPr>
              <a:t>NOTEBOOK</a:t>
            </a:r>
            <a:r>
              <a:rPr lang="en-US" sz="1600" dirty="0" smtClean="0"/>
              <a:t> for code implementation.</a:t>
            </a:r>
          </a:p>
          <a:p>
            <a:endParaRPr lang="es-ES" sz="1600" dirty="0" smtClean="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373</TotalTime>
  <Words>980</Words>
  <Application>Microsoft Office PowerPoint</Application>
  <PresentationFormat>On-screen Show (4:3)</PresentationFormat>
  <Paragraphs>138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Biometric Backdoors </vt:lpstr>
      <vt:lpstr>ABSTRACT</vt:lpstr>
      <vt:lpstr>  Key  Content</vt:lpstr>
      <vt:lpstr>Slide 4</vt:lpstr>
      <vt:lpstr>Face Recognition</vt:lpstr>
      <vt:lpstr>Slide 6</vt:lpstr>
      <vt:lpstr>Adversarial Machine Learning</vt:lpstr>
      <vt:lpstr>Slide 8</vt:lpstr>
      <vt:lpstr>Poisoning Sample Generation</vt:lpstr>
      <vt:lpstr>Slide 10</vt:lpstr>
      <vt:lpstr>Slide 11</vt:lpstr>
      <vt:lpstr>Adversarial Attack Injection</vt:lpstr>
      <vt:lpstr>Slide 13</vt:lpstr>
      <vt:lpstr>Attack Countermeasures</vt:lpstr>
      <vt:lpstr>Slide 15</vt:lpstr>
      <vt:lpstr>Evaluation</vt:lpstr>
      <vt:lpstr>Slide 17</vt:lpstr>
      <vt:lpstr>Slide 18</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Akhilesh Kapse</dc:creator>
  <cp:lastModifiedBy>Akhilesh Kapse</cp:lastModifiedBy>
  <cp:revision>89</cp:revision>
  <dcterms:created xsi:type="dcterms:W3CDTF">2020-11-14T06:00:24Z</dcterms:created>
  <dcterms:modified xsi:type="dcterms:W3CDTF">2020-11-24T04:45:56Z</dcterms:modified>
</cp:coreProperties>
</file>