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C0A4E5-0377-46CF-87E3-46879BD0060F}">
  <a:tblStyle styleId="{AFC0A4E5-0377-46CF-87E3-46879BD00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018c84e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018c84e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018c84e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e3018c84e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018c84e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018c84e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018c84e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3018c84e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018c84e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018c84e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018c84e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3018c84e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018c84e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018c84e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018c84e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018c84e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018c84e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018c84e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3"/>
          <p:cNvCxnSpPr/>
          <p:nvPr/>
        </p:nvCxnSpPr>
        <p:spPr>
          <a:xfrm>
            <a:off x="0" y="48577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  <p:sp>
        <p:nvSpPr>
          <p:cNvPr id="56" name="Google Shape;56;p13"/>
          <p:cNvSpPr txBox="1"/>
          <p:nvPr/>
        </p:nvSpPr>
        <p:spPr>
          <a:xfrm>
            <a:off x="123501" y="4857695"/>
            <a:ext cx="5791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371600" y="0"/>
            <a:ext cx="59673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  <a:defRPr b="0" i="0" sz="3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28600" y="965597"/>
            <a:ext cx="86868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7818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sz="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924225" y="642950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47075" y="3606475"/>
            <a:ext cx="59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| Akhilesh Kapse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16 July 2021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25600" y="1979050"/>
            <a:ext cx="695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York University Tandon School of Engineering, Brooklyn, 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325525" y="101950"/>
            <a:ext cx="5732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Working with new idea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4500" y="1110275"/>
            <a:ext cx="659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improvement in model performance, we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are 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rying out the sequential data for training the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2/3 consecutive timestep images to model for predictions.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0" y="2571750"/>
            <a:ext cx="4442574" cy="20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034725" y="200925"/>
            <a:ext cx="6339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Model with 2 Image-Input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1675" y="1471038"/>
            <a:ext cx="58770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1 ( t-timestep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2 ( (t+1)-timestep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Velocity Components for Image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Loss- MSE + Cosine Similarity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075" y="1597450"/>
            <a:ext cx="5522499" cy="2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b="0" i="0" lang="en" sz="2722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5" y="1223575"/>
            <a:ext cx="7862548" cy="36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034725" y="200925"/>
            <a:ext cx="6339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Model with 3 Image-Input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81675" y="1471038"/>
            <a:ext cx="58770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0 ( (t-1) -timestep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1 ( t -timestep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2 ( (t+1) -timestep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Velocity Components for Image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Loss- MSE + Cosine Similarity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100" y="1688050"/>
            <a:ext cx="5556474" cy="26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b="0" i="0" lang="en" sz="2722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5" y="869300"/>
            <a:ext cx="7862553" cy="40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874000" y="321475"/>
            <a:ext cx="6499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Time Analysis - Masking Model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1143300" y="2640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{AFC0A4E5-0377-46CF-87E3-46879BD0060F}</a:tableStyleId>
              </a:tblPr>
              <a:tblGrid>
                <a:gridCol w="1873825"/>
                <a:gridCol w="1873825"/>
                <a:gridCol w="1873825"/>
                <a:gridCol w="1873825"/>
              </a:tblGrid>
              <a:tr h="6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Impactor Type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Spherical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(447 images)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Cylindrical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(401 images)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Plate-3cm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 images)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347.9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316.2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788.2 sec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(Tesla P100)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12.9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 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0"/>
          <p:cNvSpPr txBox="1"/>
          <p:nvPr/>
        </p:nvSpPr>
        <p:spPr>
          <a:xfrm>
            <a:off x="1094975" y="1195450"/>
            <a:ext cx="7172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Info-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Unet model ( 20 batch size)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params: 34,536,897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Trainable params: 34,525,121 Non-trainable params: 11,776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874000" y="321475"/>
            <a:ext cx="6499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Time Analysis - Velocity Field Model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1143300" y="26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{AFC0A4E5-0377-46CF-87E3-46879BD0060F}</a:tableStyleId>
              </a:tblPr>
              <a:tblGrid>
                <a:gridCol w="1873825"/>
                <a:gridCol w="1873825"/>
                <a:gridCol w="1873825"/>
                <a:gridCol w="1873825"/>
              </a:tblGrid>
              <a:tr h="7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Impactor Type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Spherical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(447 images)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Cylindrical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(401 images)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Plate-3cm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 images)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942.6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867.8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2206 sec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(Tesla P100)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21.8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10.4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28.6 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1"/>
          <p:cNvSpPr txBox="1"/>
          <p:nvPr/>
        </p:nvSpPr>
        <p:spPr>
          <a:xfrm>
            <a:off x="1074900" y="1305975"/>
            <a:ext cx="7172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Info-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Saim-Unet model ( 20 batch size)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params: 56,465,411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Trainable params: 21,917,762 Non-trainable params: 34,547,649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325525" y="101950"/>
            <a:ext cx="5732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64500" y="1110275"/>
            <a:ext cx="6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 of pressure ground truth data from model.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477175" y="3743800"/>
            <a:ext cx="3000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