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13755d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f13755d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13755d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f13755d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13755d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13755d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fb4e6a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fb4e6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13755d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13755d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13755d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13755d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916873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916873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sz="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l.archives-ouvertes.fr/hal-02401463/file/nn_flow_2d.pdf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24225" y="1185425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47075" y="3345275"/>
            <a:ext cx="590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(PhD) | Akhilesh Kapse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11 June 2021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7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43750"/>
              <a:buFont typeface="Georgia"/>
              <a:buNone/>
            </a:pPr>
            <a:r>
              <a:rPr lang="en" sz="32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2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338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80"/>
              <a:buChar char="▪"/>
            </a:pPr>
            <a:r>
              <a:rPr lang="en" sz="1195">
                <a:solidFill>
                  <a:schemeClr val="dk1"/>
                </a:solidFill>
              </a:rPr>
              <a:t>Conservation laws have been the dominant building blocks for flow modeling over the past centuries.</a:t>
            </a:r>
            <a:endParaRPr sz="1195">
              <a:solidFill>
                <a:schemeClr val="dk1"/>
              </a:solidFill>
            </a:endParaRPr>
          </a:p>
          <a:p>
            <a:pPr indent="-37338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Char char="▪"/>
            </a:pPr>
            <a:r>
              <a:rPr lang="en" sz="1195">
                <a:solidFill>
                  <a:schemeClr val="dk1"/>
                </a:solidFill>
              </a:rPr>
              <a:t>Simulations using  </a:t>
            </a:r>
            <a:r>
              <a:rPr b="1" lang="en" sz="1195">
                <a:solidFill>
                  <a:schemeClr val="dk1"/>
                </a:solidFill>
              </a:rPr>
              <a:t>Navier–Stokes</a:t>
            </a:r>
            <a:r>
              <a:rPr lang="en" sz="1195">
                <a:solidFill>
                  <a:schemeClr val="dk1"/>
                </a:solidFill>
              </a:rPr>
              <a:t> (RANS) equations are beyond our current computational resources for any general use. An alternative is to perform simulations based on approximations of these equations (</a:t>
            </a:r>
            <a:r>
              <a:rPr b="1" lang="en" sz="1195">
                <a:solidFill>
                  <a:schemeClr val="dk1"/>
                </a:solidFill>
              </a:rPr>
              <a:t>Differential equations</a:t>
            </a:r>
            <a:r>
              <a:rPr lang="en" sz="1195">
                <a:solidFill>
                  <a:schemeClr val="dk1"/>
                </a:solidFill>
              </a:rPr>
              <a:t>) or laboratory experiments for a specific configuration.</a:t>
            </a:r>
            <a:endParaRPr sz="1195">
              <a:solidFill>
                <a:schemeClr val="dk1"/>
              </a:solidFill>
            </a:endParaRPr>
          </a:p>
          <a:p>
            <a:pPr indent="-37338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Char char="▪"/>
            </a:pPr>
            <a:r>
              <a:rPr b="1" lang="en" sz="1195">
                <a:solidFill>
                  <a:schemeClr val="dk1"/>
                </a:solidFill>
              </a:rPr>
              <a:t>ML </a:t>
            </a:r>
            <a:r>
              <a:rPr lang="en" sz="1195">
                <a:solidFill>
                  <a:schemeClr val="dk1"/>
                </a:solidFill>
              </a:rPr>
              <a:t>provides a modular and agile modeling framework that can be tailored to address many challenges in fluid mechanics, such as reduced-order modeling, experimental data processing, shape optimization, turbulence closure modeling, and control.</a:t>
            </a:r>
            <a:endParaRPr sz="1195">
              <a:solidFill>
                <a:schemeClr val="dk1"/>
              </a:solidFill>
            </a:endParaRPr>
          </a:p>
          <a:p>
            <a:pPr indent="-37338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80"/>
              <a:buChar char="▪"/>
            </a:pPr>
            <a:r>
              <a:rPr lang="en" sz="1300">
                <a:solidFill>
                  <a:schemeClr val="dk1"/>
                </a:solidFill>
              </a:rPr>
              <a:t>Number of publications matching keywords ”</a:t>
            </a:r>
            <a:r>
              <a:rPr i="1" lang="en" sz="1300">
                <a:solidFill>
                  <a:schemeClr val="dk1"/>
                </a:solidFill>
              </a:rPr>
              <a:t>machine learning</a:t>
            </a:r>
            <a:r>
              <a:rPr lang="en" sz="1300">
                <a:solidFill>
                  <a:schemeClr val="dk1"/>
                </a:solidFill>
              </a:rPr>
              <a:t>”,                                                                      ”</a:t>
            </a:r>
            <a:r>
              <a:rPr i="1" lang="en" sz="1300">
                <a:solidFill>
                  <a:schemeClr val="dk1"/>
                </a:solidFill>
              </a:rPr>
              <a:t>neural networks</a:t>
            </a:r>
            <a:r>
              <a:rPr lang="en" sz="1300">
                <a:solidFill>
                  <a:schemeClr val="dk1"/>
                </a:solidFill>
              </a:rPr>
              <a:t>” and ”</a:t>
            </a:r>
            <a:r>
              <a:rPr i="1" lang="en" sz="1300">
                <a:solidFill>
                  <a:schemeClr val="dk1"/>
                </a:solidFill>
              </a:rPr>
              <a:t>computational fluid dynamics</a:t>
            </a:r>
            <a:r>
              <a:rPr lang="en" sz="1300">
                <a:solidFill>
                  <a:schemeClr val="dk1"/>
                </a:solidFill>
              </a:rPr>
              <a:t>” in                                                                                       Google Scholar, between 2000 and 2018. [</a:t>
            </a:r>
            <a:r>
              <a:rPr lang="en" sz="13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372">
                <a:solidFill>
                  <a:schemeClr val="dk1"/>
                </a:solidFill>
              </a:rPr>
              <a:t> Developing </a:t>
            </a:r>
            <a:r>
              <a:rPr i="1" lang="en" sz="1372">
                <a:solidFill>
                  <a:schemeClr val="dk1"/>
                </a:solidFill>
              </a:rPr>
              <a:t>Deep learning</a:t>
            </a:r>
            <a:r>
              <a:rPr lang="en" sz="1372">
                <a:solidFill>
                  <a:schemeClr val="dk1"/>
                </a:solidFill>
              </a:rPr>
              <a:t> methods that can incorporate</a:t>
            </a:r>
            <a:endParaRPr sz="13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372">
                <a:solidFill>
                  <a:schemeClr val="dk1"/>
                </a:solidFill>
              </a:rPr>
              <a:t> physical laws in a  systematic manner is a key element in</a:t>
            </a:r>
            <a:endParaRPr sz="13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72">
                <a:solidFill>
                  <a:schemeClr val="dk1"/>
                </a:solidFill>
              </a:rPr>
              <a:t> advancing AI for physical scienc</a:t>
            </a:r>
            <a:r>
              <a:rPr lang="en" sz="1472">
                <a:solidFill>
                  <a:schemeClr val="dk1"/>
                </a:solidFill>
              </a:rPr>
              <a:t>es.</a:t>
            </a:r>
            <a:endParaRPr sz="147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25" y="3033850"/>
            <a:ext cx="3405975" cy="1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43750"/>
              <a:buFont typeface="Georgia"/>
              <a:buNone/>
            </a:pPr>
            <a:r>
              <a:rPr lang="en" sz="32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Pipeline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50" y="1118300"/>
            <a:ext cx="7032199" cy="3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30600"/>
            <a:ext cx="8520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BaseLine-Model Architectures</a:t>
            </a:r>
            <a:endParaRPr sz="248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90"/>
              <a:buFont typeface="Georgia"/>
              <a:buNone/>
            </a:pPr>
            <a:r>
              <a:rPr lang="en" sz="248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and Losses</a:t>
            </a:r>
            <a:endParaRPr sz="248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78" name="Google Shape;78;p16"/>
          <p:cNvSpPr txBox="1"/>
          <p:nvPr/>
        </p:nvSpPr>
        <p:spPr>
          <a:xfrm>
            <a:off x="150700" y="954350"/>
            <a:ext cx="45105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1. </a:t>
            </a:r>
            <a:r>
              <a:rPr b="1" lang="en" sz="1300" u="sng"/>
              <a:t>Classification (for Masking)-</a:t>
            </a:r>
            <a:endParaRPr b="1" sz="1300"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BCE Loss 1 for fluid and 0 for rest (wall, impactor, etc..)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2. </a:t>
            </a:r>
            <a:r>
              <a:rPr b="1" lang="en" sz="1300" u="sng"/>
              <a:t>Regression</a:t>
            </a:r>
            <a:r>
              <a:rPr lang="en" sz="1300"/>
              <a:t>-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 ● Mean Square Error (L2 Loss)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● Mean Absolute Error (L1 Loss)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   L1 loss is more robust to outliers, but its derivatives are not continuous, making it inefficient to find the solution. L2 loss is sensitive to outliers, but gives a more stable and closed form solution (by setting its derivative to 0.)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 </a:t>
            </a:r>
            <a:endParaRPr i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Log-Cosh Loss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● Huber Loss (Smooth Mean Absolute Error)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Average of absolute divergence over all pixels [Divergence=0 (conditional)]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6539" r="6496" t="0"/>
          <a:stretch/>
        </p:blipFill>
        <p:spPr>
          <a:xfrm>
            <a:off x="4572000" y="1128925"/>
            <a:ext cx="4449226" cy="3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01375"/>
            <a:ext cx="8520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2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Ideas from Research Papers: U-Net</a:t>
            </a:r>
            <a:endParaRPr sz="262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2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25" y="1898675"/>
            <a:ext cx="5838623" cy="2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22450" y="1017775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U-Net is more successful than conventional models, in terms of architecture and in terms </a:t>
            </a:r>
            <a:r>
              <a:rPr b="1" lang="en">
                <a:solidFill>
                  <a:schemeClr val="dk1"/>
                </a:solidFill>
              </a:rPr>
              <a:t>pixel-based image segmentation</a:t>
            </a:r>
            <a:r>
              <a:rPr lang="en">
                <a:solidFill>
                  <a:schemeClr val="dk1"/>
                </a:solidFill>
              </a:rPr>
              <a:t> formed from convolutional neural network layers.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onsists of a contracting path (left side) and an expansive path (right side).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 the end of the architecture, the output size is equal to the input size.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22450" y="4309700"/>
            <a:ext cx="90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Ex.- Image Segmentation, Image Denoising, Dimensionality reduction, Clustering, etc.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199175" y="4678950"/>
            <a:ext cx="49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https://arxiv.org/abs/1810.08217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1085" l="5564" r="5538" t="0"/>
          <a:stretch/>
        </p:blipFill>
        <p:spPr>
          <a:xfrm>
            <a:off x="3576350" y="1426475"/>
            <a:ext cx="5557326" cy="2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31050" y="1265775"/>
            <a:ext cx="3345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</a:t>
            </a:r>
            <a:r>
              <a:rPr b="1" lang="en"/>
              <a:t>I</a:t>
            </a:r>
            <a:r>
              <a:rPr b="1" lang="en"/>
              <a:t>dentical encoders</a:t>
            </a:r>
            <a:r>
              <a:rPr lang="en"/>
              <a:t> to learn the transformations of the three components of </a:t>
            </a:r>
            <a:r>
              <a:rPr b="1" lang="en"/>
              <a:t>different scales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</a:t>
            </a:r>
            <a:r>
              <a:rPr b="1" lang="en"/>
              <a:t>shared decoder</a:t>
            </a:r>
            <a:r>
              <a:rPr lang="en"/>
              <a:t> that learns the interactions among these three components to generate the predicted 2D velocity field at the next instant.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encoder-decoder pair can be viewed as a U-net and the aggregation is weighted summation.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265775" y="0"/>
            <a:ext cx="58668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Ideas from Research Papers:</a:t>
            </a:r>
            <a:endParaRPr sz="25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Turbulent Net</a:t>
            </a:r>
            <a:endParaRPr sz="25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183675" y="4701475"/>
            <a:ext cx="39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https://arxiv.org/abs/1911.08655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31050" y="1386325"/>
            <a:ext cx="2742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Long Short-Term Memory</a:t>
            </a:r>
            <a:r>
              <a:rPr lang="en">
                <a:solidFill>
                  <a:schemeClr val="dk1"/>
                </a:solidFill>
              </a:rPr>
              <a:t> (LSTM) networks are a type of recurrent neural network capable of learning order dependence in </a:t>
            </a:r>
            <a:r>
              <a:rPr b="1" lang="en">
                <a:solidFill>
                  <a:schemeClr val="dk1"/>
                </a:solidFill>
              </a:rPr>
              <a:t>sequence prediction problems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Breaking </a:t>
            </a:r>
            <a:r>
              <a:rPr b="1" lang="en">
                <a:solidFill>
                  <a:schemeClr val="dk1"/>
                </a:solidFill>
              </a:rPr>
              <a:t>image embedding</a:t>
            </a:r>
            <a:r>
              <a:rPr lang="en">
                <a:solidFill>
                  <a:schemeClr val="dk1"/>
                </a:solidFill>
              </a:rPr>
              <a:t> into multiple timesteps.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Passing the LSTM output back to decoder.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75" y="1468525"/>
            <a:ext cx="5767126" cy="2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205500" y="0"/>
            <a:ext cx="6128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Ideas from Research Papers:</a:t>
            </a:r>
            <a:endParaRPr sz="25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Dense ED-LSTM</a:t>
            </a:r>
            <a:endParaRPr sz="25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756300" y="4691425"/>
            <a:ext cx="33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https://arxiv.org/abs/2006.05409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0" y="1195450"/>
            <a:ext cx="91440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300" u="sng"/>
          </a:p>
        </p:txBody>
      </p:sp>
      <p:sp>
        <p:nvSpPr>
          <p:cNvPr id="110" name="Google Shape;110;p20"/>
          <p:cNvSpPr txBox="1"/>
          <p:nvPr/>
        </p:nvSpPr>
        <p:spPr>
          <a:xfrm>
            <a:off x="271250" y="2230200"/>
            <a:ext cx="6017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work-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</a:t>
            </a:r>
            <a:r>
              <a:rPr lang="en" sz="1500"/>
              <a:t>xperimental setup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pre-processing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MATLAB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