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284000" y="0"/>
            <a:ext cx="1860000" cy="77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28000" cy="8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 flipH="1" rot="10800000">
            <a:off x="-30000" y="4948375"/>
            <a:ext cx="9204000" cy="765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7200" y="4948375"/>
            <a:ext cx="378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n" sz="750" u="none" cap="none" strike="noStrike">
                <a:solidFill>
                  <a:srgbClr val="674EA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Dynamical Systems Laboratory</a:t>
            </a:r>
            <a:endParaRPr b="0" i="0" sz="200" u="none" cap="none" strike="noStrike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924225" y="642950"/>
            <a:ext cx="7172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Machine learning to unveil the fluid structure interaction of air-backed impact</a:t>
            </a:r>
            <a:endParaRPr b="0" i="0" sz="2800" u="none" cap="none" strike="noStrike">
              <a:solidFill>
                <a:srgbClr val="7030A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547075" y="3606475"/>
            <a:ext cx="5907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Simon Carrillo Segura | Akhilesh Kapse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o9</a:t>
            </a:r>
            <a:r>
              <a:rPr b="0" i="0" lang="en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July 2021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225600" y="1979050"/>
            <a:ext cx="69516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Dynamical Systems Laboratory</a:t>
            </a:r>
            <a:endParaRPr b="0" i="0" sz="3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New York University Tandon School of Engineering, Brooklyn, NY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49250"/>
            <a:ext cx="8520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2865"/>
              <a:buFont typeface="Arial"/>
              <a:buNone/>
            </a:pPr>
            <a:r>
              <a:rPr lang="en" sz="2722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Turbulent Flow Net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2865"/>
              <a:buNone/>
            </a:pPr>
            <a:r>
              <a:t/>
            </a:r>
            <a:endParaRPr sz="2722">
              <a:solidFill>
                <a:srgbClr val="7030A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21075" y="1620075"/>
            <a:ext cx="2260200" cy="27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/>
              <a:t>Revised the code and data from scratch.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Fixed error in the model making part.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</a:rPr>
              <a:t>Exploratory data analysis of our input data.</a:t>
            </a:r>
            <a:endParaRPr sz="1600"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30138" t="19659"/>
          <a:stretch/>
        </p:blipFill>
        <p:spPr>
          <a:xfrm>
            <a:off x="5940550" y="1747400"/>
            <a:ext cx="3104151" cy="316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b="0" l="0" r="30516" t="23053"/>
          <a:stretch/>
        </p:blipFill>
        <p:spPr>
          <a:xfrm>
            <a:off x="2772650" y="1699875"/>
            <a:ext cx="3104150" cy="31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2883175" y="1275825"/>
            <a:ext cx="299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version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5886900" y="1275825"/>
            <a:ext cx="31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version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1608775" y="67975"/>
            <a:ext cx="56646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22"/>
              <a:buFont typeface="Arial"/>
              <a:buNone/>
            </a:pPr>
            <a:r>
              <a:rPr lang="en" sz="2722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Input EDA</a:t>
            </a:r>
            <a:endParaRPr b="0" i="0" sz="302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00" y="2511475"/>
            <a:ext cx="2479600" cy="23575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7100" y="2511475"/>
            <a:ext cx="2577400" cy="23575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78" name="Google Shape;78;p15"/>
          <p:cNvSpPr txBox="1"/>
          <p:nvPr/>
        </p:nvSpPr>
        <p:spPr>
          <a:xfrm>
            <a:off x="210975" y="984500"/>
            <a:ext cx="865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 sub-data file in .MAT file.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U,V (original) and U,V (filtered).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Difference in data (</a:t>
            </a:r>
            <a:r>
              <a:rPr lang="en"/>
              <a:t>Standard deviation) and Outliers.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1838" y="1075125"/>
            <a:ext cx="2300675" cy="17809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/>
          <p:nvPr/>
        </p:nvSpPr>
        <p:spPr>
          <a:xfrm>
            <a:off x="5698625" y="996975"/>
            <a:ext cx="33900" cy="387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7175" y="3159748"/>
            <a:ext cx="2410010" cy="178092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5790650" y="793050"/>
            <a:ext cx="33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u,v (original)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5916650" y="28560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u,v (filtered)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6412375" y="1166925"/>
            <a:ext cx="600600" cy="10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0" y="195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408"/>
              <a:buFont typeface="Arial"/>
              <a:buNone/>
            </a:pPr>
            <a:r>
              <a:rPr lang="en" sz="2722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Loss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181275" y="1105050"/>
            <a:ext cx="397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Re-define the loss function-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Mean squared error +  Cosine Similarity 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75" y="2107125"/>
            <a:ext cx="5366205" cy="27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181250" y="215250"/>
            <a:ext cx="7715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22"/>
              <a:buFont typeface="Arial"/>
              <a:buNone/>
            </a:pPr>
            <a:r>
              <a:rPr b="0" i="0" lang="en" sz="2722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Results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478100" y="1098950"/>
            <a:ext cx="22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Ground Truth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400" y="1447625"/>
            <a:ext cx="7635926" cy="333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181250" y="215250"/>
            <a:ext cx="7715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22"/>
              <a:buFont typeface="Arial"/>
              <a:buNone/>
            </a:pPr>
            <a:r>
              <a:rPr b="0" i="0" lang="en" sz="2722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Results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478100" y="1098950"/>
            <a:ext cx="22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25" y="1499150"/>
            <a:ext cx="7715399" cy="333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291325"/>
            <a:ext cx="9144000" cy="4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700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Future work</a:t>
            </a:r>
            <a:endParaRPr sz="2700">
              <a:solidFill>
                <a:srgbClr val="7030A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700" u="sng">
              <a:solidFill>
                <a:srgbClr val="7030A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301375" y="1145225"/>
            <a:ext cx="6017400" cy="19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Try out the sequential data for training the model: input will be two or three image, instead of an individual image.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can be seen as giving past, present and future information to the neural network. The neural network will learn from the relationship between those three input images.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12" name="Google Shape;112;p19"/>
          <p:cNvSpPr txBox="1"/>
          <p:nvPr/>
        </p:nvSpPr>
        <p:spPr>
          <a:xfrm>
            <a:off x="5394650" y="3204650"/>
            <a:ext cx="33954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Thank You!</a:t>
            </a:r>
            <a:endParaRPr sz="2700">
              <a:solidFill>
                <a:srgbClr val="7030A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U ppt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