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6" r:id="rId3"/>
    <p:sldId id="275" r:id="rId4"/>
    <p:sldId id="277" r:id="rId5"/>
    <p:sldId id="278" r:id="rId6"/>
    <p:sldId id="279" r:id="rId7"/>
    <p:sldId id="280" r:id="rId8"/>
    <p:sldId id="274" r:id="rId9"/>
    <p:sldId id="282" r:id="rId10"/>
    <p:sldId id="283" r:id="rId11"/>
    <p:sldId id="286" r:id="rId12"/>
    <p:sldId id="288" r:id="rId13"/>
    <p:sldId id="272" r:id="rId14"/>
    <p:sldId id="284" r:id="rId15"/>
    <p:sldId id="271" r:id="rId16"/>
    <p:sldId id="287" r:id="rId17"/>
    <p:sldId id="290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8F5A3-AC69-426A-8385-B89CE6D6D4A5}" v="597" dt="2025-06-12T09:39:3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60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lumMod val="5000"/>
                <a:lumOff val="95000"/>
              </a:schemeClr>
            </a:gs>
            <a:gs pos="84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5000"/>
                <a:lumOff val="95000"/>
              </a:schemeClr>
            </a:gs>
            <a:gs pos="66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F7DDF-5AED-1711-8CD5-B33146092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BB6D0C4-A79D-736A-CFDD-49755C63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570E66D5-6B80-87AE-266C-DC3FE5989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3DC2F9-B3E4-D408-94D6-22BF4C010256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F2AC20-1323-90C5-847F-58B5474A48E1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3099988-F418-C2D3-6BC1-DE87BC746662}"/>
              </a:ext>
            </a:extLst>
          </p:cNvPr>
          <p:cNvSpPr txBox="1"/>
          <p:nvPr/>
        </p:nvSpPr>
        <p:spPr>
          <a:xfrm>
            <a:off x="3161481" y="2168604"/>
            <a:ext cx="6170664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4000" b="1">
                <a:solidFill>
                  <a:srgbClr val="003366"/>
                </a:solidFill>
                <a:latin typeface="Segoe UI"/>
              </a:defRPr>
            </a:pPr>
            <a:r>
              <a:rPr dirty="0" err="1">
                <a:latin typeface="NimbusSanL-Bold"/>
              </a:rPr>
              <a:t>DockingRNN</a:t>
            </a:r>
            <a:r>
              <a:rPr dirty="0">
                <a:latin typeface="NimbusSanL-Bold"/>
              </a:rPr>
              <a:t>:</a:t>
            </a:r>
            <a:br>
              <a:rPr dirty="0">
                <a:latin typeface="NimbusSanL-Bold"/>
              </a:rPr>
            </a:br>
            <a:r>
              <a:rPr dirty="0" err="1">
                <a:latin typeface="NimbusSanL-Bold"/>
              </a:rPr>
              <a:t>Predizione</a:t>
            </a:r>
            <a:r>
              <a:rPr dirty="0">
                <a:latin typeface="NimbusSanL-Bold"/>
              </a:rPr>
              <a:t> di Docking Score </a:t>
            </a:r>
            <a:endParaRPr lang="it-IT" dirty="0">
              <a:latin typeface="NimbusSanL-Bold"/>
            </a:endParaRPr>
          </a:p>
          <a:p>
            <a:pPr algn="l">
              <a:defRPr sz="4000" b="1">
                <a:solidFill>
                  <a:srgbClr val="003366"/>
                </a:solidFill>
                <a:latin typeface="Segoe UI"/>
              </a:defRPr>
            </a:pPr>
            <a:r>
              <a:rPr dirty="0">
                <a:latin typeface="NimbusSanL-Bold"/>
              </a:rPr>
              <a:t>con SELFIES e RNN</a:t>
            </a:r>
          </a:p>
        </p:txBody>
      </p:sp>
    </p:spTree>
    <p:extLst>
      <p:ext uri="{BB962C8B-B14F-4D97-AF65-F5344CB8AC3E}">
        <p14:creationId xmlns:p14="http://schemas.microsoft.com/office/powerpoint/2010/main" val="282054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ABE81-87A2-3D50-C244-AE08192E4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941C5AD-1710-A9DF-A02D-29A860D3A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3D5E7B-7AE9-B41D-9B17-75538791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685" y="1931396"/>
            <a:ext cx="8512586" cy="37995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Allenamento del modello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Ottimizzazione con Adam (</a:t>
            </a:r>
            <a:r>
              <a:rPr lang="it-IT" altLang="it-IT" sz="2000" b="1" dirty="0" err="1">
                <a:solidFill>
                  <a:schemeClr val="accent5"/>
                </a:solidFill>
              </a:rPr>
              <a:t>lr</a:t>
            </a:r>
            <a:r>
              <a:rPr lang="it-IT" altLang="it-IT" sz="2000" b="1" dirty="0">
                <a:solidFill>
                  <a:schemeClr val="tx2"/>
                </a:solidFill>
              </a:rPr>
              <a:t>=1e-3, </a:t>
            </a:r>
            <a:r>
              <a:rPr lang="it-IT" altLang="it-IT" sz="2000" b="1" dirty="0" err="1">
                <a:solidFill>
                  <a:schemeClr val="accent5"/>
                </a:solidFill>
              </a:rPr>
              <a:t>weight_decay</a:t>
            </a:r>
            <a:r>
              <a:rPr lang="it-IT" altLang="it-IT" sz="2000" b="1" dirty="0">
                <a:solidFill>
                  <a:schemeClr val="tx2"/>
                </a:solidFill>
              </a:rPr>
              <a:t>=1e-5)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Funzione obiettivo </a:t>
            </a:r>
            <a:r>
              <a:rPr lang="it-IT" altLang="it-IT" sz="2000" b="1" dirty="0">
                <a:solidFill>
                  <a:schemeClr val="accent5"/>
                </a:solidFill>
              </a:rPr>
              <a:t>MSE </a:t>
            </a:r>
            <a:r>
              <a:rPr lang="it-IT" altLang="it-IT" sz="2000" b="1" dirty="0" err="1">
                <a:solidFill>
                  <a:schemeClr val="accent5"/>
                </a:solidFill>
              </a:rPr>
              <a:t>loss</a:t>
            </a:r>
            <a:endParaRPr lang="it-IT" altLang="it-IT" sz="2000" b="1" dirty="0">
              <a:solidFill>
                <a:schemeClr val="accent5"/>
              </a:solidFill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 err="1">
                <a:solidFill>
                  <a:schemeClr val="accent5"/>
                </a:solidFill>
              </a:rPr>
              <a:t>Early</a:t>
            </a:r>
            <a:r>
              <a:rPr lang="it-IT" altLang="it-IT" sz="2000" b="1" dirty="0">
                <a:solidFill>
                  <a:schemeClr val="accent5"/>
                </a:solidFill>
              </a:rPr>
              <a:t> </a:t>
            </a:r>
            <a:r>
              <a:rPr lang="it-IT" altLang="it-IT" sz="2000" b="1" dirty="0" err="1">
                <a:solidFill>
                  <a:schemeClr val="accent5"/>
                </a:solidFill>
              </a:rPr>
              <a:t>stopping</a:t>
            </a:r>
            <a:r>
              <a:rPr lang="it-IT" altLang="it-IT" sz="2000" b="1" dirty="0">
                <a:solidFill>
                  <a:schemeClr val="accent5"/>
                </a:solidFill>
              </a:rPr>
              <a:t> </a:t>
            </a:r>
            <a:r>
              <a:rPr lang="it-IT" altLang="it-IT" sz="2000" b="1" dirty="0">
                <a:solidFill>
                  <a:schemeClr val="tx2"/>
                </a:solidFill>
              </a:rPr>
              <a:t>attivo con </a:t>
            </a:r>
            <a:r>
              <a:rPr lang="it-IT" altLang="it-IT" sz="2000" b="1" dirty="0" err="1">
                <a:solidFill>
                  <a:schemeClr val="accent5"/>
                </a:solidFill>
              </a:rPr>
              <a:t>patience</a:t>
            </a:r>
            <a:r>
              <a:rPr lang="it-IT" altLang="it-IT" sz="2000" b="1" dirty="0">
                <a:solidFill>
                  <a:schemeClr val="tx2"/>
                </a:solidFill>
              </a:rPr>
              <a:t>=3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Salvataggio del miglior modello con </a:t>
            </a:r>
            <a:r>
              <a:rPr lang="it-IT" altLang="it-IT" sz="2000" b="1" dirty="0" err="1">
                <a:solidFill>
                  <a:schemeClr val="tx2"/>
                </a:solidFill>
              </a:rPr>
              <a:t>torch.save</a:t>
            </a:r>
            <a:r>
              <a:rPr lang="it-IT" altLang="it-IT" sz="2000" b="1" dirty="0">
                <a:solidFill>
                  <a:schemeClr val="tx2"/>
                </a:solidFill>
              </a:rPr>
              <a:t>(</a:t>
            </a:r>
            <a:r>
              <a:rPr lang="it-IT" altLang="it-IT" sz="2000" b="1" dirty="0" err="1">
                <a:solidFill>
                  <a:schemeClr val="tx2"/>
                </a:solidFill>
              </a:rPr>
              <a:t>model.state_dict</a:t>
            </a:r>
            <a:r>
              <a:rPr lang="it-IT" altLang="it-IT" sz="2000" b="1" dirty="0">
                <a:solidFill>
                  <a:schemeClr val="tx2"/>
                </a:solidFill>
              </a:rPr>
              <a:t>())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Tracciamento metriche: </a:t>
            </a:r>
            <a:r>
              <a:rPr lang="it-IT" altLang="it-IT" sz="2000" b="1" dirty="0" err="1">
                <a:solidFill>
                  <a:schemeClr val="tx2"/>
                </a:solidFill>
              </a:rPr>
              <a:t>train</a:t>
            </a:r>
            <a:r>
              <a:rPr lang="it-IT" altLang="it-IT" sz="2000" b="1" dirty="0">
                <a:solidFill>
                  <a:schemeClr val="tx2"/>
                </a:solidFill>
              </a:rPr>
              <a:t>/val </a:t>
            </a:r>
            <a:r>
              <a:rPr lang="it-IT" altLang="it-IT" sz="2000" b="1" dirty="0" err="1">
                <a:solidFill>
                  <a:schemeClr val="tx2"/>
                </a:solidFill>
              </a:rPr>
              <a:t>loss</a:t>
            </a:r>
            <a:r>
              <a:rPr lang="it-IT" altLang="it-IT" sz="2000" b="1" dirty="0">
                <a:solidFill>
                  <a:schemeClr val="tx2"/>
                </a:solidFill>
              </a:rPr>
              <a:t>, MAE, RMSE, R2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0B15B416-0316-7C59-5CCA-DF376E197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81C387-4B89-425F-04B9-1E4E2D161AC6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6A794E-26E2-CDA2-DA23-99A95C60FC02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3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14E59-AF64-D2EF-C888-FD84EC4A1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A37EC6-14E0-A4EC-3973-B7A4436B8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ECF6FAB2-AE04-F1B2-8164-759371729B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DB3FBD2-59BB-7C0F-8E2F-2975AAE2EE90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5FD4D8-6BD4-A188-113B-097F8B35A5EC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62835A7-7D23-197F-B8DA-EA1B753B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228" y="1280155"/>
            <a:ext cx="7818136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0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A1707-C99D-548A-3DBC-EFA001D4C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126885B-DE4B-3C56-C2C2-BB3B5BC98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925944-6E0A-11F4-F105-5E779564A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685" y="1163708"/>
            <a:ext cx="8139607" cy="535377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Risultati finali</a:t>
            </a: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 Modello più profondo e regolarizzato rispetto alla versione iniziale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 Addestramento fermato alla 18ª epoca su 30 in virtù dell` </a:t>
            </a:r>
            <a:r>
              <a:rPr lang="it-IT" altLang="it-IT" sz="2000" b="1" dirty="0" err="1">
                <a:solidFill>
                  <a:schemeClr val="tx2"/>
                </a:solidFill>
              </a:rPr>
              <a:t>early</a:t>
            </a:r>
            <a:r>
              <a:rPr lang="it-IT" altLang="it-IT" sz="2000" b="1" dirty="0">
                <a:solidFill>
                  <a:schemeClr val="tx2"/>
                </a:solidFill>
              </a:rPr>
              <a:t> </a:t>
            </a:r>
            <a:r>
              <a:rPr lang="it-IT" altLang="it-IT" sz="2000" b="1" dirty="0" err="1">
                <a:solidFill>
                  <a:schemeClr val="tx2"/>
                </a:solidFill>
              </a:rPr>
              <a:t>stopping</a:t>
            </a: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</a:rPr>
              <a:t>In base ai dati sul test set: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RMSE ≈ 0.7541, MAE ≈ 0.5804, R² ≈ 0.4236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78279EB8-CFBD-478A-6609-257377FA6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AF323A4-6420-13BF-75CC-83805057C754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44165D7-58C7-0009-4BE4-8FAF358FE51A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87D363B-82D5-AF06-B09A-A1A5FC3C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R² = 1 - [ Σ(yᵢ - ŷᵢ)² ] / [ Σ(yᵢ - ȳ)² ]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0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5000"/>
                <a:lumOff val="95000"/>
              </a:schemeClr>
            </a:gs>
            <a:gs pos="84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3E3C9-536B-7F2E-7423-1921E1E2B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A7BBD10D-1936-5E9E-BB3E-6208D620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7F2BBE72-D0ED-8ACB-D014-DC407556E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3308A0-236E-E9B4-3DE1-D591E75FCC54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5F0815-C680-DE52-79BF-99004CF0F10A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magine 7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D2784A0B-34FF-91AB-ECB4-FCBE12A0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915" y="1364343"/>
            <a:ext cx="4864196" cy="487245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A209DA-29C9-3015-8009-D84FB70B4D5F}"/>
              </a:ext>
            </a:extLst>
          </p:cNvPr>
          <p:cNvSpPr txBox="1"/>
          <p:nvPr/>
        </p:nvSpPr>
        <p:spPr>
          <a:xfrm>
            <a:off x="2924475" y="548108"/>
            <a:ext cx="67772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Valutazione sul test set</a:t>
            </a:r>
          </a:p>
        </p:txBody>
      </p:sp>
    </p:spTree>
    <p:extLst>
      <p:ext uri="{BB962C8B-B14F-4D97-AF65-F5344CB8AC3E}">
        <p14:creationId xmlns:p14="http://schemas.microsoft.com/office/powerpoint/2010/main" val="208090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9C65-51BD-1772-C62C-560A590EB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0A69009-0378-F8D7-4D85-4589FF84B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86DE31-5DDB-FF55-F807-FA93086E4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267" y="1374042"/>
            <a:ext cx="7333491" cy="49382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800" b="1" dirty="0">
                <a:solidFill>
                  <a:schemeClr val="tx2"/>
                </a:solidFill>
              </a:rPr>
              <a:t>Calcolo delle metriche: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cy-GB" altLang="it-IT" b="1" dirty="0">
                <a:solidFill>
                  <a:schemeClr val="tx2"/>
                </a:solidFill>
              </a:rPr>
              <a:t>RMSE = sqrt[ (1/n) * </a:t>
            </a:r>
            <a:r>
              <a:rPr lang="el-GR" altLang="it-IT" b="1" dirty="0">
                <a:solidFill>
                  <a:schemeClr val="tx2"/>
                </a:solidFill>
              </a:rPr>
              <a:t>Σ(</a:t>
            </a:r>
            <a:r>
              <a:rPr lang="cy-GB" altLang="it-IT" b="1" dirty="0">
                <a:solidFill>
                  <a:schemeClr val="tx2"/>
                </a:solidFill>
              </a:rPr>
              <a:t>yᵢ - ŷᵢ)² ]</a:t>
            </a:r>
            <a:endParaRPr lang="it-IT" altLang="it-IT" b="1" dirty="0">
              <a:solidFill>
                <a:schemeClr val="tx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b="1" dirty="0">
                <a:solidFill>
                  <a:schemeClr val="tx2"/>
                </a:solidFill>
              </a:rPr>
              <a:t>    Penalizza errori grandi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b="1" dirty="0">
                <a:solidFill>
                  <a:schemeClr val="tx2"/>
                </a:solidFill>
              </a:rPr>
              <a:t>    Misura l'errore medio nella stessa unità del target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cy-GB" altLang="it-IT" b="1" dirty="0">
                <a:solidFill>
                  <a:schemeClr val="tx2"/>
                </a:solidFill>
              </a:rPr>
              <a:t>MAE = (1/n) * </a:t>
            </a:r>
            <a:r>
              <a:rPr lang="el-GR" altLang="it-IT" b="1" dirty="0">
                <a:solidFill>
                  <a:schemeClr val="tx2"/>
                </a:solidFill>
              </a:rPr>
              <a:t>Σ |</a:t>
            </a:r>
            <a:r>
              <a:rPr lang="cy-GB" altLang="it-IT" b="1" dirty="0">
                <a:solidFill>
                  <a:schemeClr val="tx2"/>
                </a:solidFill>
              </a:rPr>
              <a:t>yᵢ - ŷᵢ|</a:t>
            </a:r>
            <a:endParaRPr lang="it-IT" altLang="it-IT" b="1" dirty="0">
              <a:solidFill>
                <a:schemeClr val="tx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b="1" dirty="0">
                <a:solidFill>
                  <a:schemeClr val="tx2"/>
                </a:solidFill>
              </a:rPr>
              <a:t>    Robusto agli </a:t>
            </a:r>
            <a:r>
              <a:rPr lang="it-IT" altLang="it-IT" b="1" dirty="0" err="1">
                <a:solidFill>
                  <a:schemeClr val="tx2"/>
                </a:solidFill>
              </a:rPr>
              <a:t>outlier</a:t>
            </a:r>
            <a:endParaRPr lang="it-IT" altLang="it-IT" b="1" dirty="0">
              <a:solidFill>
                <a:schemeClr val="tx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b="1" dirty="0">
                <a:solidFill>
                  <a:schemeClr val="tx2"/>
                </a:solidFill>
              </a:rPr>
              <a:t>    Misura l'errore medio in valore assoluto</a:t>
            </a:r>
            <a:endParaRPr lang="cy-GB" altLang="it-IT" b="1" dirty="0">
              <a:solidFill>
                <a:schemeClr val="tx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l-GR" altLang="it-IT" b="1" dirty="0">
                <a:solidFill>
                  <a:schemeClr val="tx2"/>
                </a:solidFill>
              </a:rPr>
              <a:t>R² = 1 - [ Σ(yᵢ - ŷᵢ)² ] / [ Σ(yᵢ - ȳ)² ]</a:t>
            </a:r>
            <a:r>
              <a:rPr lang="it-IT" altLang="it-IT" b="1" dirty="0">
                <a:solidFill>
                  <a:schemeClr val="tx2"/>
                </a:solidFill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b="1" dirty="0">
                <a:solidFill>
                  <a:schemeClr val="tx2"/>
                </a:solidFill>
              </a:rPr>
              <a:t>    R² = 1: predizione perfetta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b="1" dirty="0">
                <a:solidFill>
                  <a:schemeClr val="tx2"/>
                </a:solidFill>
              </a:rPr>
              <a:t>    R² = 0: modello non migliore della media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b="1" dirty="0">
                <a:solidFill>
                  <a:schemeClr val="tx2"/>
                </a:solidFill>
              </a:rPr>
              <a:t>    R² &lt; 0: modello peggiore della media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CF4791F3-95CD-EBAA-FE1B-1BFE29A6C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725F40-EA6C-BA7C-877D-C2A41B4C1750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0249B4-22A1-C215-D469-D87A1F30D796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C9D325F-44F7-E2DC-C538-B7B529E15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R² = 1 - [ Σ(yᵢ - ŷᵢ)² ] / [ Σ(yᵢ - ȳ)² ]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6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5000"/>
                <a:lumOff val="95000"/>
              </a:schemeClr>
            </a:gs>
            <a:gs pos="84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5BA32-1B5C-7D4E-87B8-439409C86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75C0AEE-94E5-BAC7-7A21-EC1DA009F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C642A427-D161-DD8F-6BA9-10336AD02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77E14B-A9FD-CCFC-3F28-D133A1FF6212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8A944A-6A5B-9A59-0138-45A4052B0438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magine 7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D3385EA5-9D81-D1C6-A1F9-E495E142A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59" y="803461"/>
            <a:ext cx="8361948" cy="55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9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8E3FF-E428-B964-C93A-2AC15C04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B68CCDE-212E-FE90-D21E-3ABB648D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1844B-443E-F8A4-E15C-848E4F97B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685" y="1371928"/>
            <a:ext cx="8530389" cy="50629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Approfondimenti e idee future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800" b="1" dirty="0">
              <a:solidFill>
                <a:schemeClr val="tx2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800" b="1" dirty="0">
                <a:solidFill>
                  <a:schemeClr val="tx2"/>
                </a:solidFill>
              </a:rPr>
              <a:t>Sviluppo dell’attuale modello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1400" b="1" dirty="0">
              <a:solidFill>
                <a:schemeClr val="tx2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</a:rPr>
              <a:t>Visualizzazione degli </a:t>
            </a:r>
            <a:r>
              <a:rPr lang="it-IT" altLang="it-IT" sz="2400" b="1" dirty="0" err="1">
                <a:solidFill>
                  <a:schemeClr val="tx2"/>
                </a:solidFill>
              </a:rPr>
              <a:t>embedding</a:t>
            </a:r>
            <a:r>
              <a:rPr lang="it-IT" altLang="it-IT" sz="2400" b="1" dirty="0">
                <a:solidFill>
                  <a:schemeClr val="tx2"/>
                </a:solidFill>
              </a:rPr>
              <a:t> con UMAP/t-SNE Riutilizzo del modello RNN come encoder in un VAE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</a:rPr>
              <a:t>Aggiunta di feature </a:t>
            </a:r>
            <a:r>
              <a:rPr lang="it-IT" altLang="it-IT" sz="2400" b="1" dirty="0" err="1">
                <a:solidFill>
                  <a:schemeClr val="tx2"/>
                </a:solidFill>
              </a:rPr>
              <a:t>RDKit</a:t>
            </a:r>
            <a:r>
              <a:rPr lang="it-IT" altLang="it-IT" sz="2400" b="1" dirty="0">
                <a:solidFill>
                  <a:schemeClr val="tx2"/>
                </a:solidFill>
              </a:rPr>
              <a:t> (</a:t>
            </a:r>
            <a:r>
              <a:rPr lang="it-IT" altLang="it-IT" sz="2400" b="1" dirty="0" err="1">
                <a:solidFill>
                  <a:schemeClr val="tx2"/>
                </a:solidFill>
              </a:rPr>
              <a:t>LogP</a:t>
            </a:r>
            <a:r>
              <a:rPr lang="it-IT" altLang="it-IT" sz="2400" b="1" dirty="0">
                <a:solidFill>
                  <a:schemeClr val="tx2"/>
                </a:solidFill>
              </a:rPr>
              <a:t>, MW, TPSA...)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</a:rPr>
              <a:t>Attenzione bidirezionale e meccanismi di </a:t>
            </a:r>
            <a:r>
              <a:rPr lang="it-IT" altLang="it-IT" sz="2400" b="1" dirty="0" err="1">
                <a:solidFill>
                  <a:schemeClr val="tx2"/>
                </a:solidFill>
              </a:rPr>
              <a:t>attention</a:t>
            </a:r>
            <a:endParaRPr lang="it-IT" altLang="it-IT" sz="2400" b="1" dirty="0">
              <a:solidFill>
                <a:schemeClr val="tx2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</a:rPr>
              <a:t>Uso di SELFIES random per aumentare la robustezza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400" b="1" dirty="0">
              <a:solidFill>
                <a:schemeClr val="tx2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C400A851-62C3-129B-16C8-B3420E53B0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75A1A7-1916-F88A-8834-9C3D63317C70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81DEF1-B46E-FB54-FA04-E415F640F661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613088-4295-E56A-847B-024BA212B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R² = 1 - [ Σ(yᵢ - ŷᵢ)² ] / [ Σ(yᵢ - ȳ)² ]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CB6CD-E358-0B41-DFC1-918E5C276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5A4C119-0F07-7B83-826B-49E9085F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8504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4C5D66-9A9C-5CD1-D095-ED852510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27" y="1449383"/>
            <a:ext cx="8650706" cy="50152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Approfondimenti e idee future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Direzioni del progetto: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400" b="1" dirty="0">
              <a:solidFill>
                <a:schemeClr val="tx2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</a:rPr>
              <a:t>Visualizzazione </a:t>
            </a:r>
            <a:r>
              <a:rPr lang="it-IT" altLang="it-IT" sz="2400" b="1" dirty="0" err="1">
                <a:solidFill>
                  <a:schemeClr val="tx2"/>
                </a:solidFill>
              </a:rPr>
              <a:t>embedding</a:t>
            </a:r>
            <a:endParaRPr lang="it-IT" altLang="it-IT" sz="2400" b="1" dirty="0">
              <a:solidFill>
                <a:schemeClr val="tx2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</a:rPr>
              <a:t>Estensione come VAE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</a:rPr>
              <a:t>Feature engineering chimico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400" b="1" dirty="0">
                <a:solidFill>
                  <a:schemeClr val="tx2"/>
                </a:solidFill>
              </a:rPr>
              <a:t> Valutazione su dataset esterno o struttura target-specifica</a:t>
            </a: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  <a:p>
            <a:pPr algn="just"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    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B30E146D-EAAD-AEA6-AADB-8D790EEE0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7E1154-4DCC-8B31-A8AF-8957DED1D4FB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2D275E-6231-FD5C-0336-796D78159669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5000"/>
                <a:lumOff val="95000"/>
              </a:schemeClr>
            </a:gs>
            <a:gs pos="84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67769-D5B1-411F-3BEE-5F4598FE7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C5A5372-D062-598B-3F99-6A632A44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983A81-291B-A6B1-C629-BF8C5955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161" y="1607814"/>
            <a:ext cx="7980501" cy="46151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PIPELINE DI LAVORO 1. </a:t>
            </a:r>
            <a:r>
              <a:rPr kumimoji="0" lang="en-US" altLang="it-IT" sz="4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Caricamento</a:t>
            </a:r>
            <a:r>
              <a:rPr kumimoji="0" lang="en-US" altLang="it-IT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e </a:t>
            </a:r>
            <a:r>
              <a:rPr kumimoji="0" lang="en-US" altLang="it-IT" sz="4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pulizia</a:t>
            </a:r>
            <a:r>
              <a:rPr kumimoji="0" lang="en-US" altLang="it-IT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it-IT" sz="4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dati</a:t>
            </a:r>
            <a:endParaRPr kumimoji="0" lang="en-US" altLang="it-IT" sz="4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lvl="1" indent="-2286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Dataset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originale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di 226650 </a:t>
            </a:r>
            <a:r>
              <a:rPr lang="en-US" altLang="it-IT" sz="2000" dirty="0" err="1">
                <a:solidFill>
                  <a:schemeClr val="tx2"/>
                </a:solidFill>
              </a:rPr>
              <a:t>elementi</a:t>
            </a:r>
            <a:r>
              <a:rPr lang="en-US" altLang="it-IT" sz="2000" dirty="0">
                <a:solidFill>
                  <a:schemeClr val="tx2"/>
                </a:solidFill>
              </a:rPr>
              <a:t> 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formato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CSV con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stringhe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SMILES e docking scores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separati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da ”;”</a:t>
            </a:r>
          </a:p>
          <a:p>
            <a:pPr lvl="1" indent="-2286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Conversione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dei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docking scores da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stringhe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a float</a:t>
            </a:r>
          </a:p>
          <a:p>
            <a:pPr lvl="1" indent="-2286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Rimozione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di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duplicati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su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base SMILES (N.B.: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effettuata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dopo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primi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addestramenti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del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</a:rPr>
              <a:t>modello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</a:t>
            </a: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E5443518-93C4-FFC3-0A34-619C7F955B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72B91DB-9569-4357-6EDA-4BE181F8533A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79C518-1250-A605-0417-C8DD8F08B892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9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5000"/>
                <a:lumOff val="95000"/>
              </a:schemeClr>
            </a:gs>
            <a:gs pos="84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27105-4F87-E936-ADE0-28F8E42E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6F70CF4-003B-7A5D-AD84-332507026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4DC836-5192-BE9C-69AA-4BB1D151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867" y="3560037"/>
            <a:ext cx="7555389" cy="162506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4000" b="1" i="0" u="none" strike="noStrike" cap="none" normalizeH="0" baseline="0" dirty="0">
                <a:ln>
                  <a:noFill/>
                </a:ln>
                <a:effectLst/>
              </a:rPr>
              <a:t>1. </a:t>
            </a:r>
            <a:r>
              <a:rPr kumimoji="0" lang="en-US" altLang="it-IT" sz="4000" b="1" i="0" u="none" strike="noStrike" cap="none" normalizeH="0" baseline="0" dirty="0" err="1">
                <a:ln>
                  <a:noFill/>
                </a:ln>
                <a:effectLst/>
              </a:rPr>
              <a:t>Caricamento</a:t>
            </a:r>
            <a:r>
              <a:rPr kumimoji="0" lang="en-US" altLang="it-IT" sz="4000" b="1" i="0" u="none" strike="noStrike" cap="none" normalizeH="0" baseline="0" dirty="0">
                <a:ln>
                  <a:noFill/>
                </a:ln>
                <a:effectLst/>
              </a:rPr>
              <a:t> e </a:t>
            </a:r>
            <a:r>
              <a:rPr kumimoji="0" lang="en-US" altLang="it-IT" sz="4000" b="1" i="0" u="none" strike="noStrike" cap="none" normalizeH="0" baseline="0" dirty="0" err="1">
                <a:ln>
                  <a:noFill/>
                </a:ln>
                <a:effectLst/>
              </a:rPr>
              <a:t>pulizia</a:t>
            </a:r>
            <a:r>
              <a:rPr kumimoji="0" lang="en-US" altLang="it-IT" sz="4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4000" b="1" i="0" u="none" strike="noStrike" cap="none" normalizeH="0" baseline="0" dirty="0" err="1">
                <a:ln>
                  <a:noFill/>
                </a:ln>
                <a:effectLst/>
              </a:rPr>
              <a:t>dati</a:t>
            </a:r>
            <a:endParaRPr kumimoji="0" lang="en-US" altLang="it-IT" sz="4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b="0" i="0" u="none" strike="noStrike" cap="none" normalizeH="0" baseline="0" dirty="0">
                <a:ln>
                  <a:noFill/>
                </a:ln>
                <a:effectLst/>
              </a:rPr>
              <a:t>Dataset </a:t>
            </a:r>
            <a:r>
              <a:rPr kumimoji="0" lang="en-US" altLang="it-IT" b="0" i="0" u="none" strike="noStrike" cap="none" normalizeH="0" baseline="0" dirty="0" err="1">
                <a:ln>
                  <a:noFill/>
                </a:ln>
                <a:effectLst/>
              </a:rPr>
              <a:t>originale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effectLst/>
              </a:rPr>
              <a:t> in CSV con SMILES e docking scores </a:t>
            </a:r>
            <a:r>
              <a:rPr kumimoji="0" lang="en-US" altLang="it-IT" b="0" i="0" u="none" strike="noStrike" cap="none" normalizeH="0" baseline="0" dirty="0" err="1">
                <a:ln>
                  <a:noFill/>
                </a:ln>
                <a:effectLst/>
              </a:rPr>
              <a:t>separati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effectLst/>
              </a:rPr>
              <a:t> da ;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b="0" i="0" u="none" strike="noStrike" cap="none" normalizeH="0" baseline="0" dirty="0" err="1">
                <a:ln>
                  <a:noFill/>
                </a:ln>
                <a:effectLst/>
              </a:rPr>
              <a:t>Conversione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b="0" i="0" u="none" strike="noStrike" cap="none" normalizeH="0" baseline="0" dirty="0" err="1">
                <a:ln>
                  <a:noFill/>
                </a:ln>
                <a:effectLst/>
              </a:rPr>
              <a:t>dei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effectLst/>
              </a:rPr>
              <a:t> docking scores da </a:t>
            </a:r>
            <a:r>
              <a:rPr kumimoji="0" lang="en-US" altLang="it-IT" b="0" i="0" u="none" strike="noStrike" cap="none" normalizeH="0" baseline="0" dirty="0" err="1">
                <a:ln>
                  <a:noFill/>
                </a:ln>
                <a:effectLst/>
              </a:rPr>
              <a:t>stringhe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effectLst/>
              </a:rPr>
              <a:t> a float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it-IT" b="0" i="0" u="none" strike="noStrike" cap="none" normalizeH="0" baseline="0" dirty="0" err="1">
                <a:ln>
                  <a:noFill/>
                </a:ln>
                <a:effectLst/>
              </a:rPr>
              <a:t>Rimozione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effectLst/>
              </a:rPr>
              <a:t> di </a:t>
            </a:r>
            <a:r>
              <a:rPr kumimoji="0" lang="en-US" altLang="it-IT" b="0" i="0" u="none" strike="noStrike" cap="none" normalizeH="0" baseline="0" dirty="0" err="1">
                <a:ln>
                  <a:noFill/>
                </a:ln>
                <a:effectLst/>
              </a:rPr>
              <a:t>duplicati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b="0" i="0" u="none" strike="noStrike" cap="none" normalizeH="0" baseline="0" dirty="0" err="1">
                <a:ln>
                  <a:noFill/>
                </a:ln>
                <a:effectLst/>
              </a:rPr>
              <a:t>su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effectLst/>
              </a:rPr>
              <a:t> base SMILES</a:t>
            </a: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F264ADE7-AF7F-B6CB-C95B-F02698E1D4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Immagine 3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AC10B907-1362-E064-2389-B068F587B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839" y="1465441"/>
            <a:ext cx="9025146" cy="448056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0012FF-B237-5CD4-433D-7D27C6984DEA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5D9A41-0891-E752-1597-B3D89FA27C61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5000"/>
                <a:lumOff val="95000"/>
              </a:schemeClr>
            </a:gs>
            <a:gs pos="84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142B26-60A6-094A-B126-8ED69CEEC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4DE0B04-51BF-92F2-817E-724B34D4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07B621-57DB-FC31-F367-35B1E1EAE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9" y="2491692"/>
            <a:ext cx="9642627" cy="27992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2. Data </a:t>
            </a:r>
            <a:r>
              <a:rPr lang="it-IT" altLang="it-IT" sz="4400" b="1" dirty="0" err="1">
                <a:solidFill>
                  <a:schemeClr val="tx2"/>
                </a:solidFill>
              </a:rPr>
              <a:t>augmentation</a:t>
            </a:r>
            <a:r>
              <a:rPr lang="it-IT" altLang="it-IT" sz="4400" b="1" dirty="0">
                <a:solidFill>
                  <a:schemeClr val="tx2"/>
                </a:solidFill>
              </a:rPr>
              <a:t> SELFIES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Per ogni molecola rappresentata in SMILE otterremo:</a:t>
            </a:r>
          </a:p>
          <a:p>
            <a:pPr indent="-4572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	1 SELFIES equivalente allo SMILE del dataset</a:t>
            </a:r>
          </a:p>
          <a:p>
            <a:pPr indent="-4572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	2 SELFIES da SMILES randomizzati con </a:t>
            </a:r>
            <a:r>
              <a:rPr lang="it-IT" altLang="it-IT" sz="2000" b="1" dirty="0" err="1">
                <a:solidFill>
                  <a:srgbClr val="00B0F0"/>
                </a:solidFill>
              </a:rPr>
              <a:t>doRandom</a:t>
            </a:r>
            <a:r>
              <a:rPr lang="it-IT" altLang="it-IT" sz="2000" b="1" dirty="0">
                <a:solidFill>
                  <a:srgbClr val="00B0F0"/>
                </a:solidFill>
              </a:rPr>
              <a:t>=True </a:t>
            </a:r>
            <a:r>
              <a:rPr lang="it-IT" altLang="it-IT" sz="2000" b="1" dirty="0">
                <a:solidFill>
                  <a:schemeClr val="tx2"/>
                </a:solidFill>
              </a:rPr>
              <a:t>per un totale di 3       	rappresentazioni SELFIES per la stessa molecola con stesso score</a:t>
            </a: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F5006A25-93B4-2FFC-7C50-9CA9893A69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67CEE0-9A53-7D7F-208F-9D46AB990E32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28D11D-C875-0D66-F616-6FE899AA5C9D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1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5000"/>
                <a:lumOff val="95000"/>
              </a:schemeClr>
            </a:gs>
            <a:gs pos="84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846B2-7C66-3376-95E0-3BB86E3D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A9621033-375B-0D58-A640-72DF9B21F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0B6171-2EB8-125E-C2C7-4C9210E7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267" y="2443565"/>
            <a:ext cx="9642627" cy="27992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3. Tokenizzazione e codifica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Estrazione dei token da tutti i SELFIES (elementi racchiusi tra [ ] )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 Costruzione di un vocabolario {token: index} con indice 0 riservato al token di </a:t>
            </a:r>
            <a:r>
              <a:rPr lang="it-IT" altLang="it-IT" sz="2000" b="1" dirty="0" err="1">
                <a:solidFill>
                  <a:schemeClr val="tx2"/>
                </a:solidFill>
              </a:rPr>
              <a:t>padding</a:t>
            </a:r>
            <a:r>
              <a:rPr lang="it-IT" altLang="it-IT" sz="2000" b="1" dirty="0">
                <a:solidFill>
                  <a:schemeClr val="tx2"/>
                </a:solidFill>
              </a:rPr>
              <a:t>      &lt;PAD&gt;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Codifica di ogni sequenza SELFIES in sequenza di indici numerici</a:t>
            </a: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59312F45-AAC0-38E0-D80D-66D147313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9A3D68-4132-8A2E-5609-22641DF339A6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6E4373-AF3C-87C3-BF83-B78EDF3F7598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3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849CE-B1DD-1C65-16F3-81F99C67A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3BD662E-6830-89AE-8B5D-C81BBBB6A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9465DA-634A-2073-3451-2762B02F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475" y="2512646"/>
            <a:ext cx="6473825" cy="21375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4. Split del dataset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80% training, 10% </a:t>
            </a:r>
            <a:r>
              <a:rPr lang="it-IT" altLang="it-IT" sz="2000" b="1" dirty="0" err="1">
                <a:solidFill>
                  <a:schemeClr val="tx2"/>
                </a:solidFill>
              </a:rPr>
              <a:t>validation</a:t>
            </a:r>
            <a:r>
              <a:rPr lang="it-IT" altLang="it-IT" sz="2000" b="1" dirty="0">
                <a:solidFill>
                  <a:schemeClr val="tx2"/>
                </a:solidFill>
              </a:rPr>
              <a:t>, 10% test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tx2"/>
                </a:solidFill>
              </a:rPr>
              <a:t> Split eseguito dopo data </a:t>
            </a:r>
            <a:r>
              <a:rPr lang="it-IT" altLang="it-IT" sz="2000" b="1" dirty="0" err="1">
                <a:solidFill>
                  <a:schemeClr val="tx2"/>
                </a:solidFill>
              </a:rPr>
              <a:t>augmentation</a:t>
            </a:r>
            <a:endParaRPr lang="it-IT" altLang="it-IT" sz="2000" b="1" dirty="0">
              <a:solidFill>
                <a:schemeClr val="tx2"/>
              </a:solidFill>
            </a:endParaRP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AE91F8DD-8F57-348B-1417-513080642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9F84DF-8CFB-4A44-D7C2-2D86D5F289B7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DB7050-21F6-8CB9-4565-90E4EE1DFDA9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8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CF208-1954-BCFC-E298-71FD105B1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B912E2C-7380-7682-E7AF-C7BE631B8815}"/>
              </a:ext>
            </a:extLst>
          </p:cNvPr>
          <p:cNvSpPr/>
          <p:nvPr/>
        </p:nvSpPr>
        <p:spPr>
          <a:xfrm>
            <a:off x="2267709" y="2743199"/>
            <a:ext cx="8512586" cy="11790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061FA7A-7EEC-32E3-359B-6C0113881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D8DCCE-E315-2A9C-610F-2E93E3FB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267" y="1573330"/>
            <a:ext cx="9642627" cy="453970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4400" b="1" dirty="0">
                <a:solidFill>
                  <a:schemeClr val="tx2"/>
                </a:solidFill>
              </a:rPr>
              <a:t>Architettura del modello RNN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accent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accent2"/>
                </a:solidFill>
              </a:rPr>
              <a:t>   class</a:t>
            </a:r>
            <a:r>
              <a:rPr lang="it-IT" altLang="it-IT" sz="2000" b="1" dirty="0">
                <a:solidFill>
                  <a:schemeClr val="tx2"/>
                </a:solidFill>
              </a:rPr>
              <a:t> </a:t>
            </a:r>
            <a:r>
              <a:rPr lang="it-IT" altLang="it-IT" sz="2000" b="1" dirty="0" err="1">
                <a:solidFill>
                  <a:srgbClr val="00B0F0"/>
                </a:solidFill>
              </a:rPr>
              <a:t>DockingRNN</a:t>
            </a:r>
            <a:r>
              <a:rPr lang="it-IT" altLang="it-IT" sz="2000" b="1" dirty="0">
                <a:solidFill>
                  <a:schemeClr val="tx2"/>
                </a:solidFill>
              </a:rPr>
              <a:t>(</a:t>
            </a:r>
            <a:r>
              <a:rPr lang="it-IT" altLang="it-IT" sz="2000" b="1" dirty="0" err="1">
                <a:solidFill>
                  <a:schemeClr val="tx2"/>
                </a:solidFill>
              </a:rPr>
              <a:t>nn.Module</a:t>
            </a:r>
            <a:r>
              <a:rPr lang="it-IT" altLang="it-IT" sz="2000" b="1" dirty="0">
                <a:solidFill>
                  <a:schemeClr val="tx2"/>
                </a:solidFill>
              </a:rPr>
              <a:t>): 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it-IT" altLang="it-IT" sz="2000" b="1" dirty="0">
                <a:solidFill>
                  <a:schemeClr val="accent2"/>
                </a:solidFill>
              </a:rPr>
              <a:t>	</a:t>
            </a:r>
            <a:r>
              <a:rPr lang="it-IT" altLang="it-IT" sz="2000" b="1" dirty="0" err="1">
                <a:solidFill>
                  <a:schemeClr val="accent2"/>
                </a:solidFill>
              </a:rPr>
              <a:t>def</a:t>
            </a:r>
            <a:r>
              <a:rPr lang="it-IT" altLang="it-IT" sz="2000" b="1" dirty="0">
                <a:solidFill>
                  <a:schemeClr val="tx2"/>
                </a:solidFill>
              </a:rPr>
              <a:t> </a:t>
            </a:r>
            <a:r>
              <a:rPr lang="it-IT" altLang="it-IT" sz="2000" b="1" dirty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it-IT" altLang="it-IT" sz="2000" b="1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it-IT" altLang="it-IT" sz="2000" b="1" dirty="0">
                <a:solidFill>
                  <a:schemeClr val="accent4">
                    <a:lumMod val="75000"/>
                  </a:schemeClr>
                </a:solidFill>
              </a:rPr>
              <a:t>__ </a:t>
            </a:r>
            <a:r>
              <a:rPr lang="it-IT" altLang="it-IT" sz="2000" b="1" dirty="0">
                <a:solidFill>
                  <a:schemeClr val="tx2"/>
                </a:solidFill>
              </a:rPr>
              <a:t>(self, </a:t>
            </a:r>
            <a:r>
              <a:rPr lang="it-IT" altLang="it-IT" sz="2000" b="1" dirty="0" err="1">
                <a:solidFill>
                  <a:schemeClr val="tx2"/>
                </a:solidFill>
              </a:rPr>
              <a:t>vocab_size</a:t>
            </a:r>
            <a:r>
              <a:rPr lang="it-IT" altLang="it-IT" sz="2000" b="1" dirty="0">
                <a:solidFill>
                  <a:schemeClr val="tx2"/>
                </a:solidFill>
              </a:rPr>
              <a:t>, </a:t>
            </a:r>
            <a:r>
              <a:rPr lang="it-IT" altLang="it-IT" sz="2000" b="1" dirty="0" err="1">
                <a:solidFill>
                  <a:schemeClr val="tx2"/>
                </a:solidFill>
              </a:rPr>
              <a:t>embedding_dim</a:t>
            </a:r>
            <a:r>
              <a:rPr lang="it-IT" altLang="it-IT" sz="2000" b="1" dirty="0">
                <a:solidFill>
                  <a:schemeClr val="tx2"/>
                </a:solidFill>
              </a:rPr>
              <a:t>=128, </a:t>
            </a:r>
            <a:r>
              <a:rPr lang="it-IT" altLang="it-IT" sz="2000" b="1" dirty="0" err="1">
                <a:solidFill>
                  <a:schemeClr val="tx2"/>
                </a:solidFill>
              </a:rPr>
              <a:t>hidden_dim</a:t>
            </a:r>
            <a:r>
              <a:rPr lang="it-IT" altLang="it-IT" sz="2000" b="1" dirty="0">
                <a:solidFill>
                  <a:schemeClr val="tx2"/>
                </a:solidFill>
              </a:rPr>
              <a:t>=256, 	</a:t>
            </a:r>
            <a:r>
              <a:rPr lang="it-IT" altLang="it-IT" sz="2000" b="1" dirty="0" err="1">
                <a:solidFill>
                  <a:schemeClr val="tx2"/>
                </a:solidFill>
              </a:rPr>
              <a:t>num_layers</a:t>
            </a:r>
            <a:r>
              <a:rPr lang="it-IT" altLang="it-IT" sz="2000" b="1" dirty="0">
                <a:solidFill>
                  <a:schemeClr val="tx2"/>
                </a:solidFill>
              </a:rPr>
              <a:t>=2, dropout=0.3):        ...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endParaRPr lang="it-IT" altLang="it-IT" sz="2000" b="1" dirty="0">
              <a:solidFill>
                <a:schemeClr val="tx2"/>
              </a:solidFill>
            </a:endParaRPr>
          </a:p>
        </p:txBody>
      </p:sp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10B2BAE0-C58E-14A8-59AB-F16D189943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EC51B6-E8EB-18E4-FECA-0AEBE8DBD8E8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8CEBDC-B05E-E7B4-F9B5-E636723A75DB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5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5000"/>
                <a:lumOff val="95000"/>
              </a:schemeClr>
            </a:gs>
            <a:gs pos="84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1B473-D63D-B272-73E5-9FA305A92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59F6795-1A01-A7F2-3627-C9B797D60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E9B321F4-0CEB-DA58-4302-8291A71CA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EB132F-9967-8DEC-8E4C-2479F50A6FB1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7ACF91-2B3C-D9A5-8F88-3B812BC72CF4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CEB60B2-5695-40C3-DC36-B9A4C5132044}"/>
              </a:ext>
            </a:extLst>
          </p:cNvPr>
          <p:cNvSpPr/>
          <p:nvPr/>
        </p:nvSpPr>
        <p:spPr>
          <a:xfrm>
            <a:off x="4388207" y="1466629"/>
            <a:ext cx="2742413" cy="3460473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3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3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75"/>
                  <a:pt x="2748394" y="563578"/>
                </a:cubicBezTo>
                <a:lnTo>
                  <a:pt x="2748394" y="33153"/>
                </a:lnTo>
                <a:cubicBezTo>
                  <a:pt x="2748394" y="11055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5"/>
                  <a:pt x="0" y="33153"/>
                </a:cubicBezTo>
                <a:lnTo>
                  <a:pt x="0" y="563578"/>
                </a:lnTo>
                <a:cubicBezTo>
                  <a:pt x="0" y="585675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algn="ctr"/>
            <a:r>
              <a:rPr lang="it-IT" dirty="0" err="1"/>
              <a:t>Concatenation</a:t>
            </a:r>
            <a:endParaRPr lang="en-GB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63EB40B6-5EFE-DBEC-346D-70BC0841E0A4}"/>
              </a:ext>
            </a:extLst>
          </p:cNvPr>
          <p:cNvSpPr/>
          <p:nvPr/>
        </p:nvSpPr>
        <p:spPr>
          <a:xfrm>
            <a:off x="4388207" y="804622"/>
            <a:ext cx="2742413" cy="541640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2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2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79"/>
                  <a:pt x="2748394" y="563578"/>
                </a:cubicBezTo>
                <a:lnTo>
                  <a:pt x="2748394" y="33152"/>
                </a:lnTo>
                <a:cubicBezTo>
                  <a:pt x="2748394" y="11051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1"/>
                  <a:pt x="0" y="33152"/>
                </a:cubicBezTo>
                <a:lnTo>
                  <a:pt x="0" y="563578"/>
                </a:lnTo>
                <a:cubicBezTo>
                  <a:pt x="0" y="585679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Input : sequenze di numeriche</a:t>
            </a:r>
            <a:endParaRPr lang="en-GB" dirty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FFB23027-FD33-1C7F-7D35-90BA8521DB51}"/>
              </a:ext>
            </a:extLst>
          </p:cNvPr>
          <p:cNvSpPr/>
          <p:nvPr/>
        </p:nvSpPr>
        <p:spPr>
          <a:xfrm>
            <a:off x="4388207" y="1587523"/>
            <a:ext cx="2742413" cy="541643"/>
          </a:xfrm>
          <a:custGeom>
            <a:avLst/>
            <a:gdLst>
              <a:gd name="connsiteX0" fmla="*/ 44329 w 2748394"/>
              <a:gd name="connsiteY0" fmla="*/ 596734 h 596734"/>
              <a:gd name="connsiteX1" fmla="*/ 2704072 w 2748394"/>
              <a:gd name="connsiteY1" fmla="*/ 596734 h 596734"/>
              <a:gd name="connsiteX2" fmla="*/ 2748394 w 2748394"/>
              <a:gd name="connsiteY2" fmla="*/ 563582 h 596734"/>
              <a:gd name="connsiteX3" fmla="*/ 2748394 w 2748394"/>
              <a:gd name="connsiteY3" fmla="*/ 33151 h 596734"/>
              <a:gd name="connsiteX4" fmla="*/ 2704072 w 2748394"/>
              <a:gd name="connsiteY4" fmla="*/ 0 h 596734"/>
              <a:gd name="connsiteX5" fmla="*/ 44329 w 2748394"/>
              <a:gd name="connsiteY5" fmla="*/ 0 h 596734"/>
              <a:gd name="connsiteX6" fmla="*/ 0 w 2748394"/>
              <a:gd name="connsiteY6" fmla="*/ 33151 h 596734"/>
              <a:gd name="connsiteX7" fmla="*/ 0 w 2748394"/>
              <a:gd name="connsiteY7" fmla="*/ 563582 h 596734"/>
              <a:gd name="connsiteX8" fmla="*/ 44329 w 2748394"/>
              <a:gd name="connsiteY8" fmla="*/ 596734 h 59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4">
                <a:moveTo>
                  <a:pt x="44329" y="596734"/>
                </a:moveTo>
                <a:lnTo>
                  <a:pt x="2704072" y="596734"/>
                </a:lnTo>
                <a:cubicBezTo>
                  <a:pt x="2733624" y="596734"/>
                  <a:pt x="2748394" y="585679"/>
                  <a:pt x="2748394" y="563582"/>
                </a:cubicBezTo>
                <a:lnTo>
                  <a:pt x="2748394" y="33151"/>
                </a:lnTo>
                <a:cubicBezTo>
                  <a:pt x="2748394" y="11050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0"/>
                  <a:pt x="0" y="33151"/>
                </a:cubicBezTo>
                <a:lnTo>
                  <a:pt x="0" y="563582"/>
                </a:lnTo>
                <a:cubicBezTo>
                  <a:pt x="0" y="585679"/>
                  <a:pt x="14776" y="596734"/>
                  <a:pt x="44329" y="596734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err="1"/>
              <a:t>Embedding</a:t>
            </a:r>
            <a:r>
              <a:rPr lang="it-IT" dirty="0"/>
              <a:t> Layer (</a:t>
            </a:r>
            <a:r>
              <a:rPr lang="it-IT" dirty="0" err="1"/>
              <a:t>dim</a:t>
            </a:r>
            <a:r>
              <a:rPr lang="it-IT" dirty="0"/>
              <a:t> =128)</a:t>
            </a:r>
            <a:endParaRPr lang="en-GB" dirty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97E58613-CFAC-2F96-15B7-62B3CF1E98E3}"/>
              </a:ext>
            </a:extLst>
          </p:cNvPr>
          <p:cNvSpPr/>
          <p:nvPr/>
        </p:nvSpPr>
        <p:spPr>
          <a:xfrm>
            <a:off x="4388207" y="2370428"/>
            <a:ext cx="2742413" cy="751204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2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2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88"/>
                  <a:pt x="2748394" y="563578"/>
                </a:cubicBezTo>
                <a:lnTo>
                  <a:pt x="2748394" y="33152"/>
                </a:lnTo>
                <a:cubicBezTo>
                  <a:pt x="2748394" y="11055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5"/>
                  <a:pt x="0" y="33152"/>
                </a:cubicBezTo>
                <a:lnTo>
                  <a:pt x="0" y="563578"/>
                </a:lnTo>
                <a:cubicBezTo>
                  <a:pt x="0" y="585688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LSTM 1 (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dim</a:t>
            </a:r>
            <a:r>
              <a:rPr lang="it-IT" dirty="0"/>
              <a:t> = 256) </a:t>
            </a:r>
          </a:p>
          <a:p>
            <a:r>
              <a:rPr lang="it-IT" dirty="0" err="1"/>
              <a:t>Bidirectional</a:t>
            </a:r>
            <a:r>
              <a:rPr lang="it-IT" dirty="0"/>
              <a:t> = True</a:t>
            </a:r>
            <a:endParaRPr lang="en-GB" dirty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C24D302B-7525-6793-E9C2-F0961B85EE6D}"/>
              </a:ext>
            </a:extLst>
          </p:cNvPr>
          <p:cNvSpPr/>
          <p:nvPr/>
        </p:nvSpPr>
        <p:spPr>
          <a:xfrm>
            <a:off x="4639211" y="5975841"/>
            <a:ext cx="2135574" cy="541640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2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2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75"/>
                  <a:pt x="2748394" y="563578"/>
                </a:cubicBezTo>
                <a:lnTo>
                  <a:pt x="2748394" y="33152"/>
                </a:lnTo>
                <a:cubicBezTo>
                  <a:pt x="2748394" y="11055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5"/>
                  <a:pt x="0" y="33152"/>
                </a:cubicBezTo>
                <a:lnTo>
                  <a:pt x="0" y="563578"/>
                </a:lnTo>
                <a:cubicBezTo>
                  <a:pt x="0" y="585675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Docking score</a:t>
            </a:r>
            <a:endParaRPr lang="en-GB" dirty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B05728C-C05A-FF68-0ACC-9427D0C0BC37}"/>
              </a:ext>
            </a:extLst>
          </p:cNvPr>
          <p:cNvSpPr/>
          <p:nvPr/>
        </p:nvSpPr>
        <p:spPr>
          <a:xfrm>
            <a:off x="4380295" y="5174817"/>
            <a:ext cx="2742413" cy="541640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3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3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75"/>
                  <a:pt x="2748394" y="563578"/>
                </a:cubicBezTo>
                <a:lnTo>
                  <a:pt x="2748394" y="33153"/>
                </a:lnTo>
                <a:cubicBezTo>
                  <a:pt x="2748394" y="11042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42"/>
                  <a:pt x="0" y="33153"/>
                </a:cubicBezTo>
                <a:lnTo>
                  <a:pt x="0" y="563578"/>
                </a:lnTo>
                <a:cubicBezTo>
                  <a:pt x="0" y="585675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Linear Layer </a:t>
            </a:r>
            <a:r>
              <a:rPr lang="it-IT" sz="1600" dirty="0" err="1"/>
              <a:t>Fully</a:t>
            </a:r>
            <a:r>
              <a:rPr lang="it-IT" sz="1600" dirty="0"/>
              <a:t> </a:t>
            </a:r>
            <a:r>
              <a:rPr lang="it-IT" sz="1600" dirty="0" err="1"/>
              <a:t>Connected</a:t>
            </a:r>
            <a:r>
              <a:rPr lang="it-IT" sz="1600" dirty="0"/>
              <a:t> (output </a:t>
            </a:r>
            <a:r>
              <a:rPr lang="it-IT" sz="1600" dirty="0" err="1"/>
              <a:t>dim</a:t>
            </a:r>
            <a:r>
              <a:rPr lang="it-IT" sz="1600" dirty="0"/>
              <a:t> = </a:t>
            </a:r>
            <a:r>
              <a:rPr lang="it-IT" dirty="0"/>
              <a:t>1)  </a:t>
            </a:r>
            <a:endParaRPr lang="en-GB" dirty="0"/>
          </a:p>
        </p:txBody>
      </p:sp>
      <p:grpSp>
        <p:nvGrpSpPr>
          <p:cNvPr id="14" name="Elemento grafico 2">
            <a:extLst>
              <a:ext uri="{FF2B5EF4-FFF2-40B4-BE49-F238E27FC236}">
                <a16:creationId xmlns:a16="http://schemas.microsoft.com/office/drawing/2014/main" id="{9CE89AEB-64E8-967B-6676-40EEE6AC7D3D}"/>
              </a:ext>
            </a:extLst>
          </p:cNvPr>
          <p:cNvGrpSpPr/>
          <p:nvPr/>
        </p:nvGrpSpPr>
        <p:grpSpPr>
          <a:xfrm rot="10800000">
            <a:off x="5751501" y="1380624"/>
            <a:ext cx="39506" cy="175202"/>
            <a:chOff x="6071532" y="1453018"/>
            <a:chExt cx="50843" cy="193022"/>
          </a:xfrm>
          <a:noFill/>
        </p:grpSpPr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B379B878-3F10-E466-9D9E-E3A6D403B595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3265AC6F-54D8-B503-8F1A-815C0EECA8D2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5" name="Elemento grafico 2">
            <a:extLst>
              <a:ext uri="{FF2B5EF4-FFF2-40B4-BE49-F238E27FC236}">
                <a16:creationId xmlns:a16="http://schemas.microsoft.com/office/drawing/2014/main" id="{72C87A41-3501-CCD4-E21B-FE818C1A32B9}"/>
              </a:ext>
            </a:extLst>
          </p:cNvPr>
          <p:cNvGrpSpPr/>
          <p:nvPr/>
        </p:nvGrpSpPr>
        <p:grpSpPr>
          <a:xfrm rot="10800000">
            <a:off x="5719907" y="2177112"/>
            <a:ext cx="39506" cy="175202"/>
            <a:chOff x="6071532" y="1453018"/>
            <a:chExt cx="50843" cy="193022"/>
          </a:xfrm>
          <a:noFill/>
        </p:grpSpPr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CA1D5BF8-5843-B386-7F1F-B58E462D0CAE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01164636-4C48-F6EC-D34A-B2D44FB08931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68D8A4EA-8476-2E10-286F-B9861255E200}"/>
              </a:ext>
            </a:extLst>
          </p:cNvPr>
          <p:cNvSpPr/>
          <p:nvPr/>
        </p:nvSpPr>
        <p:spPr>
          <a:xfrm>
            <a:off x="4388207" y="3347853"/>
            <a:ext cx="2742413" cy="751204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2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2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88"/>
                  <a:pt x="2748394" y="563578"/>
                </a:cubicBezTo>
                <a:lnTo>
                  <a:pt x="2748394" y="33152"/>
                </a:lnTo>
                <a:cubicBezTo>
                  <a:pt x="2748394" y="11055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5"/>
                  <a:pt x="0" y="33152"/>
                </a:cubicBezTo>
                <a:lnTo>
                  <a:pt x="0" y="563578"/>
                </a:lnTo>
                <a:cubicBezTo>
                  <a:pt x="0" y="585688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LSTM 2 (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dim</a:t>
            </a:r>
            <a:r>
              <a:rPr lang="it-IT" dirty="0"/>
              <a:t> = 256) </a:t>
            </a:r>
          </a:p>
          <a:p>
            <a:r>
              <a:rPr lang="it-IT" dirty="0" err="1"/>
              <a:t>Bidirectional</a:t>
            </a:r>
            <a:r>
              <a:rPr lang="it-IT" dirty="0"/>
              <a:t> = True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Dropout  p=0.3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7" name="Elemento grafico 2">
            <a:extLst>
              <a:ext uri="{FF2B5EF4-FFF2-40B4-BE49-F238E27FC236}">
                <a16:creationId xmlns:a16="http://schemas.microsoft.com/office/drawing/2014/main" id="{DB46218F-BFD9-C568-60A3-04E074FC7C6A}"/>
              </a:ext>
            </a:extLst>
          </p:cNvPr>
          <p:cNvGrpSpPr/>
          <p:nvPr/>
        </p:nvGrpSpPr>
        <p:grpSpPr>
          <a:xfrm rot="10800000">
            <a:off x="5679890" y="4167257"/>
            <a:ext cx="39506" cy="175202"/>
            <a:chOff x="6071532" y="1453018"/>
            <a:chExt cx="50843" cy="193022"/>
          </a:xfrm>
          <a:noFill/>
        </p:grpSpPr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CE4DE1E6-62F5-9843-60F4-12AC4A088336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790E6C9C-8B0C-D7B6-4202-16870DD3E98E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Elemento grafico 2">
            <a:extLst>
              <a:ext uri="{FF2B5EF4-FFF2-40B4-BE49-F238E27FC236}">
                <a16:creationId xmlns:a16="http://schemas.microsoft.com/office/drawing/2014/main" id="{91BDC051-7186-48EB-EA1F-0DA9EF91AEDF}"/>
              </a:ext>
            </a:extLst>
          </p:cNvPr>
          <p:cNvGrpSpPr/>
          <p:nvPr/>
        </p:nvGrpSpPr>
        <p:grpSpPr>
          <a:xfrm rot="10800000">
            <a:off x="5700659" y="3163098"/>
            <a:ext cx="39506" cy="175202"/>
            <a:chOff x="6071532" y="1453018"/>
            <a:chExt cx="50843" cy="193022"/>
          </a:xfrm>
          <a:noFill/>
        </p:grpSpPr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207AC72A-9CF7-54EA-F2CE-BB8D0D0D6134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6104B78-0861-2A24-8398-952BA104D9EA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" name="Elemento grafico 2">
            <a:extLst>
              <a:ext uri="{FF2B5EF4-FFF2-40B4-BE49-F238E27FC236}">
                <a16:creationId xmlns:a16="http://schemas.microsoft.com/office/drawing/2014/main" id="{8F2F4D99-83BA-0BFC-16E4-9818F172CEC7}"/>
              </a:ext>
            </a:extLst>
          </p:cNvPr>
          <p:cNvGrpSpPr/>
          <p:nvPr/>
        </p:nvGrpSpPr>
        <p:grpSpPr>
          <a:xfrm rot="10800000">
            <a:off x="5687245" y="4995699"/>
            <a:ext cx="39506" cy="175202"/>
            <a:chOff x="6071532" y="1453018"/>
            <a:chExt cx="50843" cy="193022"/>
          </a:xfrm>
          <a:noFill/>
        </p:grpSpPr>
        <p:sp>
          <p:nvSpPr>
            <p:cNvPr id="23" name="Figura a mano libera: forma 22">
              <a:extLst>
                <a:ext uri="{FF2B5EF4-FFF2-40B4-BE49-F238E27FC236}">
                  <a16:creationId xmlns:a16="http://schemas.microsoft.com/office/drawing/2014/main" id="{000240E4-62F7-DCE9-BD8B-CA03D50029C5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igura a mano libera: forma 23">
              <a:extLst>
                <a:ext uri="{FF2B5EF4-FFF2-40B4-BE49-F238E27FC236}">
                  <a16:creationId xmlns:a16="http://schemas.microsoft.com/office/drawing/2014/main" id="{31983FB3-0D79-0491-E3A0-3105E2C04EB4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Elemento grafico 2">
            <a:extLst>
              <a:ext uri="{FF2B5EF4-FFF2-40B4-BE49-F238E27FC236}">
                <a16:creationId xmlns:a16="http://schemas.microsoft.com/office/drawing/2014/main" id="{7A5DB42C-B1B7-2630-E4B9-062F75185D07}"/>
              </a:ext>
            </a:extLst>
          </p:cNvPr>
          <p:cNvGrpSpPr/>
          <p:nvPr/>
        </p:nvGrpSpPr>
        <p:grpSpPr>
          <a:xfrm rot="10800000">
            <a:off x="5660135" y="5772323"/>
            <a:ext cx="39506" cy="175202"/>
            <a:chOff x="6071532" y="1453018"/>
            <a:chExt cx="50843" cy="193022"/>
          </a:xfrm>
          <a:noFill/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77A556CD-959A-4EC5-60D9-C3D6E26559C8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3CB7445C-1A66-3E7A-9770-E62F47108A87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3816D0A-567D-6576-12BB-1053BCE2BA54}"/>
              </a:ext>
            </a:extLst>
          </p:cNvPr>
          <p:cNvSpPr txBox="1"/>
          <p:nvPr/>
        </p:nvSpPr>
        <p:spPr>
          <a:xfrm>
            <a:off x="7293466" y="931276"/>
            <a:ext cx="3432008" cy="515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1800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1800" b="1" dirty="0">
                <a:solidFill>
                  <a:schemeClr val="tx2"/>
                </a:solidFill>
              </a:rPr>
              <a:t>Layer di </a:t>
            </a:r>
            <a:r>
              <a:rPr lang="it-IT" altLang="it-IT" sz="1800" b="1" dirty="0" err="1">
                <a:solidFill>
                  <a:schemeClr val="tx2"/>
                </a:solidFill>
              </a:rPr>
              <a:t>embedding</a:t>
            </a:r>
            <a:r>
              <a:rPr lang="it-IT" altLang="it-IT" sz="1800" b="1" dirty="0">
                <a:solidFill>
                  <a:schemeClr val="tx2"/>
                </a:solidFill>
              </a:rPr>
              <a:t> per trasformare i token in vettori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1800" b="1" dirty="0">
                <a:solidFill>
                  <a:schemeClr val="tx2"/>
                </a:solidFill>
              </a:rPr>
              <a:t> LSTM multi-</a:t>
            </a:r>
            <a:r>
              <a:rPr lang="it-IT" altLang="it-IT" sz="1800" b="1" dirty="0" err="1">
                <a:solidFill>
                  <a:schemeClr val="tx2"/>
                </a:solidFill>
              </a:rPr>
              <a:t>layer</a:t>
            </a:r>
            <a:r>
              <a:rPr lang="it-IT" altLang="it-IT" sz="1800" b="1" dirty="0">
                <a:solidFill>
                  <a:schemeClr val="tx2"/>
                </a:solidFill>
              </a:rPr>
              <a:t> (2 livelli) con dropout interno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1800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1800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1800" b="1" dirty="0" err="1">
                <a:solidFill>
                  <a:schemeClr val="tx2"/>
                </a:solidFill>
              </a:rPr>
              <a:t>Regressore</a:t>
            </a:r>
            <a:r>
              <a:rPr lang="it-IT" altLang="it-IT" sz="1800" b="1" dirty="0">
                <a:solidFill>
                  <a:schemeClr val="tx2"/>
                </a:solidFill>
              </a:rPr>
              <a:t> finale </a:t>
            </a:r>
            <a:r>
              <a:rPr lang="it-IT" altLang="it-IT" sz="1800" b="1" dirty="0" err="1">
                <a:solidFill>
                  <a:schemeClr val="tx2"/>
                </a:solidFill>
              </a:rPr>
              <a:t>fc</a:t>
            </a:r>
            <a:r>
              <a:rPr lang="it-IT" altLang="it-IT" sz="1800" b="1" dirty="0">
                <a:solidFill>
                  <a:schemeClr val="tx2"/>
                </a:solidFill>
              </a:rPr>
              <a:t> che restituisce uno score scalare</a:t>
            </a:r>
          </a:p>
        </p:txBody>
      </p:sp>
    </p:spTree>
    <p:extLst>
      <p:ext uri="{BB962C8B-B14F-4D97-AF65-F5344CB8AC3E}">
        <p14:creationId xmlns:p14="http://schemas.microsoft.com/office/powerpoint/2010/main" val="19978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50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00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DFDB3-DAEC-5B6D-2869-3E6733D8F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A76891BE-AC95-8A32-BADA-224B167D4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t="1817" r="5016" b="75"/>
          <a:stretch>
            <a:fillRect/>
          </a:stretch>
        </p:blipFill>
        <p:spPr>
          <a:xfrm>
            <a:off x="0" y="0"/>
            <a:ext cx="2623685" cy="13643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AutoShape 4" descr="Logo uniurb">
            <a:extLst>
              <a:ext uri="{FF2B5EF4-FFF2-40B4-BE49-F238E27FC236}">
                <a16:creationId xmlns:a16="http://schemas.microsoft.com/office/drawing/2014/main" id="{1CA86056-F8A2-8DE2-26D4-3333E9AAD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301BE6-9AF4-C5C7-E260-60C50255B89F}"/>
              </a:ext>
            </a:extLst>
          </p:cNvPr>
          <p:cNvSpPr txBox="1"/>
          <p:nvPr/>
        </p:nvSpPr>
        <p:spPr>
          <a:xfrm>
            <a:off x="7737141" y="6517481"/>
            <a:ext cx="4451684" cy="340519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SANTOPADRE ADLAI - ANNO ACCADEMICO 2024-2025</a:t>
            </a:r>
            <a:endParaRPr lang="it-IT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98A85C-4216-6832-B7D5-FBE9607F8886}"/>
              </a:ext>
            </a:extLst>
          </p:cNvPr>
          <p:cNvSpPr txBox="1"/>
          <p:nvPr/>
        </p:nvSpPr>
        <p:spPr>
          <a:xfrm>
            <a:off x="2924475" y="0"/>
            <a:ext cx="9264350" cy="374571"/>
          </a:xfrm>
          <a:prstGeom prst="roundRect">
            <a:avLst/>
          </a:prstGeom>
          <a:gradFill>
            <a:gsLst>
              <a:gs pos="43000">
                <a:schemeClr val="accent1">
                  <a:lumMod val="5000"/>
                  <a:lumOff val="95000"/>
                </a:schemeClr>
              </a:gs>
              <a:gs pos="66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/>
          <a:effectLst>
            <a:outerShdw blurRad="50800" dist="50800" dir="5400000" algn="ctr" rotWithShape="0">
              <a:schemeClr val="bg1"/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it-IT" sz="16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NimbusSanL-Bold"/>
              </a:rPr>
              <a:t>APPLICAZIONI DI INTELLIGENZA ARTIFICIALE - LAUREA MAGISTRALE IN INFORMATICA APPLICATA</a:t>
            </a:r>
            <a:endParaRPr lang="it-IT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B4A2CC03-7EBD-BA3E-3D5C-C2EB9BF5117D}"/>
              </a:ext>
            </a:extLst>
          </p:cNvPr>
          <p:cNvSpPr/>
          <p:nvPr/>
        </p:nvSpPr>
        <p:spPr>
          <a:xfrm>
            <a:off x="4388207" y="1466629"/>
            <a:ext cx="2742413" cy="3460473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3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3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75"/>
                  <a:pt x="2748394" y="563578"/>
                </a:cubicBezTo>
                <a:lnTo>
                  <a:pt x="2748394" y="33153"/>
                </a:lnTo>
                <a:cubicBezTo>
                  <a:pt x="2748394" y="11055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5"/>
                  <a:pt x="0" y="33153"/>
                </a:cubicBezTo>
                <a:lnTo>
                  <a:pt x="0" y="563578"/>
                </a:lnTo>
                <a:cubicBezTo>
                  <a:pt x="0" y="585675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algn="ctr"/>
            <a:r>
              <a:rPr lang="it-IT" dirty="0" err="1"/>
              <a:t>Concatenation</a:t>
            </a:r>
            <a:endParaRPr lang="en-GB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C2F2A88-E612-6ABF-9F31-12BB9E9CC02C}"/>
              </a:ext>
            </a:extLst>
          </p:cNvPr>
          <p:cNvSpPr/>
          <p:nvPr/>
        </p:nvSpPr>
        <p:spPr>
          <a:xfrm>
            <a:off x="4388207" y="804622"/>
            <a:ext cx="2742413" cy="541640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2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2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79"/>
                  <a:pt x="2748394" y="563578"/>
                </a:cubicBezTo>
                <a:lnTo>
                  <a:pt x="2748394" y="33152"/>
                </a:lnTo>
                <a:cubicBezTo>
                  <a:pt x="2748394" y="11051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1"/>
                  <a:pt x="0" y="33152"/>
                </a:cubicBezTo>
                <a:lnTo>
                  <a:pt x="0" y="563578"/>
                </a:lnTo>
                <a:cubicBezTo>
                  <a:pt x="0" y="585679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Input : sequenze di numeriche</a:t>
            </a:r>
            <a:endParaRPr lang="en-GB" dirty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5E7F4E57-9731-63B0-6C31-AE7D6BB6F9E8}"/>
              </a:ext>
            </a:extLst>
          </p:cNvPr>
          <p:cNvSpPr/>
          <p:nvPr/>
        </p:nvSpPr>
        <p:spPr>
          <a:xfrm>
            <a:off x="4388207" y="1587523"/>
            <a:ext cx="2742413" cy="541643"/>
          </a:xfrm>
          <a:custGeom>
            <a:avLst/>
            <a:gdLst>
              <a:gd name="connsiteX0" fmla="*/ 44329 w 2748394"/>
              <a:gd name="connsiteY0" fmla="*/ 596734 h 596734"/>
              <a:gd name="connsiteX1" fmla="*/ 2704072 w 2748394"/>
              <a:gd name="connsiteY1" fmla="*/ 596734 h 596734"/>
              <a:gd name="connsiteX2" fmla="*/ 2748394 w 2748394"/>
              <a:gd name="connsiteY2" fmla="*/ 563582 h 596734"/>
              <a:gd name="connsiteX3" fmla="*/ 2748394 w 2748394"/>
              <a:gd name="connsiteY3" fmla="*/ 33151 h 596734"/>
              <a:gd name="connsiteX4" fmla="*/ 2704072 w 2748394"/>
              <a:gd name="connsiteY4" fmla="*/ 0 h 596734"/>
              <a:gd name="connsiteX5" fmla="*/ 44329 w 2748394"/>
              <a:gd name="connsiteY5" fmla="*/ 0 h 596734"/>
              <a:gd name="connsiteX6" fmla="*/ 0 w 2748394"/>
              <a:gd name="connsiteY6" fmla="*/ 33151 h 596734"/>
              <a:gd name="connsiteX7" fmla="*/ 0 w 2748394"/>
              <a:gd name="connsiteY7" fmla="*/ 563582 h 596734"/>
              <a:gd name="connsiteX8" fmla="*/ 44329 w 2748394"/>
              <a:gd name="connsiteY8" fmla="*/ 596734 h 59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4">
                <a:moveTo>
                  <a:pt x="44329" y="596734"/>
                </a:moveTo>
                <a:lnTo>
                  <a:pt x="2704072" y="596734"/>
                </a:lnTo>
                <a:cubicBezTo>
                  <a:pt x="2733624" y="596734"/>
                  <a:pt x="2748394" y="585679"/>
                  <a:pt x="2748394" y="563582"/>
                </a:cubicBezTo>
                <a:lnTo>
                  <a:pt x="2748394" y="33151"/>
                </a:lnTo>
                <a:cubicBezTo>
                  <a:pt x="2748394" y="11050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0"/>
                  <a:pt x="0" y="33151"/>
                </a:cubicBezTo>
                <a:lnTo>
                  <a:pt x="0" y="563582"/>
                </a:lnTo>
                <a:cubicBezTo>
                  <a:pt x="0" y="585679"/>
                  <a:pt x="14776" y="596734"/>
                  <a:pt x="44329" y="596734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err="1"/>
              <a:t>Embedding</a:t>
            </a:r>
            <a:r>
              <a:rPr lang="it-IT" dirty="0"/>
              <a:t> Layer (</a:t>
            </a:r>
            <a:r>
              <a:rPr lang="it-IT" dirty="0" err="1"/>
              <a:t>dim</a:t>
            </a:r>
            <a:r>
              <a:rPr lang="it-IT" dirty="0"/>
              <a:t> =128)</a:t>
            </a:r>
            <a:endParaRPr lang="en-GB" dirty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6AE79661-AC01-973F-8A51-CCF57E7DB317}"/>
              </a:ext>
            </a:extLst>
          </p:cNvPr>
          <p:cNvSpPr/>
          <p:nvPr/>
        </p:nvSpPr>
        <p:spPr>
          <a:xfrm>
            <a:off x="4388207" y="2370428"/>
            <a:ext cx="2742413" cy="751204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2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2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88"/>
                  <a:pt x="2748394" y="563578"/>
                </a:cubicBezTo>
                <a:lnTo>
                  <a:pt x="2748394" y="33152"/>
                </a:lnTo>
                <a:cubicBezTo>
                  <a:pt x="2748394" y="11055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5"/>
                  <a:pt x="0" y="33152"/>
                </a:cubicBezTo>
                <a:lnTo>
                  <a:pt x="0" y="563578"/>
                </a:lnTo>
                <a:cubicBezTo>
                  <a:pt x="0" y="585688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LSTM 1 (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dim</a:t>
            </a:r>
            <a:r>
              <a:rPr lang="it-IT" dirty="0"/>
              <a:t> = 256) </a:t>
            </a:r>
          </a:p>
          <a:p>
            <a:r>
              <a:rPr lang="it-IT" dirty="0" err="1"/>
              <a:t>Bidirectional</a:t>
            </a:r>
            <a:r>
              <a:rPr lang="it-IT" dirty="0"/>
              <a:t> = True</a:t>
            </a:r>
            <a:endParaRPr lang="en-GB" dirty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3903CF79-9071-830F-3F69-9B7B5E1F3FB0}"/>
              </a:ext>
            </a:extLst>
          </p:cNvPr>
          <p:cNvSpPr/>
          <p:nvPr/>
        </p:nvSpPr>
        <p:spPr>
          <a:xfrm>
            <a:off x="4639211" y="5975841"/>
            <a:ext cx="2135574" cy="541640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2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2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75"/>
                  <a:pt x="2748394" y="563578"/>
                </a:cubicBezTo>
                <a:lnTo>
                  <a:pt x="2748394" y="33152"/>
                </a:lnTo>
                <a:cubicBezTo>
                  <a:pt x="2748394" y="11055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5"/>
                  <a:pt x="0" y="33152"/>
                </a:cubicBezTo>
                <a:lnTo>
                  <a:pt x="0" y="563578"/>
                </a:lnTo>
                <a:cubicBezTo>
                  <a:pt x="0" y="585675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Docking score</a:t>
            </a:r>
            <a:endParaRPr lang="en-GB" dirty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01D3EACA-30AC-41B2-0D8B-465C7D2A9AC5}"/>
              </a:ext>
            </a:extLst>
          </p:cNvPr>
          <p:cNvSpPr/>
          <p:nvPr/>
        </p:nvSpPr>
        <p:spPr>
          <a:xfrm>
            <a:off x="4380295" y="5174817"/>
            <a:ext cx="2742413" cy="541640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3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3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75"/>
                  <a:pt x="2748394" y="563578"/>
                </a:cubicBezTo>
                <a:lnTo>
                  <a:pt x="2748394" y="33153"/>
                </a:lnTo>
                <a:cubicBezTo>
                  <a:pt x="2748394" y="11042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42"/>
                  <a:pt x="0" y="33153"/>
                </a:cubicBezTo>
                <a:lnTo>
                  <a:pt x="0" y="563578"/>
                </a:lnTo>
                <a:cubicBezTo>
                  <a:pt x="0" y="585675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Linear Layer </a:t>
            </a:r>
            <a:r>
              <a:rPr lang="it-IT" sz="1600" dirty="0" err="1"/>
              <a:t>Fully</a:t>
            </a:r>
            <a:r>
              <a:rPr lang="it-IT" sz="1600" dirty="0"/>
              <a:t> </a:t>
            </a:r>
            <a:r>
              <a:rPr lang="it-IT" sz="1600" dirty="0" err="1"/>
              <a:t>Connected</a:t>
            </a:r>
            <a:r>
              <a:rPr lang="it-IT" sz="1600" dirty="0"/>
              <a:t> (output </a:t>
            </a:r>
            <a:r>
              <a:rPr lang="it-IT" sz="1600" dirty="0" err="1"/>
              <a:t>dim</a:t>
            </a:r>
            <a:r>
              <a:rPr lang="it-IT" sz="1600" dirty="0"/>
              <a:t> = </a:t>
            </a:r>
            <a:r>
              <a:rPr lang="it-IT" dirty="0"/>
              <a:t>1)  </a:t>
            </a:r>
            <a:endParaRPr lang="en-GB" dirty="0"/>
          </a:p>
        </p:txBody>
      </p:sp>
      <p:grpSp>
        <p:nvGrpSpPr>
          <p:cNvPr id="14" name="Elemento grafico 2">
            <a:extLst>
              <a:ext uri="{FF2B5EF4-FFF2-40B4-BE49-F238E27FC236}">
                <a16:creationId xmlns:a16="http://schemas.microsoft.com/office/drawing/2014/main" id="{BF1F29A0-6232-FCA7-B56F-54E4B3DA35DA}"/>
              </a:ext>
            </a:extLst>
          </p:cNvPr>
          <p:cNvGrpSpPr/>
          <p:nvPr/>
        </p:nvGrpSpPr>
        <p:grpSpPr>
          <a:xfrm rot="10800000">
            <a:off x="5751501" y="1380624"/>
            <a:ext cx="39506" cy="175202"/>
            <a:chOff x="6071532" y="1453018"/>
            <a:chExt cx="50843" cy="193022"/>
          </a:xfrm>
          <a:noFill/>
        </p:grpSpPr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3EAAAE95-32EC-D331-EBD8-2165DF087274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1FB74579-3625-CCEC-A573-8696E76985C1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5" name="Elemento grafico 2">
            <a:extLst>
              <a:ext uri="{FF2B5EF4-FFF2-40B4-BE49-F238E27FC236}">
                <a16:creationId xmlns:a16="http://schemas.microsoft.com/office/drawing/2014/main" id="{CF2ECB73-4DA4-CBEF-297C-AA7B1948EF37}"/>
              </a:ext>
            </a:extLst>
          </p:cNvPr>
          <p:cNvGrpSpPr/>
          <p:nvPr/>
        </p:nvGrpSpPr>
        <p:grpSpPr>
          <a:xfrm rot="10800000">
            <a:off x="5719907" y="2177112"/>
            <a:ext cx="39506" cy="175202"/>
            <a:chOff x="6071532" y="1453018"/>
            <a:chExt cx="50843" cy="193022"/>
          </a:xfrm>
          <a:noFill/>
        </p:grpSpPr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90472199-F7B3-E22C-2091-EBD5625CED0B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2019C6C2-058D-58D3-59A6-9D8BE0F4BFD3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C86D19F9-EB7E-3BB7-042F-0CA286AA404C}"/>
              </a:ext>
            </a:extLst>
          </p:cNvPr>
          <p:cNvSpPr/>
          <p:nvPr/>
        </p:nvSpPr>
        <p:spPr>
          <a:xfrm>
            <a:off x="4388207" y="3347853"/>
            <a:ext cx="2742413" cy="751204"/>
          </a:xfrm>
          <a:custGeom>
            <a:avLst/>
            <a:gdLst>
              <a:gd name="connsiteX0" fmla="*/ 44329 w 2748394"/>
              <a:gd name="connsiteY0" fmla="*/ 596730 h 596730"/>
              <a:gd name="connsiteX1" fmla="*/ 2704072 w 2748394"/>
              <a:gd name="connsiteY1" fmla="*/ 596730 h 596730"/>
              <a:gd name="connsiteX2" fmla="*/ 2748394 w 2748394"/>
              <a:gd name="connsiteY2" fmla="*/ 563578 h 596730"/>
              <a:gd name="connsiteX3" fmla="*/ 2748394 w 2748394"/>
              <a:gd name="connsiteY3" fmla="*/ 33152 h 596730"/>
              <a:gd name="connsiteX4" fmla="*/ 2704072 w 2748394"/>
              <a:gd name="connsiteY4" fmla="*/ 0 h 596730"/>
              <a:gd name="connsiteX5" fmla="*/ 44329 w 2748394"/>
              <a:gd name="connsiteY5" fmla="*/ 0 h 596730"/>
              <a:gd name="connsiteX6" fmla="*/ 0 w 2748394"/>
              <a:gd name="connsiteY6" fmla="*/ 33152 h 596730"/>
              <a:gd name="connsiteX7" fmla="*/ 0 w 2748394"/>
              <a:gd name="connsiteY7" fmla="*/ 563578 h 596730"/>
              <a:gd name="connsiteX8" fmla="*/ 44329 w 2748394"/>
              <a:gd name="connsiteY8" fmla="*/ 596730 h 596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8394" h="596730">
                <a:moveTo>
                  <a:pt x="44329" y="596730"/>
                </a:moveTo>
                <a:lnTo>
                  <a:pt x="2704072" y="596730"/>
                </a:lnTo>
                <a:cubicBezTo>
                  <a:pt x="2733624" y="596730"/>
                  <a:pt x="2748394" y="585688"/>
                  <a:pt x="2748394" y="563578"/>
                </a:cubicBezTo>
                <a:lnTo>
                  <a:pt x="2748394" y="33152"/>
                </a:lnTo>
                <a:cubicBezTo>
                  <a:pt x="2748394" y="11055"/>
                  <a:pt x="2733624" y="0"/>
                  <a:pt x="2704072" y="0"/>
                </a:cubicBezTo>
                <a:lnTo>
                  <a:pt x="44329" y="0"/>
                </a:lnTo>
                <a:cubicBezTo>
                  <a:pt x="14776" y="0"/>
                  <a:pt x="0" y="11055"/>
                  <a:pt x="0" y="33152"/>
                </a:cubicBezTo>
                <a:lnTo>
                  <a:pt x="0" y="563578"/>
                </a:lnTo>
                <a:cubicBezTo>
                  <a:pt x="0" y="585688"/>
                  <a:pt x="14776" y="596730"/>
                  <a:pt x="44329" y="596730"/>
                </a:cubicBez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LSTM 2 (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dim</a:t>
            </a:r>
            <a:r>
              <a:rPr lang="it-IT" dirty="0"/>
              <a:t> = 256) </a:t>
            </a:r>
          </a:p>
          <a:p>
            <a:r>
              <a:rPr lang="it-IT" dirty="0" err="1"/>
              <a:t>Bidirectional</a:t>
            </a:r>
            <a:r>
              <a:rPr lang="it-IT" dirty="0"/>
              <a:t> = True</a:t>
            </a: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Dropout  p=0.3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7" name="Elemento grafico 2">
            <a:extLst>
              <a:ext uri="{FF2B5EF4-FFF2-40B4-BE49-F238E27FC236}">
                <a16:creationId xmlns:a16="http://schemas.microsoft.com/office/drawing/2014/main" id="{6EB239BF-9428-C976-1A6C-2C30C5A93664}"/>
              </a:ext>
            </a:extLst>
          </p:cNvPr>
          <p:cNvGrpSpPr/>
          <p:nvPr/>
        </p:nvGrpSpPr>
        <p:grpSpPr>
          <a:xfrm rot="10800000">
            <a:off x="5679890" y="4167257"/>
            <a:ext cx="39506" cy="175202"/>
            <a:chOff x="6071532" y="1453018"/>
            <a:chExt cx="50843" cy="193022"/>
          </a:xfrm>
          <a:noFill/>
        </p:grpSpPr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0113E3FD-4BDC-D1D3-DCAA-1A5D65C4A2F4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C52935A9-B149-9BC4-875C-5A2768063390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Elemento grafico 2">
            <a:extLst>
              <a:ext uri="{FF2B5EF4-FFF2-40B4-BE49-F238E27FC236}">
                <a16:creationId xmlns:a16="http://schemas.microsoft.com/office/drawing/2014/main" id="{253929B0-B9FF-7E00-6E61-4551486FB460}"/>
              </a:ext>
            </a:extLst>
          </p:cNvPr>
          <p:cNvGrpSpPr/>
          <p:nvPr/>
        </p:nvGrpSpPr>
        <p:grpSpPr>
          <a:xfrm rot="10800000">
            <a:off x="5700659" y="3163098"/>
            <a:ext cx="39506" cy="175202"/>
            <a:chOff x="6071532" y="1453018"/>
            <a:chExt cx="50843" cy="193022"/>
          </a:xfrm>
          <a:noFill/>
        </p:grpSpPr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0AEA2DD9-F5F3-79CB-3761-85E6A84D9839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1B5C425F-C4CF-6613-B975-42C5E4A1C27C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" name="Elemento grafico 2">
            <a:extLst>
              <a:ext uri="{FF2B5EF4-FFF2-40B4-BE49-F238E27FC236}">
                <a16:creationId xmlns:a16="http://schemas.microsoft.com/office/drawing/2014/main" id="{9F203A77-5A40-E4D5-9F22-F47BAF3E49A7}"/>
              </a:ext>
            </a:extLst>
          </p:cNvPr>
          <p:cNvGrpSpPr/>
          <p:nvPr/>
        </p:nvGrpSpPr>
        <p:grpSpPr>
          <a:xfrm rot="10800000">
            <a:off x="5687245" y="4995699"/>
            <a:ext cx="39506" cy="175202"/>
            <a:chOff x="6071532" y="1453018"/>
            <a:chExt cx="50843" cy="193022"/>
          </a:xfrm>
          <a:noFill/>
        </p:grpSpPr>
        <p:sp>
          <p:nvSpPr>
            <p:cNvPr id="23" name="Figura a mano libera: forma 22">
              <a:extLst>
                <a:ext uri="{FF2B5EF4-FFF2-40B4-BE49-F238E27FC236}">
                  <a16:creationId xmlns:a16="http://schemas.microsoft.com/office/drawing/2014/main" id="{1B37BCAA-7412-CA61-3F3B-F19809E7B2A7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igura a mano libera: forma 23">
              <a:extLst>
                <a:ext uri="{FF2B5EF4-FFF2-40B4-BE49-F238E27FC236}">
                  <a16:creationId xmlns:a16="http://schemas.microsoft.com/office/drawing/2014/main" id="{A782B034-FC53-7FE8-7ECD-288086578C43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0" name="Elemento grafico 2">
            <a:extLst>
              <a:ext uri="{FF2B5EF4-FFF2-40B4-BE49-F238E27FC236}">
                <a16:creationId xmlns:a16="http://schemas.microsoft.com/office/drawing/2014/main" id="{E6129FCC-B88F-3FDC-6293-2D279840C9E9}"/>
              </a:ext>
            </a:extLst>
          </p:cNvPr>
          <p:cNvGrpSpPr/>
          <p:nvPr/>
        </p:nvGrpSpPr>
        <p:grpSpPr>
          <a:xfrm rot="10800000">
            <a:off x="5660135" y="5772323"/>
            <a:ext cx="39506" cy="175202"/>
            <a:chOff x="6071532" y="1453018"/>
            <a:chExt cx="50843" cy="193022"/>
          </a:xfrm>
          <a:noFill/>
        </p:grpSpPr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837C17D-A0C9-E47E-5EDA-A482F119B189}"/>
                </a:ext>
              </a:extLst>
            </p:cNvPr>
            <p:cNvSpPr/>
            <p:nvPr/>
          </p:nvSpPr>
          <p:spPr>
            <a:xfrm>
              <a:off x="6096954" y="1453018"/>
              <a:ext cx="12710" cy="193022"/>
            </a:xfrm>
            <a:custGeom>
              <a:avLst/>
              <a:gdLst>
                <a:gd name="connsiteX0" fmla="*/ 0 w 12710"/>
                <a:gd name="connsiteY0" fmla="*/ 193022 h 193022"/>
                <a:gd name="connsiteX1" fmla="*/ 0 w 12710"/>
                <a:gd name="connsiteY1" fmla="*/ 0 h 193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10" h="193022">
                  <a:moveTo>
                    <a:pt x="0" y="193022"/>
                  </a:moveTo>
                  <a:cubicBezTo>
                    <a:pt x="0" y="121579"/>
                    <a:pt x="0" y="57237"/>
                    <a:pt x="0" y="0"/>
                  </a:cubicBez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5BB03FF9-9ABB-A23E-4B3B-65452B379439}"/>
                </a:ext>
              </a:extLst>
            </p:cNvPr>
            <p:cNvSpPr/>
            <p:nvPr/>
          </p:nvSpPr>
          <p:spPr>
            <a:xfrm>
              <a:off x="6071532" y="1453018"/>
              <a:ext cx="50843" cy="50827"/>
            </a:xfrm>
            <a:custGeom>
              <a:avLst/>
              <a:gdLst>
                <a:gd name="connsiteX0" fmla="*/ 0 w 50843"/>
                <a:gd name="connsiteY0" fmla="*/ 50828 h 50827"/>
                <a:gd name="connsiteX1" fmla="*/ 25422 w 50843"/>
                <a:gd name="connsiteY1" fmla="*/ 0 h 50827"/>
                <a:gd name="connsiteX2" fmla="*/ 50843 w 50843"/>
                <a:gd name="connsiteY2" fmla="*/ 50828 h 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43" h="50827">
                  <a:moveTo>
                    <a:pt x="0" y="50828"/>
                  </a:moveTo>
                  <a:lnTo>
                    <a:pt x="25422" y="0"/>
                  </a:lnTo>
                  <a:lnTo>
                    <a:pt x="50843" y="50828"/>
                  </a:lnTo>
                </a:path>
              </a:pathLst>
            </a:custGeom>
            <a:noFill/>
            <a:ln w="1906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297739-5A2A-B21E-0458-5903F95CACB9}"/>
              </a:ext>
            </a:extLst>
          </p:cNvPr>
          <p:cNvSpPr txBox="1"/>
          <p:nvPr/>
        </p:nvSpPr>
        <p:spPr>
          <a:xfrm>
            <a:off x="7293466" y="931276"/>
            <a:ext cx="3432008" cy="515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1800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1800" b="1" dirty="0">
                <a:solidFill>
                  <a:schemeClr val="tx2"/>
                </a:solidFill>
              </a:rPr>
              <a:t>Layer di </a:t>
            </a:r>
            <a:r>
              <a:rPr lang="it-IT" altLang="it-IT" sz="1800" b="1" dirty="0" err="1">
                <a:solidFill>
                  <a:schemeClr val="tx2"/>
                </a:solidFill>
              </a:rPr>
              <a:t>embedding</a:t>
            </a:r>
            <a:r>
              <a:rPr lang="it-IT" altLang="it-IT" sz="1800" b="1" dirty="0">
                <a:solidFill>
                  <a:schemeClr val="tx2"/>
                </a:solidFill>
              </a:rPr>
              <a:t> per trasformare i token in vettori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1800" b="1" dirty="0">
                <a:solidFill>
                  <a:schemeClr val="tx2"/>
                </a:solidFill>
              </a:rPr>
              <a:t> LSTM multi-</a:t>
            </a:r>
            <a:r>
              <a:rPr lang="it-IT" altLang="it-IT" sz="1800" b="1" dirty="0" err="1">
                <a:solidFill>
                  <a:schemeClr val="tx2"/>
                </a:solidFill>
              </a:rPr>
              <a:t>layer</a:t>
            </a:r>
            <a:r>
              <a:rPr lang="it-IT" altLang="it-IT" sz="1800" b="1" dirty="0">
                <a:solidFill>
                  <a:schemeClr val="tx2"/>
                </a:solidFill>
              </a:rPr>
              <a:t> (2 livelli) con dropout interno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1800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sz="1800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it-IT" altLang="it-IT" b="1" dirty="0">
              <a:solidFill>
                <a:schemeClr val="tx2"/>
              </a:solidFill>
            </a:endParaRP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altLang="it-IT" sz="1800" b="1" dirty="0" err="1">
                <a:solidFill>
                  <a:schemeClr val="tx2"/>
                </a:solidFill>
              </a:rPr>
              <a:t>Regressore</a:t>
            </a:r>
            <a:r>
              <a:rPr lang="it-IT" altLang="it-IT" sz="1800" b="1" dirty="0">
                <a:solidFill>
                  <a:schemeClr val="tx2"/>
                </a:solidFill>
              </a:rPr>
              <a:t> finale </a:t>
            </a:r>
            <a:r>
              <a:rPr lang="it-IT" altLang="it-IT" sz="1800" b="1" dirty="0" err="1">
                <a:solidFill>
                  <a:schemeClr val="tx2"/>
                </a:solidFill>
              </a:rPr>
              <a:t>fc</a:t>
            </a:r>
            <a:r>
              <a:rPr lang="it-IT" altLang="it-IT" sz="1800" b="1" dirty="0">
                <a:solidFill>
                  <a:schemeClr val="tx2"/>
                </a:solidFill>
              </a:rPr>
              <a:t> che restituisce uno score scalare</a:t>
            </a:r>
          </a:p>
        </p:txBody>
      </p:sp>
    </p:spTree>
    <p:extLst>
      <p:ext uri="{BB962C8B-B14F-4D97-AF65-F5344CB8AC3E}">
        <p14:creationId xmlns:p14="http://schemas.microsoft.com/office/powerpoint/2010/main" val="79916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Office PowerPoint</Application>
  <PresentationFormat>Personalizzato</PresentationFormat>
  <Paragraphs>166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NimbusSanL-Bold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campus.uniurb.it</dc:creator>
  <cp:keywords/>
  <dc:description>generated using python-pptx</dc:description>
  <cp:lastModifiedBy>Santopadre, Adlai</cp:lastModifiedBy>
  <cp:revision>2</cp:revision>
  <dcterms:created xsi:type="dcterms:W3CDTF">2013-01-27T09:14:16Z</dcterms:created>
  <dcterms:modified xsi:type="dcterms:W3CDTF">2025-06-12T09:41:16Z</dcterms:modified>
  <cp:category/>
</cp:coreProperties>
</file>