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057400"/>
            <a:ext cx="8229600" cy="1247777"/>
          </a:xfrm>
          <a:prstGeom prst="rect">
            <a:avLst/>
          </a:prstGeom>
        </p:spPr>
        <p:txBody>
          <a:bodyPr vert="horz" wrap="square" lIns="0" tIns="16510" rIns="0" bIns="0" rtlCol="0">
            <a:spAutoFit/>
          </a:bodyPr>
          <a:lstStyle/>
          <a:p>
            <a:pPr marL="3213735">
              <a:lnSpc>
                <a:spcPct val="100000"/>
              </a:lnSpc>
              <a:spcBef>
                <a:spcPts val="130"/>
              </a:spcBef>
            </a:pPr>
            <a:r>
              <a:rPr lang="en-US" sz="2000" spc="15" dirty="0" smtClean="0"/>
              <a:t>Name: </a:t>
            </a:r>
            <a:r>
              <a:rPr lang="en-US" sz="2000" spc="15" dirty="0" err="1" smtClean="0"/>
              <a:t>Adlin</a:t>
            </a:r>
            <a:r>
              <a:rPr lang="en-US" sz="2000" spc="15" dirty="0" smtClean="0"/>
              <a:t> </a:t>
            </a:r>
            <a:r>
              <a:rPr lang="en-US" sz="2000" spc="15" dirty="0" err="1" smtClean="0"/>
              <a:t>Bebisha</a:t>
            </a:r>
            <a:r>
              <a:rPr lang="en-US" sz="2000" spc="15" dirty="0" smtClean="0"/>
              <a:t> S.L</a:t>
            </a:r>
            <a:br>
              <a:rPr lang="en-US" sz="2000" spc="15" dirty="0" smtClean="0"/>
            </a:br>
            <a:r>
              <a:rPr lang="en-US" sz="2000" spc="15" dirty="0" smtClean="0"/>
              <a:t>NM ID: </a:t>
            </a:r>
            <a:r>
              <a:rPr lang="en-US" sz="2000" spc="15" dirty="0" smtClean="0"/>
              <a:t>962821205004</a:t>
            </a:r>
            <a:br>
              <a:rPr lang="en-US" sz="2000" spc="15" dirty="0" smtClean="0"/>
            </a:br>
            <a:r>
              <a:rPr lang="en-US" sz="2000" spc="15" dirty="0" smtClean="0"/>
              <a:t>College Name: University College of Engineering </a:t>
            </a:r>
            <a:r>
              <a:rPr lang="en-US" sz="2000" spc="15" dirty="0" err="1" smtClean="0"/>
              <a:t>Nagercoil</a:t>
            </a:r>
            <a:endParaRPr sz="2000" spc="15" dirty="0"/>
          </a:p>
        </p:txBody>
      </p:sp>
      <p:sp>
        <p:nvSpPr>
          <p:cNvPr id="8" name="object 8"/>
          <p:cNvSpPr txBox="1"/>
          <p:nvPr/>
        </p:nvSpPr>
        <p:spPr>
          <a:xfrm rot="10800000" flipV="1">
            <a:off x="5943600" y="3948854"/>
            <a:ext cx="381000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26"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441225"/>
            <a:ext cx="5303838" cy="2799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Grp="1" noChangeAspect="1" noChangeArrowheads="1"/>
          </p:cNvPicPr>
          <p:nvPr>
            <p:ph sz="half" idx="3"/>
          </p:nvPr>
        </p:nvPicPr>
        <p:blipFill>
          <a:blip r:embed="rId4" cstate="print">
            <a:extLst>
              <a:ext uri="{28A0092B-C50C-407E-A947-70E740481C1C}">
                <a14:useLocalDpi xmlns:a14="http://schemas.microsoft.com/office/drawing/2010/main" val="0"/>
              </a:ext>
            </a:extLst>
          </a:blip>
          <a:srcRect/>
          <a:stretch>
            <a:fillRect/>
          </a:stretch>
        </p:blipFill>
        <p:spPr bwMode="auto">
          <a:xfrm>
            <a:off x="6278563" y="2441225"/>
            <a:ext cx="5303837" cy="2799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9" y="2895600"/>
            <a:ext cx="3581401" cy="738664"/>
          </a:xfrm>
        </p:spPr>
        <p:txBody>
          <a:bodyPr/>
          <a:lstStyle/>
          <a:p>
            <a:r>
              <a:rPr lang="en-US" dirty="0" smtClean="0"/>
              <a:t>Thank You</a:t>
            </a:r>
            <a:endParaRPr lang="en-IN" dirty="0"/>
          </a:p>
        </p:txBody>
      </p:sp>
    </p:spTree>
    <p:extLst>
      <p:ext uri="{BB962C8B-B14F-4D97-AF65-F5344CB8AC3E}">
        <p14:creationId xmlns:p14="http://schemas.microsoft.com/office/powerpoint/2010/main" val="165711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8"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3" name="Text Placeholder 22"/>
          <p:cNvSpPr>
            <a:spLocks noGrp="1"/>
          </p:cNvSpPr>
          <p:nvPr>
            <p:ph type="body" idx="1"/>
          </p:nvPr>
        </p:nvSpPr>
        <p:spPr>
          <a:xfrm>
            <a:off x="1639252" y="1857374"/>
            <a:ext cx="9943148" cy="984885"/>
          </a:xfrm>
        </p:spPr>
        <p:txBody>
          <a:bodyPr/>
          <a:lstStyle/>
          <a:p>
            <a:r>
              <a:rPr lang="en-IN" sz="3200" b="1" dirty="0">
                <a:latin typeface="Times New Roman" panose="02020603050405020304" pitchFamily="18" charset="0"/>
                <a:cs typeface="Times New Roman" panose="02020603050405020304" pitchFamily="18" charset="0"/>
              </a:rPr>
              <a:t>Diabetes Prediction using Convolutional Neural Network (CNN) </a:t>
            </a:r>
            <a:endParaRPr lang="en-IN" sz="320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p:cNvSpPr>
            <a:spLocks noGrp="1"/>
          </p:cNvSpPr>
          <p:nvPr>
            <p:ph type="body" idx="1"/>
          </p:nvPr>
        </p:nvSpPr>
        <p:spPr>
          <a:xfrm>
            <a:off x="1295400" y="1577340"/>
            <a:ext cx="10287000" cy="3447098"/>
          </a:xfrm>
        </p:spPr>
        <p:txBody>
          <a:bodyPr/>
          <a:lstStyle/>
          <a:p>
            <a:pPr marL="457200" indent="-457200">
              <a:buFont typeface="Wingdings" panose="05000000000000000000" pitchFamily="2" charset="2"/>
              <a:buChar char="Ø"/>
            </a:pPr>
            <a:r>
              <a:rPr lang="en-IN" sz="2800" spc="-20" dirty="0">
                <a:latin typeface="Times New Roman" panose="02020603050405020304" pitchFamily="18" charset="0"/>
                <a:cs typeface="Times New Roman" panose="02020603050405020304" pitchFamily="18" charset="0"/>
              </a:rPr>
              <a:t>P</a:t>
            </a:r>
            <a:r>
              <a:rPr lang="en-IN" sz="2800" spc="15" dirty="0">
                <a:latin typeface="Times New Roman" panose="02020603050405020304" pitchFamily="18" charset="0"/>
                <a:cs typeface="Times New Roman" panose="02020603050405020304" pitchFamily="18" charset="0"/>
              </a:rPr>
              <a:t>ROB</a:t>
            </a:r>
            <a:r>
              <a:rPr lang="en-IN" sz="2800" spc="55" dirty="0">
                <a:latin typeface="Times New Roman" panose="02020603050405020304" pitchFamily="18" charset="0"/>
                <a:cs typeface="Times New Roman" panose="02020603050405020304" pitchFamily="18" charset="0"/>
              </a:rPr>
              <a:t>L</a:t>
            </a:r>
            <a:r>
              <a:rPr lang="en-IN" sz="2800" spc="-20" dirty="0">
                <a:latin typeface="Times New Roman" panose="02020603050405020304" pitchFamily="18" charset="0"/>
                <a:cs typeface="Times New Roman" panose="02020603050405020304" pitchFamily="18" charset="0"/>
              </a:rPr>
              <a:t>E</a:t>
            </a:r>
            <a:r>
              <a:rPr lang="en-IN" sz="2800" spc="20" dirty="0">
                <a:latin typeface="Times New Roman" panose="02020603050405020304" pitchFamily="18" charset="0"/>
                <a:cs typeface="Times New Roman" panose="02020603050405020304" pitchFamily="18" charset="0"/>
              </a:rPr>
              <a:t>M</a:t>
            </a:r>
            <a:r>
              <a:rPr lang="en-IN" sz="2800" dirty="0">
                <a:latin typeface="Times New Roman" panose="02020603050405020304" pitchFamily="18" charset="0"/>
                <a:cs typeface="Times New Roman" panose="02020603050405020304" pitchFamily="18" charset="0"/>
              </a:rPr>
              <a:t>	</a:t>
            </a:r>
            <a:r>
              <a:rPr lang="en-IN" sz="2800" spc="10" dirty="0" smtClean="0">
                <a:latin typeface="Times New Roman" panose="02020603050405020304" pitchFamily="18" charset="0"/>
                <a:cs typeface="Times New Roman" panose="02020603050405020304" pitchFamily="18" charset="0"/>
              </a:rPr>
              <a:t>S</a:t>
            </a:r>
            <a:r>
              <a:rPr lang="en-IN" sz="2800" spc="-370" dirty="0" smtClean="0">
                <a:latin typeface="Times New Roman" panose="02020603050405020304" pitchFamily="18" charset="0"/>
                <a:cs typeface="Times New Roman" panose="02020603050405020304" pitchFamily="18" charset="0"/>
              </a:rPr>
              <a:t>T</a:t>
            </a:r>
            <a:r>
              <a:rPr lang="en-IN" sz="2800" spc="-375" dirty="0" smtClean="0">
                <a:latin typeface="Times New Roman" panose="02020603050405020304" pitchFamily="18" charset="0"/>
                <a:cs typeface="Times New Roman" panose="02020603050405020304" pitchFamily="18" charset="0"/>
              </a:rPr>
              <a:t>A</a:t>
            </a:r>
            <a:r>
              <a:rPr lang="en-IN" sz="2800" spc="15" dirty="0" smtClean="0">
                <a:latin typeface="Times New Roman" panose="02020603050405020304" pitchFamily="18" charset="0"/>
                <a:cs typeface="Times New Roman" panose="02020603050405020304" pitchFamily="18" charset="0"/>
              </a:rPr>
              <a:t>T</a:t>
            </a:r>
            <a:r>
              <a:rPr lang="en-IN" sz="2800" spc="-10" dirty="0" smtClean="0">
                <a:latin typeface="Times New Roman" panose="02020603050405020304" pitchFamily="18" charset="0"/>
                <a:cs typeface="Times New Roman" panose="02020603050405020304" pitchFamily="18" charset="0"/>
              </a:rPr>
              <a:t>E</a:t>
            </a:r>
            <a:r>
              <a:rPr lang="en-IN" sz="2800" spc="-20" dirty="0" smtClean="0">
                <a:latin typeface="Times New Roman" panose="02020603050405020304" pitchFamily="18" charset="0"/>
                <a:cs typeface="Times New Roman" panose="02020603050405020304" pitchFamily="18" charset="0"/>
              </a:rPr>
              <a:t>ME</a:t>
            </a:r>
            <a:r>
              <a:rPr lang="en-IN" sz="2800" spc="10" dirty="0" smtClean="0">
                <a:latin typeface="Times New Roman" panose="02020603050405020304" pitchFamily="18" charset="0"/>
                <a:cs typeface="Times New Roman" panose="02020603050405020304" pitchFamily="18" charset="0"/>
              </a:rPr>
              <a:t>NT</a:t>
            </a:r>
          </a:p>
          <a:p>
            <a:pPr marL="457200" indent="-457200">
              <a:buFont typeface="Wingdings" panose="05000000000000000000" pitchFamily="2" charset="2"/>
              <a:buChar char="Ø"/>
            </a:pPr>
            <a:r>
              <a:rPr lang="en-IN" sz="2800" spc="5" dirty="0">
                <a:latin typeface="Times New Roman" panose="02020603050405020304" pitchFamily="18" charset="0"/>
                <a:cs typeface="Times New Roman" panose="02020603050405020304" pitchFamily="18" charset="0"/>
              </a:rPr>
              <a:t>PROJECT	</a:t>
            </a:r>
            <a:r>
              <a:rPr lang="en-IN" sz="2800" spc="-20" dirty="0" smtClean="0">
                <a:latin typeface="Times New Roman" panose="02020603050405020304" pitchFamily="18" charset="0"/>
                <a:cs typeface="Times New Roman" panose="02020603050405020304" pitchFamily="18" charset="0"/>
              </a:rPr>
              <a:t>OVERVIEW</a:t>
            </a:r>
          </a:p>
          <a:p>
            <a:pPr marL="457200" indent="-457200">
              <a:buFont typeface="Wingdings" panose="05000000000000000000" pitchFamily="2" charset="2"/>
              <a:buChar char="Ø"/>
            </a:pPr>
            <a:r>
              <a:rPr lang="en-US" sz="2800" spc="25" dirty="0">
                <a:latin typeface="Times New Roman" panose="02020603050405020304" pitchFamily="18" charset="0"/>
                <a:cs typeface="Times New Roman" panose="02020603050405020304" pitchFamily="18" charset="0"/>
              </a:rPr>
              <a:t>W</a:t>
            </a:r>
            <a:r>
              <a:rPr lang="en-US" sz="2800" spc="-20" dirty="0">
                <a:latin typeface="Times New Roman" panose="02020603050405020304" pitchFamily="18" charset="0"/>
                <a:cs typeface="Times New Roman" panose="02020603050405020304" pitchFamily="18" charset="0"/>
              </a:rPr>
              <a:t>H</a:t>
            </a:r>
            <a:r>
              <a:rPr lang="en-US" sz="2800" spc="20" dirty="0">
                <a:latin typeface="Times New Roman" panose="02020603050405020304" pitchFamily="18" charset="0"/>
                <a:cs typeface="Times New Roman" panose="02020603050405020304" pitchFamily="18" charset="0"/>
              </a:rPr>
              <a:t>O</a:t>
            </a:r>
            <a:r>
              <a:rPr lang="en-US" sz="2800" spc="-23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AR</a:t>
            </a:r>
            <a:r>
              <a:rPr lang="en-US" sz="2800" spc="15" dirty="0">
                <a:latin typeface="Times New Roman" panose="02020603050405020304" pitchFamily="18" charset="0"/>
                <a:cs typeface="Times New Roman" panose="02020603050405020304" pitchFamily="18" charset="0"/>
              </a:rPr>
              <a:t>E</a:t>
            </a:r>
            <a:r>
              <a:rPr lang="en-US" sz="2800" spc="-3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T</a:t>
            </a:r>
            <a:r>
              <a:rPr lang="en-US" sz="2800" spc="-15" dirty="0">
                <a:latin typeface="Times New Roman" panose="02020603050405020304" pitchFamily="18" charset="0"/>
                <a:cs typeface="Times New Roman" panose="02020603050405020304" pitchFamily="18" charset="0"/>
              </a:rPr>
              <a:t>H</a:t>
            </a:r>
            <a:r>
              <a:rPr lang="en-US" sz="2800" spc="15" dirty="0">
                <a:latin typeface="Times New Roman" panose="02020603050405020304" pitchFamily="18" charset="0"/>
                <a:cs typeface="Times New Roman" panose="02020603050405020304" pitchFamily="18" charset="0"/>
              </a:rPr>
              <a:t>E</a:t>
            </a:r>
            <a:r>
              <a:rPr lang="en-US" sz="2800" spc="-35"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E</a:t>
            </a:r>
            <a:r>
              <a:rPr lang="en-US" sz="2800" spc="30" dirty="0">
                <a:latin typeface="Times New Roman" panose="02020603050405020304" pitchFamily="18" charset="0"/>
                <a:cs typeface="Times New Roman" panose="02020603050405020304" pitchFamily="18" charset="0"/>
              </a:rPr>
              <a:t>N</a:t>
            </a:r>
            <a:r>
              <a:rPr lang="en-US" sz="2800" spc="15" dirty="0">
                <a:latin typeface="Times New Roman" panose="02020603050405020304" pitchFamily="18" charset="0"/>
                <a:cs typeface="Times New Roman" panose="02020603050405020304" pitchFamily="18" charset="0"/>
              </a:rPr>
              <a:t>D</a:t>
            </a:r>
            <a:r>
              <a:rPr lang="en-US" sz="2800" spc="-45"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U</a:t>
            </a:r>
            <a:r>
              <a:rPr lang="en-US" sz="2800" spc="10" dirty="0">
                <a:latin typeface="Times New Roman" panose="02020603050405020304" pitchFamily="18" charset="0"/>
                <a:cs typeface="Times New Roman" panose="02020603050405020304" pitchFamily="18" charset="0"/>
              </a:rPr>
              <a:t>S</a:t>
            </a:r>
            <a:r>
              <a:rPr lang="en-US" sz="2800" spc="-25" dirty="0">
                <a:latin typeface="Times New Roman" panose="02020603050405020304" pitchFamily="18" charset="0"/>
                <a:cs typeface="Times New Roman" panose="02020603050405020304" pitchFamily="18" charset="0"/>
              </a:rPr>
              <a:t>E</a:t>
            </a:r>
            <a:r>
              <a:rPr lang="en-US" sz="2800" spc="-10" dirty="0">
                <a:latin typeface="Times New Roman" panose="02020603050405020304" pitchFamily="18" charset="0"/>
                <a:cs typeface="Times New Roman" panose="02020603050405020304" pitchFamily="18" charset="0"/>
              </a:rPr>
              <a:t>R</a:t>
            </a:r>
            <a:r>
              <a:rPr lang="en-US" sz="2800" spc="5" dirty="0">
                <a:latin typeface="Times New Roman" panose="02020603050405020304" pitchFamily="18" charset="0"/>
                <a:cs typeface="Times New Roman" panose="02020603050405020304" pitchFamily="18" charset="0"/>
              </a:rPr>
              <a:t>S</a:t>
            </a:r>
            <a:r>
              <a:rPr lang="en-US" sz="2800" spc="5"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800" spc="-40" dirty="0">
                <a:latin typeface="Times New Roman" panose="02020603050405020304" pitchFamily="18" charset="0"/>
                <a:cs typeface="Times New Roman" panose="02020603050405020304" pitchFamily="18" charset="0"/>
              </a:rPr>
              <a:t>Y</a:t>
            </a:r>
            <a:r>
              <a:rPr lang="en-US" sz="2800" spc="10" dirty="0">
                <a:latin typeface="Times New Roman" panose="02020603050405020304" pitchFamily="18" charset="0"/>
                <a:cs typeface="Times New Roman" panose="02020603050405020304" pitchFamily="18" charset="0"/>
              </a:rPr>
              <a:t>O</a:t>
            </a:r>
            <a:r>
              <a:rPr lang="en-US" sz="2800" spc="25" dirty="0">
                <a:latin typeface="Times New Roman" panose="02020603050405020304" pitchFamily="18" charset="0"/>
                <a:cs typeface="Times New Roman" panose="02020603050405020304" pitchFamily="18" charset="0"/>
              </a:rPr>
              <a:t>U</a:t>
            </a:r>
            <a:r>
              <a:rPr lang="en-US" sz="2800" dirty="0">
                <a:latin typeface="Times New Roman" panose="02020603050405020304" pitchFamily="18" charset="0"/>
                <a:cs typeface="Times New Roman" panose="02020603050405020304" pitchFamily="18" charset="0"/>
              </a:rPr>
              <a:t>R</a:t>
            </a:r>
            <a:r>
              <a:rPr lang="en-US" sz="2800" spc="5"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S</a:t>
            </a:r>
            <a:r>
              <a:rPr lang="en-US" sz="2800" spc="10" dirty="0">
                <a:latin typeface="Times New Roman" panose="02020603050405020304" pitchFamily="18" charset="0"/>
                <a:cs typeface="Times New Roman" panose="02020603050405020304" pitchFamily="18" charset="0"/>
              </a:rPr>
              <a:t>O</a:t>
            </a:r>
            <a:r>
              <a:rPr lang="en-US" sz="2800" spc="25" dirty="0">
                <a:latin typeface="Times New Roman" panose="02020603050405020304" pitchFamily="18" charset="0"/>
                <a:cs typeface="Times New Roman" panose="02020603050405020304" pitchFamily="18" charset="0"/>
              </a:rPr>
              <a:t>LU</a:t>
            </a:r>
            <a:r>
              <a:rPr lang="en-US" sz="2800" spc="-35" dirty="0">
                <a:latin typeface="Times New Roman" panose="02020603050405020304" pitchFamily="18" charset="0"/>
                <a:cs typeface="Times New Roman" panose="02020603050405020304" pitchFamily="18" charset="0"/>
              </a:rPr>
              <a:t>T</a:t>
            </a:r>
            <a:r>
              <a:rPr lang="en-US" sz="2800" spc="-30" dirty="0">
                <a:latin typeface="Times New Roman" panose="02020603050405020304" pitchFamily="18" charset="0"/>
                <a:cs typeface="Times New Roman" panose="02020603050405020304" pitchFamily="18" charset="0"/>
              </a:rPr>
              <a:t>I</a:t>
            </a:r>
            <a:r>
              <a:rPr lang="en-US" sz="2800" spc="10" dirty="0">
                <a:latin typeface="Times New Roman" panose="02020603050405020304" pitchFamily="18" charset="0"/>
                <a:cs typeface="Times New Roman" panose="02020603050405020304" pitchFamily="18" charset="0"/>
              </a:rPr>
              <a:t>O</a:t>
            </a:r>
            <a:r>
              <a:rPr lang="en-US" sz="2800" dirty="0">
                <a:latin typeface="Times New Roman" panose="02020603050405020304" pitchFamily="18" charset="0"/>
                <a:cs typeface="Times New Roman" panose="02020603050405020304" pitchFamily="18" charset="0"/>
              </a:rPr>
              <a:t>N</a:t>
            </a:r>
            <a:r>
              <a:rPr lang="en-US" sz="2800" spc="-345" dirty="0">
                <a:latin typeface="Times New Roman" panose="02020603050405020304" pitchFamily="18" charset="0"/>
                <a:cs typeface="Times New Roman" panose="02020603050405020304" pitchFamily="18" charset="0"/>
              </a:rPr>
              <a:t> </a:t>
            </a:r>
            <a:r>
              <a:rPr lang="en-US" sz="2800" spc="-35" dirty="0">
                <a:latin typeface="Times New Roman" panose="02020603050405020304" pitchFamily="18" charset="0"/>
                <a:cs typeface="Times New Roman" panose="02020603050405020304" pitchFamily="18" charset="0"/>
              </a:rPr>
              <a:t>A</a:t>
            </a:r>
            <a:r>
              <a:rPr lang="en-US" sz="2800" spc="-5"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D</a:t>
            </a:r>
            <a:r>
              <a:rPr lang="en-US" sz="2800" spc="35" dirty="0">
                <a:latin typeface="Times New Roman" panose="02020603050405020304" pitchFamily="18" charset="0"/>
                <a:cs typeface="Times New Roman" panose="02020603050405020304" pitchFamily="18" charset="0"/>
              </a:rPr>
              <a:t> </a:t>
            </a:r>
            <a:r>
              <a:rPr lang="en-US" sz="2800" spc="-30" dirty="0">
                <a:latin typeface="Times New Roman" panose="02020603050405020304" pitchFamily="18" charset="0"/>
                <a:cs typeface="Times New Roman" panose="02020603050405020304" pitchFamily="18" charset="0"/>
              </a:rPr>
              <a:t>I</a:t>
            </a:r>
            <a:r>
              <a:rPr lang="en-US" sz="2800" spc="-35"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S</a:t>
            </a:r>
            <a:r>
              <a:rPr lang="en-US" sz="2800" spc="60" dirty="0">
                <a:latin typeface="Times New Roman" panose="02020603050405020304" pitchFamily="18" charset="0"/>
                <a:cs typeface="Times New Roman" panose="02020603050405020304" pitchFamily="18" charset="0"/>
              </a:rPr>
              <a:t> </a:t>
            </a:r>
            <a:r>
              <a:rPr lang="en-US" sz="2800" spc="-295" dirty="0">
                <a:latin typeface="Times New Roman" panose="02020603050405020304" pitchFamily="18" charset="0"/>
                <a:cs typeface="Times New Roman" panose="02020603050405020304" pitchFamily="18" charset="0"/>
              </a:rPr>
              <a:t>V</a:t>
            </a:r>
            <a:r>
              <a:rPr lang="en-US" sz="2800" spc="-35" dirty="0">
                <a:latin typeface="Times New Roman" panose="02020603050405020304" pitchFamily="18" charset="0"/>
                <a:cs typeface="Times New Roman" panose="02020603050405020304" pitchFamily="18" charset="0"/>
              </a:rPr>
              <a:t>A</a:t>
            </a:r>
            <a:r>
              <a:rPr lang="en-US" sz="2800" spc="25" dirty="0">
                <a:latin typeface="Times New Roman" panose="02020603050405020304" pitchFamily="18" charset="0"/>
                <a:cs typeface="Times New Roman" panose="02020603050405020304" pitchFamily="18" charset="0"/>
              </a:rPr>
              <a:t>LU</a:t>
            </a:r>
            <a:r>
              <a:rPr lang="en-US" sz="2800" dirty="0">
                <a:latin typeface="Times New Roman" panose="02020603050405020304" pitchFamily="18" charset="0"/>
                <a:cs typeface="Times New Roman" panose="02020603050405020304" pitchFamily="18" charset="0"/>
              </a:rPr>
              <a:t>E</a:t>
            </a:r>
            <a:r>
              <a:rPr lang="en-US" sz="2800" spc="-65" dirty="0">
                <a:latin typeface="Times New Roman" panose="02020603050405020304" pitchFamily="18" charset="0"/>
                <a:cs typeface="Times New Roman" panose="02020603050405020304" pitchFamily="18" charset="0"/>
              </a:rPr>
              <a:t> </a:t>
            </a:r>
            <a:r>
              <a:rPr lang="en-US" sz="2800" spc="-15" dirty="0" smtClean="0">
                <a:latin typeface="Times New Roman" panose="02020603050405020304" pitchFamily="18" charset="0"/>
                <a:cs typeface="Times New Roman" panose="02020603050405020304" pitchFamily="18" charset="0"/>
              </a:rPr>
              <a:t>P</a:t>
            </a:r>
            <a:r>
              <a:rPr lang="en-US" sz="2800" spc="-30" dirty="0" smtClean="0">
                <a:latin typeface="Times New Roman" panose="02020603050405020304" pitchFamily="18" charset="0"/>
                <a:cs typeface="Times New Roman" panose="02020603050405020304" pitchFamily="18" charset="0"/>
              </a:rPr>
              <a:t>R</a:t>
            </a:r>
            <a:r>
              <a:rPr lang="en-US" sz="2800" spc="10" dirty="0" smtClean="0">
                <a:latin typeface="Times New Roman" panose="02020603050405020304" pitchFamily="18" charset="0"/>
                <a:cs typeface="Times New Roman" panose="02020603050405020304" pitchFamily="18" charset="0"/>
              </a:rPr>
              <a:t>O</a:t>
            </a:r>
            <a:r>
              <a:rPr lang="en-US" sz="2800" spc="-15" dirty="0" smtClean="0">
                <a:latin typeface="Times New Roman" panose="02020603050405020304" pitchFamily="18" charset="0"/>
                <a:cs typeface="Times New Roman" panose="02020603050405020304" pitchFamily="18" charset="0"/>
              </a:rPr>
              <a:t>P</a:t>
            </a:r>
            <a:r>
              <a:rPr lang="en-US" sz="2800" spc="10" dirty="0" smtClean="0">
                <a:latin typeface="Times New Roman" panose="02020603050405020304" pitchFamily="18" charset="0"/>
                <a:cs typeface="Times New Roman" panose="02020603050405020304" pitchFamily="18" charset="0"/>
              </a:rPr>
              <a:t>O</a:t>
            </a:r>
            <a:r>
              <a:rPr lang="en-US" sz="2800" spc="25" dirty="0" smtClean="0">
                <a:latin typeface="Times New Roman" panose="02020603050405020304" pitchFamily="18" charset="0"/>
                <a:cs typeface="Times New Roman" panose="02020603050405020304" pitchFamily="18" charset="0"/>
              </a:rPr>
              <a:t>S</a:t>
            </a:r>
            <a:r>
              <a:rPr lang="en-US" sz="2800" spc="-30" dirty="0" smtClean="0">
                <a:latin typeface="Times New Roman" panose="02020603050405020304" pitchFamily="18" charset="0"/>
                <a:cs typeface="Times New Roman" panose="02020603050405020304" pitchFamily="18" charset="0"/>
              </a:rPr>
              <a:t>I</a:t>
            </a:r>
            <a:r>
              <a:rPr lang="en-US" sz="2800" spc="-35" dirty="0" smtClean="0">
                <a:latin typeface="Times New Roman" panose="02020603050405020304" pitchFamily="18" charset="0"/>
                <a:cs typeface="Times New Roman" panose="02020603050405020304" pitchFamily="18" charset="0"/>
              </a:rPr>
              <a:t>T</a:t>
            </a:r>
            <a:r>
              <a:rPr lang="en-US" sz="2800" spc="-30" dirty="0" smtClean="0">
                <a:latin typeface="Times New Roman" panose="02020603050405020304" pitchFamily="18" charset="0"/>
                <a:cs typeface="Times New Roman" panose="02020603050405020304" pitchFamily="18" charset="0"/>
              </a:rPr>
              <a:t>I</a:t>
            </a:r>
            <a:r>
              <a:rPr lang="en-US" sz="2800" spc="10" dirty="0" smtClean="0">
                <a:latin typeface="Times New Roman" panose="02020603050405020304" pitchFamily="18" charset="0"/>
                <a:cs typeface="Times New Roman" panose="02020603050405020304" pitchFamily="18" charset="0"/>
              </a:rPr>
              <a:t>O</a:t>
            </a:r>
            <a:r>
              <a:rPr lang="en-US" sz="2800" dirty="0" smtClean="0">
                <a:latin typeface="Times New Roman" panose="02020603050405020304" pitchFamily="18" charset="0"/>
                <a:cs typeface="Times New Roman" panose="02020603050405020304" pitchFamily="18" charset="0"/>
              </a:rPr>
              <a:t>N</a:t>
            </a:r>
          </a:p>
          <a:p>
            <a:pPr marL="457200" indent="-457200">
              <a:buFont typeface="Wingdings" panose="05000000000000000000" pitchFamily="2" charset="2"/>
              <a:buChar char="Ø"/>
            </a:pPr>
            <a:r>
              <a:rPr lang="en-US" sz="2800" spc="15" dirty="0">
                <a:latin typeface="Times New Roman" panose="02020603050405020304" pitchFamily="18" charset="0"/>
                <a:cs typeface="Times New Roman" panose="02020603050405020304" pitchFamily="18" charset="0"/>
              </a:rPr>
              <a:t>THE</a:t>
            </a:r>
            <a:r>
              <a:rPr lang="en-US" sz="2800" spc="2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WOW</a:t>
            </a:r>
            <a:r>
              <a:rPr lang="en-US" sz="2800" spc="8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IN</a:t>
            </a:r>
            <a:r>
              <a:rPr lang="en-US" sz="2800" spc="-5" dirty="0">
                <a:latin typeface="Times New Roman" panose="02020603050405020304" pitchFamily="18" charset="0"/>
                <a:cs typeface="Times New Roman" panose="02020603050405020304" pitchFamily="18" charset="0"/>
              </a:rPr>
              <a:t> </a:t>
            </a:r>
            <a:r>
              <a:rPr lang="en-US" sz="2800" spc="15" dirty="0">
                <a:latin typeface="Times New Roman" panose="02020603050405020304" pitchFamily="18" charset="0"/>
                <a:cs typeface="Times New Roman" panose="02020603050405020304" pitchFamily="18" charset="0"/>
              </a:rPr>
              <a:t>YOUR</a:t>
            </a:r>
            <a:r>
              <a:rPr lang="en-US" sz="2800" spc="-10" dirty="0">
                <a:latin typeface="Times New Roman" panose="02020603050405020304" pitchFamily="18" charset="0"/>
                <a:cs typeface="Times New Roman" panose="02020603050405020304" pitchFamily="18" charset="0"/>
              </a:rPr>
              <a:t> </a:t>
            </a:r>
            <a:r>
              <a:rPr lang="en-US" sz="2800" spc="20" dirty="0" smtClean="0">
                <a:latin typeface="Times New Roman" panose="02020603050405020304" pitchFamily="18" charset="0"/>
                <a:cs typeface="Times New Roman" panose="02020603050405020304" pitchFamily="18" charset="0"/>
              </a:rPr>
              <a:t>SOLUTION</a:t>
            </a:r>
          </a:p>
          <a:p>
            <a:pPr marL="457200" indent="-457200">
              <a:buFont typeface="Wingdings" panose="05000000000000000000" pitchFamily="2" charset="2"/>
              <a:buChar char="Ø"/>
            </a:pPr>
            <a:r>
              <a:rPr lang="en-IN" sz="2800" spc="15" dirty="0" smtClean="0">
                <a:latin typeface="Times New Roman" panose="02020603050405020304" pitchFamily="18" charset="0"/>
                <a:cs typeface="Times New Roman" panose="02020603050405020304" pitchFamily="18" charset="0"/>
              </a:rPr>
              <a:t>M</a:t>
            </a:r>
            <a:r>
              <a:rPr lang="en-IN" sz="2800" dirty="0" smtClean="0">
                <a:latin typeface="Times New Roman" panose="02020603050405020304" pitchFamily="18" charset="0"/>
                <a:cs typeface="Times New Roman" panose="02020603050405020304" pitchFamily="18" charset="0"/>
              </a:rPr>
              <a:t>O</a:t>
            </a:r>
            <a:r>
              <a:rPr lang="en-IN" sz="2800" spc="-15" dirty="0" smtClean="0">
                <a:latin typeface="Times New Roman" panose="02020603050405020304" pitchFamily="18" charset="0"/>
                <a:cs typeface="Times New Roman" panose="02020603050405020304" pitchFamily="18" charset="0"/>
              </a:rPr>
              <a:t>D</a:t>
            </a:r>
            <a:r>
              <a:rPr lang="en-IN" sz="2800" spc="-35" dirty="0" smtClean="0">
                <a:latin typeface="Times New Roman" panose="02020603050405020304" pitchFamily="18" charset="0"/>
                <a:cs typeface="Times New Roman" panose="02020603050405020304" pitchFamily="18" charset="0"/>
              </a:rPr>
              <a:t>E</a:t>
            </a:r>
            <a:r>
              <a:rPr lang="en-IN" sz="2800" spc="-30" dirty="0" smtClean="0">
                <a:latin typeface="Times New Roman" panose="02020603050405020304" pitchFamily="18" charset="0"/>
                <a:cs typeface="Times New Roman" panose="02020603050405020304" pitchFamily="18" charset="0"/>
              </a:rPr>
              <a:t>LL</a:t>
            </a:r>
            <a:r>
              <a:rPr lang="en-IN" sz="2800" spc="-5" dirty="0" smtClean="0">
                <a:latin typeface="Times New Roman" panose="02020603050405020304" pitchFamily="18" charset="0"/>
                <a:cs typeface="Times New Roman" panose="02020603050405020304" pitchFamily="18" charset="0"/>
              </a:rPr>
              <a:t>I</a:t>
            </a:r>
            <a:r>
              <a:rPr lang="en-IN" sz="2800" spc="30" dirty="0" smtClean="0">
                <a:latin typeface="Times New Roman" panose="02020603050405020304" pitchFamily="18" charset="0"/>
                <a:cs typeface="Times New Roman" panose="02020603050405020304" pitchFamily="18" charset="0"/>
              </a:rPr>
              <a:t>N</a:t>
            </a:r>
            <a:r>
              <a:rPr lang="en-IN" sz="2800" spc="5" dirty="0" smtClean="0">
                <a:latin typeface="Times New Roman" panose="02020603050405020304" pitchFamily="18" charset="0"/>
                <a:cs typeface="Times New Roman" panose="02020603050405020304" pitchFamily="18" charset="0"/>
              </a:rPr>
              <a:t>G</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R</a:t>
            </a:r>
            <a:r>
              <a:rPr lang="en-IN" sz="2800" spc="-40" dirty="0">
                <a:latin typeface="Times New Roman" panose="02020603050405020304" pitchFamily="18" charset="0"/>
                <a:cs typeface="Times New Roman" panose="02020603050405020304" pitchFamily="18" charset="0"/>
              </a:rPr>
              <a:t>E</a:t>
            </a:r>
            <a:r>
              <a:rPr lang="en-IN" sz="2800" spc="15" dirty="0">
                <a:latin typeface="Times New Roman" panose="02020603050405020304" pitchFamily="18" charset="0"/>
                <a:cs typeface="Times New Roman" panose="02020603050405020304" pitchFamily="18" charset="0"/>
              </a:rPr>
              <a:t>S</a:t>
            </a:r>
            <a:r>
              <a:rPr lang="en-IN" sz="2800" spc="-30" dirty="0">
                <a:latin typeface="Times New Roman" panose="02020603050405020304" pitchFamily="18" charset="0"/>
                <a:cs typeface="Times New Roman" panose="02020603050405020304" pitchFamily="18" charset="0"/>
              </a:rPr>
              <a:t>U</a:t>
            </a:r>
            <a:r>
              <a:rPr lang="en-IN" sz="2800" spc="-405" dirty="0">
                <a:latin typeface="Times New Roman" panose="02020603050405020304" pitchFamily="18" charset="0"/>
                <a:cs typeface="Times New Roman" panose="02020603050405020304" pitchFamily="18" charset="0"/>
              </a:rPr>
              <a:t>L</a:t>
            </a:r>
            <a:r>
              <a:rPr lang="en-IN" sz="2800" dirty="0">
                <a:latin typeface="Times New Roman" panose="02020603050405020304" pitchFamily="18" charset="0"/>
                <a:cs typeface="Times New Roman" panose="02020603050405020304" pitchFamily="18" charset="0"/>
              </a:rPr>
              <a:t>TS</a:t>
            </a:r>
          </a:p>
          <a:p>
            <a:pPr marL="457200" indent="-45720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609600" y="1577340"/>
            <a:ext cx="10972800" cy="2769989"/>
          </a:xfrm>
        </p:spPr>
        <p:txBody>
          <a:bodyPr/>
          <a:lstStyle/>
          <a:p>
            <a:r>
              <a:rPr lang="en-US" sz="3600" dirty="0" smtClean="0">
                <a:latin typeface="Times New Roman" panose="02020603050405020304" pitchFamily="18" charset="0"/>
                <a:cs typeface="Times New Roman" panose="02020603050405020304" pitchFamily="18" charset="0"/>
              </a:rPr>
              <a:t>         Diabetes </a:t>
            </a:r>
            <a:r>
              <a:rPr lang="en-US" sz="3600" dirty="0">
                <a:latin typeface="Times New Roman" panose="02020603050405020304" pitchFamily="18" charset="0"/>
                <a:cs typeface="Times New Roman" panose="02020603050405020304" pitchFamily="18" charset="0"/>
              </a:rPr>
              <a:t>is a prevalent health issue affecting millions worldwide. Early detection and management are crucial for preventing complications. However, traditional diagnostic methods can be time-consuming and invasive, leading to delays in treatment.</a:t>
            </a:r>
            <a:endParaRPr lang="en-IN" sz="36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p:cNvSpPr>
            <a:spLocks noGrp="1"/>
          </p:cNvSpPr>
          <p:nvPr>
            <p:ph type="body" idx="1"/>
          </p:nvPr>
        </p:nvSpPr>
        <p:spPr>
          <a:xfrm>
            <a:off x="609600" y="1577340"/>
            <a:ext cx="10972800" cy="3877985"/>
          </a:xfrm>
        </p:spPr>
        <p:txBody>
          <a:bodyPr/>
          <a:lstStyle/>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Our project aims to provide a </a:t>
            </a:r>
            <a:r>
              <a:rPr lang="en-US" sz="3600" dirty="0" smtClean="0">
                <a:latin typeface="Times New Roman" panose="02020603050405020304" pitchFamily="18" charset="0"/>
                <a:cs typeface="Times New Roman" panose="02020603050405020304" pitchFamily="18" charset="0"/>
              </a:rPr>
              <a:t>user-friendly </a:t>
            </a:r>
            <a:r>
              <a:rPr lang="en-US" sz="3600" dirty="0">
                <a:latin typeface="Times New Roman" panose="02020603050405020304" pitchFamily="18" charset="0"/>
                <a:cs typeface="Times New Roman" panose="02020603050405020304" pitchFamily="18" charset="0"/>
              </a:rPr>
              <a:t>solution for diabetes prediction using Convolutional Neural Networks (CNNs). </a:t>
            </a:r>
            <a:endParaRPr lang="en-US" sz="3600" dirty="0" smtClean="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By </a:t>
            </a:r>
            <a:r>
              <a:rPr lang="en-US" sz="3600" dirty="0">
                <a:latin typeface="Times New Roman" panose="02020603050405020304" pitchFamily="18" charset="0"/>
                <a:cs typeface="Times New Roman" panose="02020603050405020304" pitchFamily="18" charset="0"/>
              </a:rPr>
              <a:t>leveraging machine learning techniques, we seek to offer a convenient and efficient way for individuals to assess their risk of diabetes based on various health indicators.</a:t>
            </a:r>
            <a:endParaRPr lang="en-IN" sz="36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2739211"/>
          </a:xfrm>
        </p:spPr>
        <p:txBody>
          <a:bodyPr/>
          <a:lstStyle/>
          <a:p>
            <a:pPr marL="285750" indent="-285750">
              <a:buFont typeface="Wingdings" panose="05000000000000000000" pitchFamily="2" charset="2"/>
              <a:buChar char="Ø"/>
            </a:pPr>
            <a:r>
              <a:rPr lang="en-US" sz="3200" dirty="0"/>
              <a:t>Individuals concerned about their diabetes risk.</a:t>
            </a:r>
          </a:p>
          <a:p>
            <a:pPr marL="285750" indent="-285750">
              <a:buFont typeface="Wingdings" panose="05000000000000000000" pitchFamily="2" charset="2"/>
              <a:buChar char="Ø"/>
            </a:pPr>
            <a:r>
              <a:rPr lang="en-US" sz="3200" dirty="0"/>
              <a:t>Healthcare professionals seeking a supplementary tool for early diagnosis.</a:t>
            </a:r>
          </a:p>
          <a:p>
            <a:pPr marL="285750" indent="-285750">
              <a:buFont typeface="Wingdings" panose="05000000000000000000" pitchFamily="2" charset="2"/>
              <a:buChar char="Ø"/>
            </a:pPr>
            <a:r>
              <a:rPr lang="en-US" sz="3200" dirty="0"/>
              <a:t>Researchers interested in exploring innovative approaches to diabetes prediction.</a:t>
            </a: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771" y="322531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27345" y="1577340"/>
            <a:ext cx="8855055" cy="3323987"/>
          </a:xfrm>
        </p:spPr>
        <p:txBody>
          <a:bodyPr/>
          <a:lstStyle/>
          <a:p>
            <a:r>
              <a:rPr lang="en-US" sz="2400" dirty="0">
                <a:latin typeface="Times New Roman" panose="02020603050405020304" pitchFamily="18" charset="0"/>
                <a:cs typeface="Times New Roman" panose="02020603050405020304" pitchFamily="18" charset="0"/>
              </a:rPr>
              <a:t>Our solution involves developing a CNN-based model trained on a dataset containing relevant health parameters. The web application allows users to input their health data and receive an instant prediction regarding their likelihood of having diabetes. This approach offers several key benefits:</a:t>
            </a: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Convenience:</a:t>
            </a:r>
            <a:r>
              <a:rPr lang="en-US" sz="2400" dirty="0">
                <a:latin typeface="Times New Roman" panose="02020603050405020304" pitchFamily="18" charset="0"/>
                <a:cs typeface="Times New Roman" panose="02020603050405020304" pitchFamily="18" charset="0"/>
              </a:rPr>
              <a:t> Users can access the prediction tool from any device with internet </a:t>
            </a:r>
            <a:r>
              <a:rPr lang="en-US" sz="2400" dirty="0" smtClean="0">
                <a:latin typeface="Times New Roman" panose="02020603050405020304" pitchFamily="18" charset="0"/>
                <a:cs typeface="Times New Roman" panose="02020603050405020304" pitchFamily="18" charset="0"/>
              </a:rPr>
              <a:t>connectivity.</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Accuracy:</a:t>
            </a:r>
            <a:r>
              <a:rPr lang="en-US" sz="2400" dirty="0">
                <a:latin typeface="Times New Roman" panose="02020603050405020304" pitchFamily="18" charset="0"/>
                <a:cs typeface="Times New Roman" panose="02020603050405020304" pitchFamily="18" charset="0"/>
              </a:rPr>
              <a:t> The CNN model incorporates advanced machine learning techniques to provide accurate </a:t>
            </a:r>
            <a:r>
              <a:rPr lang="en-US" sz="2400" dirty="0" smtClean="0">
                <a:latin typeface="Times New Roman" panose="02020603050405020304" pitchFamily="18" charset="0"/>
                <a:cs typeface="Times New Roman" panose="02020603050405020304" pitchFamily="18" charset="0"/>
              </a:rPr>
              <a:t>predictions.</a:t>
            </a:r>
            <a:endParaRPr lang="en-IN" sz="24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p:cNvSpPr>
            <a:spLocks noGrp="1"/>
          </p:cNvSpPr>
          <p:nvPr>
            <p:ph type="body" idx="1"/>
          </p:nvPr>
        </p:nvSpPr>
        <p:spPr>
          <a:xfrm>
            <a:off x="1981200" y="1577340"/>
            <a:ext cx="9296018" cy="3600986"/>
          </a:xfrm>
        </p:spPr>
        <p:txBody>
          <a:bodyPr/>
          <a:lstStyle/>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User-Friendly Interface:</a:t>
            </a:r>
            <a:r>
              <a:rPr lang="en-US" sz="2400" dirty="0">
                <a:latin typeface="Times New Roman" panose="02020603050405020304" pitchFamily="18" charset="0"/>
                <a:cs typeface="Times New Roman" panose="02020603050405020304" pitchFamily="18" charset="0"/>
              </a:rPr>
              <a:t> The intuitive web interface makes it easy for individuals to input their data and receive predictions without any specialized knowledge.</a:t>
            </a: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Instantaneous Results:</a:t>
            </a:r>
            <a:r>
              <a:rPr lang="en-US" sz="2400" dirty="0">
                <a:latin typeface="Times New Roman" panose="02020603050405020304" pitchFamily="18" charset="0"/>
                <a:cs typeface="Times New Roman" panose="02020603050405020304" pitchFamily="18" charset="0"/>
              </a:rPr>
              <a:t> Users receive instant predictions, eliminating the need for lengthy wait times associated with traditional diagnostic methods.</a:t>
            </a: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Accessible Anywhere:</a:t>
            </a:r>
            <a:r>
              <a:rPr lang="en-US" sz="2400" dirty="0">
                <a:latin typeface="Times New Roman" panose="02020603050405020304" pitchFamily="18" charset="0"/>
                <a:cs typeface="Times New Roman" panose="02020603050405020304" pitchFamily="18" charset="0"/>
              </a:rPr>
              <a:t> Our web application is accessible from any device with internet access, ensuring widespread availability and convenience.</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9471025" cy="2967479"/>
          </a:xfrm>
          <a:prstGeom prst="rect">
            <a:avLst/>
          </a:prstGeom>
        </p:spPr>
        <p:txBody>
          <a:bodyPr vert="horz" wrap="square" lIns="0" tIns="12700" rIns="0" bIns="0" rtlCol="0">
            <a:spAutoFit/>
          </a:bodyPr>
          <a:lstStyle/>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Convolutional Neural Network (CNN):</a:t>
            </a:r>
            <a:r>
              <a:rPr lang="en-US" sz="2400" dirty="0">
                <a:latin typeface="Times New Roman" panose="02020603050405020304" pitchFamily="18" charset="0"/>
                <a:cs typeface="Times New Roman" panose="02020603050405020304" pitchFamily="18" charset="0"/>
              </a:rPr>
              <a:t> We utilize a CNN architecture for its ability to effectively process sequential data and capture patterns within the input features.</a:t>
            </a: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Training Data:</a:t>
            </a:r>
            <a:r>
              <a:rPr lang="en-US" sz="2400" dirty="0">
                <a:latin typeface="Times New Roman" panose="02020603050405020304" pitchFamily="18" charset="0"/>
                <a:cs typeface="Times New Roman" panose="02020603050405020304" pitchFamily="18" charset="0"/>
              </a:rPr>
              <a:t> The model is trained on a dataset containing information such as pregnancies, glucose levels, blood pressure, and other relevant health indicators.</a:t>
            </a: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Training Process:</a:t>
            </a:r>
            <a:r>
              <a:rPr lang="en-US" sz="2400" dirty="0">
                <a:latin typeface="Times New Roman" panose="02020603050405020304" pitchFamily="18" charset="0"/>
                <a:cs typeface="Times New Roman" panose="02020603050405020304" pitchFamily="18" charset="0"/>
              </a:rPr>
              <a:t> The model is trained using the Adam optimizer and binary cross-entropy loss function, with accuracy as the evaluation metric.</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412</Words>
  <Application>Microsoft Office PowerPoint</Application>
  <PresentationFormat>Custom</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Name: Adlin Bebisha S.L NM ID: 962821205004 College Name: University College of Engineering Nagercoil</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Adlin Bebisha S.L NM ID: 962821205004 College Name: University College of Engineering Nagercoil</dc:title>
  <dc:creator>Adwin</dc:creator>
  <cp:lastModifiedBy>Smile</cp:lastModifiedBy>
  <cp:revision>3</cp:revision>
  <dcterms:created xsi:type="dcterms:W3CDTF">2024-04-05T04:31:46Z</dcterms:created>
  <dcterms:modified xsi:type="dcterms:W3CDTF">2024-04-05T13:20:01Z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