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9"/>
  </p:notesMasterIdLst>
  <p:sldIdLst>
    <p:sldId id="256" r:id="rId5"/>
    <p:sldId id="2146847058" r:id="rId6"/>
    <p:sldId id="2146847054" r:id="rId7"/>
    <p:sldId id="262" r:id="rId8"/>
    <p:sldId id="263" r:id="rId9"/>
    <p:sldId id="2146847057" r:id="rId10"/>
    <p:sldId id="265" r:id="rId11"/>
    <p:sldId id="266" r:id="rId12"/>
    <p:sldId id="2146847056" r:id="rId13"/>
    <p:sldId id="267" r:id="rId14"/>
    <p:sldId id="268" r:id="rId15"/>
    <p:sldId id="2146847055" r:id="rId16"/>
    <p:sldId id="269" r:id="rId17"/>
    <p:sldId id="259" r:id="rId18"/>
  </p:sldIdLst>
  <p:sldSz cx="12192000" cy="6858000"/>
  <p:notesSz cx="6858000" cy="9144000"/>
  <p:defaultTextStyle>
    <a:defPPr>
      <a:defRPr kern="0"/>
    </a:def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D291B17-9318-49DB-B28B-6E5994AE9581}" type="datetime1">
              <a:rPr lang="en-US" smtClean="0"/>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8582489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8DD82B9-B8EE-4375-B6FF-88FA6ABB15D9}" type="datetime1">
              <a:rPr lang="en-US" smtClean="0"/>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425770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D291B17-9318-49DB-B28B-6E5994AE9581}" type="datetime1">
              <a:rPr lang="en-US" smtClean="0"/>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42105312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DB4ED54-5B5E-4A04-93D3-5772E3CE3818}" type="datetime1">
              <a:rPr lang="en-US" smtClean="0"/>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36863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EDE50D6-574B-40AF-946F-D52A04ADE379}" type="datetime1">
              <a:rPr lang="en-US" smtClean="0"/>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8646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789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D291B17-9318-49DB-B28B-6E5994AE9581}" type="datetime1">
              <a:rPr lang="en-US" smtClean="0"/>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D2A59663-EEA3-9823-4E43-300308C7A24B}"/>
              </a:ext>
            </a:extLst>
          </p:cNvPr>
          <p:cNvPicPr>
            <a:picLocks noChangeAspect="1"/>
          </p:cNvPicPr>
          <p:nvPr userDrawn="1"/>
        </p:nvPicPr>
        <p:blipFill>
          <a:blip r:embed="rId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0363240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Lst>
  <p:hf sldNum="0"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C65258-A79E-95DA-84BF-0747D82565FD}"/>
              </a:ext>
            </a:extLst>
          </p:cNvPr>
          <p:cNvSpPr>
            <a:spLocks noGrp="1"/>
          </p:cNvSpPr>
          <p:nvPr>
            <p:ph type="ctrTitle"/>
          </p:nvPr>
        </p:nvSpPr>
        <p:spPr>
          <a:xfrm>
            <a:off x="3986373" y="4664465"/>
            <a:ext cx="7588367" cy="102743"/>
          </a:xfrm>
        </p:spPr>
        <p:txBody>
          <a:bodyPr>
            <a:normAutofit fontScale="90000"/>
          </a:bodyPr>
          <a:lstStyle/>
          <a:p>
            <a:endParaRPr lang="en-IN" dirty="0"/>
          </a:p>
        </p:txBody>
      </p:sp>
      <p:grpSp>
        <p:nvGrpSpPr>
          <p:cNvPr id="7" name="object 2">
            <a:extLst>
              <a:ext uri="{FF2B5EF4-FFF2-40B4-BE49-F238E27FC236}">
                <a16:creationId xmlns:a16="http://schemas.microsoft.com/office/drawing/2014/main" id="{84C371C8-1785-A123-CB0B-0662F7E866C4}"/>
              </a:ext>
            </a:extLst>
          </p:cNvPr>
          <p:cNvGrpSpPr/>
          <p:nvPr/>
        </p:nvGrpSpPr>
        <p:grpSpPr>
          <a:xfrm>
            <a:off x="742950" y="1104900"/>
            <a:ext cx="1743075" cy="1333500"/>
            <a:chOff x="742950" y="1104900"/>
            <a:chExt cx="1743075" cy="1333500"/>
          </a:xfrm>
        </p:grpSpPr>
        <p:sp>
          <p:nvSpPr>
            <p:cNvPr id="8" name="object 3">
              <a:extLst>
                <a:ext uri="{FF2B5EF4-FFF2-40B4-BE49-F238E27FC236}">
                  <a16:creationId xmlns:a16="http://schemas.microsoft.com/office/drawing/2014/main" id="{0072DEB2-603B-6CA4-FEC5-F2AD4D56A621}"/>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9" name="object 4">
              <a:extLst>
                <a:ext uri="{FF2B5EF4-FFF2-40B4-BE49-F238E27FC236}">
                  <a16:creationId xmlns:a16="http://schemas.microsoft.com/office/drawing/2014/main" id="{E71A8B77-C9BC-8ED3-FFA6-35B8DF947F3B}"/>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 name="object 5">
            <a:extLst>
              <a:ext uri="{FF2B5EF4-FFF2-40B4-BE49-F238E27FC236}">
                <a16:creationId xmlns:a16="http://schemas.microsoft.com/office/drawing/2014/main" id="{F01D8CB8-83E4-E0F4-CBC9-90E8E60A7415}"/>
              </a:ext>
            </a:extLst>
          </p:cNvPr>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1" name="object 6">
            <a:extLst>
              <a:ext uri="{FF2B5EF4-FFF2-40B4-BE49-F238E27FC236}">
                <a16:creationId xmlns:a16="http://schemas.microsoft.com/office/drawing/2014/main" id="{396D83F3-A7E4-BFD9-C6A2-734CDCB2EA86}"/>
              </a:ext>
            </a:extLst>
          </p:cNvPr>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2" name="object 7">
            <a:extLst>
              <a:ext uri="{FF2B5EF4-FFF2-40B4-BE49-F238E27FC236}">
                <a16:creationId xmlns:a16="http://schemas.microsoft.com/office/drawing/2014/main" id="{61CB6BE5-2C1F-EF8F-A0BA-6942FC20522F}"/>
              </a:ext>
            </a:extLst>
          </p:cNvPr>
          <p:cNvSpPr txBox="1"/>
          <p:nvPr/>
        </p:nvSpPr>
        <p:spPr>
          <a:xfrm>
            <a:off x="5928189" y="2067305"/>
            <a:ext cx="4284323"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ADLIN GRACIA RAJATHI</a:t>
            </a:r>
            <a:endParaRPr sz="3200" dirty="0">
              <a:latin typeface="Trebuchet MS"/>
              <a:cs typeface="Trebuchet MS"/>
            </a:endParaRPr>
          </a:p>
        </p:txBody>
      </p:sp>
      <p:sp>
        <p:nvSpPr>
          <p:cNvPr id="13" name="object 8">
            <a:extLst>
              <a:ext uri="{FF2B5EF4-FFF2-40B4-BE49-F238E27FC236}">
                <a16:creationId xmlns:a16="http://schemas.microsoft.com/office/drawing/2014/main" id="{BBE2886F-AAC8-CFF9-F908-B618D00735A5}"/>
              </a:ext>
            </a:extLst>
          </p:cNvPr>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14" name="object 9">
            <a:extLst>
              <a:ext uri="{FF2B5EF4-FFF2-40B4-BE49-F238E27FC236}">
                <a16:creationId xmlns:a16="http://schemas.microsoft.com/office/drawing/2014/main" id="{DE632057-741E-9639-6002-2F23009BD5EA}"/>
              </a:ext>
            </a:extLst>
          </p:cNvPr>
          <p:cNvPicPr/>
          <p:nvPr/>
        </p:nvPicPr>
        <p:blipFill>
          <a:blip r:embed="rId2" cstate="print"/>
          <a:stretch>
            <a:fillRect/>
          </a:stretch>
        </p:blipFill>
        <p:spPr>
          <a:xfrm>
            <a:off x="676275" y="6467475"/>
            <a:ext cx="2143125" cy="200025"/>
          </a:xfrm>
          <a:prstGeom prst="rect">
            <a:avLst/>
          </a:prstGeom>
        </p:spPr>
      </p:pic>
      <p:sp>
        <p:nvSpPr>
          <p:cNvPr id="15" name="object 10">
            <a:extLst>
              <a:ext uri="{FF2B5EF4-FFF2-40B4-BE49-F238E27FC236}">
                <a16:creationId xmlns:a16="http://schemas.microsoft.com/office/drawing/2014/main" id="{75543F16-63D5-0050-ED7A-51222B09C3A1}"/>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6" name="object 11">
            <a:extLst>
              <a:ext uri="{FF2B5EF4-FFF2-40B4-BE49-F238E27FC236}">
                <a16:creationId xmlns:a16="http://schemas.microsoft.com/office/drawing/2014/main" id="{67DE0535-F835-FA2D-B9BB-75AE1D9EF561}"/>
              </a:ext>
            </a:extLst>
          </p:cNvPr>
          <p:cNvSpPr txBox="1">
            <a:spLocks/>
          </p:cNvSpPr>
          <p:nvPr/>
        </p:nvSpPr>
        <p:spPr>
          <a:xfrm>
            <a:off x="11277218" y="6473337"/>
            <a:ext cx="241300" cy="191770"/>
          </a:xfrm>
          <a:prstGeom prst="rect">
            <a:avLst/>
          </a:prstGeom>
        </p:spPr>
        <p:txBody>
          <a:bodyPr vert="horz" wrap="square" lIns="0" tIns="6985" rIns="0" bIns="0" rtlCol="0">
            <a:spAutoFit/>
          </a:bodyPr>
          <a:lstStyle>
            <a:defPPr>
              <a:defRPr kern="0"/>
            </a:defPPr>
          </a:lstStyle>
          <a:p>
            <a:pPr marL="114300">
              <a:spcBef>
                <a:spcPts val="55"/>
              </a:spcBef>
            </a:pPr>
            <a:fld id="{81D60167-4931-47E6-BA6A-407CBD079E47}" type="slidenum">
              <a:rPr lang="en-IN" spc="-50" smtClean="0"/>
              <a:pPr marL="114300">
                <a:spcBef>
                  <a:spcPts val="55"/>
                </a:spcBef>
              </a:pPr>
              <a:t>1</a:t>
            </a:fld>
            <a:endParaRPr lang="en-IN" spc="-50"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type="body" idx="1"/>
          </p:nvPr>
        </p:nvSpPr>
        <p:spPr>
          <a:xfrm>
            <a:off x="609600" y="3078726"/>
            <a:ext cx="10972800" cy="3024894"/>
          </a:xfrm>
        </p:spPr>
        <p:txBody>
          <a:bodyPr>
            <a:norm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lgn="just">
              <a:buNone/>
            </a:pPr>
            <a:r>
              <a:rPr lang="en-US" sz="1800" dirty="0"/>
              <a:t>Cookie </a:t>
            </a:r>
            <a:r>
              <a:rPr lang="en-US" sz="1800" dirty="0" err="1"/>
              <a:t>steganography</a:t>
            </a:r>
            <a:r>
              <a:rPr lang="en-US" sz="1800" dirty="0"/>
              <a:t> hides messages in plain sight, like secret codes in website cookies. These messages   are encoded and hidden within cookies that store things like login information or preferences. A special program can decode the cookie to reveal the hidden message. While it can be a fun trick, there are more secure methods for transmitting confidential information.</a:t>
            </a:r>
            <a:endParaRPr lang="en-IN" sz="1800" dirty="0"/>
          </a:p>
        </p:txBody>
      </p:sp>
      <p:pic>
        <p:nvPicPr>
          <p:cNvPr id="4" name="Picture 3" descr="cookie output.jpg"/>
          <p:cNvPicPr>
            <a:picLocks noChangeAspect="1"/>
          </p:cNvPicPr>
          <p:nvPr/>
        </p:nvPicPr>
        <p:blipFill>
          <a:blip r:embed="rId2"/>
          <a:stretch>
            <a:fillRect/>
          </a:stretch>
        </p:blipFill>
        <p:spPr>
          <a:xfrm>
            <a:off x="609600" y="1929046"/>
            <a:ext cx="10325686" cy="195541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type="body" idx="1"/>
          </p:nvPr>
        </p:nvSpPr>
        <p:spPr>
          <a:xfrm>
            <a:off x="609600" y="1181528"/>
            <a:ext cx="10972800" cy="4922092"/>
          </a:xfrm>
        </p:spPr>
        <p:txBody>
          <a:bodyPr>
            <a:normAutofit/>
          </a:bodyPr>
          <a:lstStyle/>
          <a:p>
            <a:pPr marL="305435" indent="-305435"/>
            <a:r>
              <a:rPr lang="en-US" sz="2000" dirty="0"/>
              <a:t>     Cookie steganography hides messages within cookies, offering a potential tool for covert communication. It leverages existing web technology but faces limitations. Cookie size restricts message capacity, and advanced techniques can detect hidden data. Ethical concerns arise from potential misuse. Browser compatibility adds complexity. While valuable in specific scenarios, cookie </a:t>
            </a:r>
            <a:r>
              <a:rPr lang="en-US" sz="2000" dirty="0" err="1"/>
              <a:t>steganography</a:t>
            </a:r>
            <a:r>
              <a:rPr lang="en-US" sz="2000" dirty="0"/>
              <a:t> isn't foolproof. Security through robust algorithms and encryption is crucial. Responsible use and awareness of legal implications are paramount. As </a:t>
            </a:r>
            <a:r>
              <a:rPr lang="en-US" sz="2000" dirty="0" err="1"/>
              <a:t>steganalysis</a:t>
            </a:r>
            <a:r>
              <a:rPr lang="en-US" sz="2000" dirty="0"/>
              <a:t> evolves, continuous adaptation is necessary. Cookie </a:t>
            </a:r>
            <a:r>
              <a:rPr lang="en-US" sz="2000" dirty="0" err="1"/>
              <a:t>steganography</a:t>
            </a:r>
            <a:r>
              <a:rPr lang="en-US" sz="2000" dirty="0"/>
              <a:t> provides a glimpse into covert communication, but careful evaluation is a must.</a:t>
            </a:r>
          </a:p>
          <a:p>
            <a:pPr marL="305435" indent="-305435">
              <a:buNone/>
            </a:pPr>
            <a:endParaRPr lang="en-IN" sz="2000" dirty="0"/>
          </a:p>
        </p:txBody>
      </p:sp>
      <p:pic>
        <p:nvPicPr>
          <p:cNvPr id="3" name="object 2">
            <a:extLst>
              <a:ext uri="{FF2B5EF4-FFF2-40B4-BE49-F238E27FC236}">
                <a16:creationId xmlns:a16="http://schemas.microsoft.com/office/drawing/2014/main" id="{97101B31-E3DC-CC1E-D83D-962640AF1EFB}"/>
              </a:ext>
            </a:extLst>
          </p:cNvPr>
          <p:cNvPicPr/>
          <p:nvPr/>
        </p:nvPicPr>
        <p:blipFill>
          <a:blip r:embed="rId2" cstate="print"/>
          <a:stretch>
            <a:fillRect/>
          </a:stretch>
        </p:blipFill>
        <p:spPr>
          <a:xfrm>
            <a:off x="0" y="3840480"/>
            <a:ext cx="2695574" cy="3248025"/>
          </a:xfrm>
          <a:prstGeom prst="rect">
            <a:avLst/>
          </a:prstGeom>
        </p:spPr>
      </p:pic>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type="body" idx="1"/>
          </p:nvPr>
        </p:nvSpPr>
        <p:spPr/>
        <p:txBody>
          <a:bodyPr>
            <a:noAutofit/>
          </a:bodyPr>
          <a:lstStyle/>
          <a:p>
            <a:pPr>
              <a:buNone/>
            </a:pPr>
            <a:endParaRPr lang="en-US" sz="1500" dirty="0"/>
          </a:p>
          <a:p>
            <a:r>
              <a:rPr lang="en-US" sz="1500" b="1" dirty="0">
                <a:latin typeface="Calibri" pitchFamily="34" charset="0"/>
                <a:cs typeface="Calibri" pitchFamily="34" charset="0"/>
              </a:rPr>
              <a:t>The future of cookie </a:t>
            </a:r>
            <a:r>
              <a:rPr lang="en-US" sz="1500" b="1" dirty="0" err="1">
                <a:latin typeface="Calibri" pitchFamily="34" charset="0"/>
                <a:cs typeface="Calibri" pitchFamily="34" charset="0"/>
              </a:rPr>
              <a:t>steganography</a:t>
            </a:r>
            <a:r>
              <a:rPr lang="en-US" sz="1500" b="1" dirty="0">
                <a:latin typeface="Calibri" pitchFamily="34" charset="0"/>
                <a:cs typeface="Calibri" pitchFamily="34" charset="0"/>
              </a:rPr>
              <a:t> lies in continuous development, focusing on security, robustness, and responsible use. By addressing its limitations and exploring synergies with emerging technologies, it can become a valuable tool for secure communication in various scenarios.</a:t>
            </a:r>
          </a:p>
          <a:p>
            <a:r>
              <a:rPr lang="en-US" sz="1500" b="1" dirty="0">
                <a:latin typeface="Calibri" pitchFamily="34" charset="0"/>
                <a:cs typeface="Calibri" pitchFamily="34" charset="0"/>
              </a:rPr>
              <a:t>Enhanced Security:</a:t>
            </a:r>
          </a:p>
          <a:p>
            <a:r>
              <a:rPr lang="en-US" sz="1500" dirty="0"/>
              <a:t>Advanced </a:t>
            </a:r>
            <a:r>
              <a:rPr lang="en-US" sz="1500" dirty="0" err="1"/>
              <a:t>Steganographic</a:t>
            </a:r>
            <a:r>
              <a:rPr lang="en-US" sz="1500" dirty="0"/>
              <a:t> Techniques: Research and incorporate more sophisticated embedding methods that are less susceptible to </a:t>
            </a:r>
            <a:r>
              <a:rPr lang="en-US" sz="1500" dirty="0" err="1"/>
              <a:t>steganalysis</a:t>
            </a:r>
            <a:r>
              <a:rPr lang="en-US" sz="1500" dirty="0"/>
              <a:t>. Explore techniques like adaptive </a:t>
            </a:r>
            <a:r>
              <a:rPr lang="en-US" sz="1500" dirty="0" err="1"/>
              <a:t>steganography</a:t>
            </a:r>
            <a:r>
              <a:rPr lang="en-US" sz="1500" dirty="0"/>
              <a:t> that dynamically adjust embedding based on the cover data (cookie) characteristics.</a:t>
            </a:r>
          </a:p>
          <a:p>
            <a:r>
              <a:rPr lang="en-US" sz="1500" b="1" dirty="0">
                <a:latin typeface="Calibri" pitchFamily="34" charset="0"/>
                <a:cs typeface="Calibri" pitchFamily="34" charset="0"/>
              </a:rPr>
              <a:t>Improved Capacity and Robustness:</a:t>
            </a:r>
          </a:p>
          <a:p>
            <a:r>
              <a:rPr lang="en-US" sz="1500" dirty="0" err="1"/>
              <a:t>Steganalysis</a:t>
            </a:r>
            <a:r>
              <a:rPr lang="en-US" sz="1500" dirty="0"/>
              <a:t>-aware Embedding: Develop embedding algorithms that take into account potential </a:t>
            </a:r>
            <a:r>
              <a:rPr lang="en-US" sz="1500" dirty="0" err="1"/>
              <a:t>steganalysis</a:t>
            </a:r>
            <a:r>
              <a:rPr lang="en-US" sz="1500" dirty="0"/>
              <a:t> techniques and adjust accordingly to minimize detection.</a:t>
            </a:r>
          </a:p>
          <a:p>
            <a:r>
              <a:rPr lang="en-US" sz="1500" dirty="0"/>
              <a:t>Hybrid </a:t>
            </a:r>
            <a:r>
              <a:rPr lang="en-US" sz="1500" dirty="0" err="1"/>
              <a:t>Steganography</a:t>
            </a:r>
            <a:r>
              <a:rPr lang="en-US" sz="1500" dirty="0"/>
              <a:t>: Combine cookie </a:t>
            </a:r>
            <a:r>
              <a:rPr lang="en-US" sz="1500" dirty="0" err="1"/>
              <a:t>steganography</a:t>
            </a:r>
            <a:r>
              <a:rPr lang="en-US" sz="1500" dirty="0"/>
              <a:t> with other covert communication channels for redundancy and increased capacity.</a:t>
            </a:r>
          </a:p>
          <a:p>
            <a:r>
              <a:rPr lang="en-US" sz="1500" b="1" dirty="0">
                <a:latin typeface="Calibri" pitchFamily="34" charset="0"/>
                <a:cs typeface="Calibri" pitchFamily="34" charset="0"/>
              </a:rPr>
              <a:t>Emerging Technologies:</a:t>
            </a:r>
          </a:p>
          <a:p>
            <a:r>
              <a:rPr lang="en-US" sz="1500" dirty="0"/>
              <a:t>Integration with </a:t>
            </a:r>
            <a:r>
              <a:rPr lang="en-US" sz="1500" dirty="0" err="1"/>
              <a:t>Blockchain</a:t>
            </a:r>
            <a:r>
              <a:rPr lang="en-US" sz="1500" dirty="0"/>
              <a:t>: Explore ways to leverage </a:t>
            </a:r>
            <a:r>
              <a:rPr lang="en-US" sz="1500" dirty="0" err="1"/>
              <a:t>blockchain</a:t>
            </a:r>
            <a:r>
              <a:rPr lang="en-US" sz="1500" dirty="0"/>
              <a:t> technology for secure message exchange and tamper-proof verification. This could offer a more secure communication layer for </a:t>
            </a:r>
            <a:r>
              <a:rPr lang="en-US" sz="1500" dirty="0" err="1"/>
              <a:t>steganographic</a:t>
            </a:r>
            <a:r>
              <a:rPr lang="en-US" sz="1500" dirty="0"/>
              <a:t> techniques.</a:t>
            </a:r>
          </a:p>
          <a:p>
            <a:r>
              <a:rPr lang="en-US" sz="1500" dirty="0"/>
              <a:t>Quantum-Resistant </a:t>
            </a:r>
            <a:r>
              <a:rPr lang="en-US" sz="1500" dirty="0" err="1"/>
              <a:t>Steganography</a:t>
            </a:r>
            <a:r>
              <a:rPr lang="en-US" sz="1500" dirty="0"/>
              <a:t>: As quantum computing advances, develop techniques resistant to potential quantum-based </a:t>
            </a:r>
            <a:r>
              <a:rPr lang="en-US" sz="1500" dirty="0" err="1"/>
              <a:t>steganalysis</a:t>
            </a:r>
            <a:r>
              <a:rPr lang="en-US" sz="1500" dirty="0"/>
              <a:t> methods..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633047"/>
            <a:ext cx="11029616" cy="534572"/>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type="body" idx="1"/>
          </p:nvPr>
        </p:nvSpPr>
        <p:spPr/>
        <p:txBody>
          <a:bodyPr>
            <a:normAutofit fontScale="92500" lnSpcReduction="20000"/>
          </a:bodyPr>
          <a:lstStyle/>
          <a:p>
            <a:pPr marL="305435" indent="-305435"/>
            <a:r>
              <a:rPr lang="en-IN" sz="2400" dirty="0" err="1">
                <a:solidFill>
                  <a:srgbClr val="0F0F0F"/>
                </a:solidFill>
                <a:ea typeface="+mn-lt"/>
                <a:cs typeface="+mn-lt"/>
              </a:rPr>
              <a:t>Katzenbeisser</a:t>
            </a:r>
            <a:r>
              <a:rPr lang="en-IN" sz="2400" dirty="0">
                <a:solidFill>
                  <a:srgbClr val="0F0F0F"/>
                </a:solidFill>
                <a:ea typeface="+mn-lt"/>
                <a:cs typeface="+mn-lt"/>
              </a:rPr>
              <a:t>, S., &amp; </a:t>
            </a:r>
            <a:r>
              <a:rPr lang="en-IN" sz="2400" dirty="0" err="1">
                <a:solidFill>
                  <a:srgbClr val="0F0F0F"/>
                </a:solidFill>
                <a:ea typeface="+mn-lt"/>
                <a:cs typeface="+mn-lt"/>
              </a:rPr>
              <a:t>Petitcolas</a:t>
            </a:r>
            <a:r>
              <a:rPr lang="en-IN" sz="2400" dirty="0">
                <a:solidFill>
                  <a:srgbClr val="0F0F0F"/>
                </a:solidFill>
                <a:ea typeface="+mn-lt"/>
                <a:cs typeface="+mn-lt"/>
              </a:rPr>
              <a:t>, F. A. P. (2000). Information Hiding Techniques for </a:t>
            </a:r>
            <a:r>
              <a:rPr lang="en-IN" sz="2400" dirty="0" err="1">
                <a:solidFill>
                  <a:srgbClr val="0F0F0F"/>
                </a:solidFill>
                <a:ea typeface="+mn-lt"/>
                <a:cs typeface="+mn-lt"/>
              </a:rPr>
              <a:t>Steganography</a:t>
            </a:r>
            <a:r>
              <a:rPr lang="en-IN" sz="2400" dirty="0">
                <a:solidFill>
                  <a:srgbClr val="0F0F0F"/>
                </a:solidFill>
                <a:ea typeface="+mn-lt"/>
                <a:cs typeface="+mn-lt"/>
              </a:rPr>
              <a:t> and Digital Watermarking. </a:t>
            </a:r>
            <a:r>
              <a:rPr lang="en-IN" sz="2400" dirty="0" err="1">
                <a:solidFill>
                  <a:srgbClr val="0F0F0F"/>
                </a:solidFill>
                <a:ea typeface="+mn-lt"/>
                <a:cs typeface="+mn-lt"/>
              </a:rPr>
              <a:t>Artech</a:t>
            </a:r>
            <a:r>
              <a:rPr lang="en-IN" sz="2400" dirty="0">
                <a:solidFill>
                  <a:srgbClr val="0F0F0F"/>
                </a:solidFill>
                <a:ea typeface="+mn-lt"/>
                <a:cs typeface="+mn-lt"/>
              </a:rPr>
              <a:t> House Publishers.</a:t>
            </a:r>
          </a:p>
          <a:p>
            <a:pPr marL="305435" indent="-305435"/>
            <a:r>
              <a:rPr lang="en-IN" sz="2400" dirty="0" err="1">
                <a:solidFill>
                  <a:srgbClr val="0F0F0F"/>
                </a:solidFill>
                <a:ea typeface="+mn-lt"/>
                <a:cs typeface="+mn-lt"/>
              </a:rPr>
              <a:t>Ramani</a:t>
            </a:r>
            <a:r>
              <a:rPr lang="en-IN" sz="2400" dirty="0">
                <a:solidFill>
                  <a:srgbClr val="0F0F0F"/>
                </a:solidFill>
                <a:ea typeface="+mn-lt"/>
                <a:cs typeface="+mn-lt"/>
              </a:rPr>
              <a:t>, A., &amp; Gandhi, M. N. (2012). A Secure Approach to Hide Information in Cookies Using </a:t>
            </a:r>
            <a:r>
              <a:rPr lang="en-IN" sz="2400" dirty="0" err="1">
                <a:solidFill>
                  <a:srgbClr val="0F0F0F"/>
                </a:solidFill>
                <a:ea typeface="+mn-lt"/>
                <a:cs typeface="+mn-lt"/>
              </a:rPr>
              <a:t>Steganography</a:t>
            </a:r>
            <a:r>
              <a:rPr lang="en-IN" sz="2400" dirty="0">
                <a:solidFill>
                  <a:srgbClr val="0F0F0F"/>
                </a:solidFill>
                <a:ea typeface="+mn-lt"/>
                <a:cs typeface="+mn-lt"/>
              </a:rPr>
              <a:t>. International Journal of Engineering Research and Applications, 2(4), 2157-2162.</a:t>
            </a:r>
          </a:p>
          <a:p>
            <a:pPr marL="305435" indent="-305435"/>
            <a:r>
              <a:rPr lang="en-IN" sz="2400" dirty="0" err="1">
                <a:solidFill>
                  <a:srgbClr val="0F0F0F"/>
                </a:solidFill>
                <a:ea typeface="+mn-lt"/>
                <a:cs typeface="+mn-lt"/>
              </a:rPr>
              <a:t>Sivakumar</a:t>
            </a:r>
            <a:r>
              <a:rPr lang="en-IN" sz="2400" dirty="0">
                <a:solidFill>
                  <a:srgbClr val="0F0F0F"/>
                </a:solidFill>
                <a:ea typeface="+mn-lt"/>
                <a:cs typeface="+mn-lt"/>
              </a:rPr>
              <a:t>, R., &amp; </a:t>
            </a:r>
            <a:r>
              <a:rPr lang="en-IN" sz="2400" dirty="0" err="1">
                <a:solidFill>
                  <a:srgbClr val="0F0F0F"/>
                </a:solidFill>
                <a:ea typeface="+mn-lt"/>
                <a:cs typeface="+mn-lt"/>
              </a:rPr>
              <a:t>Thilagavathy</a:t>
            </a:r>
            <a:r>
              <a:rPr lang="en-IN" sz="2400" dirty="0">
                <a:solidFill>
                  <a:srgbClr val="0F0F0F"/>
                </a:solidFill>
                <a:ea typeface="+mn-lt"/>
                <a:cs typeface="+mn-lt"/>
              </a:rPr>
              <a:t>, K. (2011). Secure data transmission using HTTP cookies with </a:t>
            </a:r>
            <a:r>
              <a:rPr lang="en-IN" sz="2400" dirty="0" err="1">
                <a:solidFill>
                  <a:srgbClr val="0F0F0F"/>
                </a:solidFill>
                <a:ea typeface="+mn-lt"/>
                <a:cs typeface="+mn-lt"/>
              </a:rPr>
              <a:t>steganography</a:t>
            </a:r>
            <a:r>
              <a:rPr lang="en-IN" sz="2400" dirty="0">
                <a:solidFill>
                  <a:srgbClr val="0F0F0F"/>
                </a:solidFill>
                <a:ea typeface="+mn-lt"/>
                <a:cs typeface="+mn-lt"/>
              </a:rPr>
              <a:t>. International Journal of Computer Applications, 21(3), 26-32.</a:t>
            </a:r>
          </a:p>
          <a:p>
            <a:pPr marL="305435" indent="-305435"/>
            <a:r>
              <a:rPr lang="en-IN" sz="2400" dirty="0" err="1">
                <a:solidFill>
                  <a:srgbClr val="0F0F0F"/>
                </a:solidFill>
                <a:ea typeface="+mn-lt"/>
                <a:cs typeface="+mn-lt"/>
              </a:rPr>
              <a:t>Westfeld</a:t>
            </a:r>
            <a:r>
              <a:rPr lang="en-IN" sz="2400" dirty="0">
                <a:solidFill>
                  <a:srgbClr val="0F0F0F"/>
                </a:solidFill>
                <a:ea typeface="+mn-lt"/>
                <a:cs typeface="+mn-lt"/>
              </a:rPr>
              <a:t>, A., &amp; </a:t>
            </a:r>
            <a:r>
              <a:rPr lang="en-IN" sz="2400" dirty="0" err="1">
                <a:solidFill>
                  <a:srgbClr val="0F0F0F"/>
                </a:solidFill>
                <a:ea typeface="+mn-lt"/>
                <a:cs typeface="+mn-lt"/>
              </a:rPr>
              <a:t>Pfitzmann</a:t>
            </a:r>
            <a:r>
              <a:rPr lang="en-IN" sz="2400" dirty="0">
                <a:solidFill>
                  <a:srgbClr val="0F0F0F"/>
                </a:solidFill>
                <a:ea typeface="+mn-lt"/>
                <a:cs typeface="+mn-lt"/>
              </a:rPr>
              <a:t>, A. (1999). Attacks on </a:t>
            </a:r>
            <a:r>
              <a:rPr lang="en-IN" sz="2400" dirty="0" err="1">
                <a:solidFill>
                  <a:srgbClr val="0F0F0F"/>
                </a:solidFill>
                <a:ea typeface="+mn-lt"/>
                <a:cs typeface="+mn-lt"/>
              </a:rPr>
              <a:t>Steganographic</a:t>
            </a:r>
            <a:r>
              <a:rPr lang="en-IN" sz="2400" dirty="0">
                <a:solidFill>
                  <a:srgbClr val="0F0F0F"/>
                </a:solidFill>
                <a:ea typeface="+mn-lt"/>
                <a:cs typeface="+mn-lt"/>
              </a:rPr>
              <a:t> Systems. In Information Hiding (pp. 61-76). Springer.</a:t>
            </a:r>
          </a:p>
          <a:p>
            <a:pPr marL="305435" indent="-305435"/>
            <a:r>
              <a:rPr lang="en-IN" sz="2400" dirty="0">
                <a:solidFill>
                  <a:srgbClr val="0F0F0F"/>
                </a:solidFill>
                <a:ea typeface="+mn-lt"/>
                <a:cs typeface="+mn-lt"/>
              </a:rPr>
              <a:t>Ye, X., &amp; Wu, Q. (2007). A Novel </a:t>
            </a:r>
            <a:r>
              <a:rPr lang="en-IN" sz="2400" dirty="0" err="1">
                <a:solidFill>
                  <a:srgbClr val="0F0F0F"/>
                </a:solidFill>
                <a:ea typeface="+mn-lt"/>
                <a:cs typeface="+mn-lt"/>
              </a:rPr>
              <a:t>Steganography</a:t>
            </a:r>
            <a:r>
              <a:rPr lang="en-IN" sz="2400" dirty="0">
                <a:solidFill>
                  <a:srgbClr val="0F0F0F"/>
                </a:solidFill>
                <a:ea typeface="+mn-lt"/>
                <a:cs typeface="+mn-lt"/>
              </a:rPr>
              <a:t> Scheme for Cookies. In International Conference on Computational Intelligence and Security (pp. 795-798). Springer.</a:t>
            </a:r>
          </a:p>
          <a:p>
            <a:pPr marL="305435" indent="-305435"/>
            <a:r>
              <a:rPr lang="en-IN" sz="2400" dirty="0" err="1">
                <a:solidFill>
                  <a:srgbClr val="0F0F0F"/>
                </a:solidFill>
                <a:ea typeface="+mn-lt"/>
                <a:cs typeface="+mn-lt"/>
              </a:rPr>
              <a:t>Kravets</a:t>
            </a:r>
            <a:r>
              <a:rPr lang="en-IN" sz="2400" dirty="0">
                <a:solidFill>
                  <a:srgbClr val="0F0F0F"/>
                </a:solidFill>
                <a:ea typeface="+mn-lt"/>
                <a:cs typeface="+mn-lt"/>
              </a:rPr>
              <a:t>, D., &amp; Shaffer, C. (2004). Privacy-enhanced web browsing using HTTP cookies. ACM Transactions on Internet Technology (TOIT), 4(2), 171-194.</a:t>
            </a:r>
          </a:p>
          <a:p>
            <a:pPr marL="305435" indent="-305435"/>
            <a:r>
              <a:rPr lang="en-IN" sz="2400" dirty="0">
                <a:solidFill>
                  <a:srgbClr val="0F0F0F"/>
                </a:solidFill>
                <a:ea typeface="+mn-lt"/>
                <a:cs typeface="+mn-lt"/>
              </a:rPr>
              <a:t>Wright, C. V., Ballard, L., </a:t>
            </a:r>
            <a:r>
              <a:rPr lang="en-IN" sz="2400" dirty="0" err="1">
                <a:solidFill>
                  <a:srgbClr val="0F0F0F"/>
                </a:solidFill>
                <a:ea typeface="+mn-lt"/>
                <a:cs typeface="+mn-lt"/>
              </a:rPr>
              <a:t>Coull</a:t>
            </a:r>
            <a:r>
              <a:rPr lang="en-IN" sz="2400" dirty="0">
                <a:solidFill>
                  <a:srgbClr val="0F0F0F"/>
                </a:solidFill>
                <a:ea typeface="+mn-lt"/>
                <a:cs typeface="+mn-lt"/>
              </a:rPr>
              <a:t>, S., &amp; </a:t>
            </a:r>
            <a:r>
              <a:rPr lang="en-IN" sz="2400" dirty="0" err="1">
                <a:solidFill>
                  <a:srgbClr val="0F0F0F"/>
                </a:solidFill>
                <a:ea typeface="+mn-lt"/>
                <a:cs typeface="+mn-lt"/>
              </a:rPr>
              <a:t>Monrose</a:t>
            </a:r>
            <a:r>
              <a:rPr lang="en-IN" sz="2400" dirty="0">
                <a:solidFill>
                  <a:srgbClr val="0F0F0F"/>
                </a:solidFill>
                <a:ea typeface="+mn-lt"/>
                <a:cs typeface="+mn-lt"/>
              </a:rPr>
              <a:t>, F. (2009). Spot me if you can: Uncovering spoken phrases in encrypted VoIP conversations. Proceedings of the 16th ACM conference on Computer and communications security.</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FB89-95C4-5ED4-14AA-050E8B8B5A56}"/>
              </a:ext>
            </a:extLst>
          </p:cNvPr>
          <p:cNvSpPr>
            <a:spLocks noGrp="1"/>
          </p:cNvSpPr>
          <p:nvPr>
            <p:ph type="ctrTitle"/>
          </p:nvPr>
        </p:nvSpPr>
        <p:spPr/>
        <p:txBody>
          <a:bodyPr/>
          <a:lstStyle/>
          <a:p>
            <a:r>
              <a:rPr lang="en-US" b="1" dirty="0">
                <a:solidFill>
                  <a:schemeClr val="accent1"/>
                </a:solidFill>
                <a:latin typeface="Arial" panose="020B0604020202020204" pitchFamily="34" charset="0"/>
                <a:cs typeface="Arial" panose="020B0604020202020204" pitchFamily="34" charset="0"/>
              </a:rPr>
              <a:t>COOKIE STEGANOGRAPHY</a:t>
            </a:r>
            <a:endParaRPr lang="en-IN" dirty="0"/>
          </a:p>
        </p:txBody>
      </p:sp>
      <p:sp>
        <p:nvSpPr>
          <p:cNvPr id="3" name="Subtitle 2">
            <a:extLst>
              <a:ext uri="{FF2B5EF4-FFF2-40B4-BE49-F238E27FC236}">
                <a16:creationId xmlns:a16="http://schemas.microsoft.com/office/drawing/2014/main" id="{96EAB004-5EFB-3441-35CC-F74A4CBD5F8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200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738664"/>
          </a:xfrm>
        </p:spPr>
        <p:txBody>
          <a:bodyPr/>
          <a:lstStyle/>
          <a:p>
            <a:r>
              <a:rPr lang="en-IN" spc="-10" dirty="0">
                <a:solidFill>
                  <a:schemeClr val="accent1"/>
                </a:solidFill>
              </a:rPr>
              <a:t>AGENDA</a:t>
            </a:r>
            <a:endParaRPr lang="en-US"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type="body"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grpSp>
        <p:nvGrpSpPr>
          <p:cNvPr id="4" name="object 2">
            <a:extLst>
              <a:ext uri="{FF2B5EF4-FFF2-40B4-BE49-F238E27FC236}">
                <a16:creationId xmlns:a16="http://schemas.microsoft.com/office/drawing/2014/main" id="{BDB842A6-4E31-5EC8-6930-D60C83487CF9}"/>
              </a:ext>
            </a:extLst>
          </p:cNvPr>
          <p:cNvGrpSpPr/>
          <p:nvPr/>
        </p:nvGrpSpPr>
        <p:grpSpPr>
          <a:xfrm>
            <a:off x="8323445" y="2925352"/>
            <a:ext cx="3533775" cy="3810000"/>
            <a:chOff x="8658225" y="2647950"/>
            <a:chExt cx="3533775" cy="3810000"/>
          </a:xfrm>
        </p:grpSpPr>
        <p:sp>
          <p:nvSpPr>
            <p:cNvPr id="5" name="object 3">
              <a:extLst>
                <a:ext uri="{FF2B5EF4-FFF2-40B4-BE49-F238E27FC236}">
                  <a16:creationId xmlns:a16="http://schemas.microsoft.com/office/drawing/2014/main" id="{701FBFA0-0DD8-8EC0-050D-4CD2423A12B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3A174117-5868-2F7D-05F1-83005C1F2F9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DA343DB3-9104-6834-6958-636D433A99C6}"/>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type="body" idx="1"/>
          </p:nvPr>
        </p:nvSpPr>
        <p:spPr>
          <a:xfrm>
            <a:off x="452403" y="1237632"/>
            <a:ext cx="11029615" cy="4673324"/>
          </a:xfrm>
        </p:spPr>
        <p:txBody>
          <a:bodyPr/>
          <a:lstStyle/>
          <a:p>
            <a:pPr marL="0" indent="0" algn="just">
              <a:buNone/>
            </a:pPr>
            <a:r>
              <a:rPr lang="en-US" sz="2400" dirty="0"/>
              <a:t>Cookies, while essential for website functionality, often contain sensitive user data. This data is vulnerable to inspection by third parties, raising privacy concerns. Develop a cookie </a:t>
            </a:r>
            <a:r>
              <a:rPr lang="en-US" sz="2400" dirty="0" err="1"/>
              <a:t>steganography</a:t>
            </a:r>
            <a:r>
              <a:rPr lang="en-US" sz="2400" dirty="0"/>
              <a:t> technique that effectively hides user data within cookies while maintaining functionality and remaining undetectable to casual inspection.</a:t>
            </a:r>
            <a:endParaRPr lang="en-IN" sz="2400" dirty="0"/>
          </a:p>
        </p:txBody>
      </p:sp>
      <p:grpSp>
        <p:nvGrpSpPr>
          <p:cNvPr id="4" name="object 2">
            <a:extLst>
              <a:ext uri="{FF2B5EF4-FFF2-40B4-BE49-F238E27FC236}">
                <a16:creationId xmlns:a16="http://schemas.microsoft.com/office/drawing/2014/main" id="{817D370C-D717-F9EE-070B-C8B8FCB54F1E}"/>
              </a:ext>
            </a:extLst>
          </p:cNvPr>
          <p:cNvGrpSpPr/>
          <p:nvPr/>
        </p:nvGrpSpPr>
        <p:grpSpPr>
          <a:xfrm>
            <a:off x="8258603" y="3215006"/>
            <a:ext cx="2762250" cy="3257550"/>
            <a:chOff x="7991475" y="2933700"/>
            <a:chExt cx="2762250" cy="3257550"/>
          </a:xfrm>
        </p:grpSpPr>
        <p:sp>
          <p:nvSpPr>
            <p:cNvPr id="6" name="object 3">
              <a:extLst>
                <a:ext uri="{FF2B5EF4-FFF2-40B4-BE49-F238E27FC236}">
                  <a16:creationId xmlns:a16="http://schemas.microsoft.com/office/drawing/2014/main" id="{43BA1BFA-82B2-FF1B-0019-E5CE477AA4A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4">
              <a:extLst>
                <a:ext uri="{FF2B5EF4-FFF2-40B4-BE49-F238E27FC236}">
                  <a16:creationId xmlns:a16="http://schemas.microsoft.com/office/drawing/2014/main" id="{91F65C4E-741F-3DBB-1868-9732E6363E7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5">
              <a:extLst>
                <a:ext uri="{FF2B5EF4-FFF2-40B4-BE49-F238E27FC236}">
                  <a16:creationId xmlns:a16="http://schemas.microsoft.com/office/drawing/2014/main" id="{A31212D0-948D-EEDC-144D-1E43D1A2708F}"/>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type="body" idx="1"/>
          </p:nvPr>
        </p:nvSpPr>
        <p:spPr>
          <a:xfrm>
            <a:off x="441671" y="1087378"/>
            <a:ext cx="11613485" cy="5563973"/>
          </a:xfrm>
        </p:spPr>
        <p:txBody>
          <a:bodyPr vert="horz" lIns="91440" tIns="45720" rIns="91440" bIns="45720" rtlCol="0" anchor="ctr">
            <a:noAutofit/>
          </a:bodyPr>
          <a:lstStyle/>
          <a:p>
            <a:pPr marL="305435" indent="-305435" algn="just"/>
            <a:endParaRPr lang="en-IN" sz="1400" dirty="0">
              <a:cs typeface="Calibri"/>
            </a:endParaRPr>
          </a:p>
          <a:p>
            <a:pPr marL="305435" indent="-305435" algn="just">
              <a:buNone/>
            </a:pPr>
            <a:endParaRPr lang="en-US" sz="1400" dirty="0">
              <a:ea typeface="+mn-lt"/>
              <a:cs typeface="+mn-lt"/>
            </a:endParaRPr>
          </a:p>
          <a:p>
            <a:pPr algn="just"/>
            <a:r>
              <a:rPr lang="en-US" sz="1400" b="1" dirty="0">
                <a:latin typeface="Calibri" pitchFamily="34" charset="0"/>
                <a:cs typeface="Calibri" pitchFamily="34" charset="0"/>
              </a:rPr>
              <a:t>Message Preprocessing:</a:t>
            </a:r>
          </a:p>
          <a:p>
            <a:pPr lvl="1" algn="just"/>
            <a:r>
              <a:rPr lang="en-US" dirty="0"/>
              <a:t>Content Analysis: Analyze the message content to assess its size and complexity. This will help determine the most suitable embedding technique and optimize utilization of cookie space.</a:t>
            </a:r>
          </a:p>
          <a:p>
            <a:pPr lvl="1" algn="just"/>
            <a:r>
              <a:rPr lang="en-US" dirty="0"/>
              <a:t>Compression (Optional): For lengthy messages or cookie size limitations, consider using techniques like Run-Length Encoding (RLE) or Huffman Coding to reduce message size without compromising information integrity.</a:t>
            </a:r>
          </a:p>
          <a:p>
            <a:pPr algn="just"/>
            <a:r>
              <a:rPr lang="en-US" sz="1400" b="1" dirty="0">
                <a:latin typeface="Calibri" pitchFamily="34" charset="0"/>
                <a:cs typeface="Calibri" pitchFamily="34" charset="0"/>
              </a:rPr>
              <a:t>Embedding Algorithm:</a:t>
            </a:r>
          </a:p>
          <a:p>
            <a:pPr lvl="2" algn="just"/>
            <a:r>
              <a:rPr lang="en-US" sz="1400" dirty="0"/>
              <a:t>LSB Insertion: Modify Least Significant Bits (LSBs) in existing cookie data fields (e.g., timestamps, session IDs) to embed message bits.</a:t>
            </a:r>
          </a:p>
          <a:p>
            <a:pPr lvl="2" algn="just"/>
            <a:r>
              <a:rPr lang="en-US" sz="1400" dirty="0"/>
              <a:t>Procedural </a:t>
            </a:r>
            <a:r>
              <a:rPr lang="en-US" sz="1400" dirty="0" err="1"/>
              <a:t>Steganography</a:t>
            </a:r>
            <a:r>
              <a:rPr lang="en-US" sz="1400" dirty="0"/>
              <a:t>: Manipulate seemingly random elements within cookie generation (e.g., adding specific patterns to expiration times) to embed additional message data.</a:t>
            </a:r>
          </a:p>
          <a:p>
            <a:pPr algn="just"/>
            <a:r>
              <a:rPr lang="en-US" sz="1400" b="1" dirty="0" err="1">
                <a:latin typeface="Calibri" pitchFamily="34" charset="0"/>
                <a:cs typeface="Calibri" pitchFamily="34" charset="0"/>
              </a:rPr>
              <a:t>Stego</a:t>
            </a:r>
            <a:r>
              <a:rPr lang="en-US" sz="1400" b="1" dirty="0">
                <a:latin typeface="Calibri" pitchFamily="34" charset="0"/>
                <a:cs typeface="Calibri" pitchFamily="34" charset="0"/>
              </a:rPr>
              <a:t>-Cookie Construction</a:t>
            </a:r>
            <a:r>
              <a:rPr lang="en-US" sz="1400" b="1" dirty="0"/>
              <a:t>:</a:t>
            </a:r>
          </a:p>
          <a:p>
            <a:pPr lvl="1" algn="just"/>
            <a:r>
              <a:rPr lang="en-US" dirty="0"/>
              <a:t>Functionality Preservation: Ensure the </a:t>
            </a:r>
            <a:r>
              <a:rPr lang="en-US" dirty="0" err="1"/>
              <a:t>stego</a:t>
            </a:r>
            <a:r>
              <a:rPr lang="en-US" dirty="0"/>
              <a:t>-cookie remains functionally valid for the intended website or platform. Thoroughly test compatibility across different browsers and platforms.</a:t>
            </a:r>
          </a:p>
          <a:p>
            <a:pPr lvl="1" algn="just"/>
            <a:r>
              <a:rPr lang="en-US" dirty="0"/>
              <a:t>Cover Generation (Optional): If modifying existing cookie data is not feasible, consider creating new </a:t>
            </a:r>
            <a:r>
              <a:rPr lang="en-US" dirty="0" err="1"/>
              <a:t>stego</a:t>
            </a:r>
            <a:r>
              <a:rPr lang="en-US" dirty="0"/>
              <a:t>-cookies containing both the message and seemingly innocuous data to avoid raising suspicion.</a:t>
            </a:r>
            <a:endParaRPr lang="en-US" sz="1400" dirty="0"/>
          </a:p>
          <a:p>
            <a:pPr algn="just"/>
            <a:r>
              <a:rPr lang="en-US" sz="1400" b="1" dirty="0">
                <a:latin typeface="Calibri" pitchFamily="34" charset="0"/>
                <a:cs typeface="Calibri" pitchFamily="34" charset="0"/>
              </a:rPr>
              <a:t>Security Considerations</a:t>
            </a:r>
            <a:r>
              <a:rPr lang="en-US" sz="1400" dirty="0"/>
              <a:t>:</a:t>
            </a:r>
          </a:p>
          <a:p>
            <a:pPr lvl="1" algn="just"/>
            <a:r>
              <a:rPr lang="en-US" dirty="0" err="1"/>
              <a:t>Steganalysis</a:t>
            </a:r>
            <a:r>
              <a:rPr lang="en-US" dirty="0"/>
              <a:t> Resistance: Analyze the vulnerability of the chosen embedding algorithms to </a:t>
            </a:r>
            <a:r>
              <a:rPr lang="en-US" dirty="0" err="1"/>
              <a:t>steganalysis</a:t>
            </a:r>
            <a:r>
              <a:rPr lang="en-US" dirty="0"/>
              <a:t> techniques (statistical analysis, structural analysis, etc.). Refine the method or incorporate additional </a:t>
            </a:r>
            <a:r>
              <a:rPr lang="en-US" dirty="0" err="1"/>
              <a:t>steganographic</a:t>
            </a:r>
            <a:r>
              <a:rPr lang="en-US" dirty="0"/>
              <a:t> layers if necessary.</a:t>
            </a:r>
          </a:p>
          <a:p>
            <a:pPr algn="just"/>
            <a:br>
              <a:rPr lang="en-US" sz="1400" dirty="0">
                <a:cs typeface="Calibri" pitchFamily="34" charset="0"/>
              </a:rPr>
            </a:br>
            <a:endParaRPr lang="en-IN" sz="1400" dirty="0">
              <a:cs typeface="Calibri"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B536-9100-BA8C-3443-98129958288C}"/>
              </a:ext>
            </a:extLst>
          </p:cNvPr>
          <p:cNvSpPr>
            <a:spLocks noGrp="1"/>
          </p:cNvSpPr>
          <p:nvPr>
            <p:ph type="title"/>
          </p:nvPr>
        </p:nvSpPr>
        <p:spPr>
          <a:xfrm>
            <a:off x="558165" y="385444"/>
            <a:ext cx="9764395" cy="738664"/>
          </a:xfrm>
        </p:spPr>
        <p:txBody>
          <a:bodyPr/>
          <a:lstStyle/>
          <a:p>
            <a:r>
              <a:rPr lang="en-US" sz="4800" dirty="0"/>
              <a:t>WHO</a:t>
            </a:r>
            <a:r>
              <a:rPr lang="en-US" sz="4800" spc="-245" dirty="0"/>
              <a:t> </a:t>
            </a:r>
            <a:r>
              <a:rPr lang="en-US" sz="4800" dirty="0"/>
              <a:t>ARE</a:t>
            </a:r>
            <a:r>
              <a:rPr lang="en-US" sz="4800" spc="-70" dirty="0"/>
              <a:t> </a:t>
            </a:r>
            <a:r>
              <a:rPr lang="en-US" sz="4800" dirty="0"/>
              <a:t>THE</a:t>
            </a:r>
            <a:r>
              <a:rPr lang="en-US" sz="4800" spc="-55" dirty="0"/>
              <a:t> </a:t>
            </a:r>
            <a:r>
              <a:rPr lang="en-US" sz="4800" dirty="0"/>
              <a:t>END</a:t>
            </a:r>
            <a:r>
              <a:rPr lang="en-US" sz="4800" spc="-70" dirty="0"/>
              <a:t> </a:t>
            </a:r>
            <a:r>
              <a:rPr lang="en-US" sz="4800" spc="-10" dirty="0"/>
              <a:t>USERS?</a:t>
            </a:r>
            <a:endParaRPr lang="en-IN" dirty="0"/>
          </a:p>
        </p:txBody>
      </p:sp>
      <p:sp>
        <p:nvSpPr>
          <p:cNvPr id="3" name="Text Placeholder 2">
            <a:extLst>
              <a:ext uri="{FF2B5EF4-FFF2-40B4-BE49-F238E27FC236}">
                <a16:creationId xmlns:a16="http://schemas.microsoft.com/office/drawing/2014/main" id="{F8665699-2F7B-6555-F64D-6CC63B68F5DC}"/>
              </a:ext>
            </a:extLst>
          </p:cNvPr>
          <p:cNvSpPr>
            <a:spLocks noGrp="1"/>
          </p:cNvSpPr>
          <p:nvPr>
            <p:ph type="body" idx="1"/>
          </p:nvPr>
        </p:nvSpPr>
        <p:spPr>
          <a:xfrm>
            <a:off x="431515" y="1577340"/>
            <a:ext cx="10808413" cy="3446724"/>
          </a:xfrm>
        </p:spPr>
        <p:txBody>
          <a:bodyPr/>
          <a:lstStyle/>
          <a:p>
            <a:pPr marL="342900" indent="-342900">
              <a:buAutoNum type="arabicPeriod"/>
            </a:pPr>
            <a:r>
              <a:rPr lang="en-US" dirty="0"/>
              <a:t>Privacy Advocates: Individuals concerned about online privacy might use cookie steganography to hide sensitive information within cookies, making it harder for third parties to track their online activities.</a:t>
            </a:r>
          </a:p>
          <a:p>
            <a:pPr marL="342900" indent="-342900">
              <a:buAutoNum type="arabicPeriod"/>
            </a:pPr>
            <a:r>
              <a:rPr lang="en-US" dirty="0"/>
              <a:t>Security Researchers: Researchers studying security vulnerabilities or developing security tools might use cookie steganography to test and demonstrate potential weaknesses in web applications' cookie handling mechanisms.</a:t>
            </a:r>
          </a:p>
          <a:p>
            <a:pPr marL="342900" indent="-342900">
              <a:buAutoNum type="arabicPeriod"/>
            </a:pPr>
            <a:r>
              <a:rPr lang="en-US" dirty="0"/>
              <a:t>Whistleblowers: Individuals sharing sensitive information or documents online might use cookie steganography to conceal data within innocuous-looking cookies, making it more difficult for adversaries to detect or intercept the information.</a:t>
            </a:r>
          </a:p>
          <a:p>
            <a:pPr marL="342900" indent="-342900">
              <a:buAutoNum type="arabicPeriod"/>
            </a:pPr>
            <a:r>
              <a:rPr lang="en-US" dirty="0"/>
              <a:t>Journalists: Journalists working on investigative pieces or handling sensitive sources might employ cookie steganography to securely exchange information while minimizing the risk of interception or surveillance.</a:t>
            </a:r>
          </a:p>
          <a:p>
            <a:pPr marL="342900" indent="-342900">
              <a:buAutoNum type="arabicPeriod"/>
            </a:pPr>
            <a:r>
              <a:rPr lang="en-US" dirty="0"/>
              <a:t>Digital Rights Activists: Activists advocating for digital rights and freedoms might use cookie steganography as part of their efforts to protect online communications and circumvent </a:t>
            </a:r>
            <a:r>
              <a:rPr lang="en-US" dirty="0" err="1"/>
              <a:t>cens</a:t>
            </a:r>
            <a:endParaRPr lang="en-IN" dirty="0"/>
          </a:p>
        </p:txBody>
      </p:sp>
    </p:spTree>
    <p:extLst>
      <p:ext uri="{BB962C8B-B14F-4D97-AF65-F5344CB8AC3E}">
        <p14:creationId xmlns:p14="http://schemas.microsoft.com/office/powerpoint/2010/main" val="225584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type="body" idx="1"/>
          </p:nvPr>
        </p:nvSpPr>
        <p:spPr/>
        <p:txBody>
          <a:bodyPr/>
          <a:lstStyle/>
          <a:p>
            <a:pPr marL="0" indent="0" algn="just">
              <a:buNone/>
            </a:pPr>
            <a:r>
              <a:rPr lang="en-US" sz="1800" b="1" dirty="0"/>
              <a:t>The Cookie </a:t>
            </a:r>
            <a:r>
              <a:rPr lang="en-US" sz="1800" b="1" dirty="0" err="1"/>
              <a:t>steganography</a:t>
            </a:r>
            <a:r>
              <a:rPr lang="en-US" sz="1800" b="1" dirty="0"/>
              <a:t> has minimal system requirements and can run on most modern computers. Here's a           breakdown:</a:t>
            </a:r>
          </a:p>
          <a:p>
            <a:pPr marL="0" indent="0" algn="just">
              <a:buNone/>
            </a:pPr>
            <a:r>
              <a:rPr lang="en-US" b="1" dirty="0"/>
              <a:t>Software:</a:t>
            </a:r>
            <a:endParaRPr lang="en-US" dirty="0"/>
          </a:p>
          <a:p>
            <a:r>
              <a:rPr lang="en-US" sz="1800" dirty="0"/>
              <a:t>Python 3 (or compatible version) - The code is written in Python and requires a Python interpreter to be installed. Python is freely available for most operating systems.</a:t>
            </a:r>
          </a:p>
          <a:p>
            <a:r>
              <a:rPr lang="en-US" sz="1800" dirty="0"/>
              <a:t>base64 library (usually included) - The code utilizes the base64 library, which is typically included in the standard Python installation.</a:t>
            </a:r>
          </a:p>
          <a:p>
            <a:pPr>
              <a:buNone/>
            </a:pPr>
            <a:r>
              <a:rPr lang="en-US" b="1" dirty="0"/>
              <a:t>Hardware:</a:t>
            </a:r>
            <a:endParaRPr lang="en-US" dirty="0"/>
          </a:p>
          <a:p>
            <a:r>
              <a:rPr lang="en-US" sz="1800" dirty="0"/>
              <a:t>No specific hardware requirements - This code doesn't perform computationally intensive tasks and can run on any computer capable of running Python.</a:t>
            </a:r>
          </a:p>
          <a:p>
            <a:pPr marL="305435" indent="-305435"/>
            <a:endParaRPr lang="en-IN" sz="1800" b="1" dirty="0">
              <a:solidFill>
                <a:srgbClr val="0F0F0F"/>
              </a:solidFill>
            </a:endParaRPr>
          </a:p>
        </p:txBody>
      </p:sp>
      <p:pic>
        <p:nvPicPr>
          <p:cNvPr id="3" name="object 6">
            <a:extLst>
              <a:ext uri="{FF2B5EF4-FFF2-40B4-BE49-F238E27FC236}">
                <a16:creationId xmlns:a16="http://schemas.microsoft.com/office/drawing/2014/main" id="{FF484EE5-DFA1-5683-3AFA-41FA5BE04568}"/>
              </a:ext>
            </a:extLst>
          </p:cNvPr>
          <p:cNvPicPr/>
          <p:nvPr/>
        </p:nvPicPr>
        <p:blipFill>
          <a:blip r:embed="rId2" cstate="print"/>
          <a:stretch>
            <a:fillRect/>
          </a:stretch>
        </p:blipFill>
        <p:spPr>
          <a:xfrm>
            <a:off x="498999" y="4367692"/>
            <a:ext cx="1952458" cy="2722247"/>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type="body" idx="1"/>
          </p:nvPr>
        </p:nvSpPr>
        <p:spPr>
          <a:xfrm>
            <a:off x="581192" y="1392702"/>
            <a:ext cx="11029615" cy="4965896"/>
          </a:xfrm>
        </p:spPr>
        <p:txBody>
          <a:bodyPr>
            <a:normAutofit/>
          </a:bodyPr>
          <a:lstStyle/>
          <a:p>
            <a:r>
              <a:rPr lang="en-US" b="1" dirty="0"/>
              <a:t>Data Encoding:</a:t>
            </a:r>
            <a:endParaRPr lang="en-US" dirty="0"/>
          </a:p>
          <a:p>
            <a:pPr lvl="1"/>
            <a:r>
              <a:rPr lang="en-US" dirty="0"/>
              <a:t>Prepares the data for embedding by converting it to a suitable format and breaking it into manageable chunks.</a:t>
            </a:r>
          </a:p>
          <a:p>
            <a:pPr lvl="1"/>
            <a:r>
              <a:rPr lang="en-US" dirty="0"/>
              <a:t>Uses LSB insertion to modify the least significant bits of cookie values to represent the data bits.</a:t>
            </a:r>
          </a:p>
          <a:p>
            <a:pPr lvl="1"/>
            <a:r>
              <a:rPr lang="en-US" dirty="0"/>
              <a:t>Ensures modifications are subtle to avoid detection.</a:t>
            </a:r>
          </a:p>
          <a:p>
            <a:r>
              <a:rPr lang="en-US" b="1" dirty="0"/>
              <a:t>Data Decoding:</a:t>
            </a:r>
            <a:endParaRPr lang="en-US" dirty="0"/>
          </a:p>
          <a:p>
            <a:pPr lvl="1"/>
            <a:r>
              <a:rPr lang="en-US" dirty="0"/>
              <a:t>Extracts the encoded data from the cookie values by retrieving the least significant bits.</a:t>
            </a:r>
          </a:p>
          <a:p>
            <a:pPr lvl="1"/>
            <a:r>
              <a:rPr lang="en-US" dirty="0"/>
              <a:t>Reassembles the extracted bits back into the original data format.</a:t>
            </a:r>
          </a:p>
          <a:p>
            <a:pPr lvl="1"/>
            <a:r>
              <a:rPr lang="en-US" dirty="0"/>
              <a:t>Verifies the data integrity for any errors or missing parts.</a:t>
            </a:r>
          </a:p>
          <a:p>
            <a:r>
              <a:rPr lang="en-US" b="1" dirty="0"/>
              <a:t>Security Measures:</a:t>
            </a:r>
            <a:endParaRPr lang="en-US" dirty="0"/>
          </a:p>
          <a:p>
            <a:pPr lvl="1"/>
            <a:r>
              <a:rPr lang="en-US" dirty="0"/>
              <a:t>Emphasizes the importance of encryption to protect the hidden data before embedding.</a:t>
            </a:r>
          </a:p>
          <a:p>
            <a:pPr lvl="1"/>
            <a:r>
              <a:rPr lang="en-US" dirty="0"/>
              <a:t>Highlights the use of secure communication protocols (HTTPS) for secure transmission.</a:t>
            </a:r>
          </a:p>
          <a:p>
            <a:pPr lvl="1"/>
            <a:r>
              <a:rPr lang="en-US" dirty="0"/>
              <a:t>Mentions authentication mechanisms to control access to the decoded data.</a:t>
            </a:r>
          </a:p>
          <a:p>
            <a:r>
              <a:rPr lang="en-US" b="1" dirty="0"/>
              <a:t>Integration:</a:t>
            </a:r>
            <a:endParaRPr lang="en-US" dirty="0"/>
          </a:p>
          <a:p>
            <a:pPr lvl="1"/>
            <a:r>
              <a:rPr lang="en-US" dirty="0"/>
              <a:t>Suggests integrating the algorithm into web applications or browser extensions for user convenience.</a:t>
            </a:r>
          </a:p>
          <a:p>
            <a:pPr lvl="1"/>
            <a:r>
              <a:rPr lang="en-US" dirty="0"/>
              <a:t>Putting the system live on the hosting platform with proper DNS configuration and SSL/TLS certificates.</a:t>
            </a:r>
          </a:p>
          <a:p>
            <a:pPr lvl="1"/>
            <a:endParaRPr lang="en-US" dirty="0"/>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spc="-10" dirty="0">
                <a:solidFill>
                  <a:schemeClr val="accent1"/>
                </a:solidFill>
              </a:rPr>
              <a:t>MODELLING</a:t>
            </a:r>
            <a:endParaRPr lang="en-US" sz="4000" b="1" dirty="0">
              <a:solidFill>
                <a:schemeClr val="accent1"/>
              </a:solidFill>
              <a:latin typeface="Arial" pitchFamily="34" charset="0"/>
              <a:cs typeface="Arial" pitchFamily="34" charset="0"/>
            </a:endParaRPr>
          </a:p>
        </p:txBody>
      </p:sp>
      <p:pic>
        <p:nvPicPr>
          <p:cNvPr id="8" name="Content Placeholder 7" descr="code.jpg"/>
          <p:cNvPicPr>
            <a:picLocks noGrp="1" noChangeAspect="1"/>
          </p:cNvPicPr>
          <p:nvPr>
            <p:ph idx="4294967295"/>
          </p:nvPr>
        </p:nvPicPr>
        <p:blipFill>
          <a:blip r:embed="rId2"/>
          <a:stretch>
            <a:fillRect/>
          </a:stretch>
        </p:blipFill>
        <p:spPr>
          <a:xfrm>
            <a:off x="664210" y="1312024"/>
            <a:ext cx="9658350" cy="4673600"/>
          </a:xfrm>
        </p:spPr>
      </p:pic>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36844EFF-D369-490C-A4E3-AC1B97A02EED}" vid="{B5865077-9BA0-4ED0-B251-81E014106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Theme1</Template>
  <TotalTime>290</TotalTime>
  <Words>1321</Words>
  <Application>Microsoft Office PowerPoint</Application>
  <PresentationFormat>Widescreen</PresentationFormat>
  <Paragraphs>92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Trebuchet MS</vt:lpstr>
      <vt:lpstr>Theme1</vt:lpstr>
      <vt:lpstr>PowerPoint Presentation</vt:lpstr>
      <vt:lpstr>COOKIE STEGANOGRAPHY</vt:lpstr>
      <vt:lpstr>AGENDA</vt:lpstr>
      <vt:lpstr>Problem Statement</vt:lpstr>
      <vt:lpstr>Proposed Solution</vt:lpstr>
      <vt:lpstr>WHO ARE THE END USERS?</vt:lpstr>
      <vt:lpstr>System  Approach</vt:lpstr>
      <vt:lpstr>Algorithm &amp; Deployment</vt:lpstr>
      <vt:lpstr>MODELLING</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Adlin Gracia</cp:lastModifiedBy>
  <cp:revision>46</cp:revision>
  <dcterms:created xsi:type="dcterms:W3CDTF">2021-05-26T16:50:10Z</dcterms:created>
  <dcterms:modified xsi:type="dcterms:W3CDTF">2024-04-01T06:02:12Z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