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7" r:id="rId4"/>
    <p:sldId id="289" r:id="rId5"/>
    <p:sldId id="290" r:id="rId6"/>
    <p:sldId id="267" r:id="rId7"/>
    <p:sldId id="274" r:id="rId8"/>
    <p:sldId id="275" r:id="rId9"/>
    <p:sldId id="276" r:id="rId10"/>
    <p:sldId id="283" r:id="rId11"/>
    <p:sldId id="277" r:id="rId12"/>
    <p:sldId id="278" r:id="rId13"/>
    <p:sldId id="285" r:id="rId14"/>
    <p:sldId id="279" r:id="rId15"/>
    <p:sldId id="284" r:id="rId16"/>
    <p:sldId id="280" r:id="rId17"/>
    <p:sldId id="286" r:id="rId18"/>
    <p:sldId id="281" r:id="rId19"/>
    <p:sldId id="28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A4"/>
    <a:srgbClr val="0F3D3E"/>
    <a:srgbClr val="4472C4"/>
    <a:srgbClr val="9EB5C6"/>
    <a:srgbClr val="354259"/>
    <a:srgbClr val="F0F0F0"/>
    <a:srgbClr val="F2EBE9"/>
    <a:srgbClr val="1404AC"/>
    <a:srgbClr val="E2D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5FB12-80DD-4CC7-A419-E8FD9FB18884}" v="340" dt="2023-02-25T17:18:38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75" autoAdjust="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5D11-61E9-98F9-3F60-F26FB9568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EEB5-DF11-2A9C-B65C-37FF56C80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0F1E2-90F2-5805-4178-7903B35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E6C4-7DAB-BA25-B7EF-1C2B0A13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6D6E-B31C-623C-E025-F6632084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9E56-C04B-E65D-5603-3FF90019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4A8D-1E6C-0CDF-B084-09C30736E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4AC9-827A-7C8E-DEF3-474B89E6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6B77-94D4-6276-CAED-303F1C9DC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B2C5-0DF3-0349-00CA-4580F300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7EDF6-9FB2-196A-AD4B-7C14C105E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D46D-2E5A-FA71-8120-AD5CA295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40E5-20A6-5EBF-B39F-7FC757B2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D088-E719-1952-83D3-8507E7E5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1C31-49D1-4C0B-DEDE-C949516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973-D977-4594-1E99-28E2402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946D-1565-7A96-3C0E-CF6248C5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42BF-38AD-9E31-5A65-6355B66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11FF-B8DA-71D9-7514-9D0FEF8F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4586-2FEF-1810-C783-729D56A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366A-EE04-962B-1C9A-20B61807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B43D-8866-9CEA-9954-DC8FF63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5CEC-861A-346A-DFE8-2885DF38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F3F8A-095F-612B-33A6-914F34A1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AEF9-CBFB-FFBB-3C89-F543FEB9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777D-82AC-8B56-4CB6-100A3E90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F83-423A-C982-CA52-BF89FF13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9376-ADFB-BD99-A29E-24922969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89CF2-25FC-2EA4-E673-479C54AD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6FBB-49C8-B06E-1A1C-9638799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9648-F338-47D1-3C6C-FC4D4B35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A62-F04D-890E-02AA-86587D9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CB04-3223-27CD-45BD-62DD38604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35CD7-17EF-5E84-83D5-E339D4E6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EB7F1-5177-C3EF-4832-75D17DFCD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8AD95-27FD-9C6A-1A34-126443763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1157A-B4AA-943C-91AA-8C9973C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E63B2-7373-19C5-2200-28C28218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51307-D633-F814-1224-F1410A48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103F-96D5-D97F-585A-7915AD5F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CAE2-A218-D802-EB70-66FA0730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D195D-FD25-6F51-D1B1-BDAEE2A4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8512-9336-7A63-BF7B-85501409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914A5-F1FC-C2AF-D993-FD8A7BB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2027B-B561-35D6-A971-918F06A4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AF3A-5036-0DBC-1E2A-55ECB374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2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6AB-DCAB-E6DE-0B58-A4B33710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60649-B4F7-5A5B-3C0D-5BD8DD57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E145-ACA9-5F50-F40F-8759A72F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06AC-9B7C-6DAC-296E-63863345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524-E2E6-E7CF-7A5F-00AF1FDD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2913D-9D01-638D-50F0-45ACBA7B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4C12-FE6D-CE53-94BC-4183F1E0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F5F6-4FB7-32C2-819B-1B33497D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C31C-2A5C-96AD-032C-F0F17246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4767-8696-56BB-4E15-6207F901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C9FE-BBB3-1DCA-4DD8-8D5FB660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FF28-2161-12D3-2FBA-2688687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C8085-BF3C-A5ED-98BD-544C28B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B366-E3C1-6804-693D-F197A51CB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A8D6-6924-9575-2220-EE7BFCCB9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7A83-E032-4A00-882E-29F2CAAFDB14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FC5C-B7E2-1206-2007-9079C0D8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58D9-73E4-D38E-0577-5CA32A13F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13A8-0AEF-4D57-879D-CFBF10307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9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lina-J/Atliq_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206917D-1142-59CE-B920-34A42D7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EA1DE0D1-160C-E37F-4CC2-F2CB134827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845" y="267374"/>
            <a:ext cx="1900308" cy="1998520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1AFF1272-BE25-936D-E1A3-46F178C271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476" y="4922588"/>
            <a:ext cx="1853416" cy="181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58DB1-652F-5C4D-8CAD-FB0BE1013E2D}"/>
              </a:ext>
            </a:extLst>
          </p:cNvPr>
          <p:cNvSpPr txBox="1"/>
          <p:nvPr/>
        </p:nvSpPr>
        <p:spPr>
          <a:xfrm>
            <a:off x="3118336" y="851135"/>
            <a:ext cx="7190155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4800" b="1" i="0" spc="300" dirty="0">
                <a:solidFill>
                  <a:srgbClr val="131022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Lucida Bright" panose="02040602050505020304" pitchFamily="18" charset="0"/>
                <a:cs typeface="Times New Roman" panose="02020603050405020304" pitchFamily="18" charset="0"/>
              </a:rPr>
              <a:t>ATLIQ HARDWARES</a:t>
            </a:r>
            <a:endParaRPr lang="en-IN" sz="4800" b="1" spc="3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088B-D005-824E-F6D6-165EFF30E612}"/>
              </a:ext>
            </a:extLst>
          </p:cNvPr>
          <p:cNvSpPr txBox="1"/>
          <p:nvPr/>
        </p:nvSpPr>
        <p:spPr>
          <a:xfrm>
            <a:off x="6377354" y="1899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 - Computer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H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ardware </a:t>
            </a:r>
            <a:r>
              <a:rPr lang="en-IN" i="1" dirty="0">
                <a:solidFill>
                  <a:srgbClr val="131022"/>
                </a:solidFill>
                <a:latin typeface="Lucida Bright" panose="02040602050505020304" pitchFamily="18" charset="0"/>
              </a:rPr>
              <a:t>P</a:t>
            </a:r>
            <a:r>
              <a:rPr lang="en-IN" i="1" dirty="0">
                <a:solidFill>
                  <a:srgbClr val="131022"/>
                </a:solidFill>
                <a:effectLst/>
                <a:latin typeface="Lucida Bright" panose="02040602050505020304" pitchFamily="18" charset="0"/>
              </a:rPr>
              <a:t>roducers</a:t>
            </a:r>
            <a:endParaRPr lang="en-IN" i="1" dirty="0">
              <a:latin typeface="Lucida Bright" panose="02040602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F4EF-1611-EA21-1F20-AE38C704C463}"/>
              </a:ext>
            </a:extLst>
          </p:cNvPr>
          <p:cNvSpPr txBox="1"/>
          <p:nvPr/>
        </p:nvSpPr>
        <p:spPr>
          <a:xfrm>
            <a:off x="3940905" y="2928499"/>
            <a:ext cx="5545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Domain </a:t>
            </a:r>
            <a:r>
              <a:rPr lang="en-IN" sz="3600" b="1" i="0" dirty="0" err="1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Ad_Hoc</a:t>
            </a:r>
            <a:r>
              <a:rPr lang="en-IN" sz="3600" b="1" i="0" dirty="0">
                <a:solidFill>
                  <a:srgbClr val="131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6540F-1937-EC3C-F60F-8E12F70EF06F}"/>
              </a:ext>
            </a:extLst>
          </p:cNvPr>
          <p:cNvSpPr txBox="1"/>
          <p:nvPr/>
        </p:nvSpPr>
        <p:spPr>
          <a:xfrm>
            <a:off x="7182337" y="5061410"/>
            <a:ext cx="352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r"/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Adlina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0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23429E-D915-0068-34DE-0CE082E0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9F0BDC-0229-A908-4FA5-174516673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2228385"/>
            <a:ext cx="7110688" cy="451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F25F5-4E13-2D05-A061-4111400FD3FA}"/>
              </a:ext>
            </a:extLst>
          </p:cNvPr>
          <p:cNvSpPr txBox="1"/>
          <p:nvPr/>
        </p:nvSpPr>
        <p:spPr>
          <a:xfrm>
            <a:off x="7675233" y="1574286"/>
            <a:ext cx="4017108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The unique products count difference based on two factors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New products introduced in the fiscal year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i="1" dirty="0"/>
              <a:t>Products occurred in sales record of 2020 is not available in 2021.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Battery 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Graphic Cards</a:t>
            </a:r>
          </a:p>
          <a:p>
            <a:pPr marL="108585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Laptops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C42A68-3655-8E0D-3A61-50D686532510}"/>
              </a:ext>
            </a:extLst>
          </p:cNvPr>
          <p:cNvSpPr txBox="1">
            <a:spLocks/>
          </p:cNvSpPr>
          <p:nvPr/>
        </p:nvSpPr>
        <p:spPr>
          <a:xfrm>
            <a:off x="-942871" y="0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2020 vs 2021 Product Count Differences for each Segment: 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41907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31D38B0-2D5F-AF6A-E8CA-C060C3CD88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E76EB11E-2A45-BF09-C8F4-4AF2D1BE5DB2}"/>
              </a:ext>
            </a:extLst>
          </p:cNvPr>
          <p:cNvSpPr txBox="1">
            <a:spLocks/>
          </p:cNvSpPr>
          <p:nvPr/>
        </p:nvSpPr>
        <p:spPr>
          <a:xfrm>
            <a:off x="-130629" y="-73199"/>
            <a:ext cx="12580537" cy="932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4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5. The Products of Highest and Lowest Manufacturing Costs :</a:t>
            </a:r>
            <a:endParaRPr lang="en-IN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6C89C2-AA44-546F-5139-DA6FAAC70B5D}"/>
              </a:ext>
            </a:extLst>
          </p:cNvPr>
          <p:cNvGrpSpPr/>
          <p:nvPr/>
        </p:nvGrpSpPr>
        <p:grpSpPr>
          <a:xfrm>
            <a:off x="1620018" y="719666"/>
            <a:ext cx="8368756" cy="5694487"/>
            <a:chOff x="1620018" y="719666"/>
            <a:chExt cx="8368756" cy="5694487"/>
          </a:xfrm>
        </p:grpSpPr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33FAC61D-D885-0BF7-7750-332B4C495F9F}"/>
                </a:ext>
              </a:extLst>
            </p:cNvPr>
            <p:cNvSpPr/>
            <p:nvPr/>
          </p:nvSpPr>
          <p:spPr>
            <a:xfrm flipH="1" flipV="1">
              <a:off x="3258294" y="4049647"/>
              <a:ext cx="2015220" cy="2364506"/>
            </a:xfrm>
            <a:prstGeom prst="upArrow">
              <a:avLst/>
            </a:prstGeom>
            <a:solidFill>
              <a:srgbClr val="0F3D3E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Freeform: Shape 6" hidden="1">
              <a:extLst>
                <a:ext uri="{FF2B5EF4-FFF2-40B4-BE49-F238E27FC236}">
                  <a16:creationId xmlns:a16="http://schemas.microsoft.com/office/drawing/2014/main" id="{216C7C77-6D2C-4C46-4CB4-7736C87619EE}"/>
                </a:ext>
              </a:extLst>
            </p:cNvPr>
            <p:cNvSpPr/>
            <p:nvPr/>
          </p:nvSpPr>
          <p:spPr>
            <a:xfrm>
              <a:off x="4632422" y="719666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3335086-7F8A-9179-0F36-81EDA46B9E83}"/>
                </a:ext>
              </a:extLst>
            </p:cNvPr>
            <p:cNvSpPr/>
            <p:nvPr/>
          </p:nvSpPr>
          <p:spPr>
            <a:xfrm flipH="1" flipV="1">
              <a:off x="1620018" y="980056"/>
              <a:ext cx="2015220" cy="236450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Freeform: Shape 8" hidden="1">
              <a:extLst>
                <a:ext uri="{FF2B5EF4-FFF2-40B4-BE49-F238E27FC236}">
                  <a16:creationId xmlns:a16="http://schemas.microsoft.com/office/drawing/2014/main" id="{4BA14A28-312F-B53A-F965-A77AE5378243}"/>
                </a:ext>
              </a:extLst>
            </p:cNvPr>
            <p:cNvSpPr/>
            <p:nvPr/>
          </p:nvSpPr>
          <p:spPr>
            <a:xfrm>
              <a:off x="5437094" y="3537372"/>
              <a:ext cx="4551680" cy="2600960"/>
            </a:xfrm>
            <a:custGeom>
              <a:avLst/>
              <a:gdLst>
                <a:gd name="connsiteX0" fmla="*/ 0 w 4551680"/>
                <a:gd name="connsiteY0" fmla="*/ 0 h 2600960"/>
                <a:gd name="connsiteX1" fmla="*/ 4551680 w 4551680"/>
                <a:gd name="connsiteY1" fmla="*/ 0 h 2600960"/>
                <a:gd name="connsiteX2" fmla="*/ 4551680 w 4551680"/>
                <a:gd name="connsiteY2" fmla="*/ 2600960 h 2600960"/>
                <a:gd name="connsiteX3" fmla="*/ 0 w 4551680"/>
                <a:gd name="connsiteY3" fmla="*/ 2600960 h 2600960"/>
                <a:gd name="connsiteX4" fmla="*/ 0 w 4551680"/>
                <a:gd name="connsiteY4" fmla="*/ 0 h 260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2600960">
                  <a:moveTo>
                    <a:pt x="0" y="0"/>
                  </a:moveTo>
                  <a:lnTo>
                    <a:pt x="4551680" y="0"/>
                  </a:lnTo>
                  <a:lnTo>
                    <a:pt x="4551680" y="2600960"/>
                  </a:lnTo>
                  <a:lnTo>
                    <a:pt x="0" y="2600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2280" tIns="0" rIns="462280" bIns="46228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6500" kern="120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2EFF33-2984-1F96-3160-877B60D927BE}"/>
              </a:ext>
            </a:extLst>
          </p:cNvPr>
          <p:cNvSpPr txBox="1"/>
          <p:nvPr/>
        </p:nvSpPr>
        <p:spPr>
          <a:xfrm>
            <a:off x="3775915" y="1120390"/>
            <a:ext cx="618438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HOME Allin1 Gen 2 - Plus 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Personal Desktop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240.5364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2021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D80F-7D74-C4C1-EE2E-EB08ACC306DE}"/>
              </a:ext>
            </a:extLst>
          </p:cNvPr>
          <p:cNvSpPr txBox="1"/>
          <p:nvPr/>
        </p:nvSpPr>
        <p:spPr>
          <a:xfrm>
            <a:off x="631016" y="2354186"/>
            <a:ext cx="144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Highest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32BFB-BBA6-39B5-3866-2653D1DA3135}"/>
              </a:ext>
            </a:extLst>
          </p:cNvPr>
          <p:cNvSpPr txBox="1"/>
          <p:nvPr/>
        </p:nvSpPr>
        <p:spPr>
          <a:xfrm>
            <a:off x="2212499" y="4770235"/>
            <a:ext cx="14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Lowest</a:t>
            </a:r>
            <a:endParaRPr lang="en-IN" sz="2400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69BD44-4623-C560-A7D3-05524191E3E7}"/>
              </a:ext>
            </a:extLst>
          </p:cNvPr>
          <p:cNvSpPr txBox="1"/>
          <p:nvPr/>
        </p:nvSpPr>
        <p:spPr>
          <a:xfrm>
            <a:off x="5315578" y="3911596"/>
            <a:ext cx="6142318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 Master wired x1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Mouse </a:t>
            </a:r>
          </a:p>
          <a:p>
            <a:pPr algn="just">
              <a:lnSpc>
                <a:spcPct val="150000"/>
              </a:lnSpc>
            </a:pPr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M_Cost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0.8920</a:t>
            </a:r>
          </a:p>
          <a:p>
            <a:pPr algn="just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Manufactured in the fiscal year 2020 (sales recorded in 2021 also)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8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 descr="Background pattern&#10;&#10;Description automatically generated">
            <a:extLst>
              <a:ext uri="{FF2B5EF4-FFF2-40B4-BE49-F238E27FC236}">
                <a16:creationId xmlns:a16="http://schemas.microsoft.com/office/drawing/2014/main" id="{FBF48277-2E57-FFFC-3009-B57A02C2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2E8D40C-40BD-081C-6F68-14876FB5BF46}"/>
              </a:ext>
            </a:extLst>
          </p:cNvPr>
          <p:cNvSpPr txBox="1">
            <a:spLocks/>
          </p:cNvSpPr>
          <p:nvPr/>
        </p:nvSpPr>
        <p:spPr>
          <a:xfrm>
            <a:off x="-321533" y="-151923"/>
            <a:ext cx="12835066" cy="124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6. Top Customers with an Average Discount Percentage in Indian market :</a:t>
            </a:r>
            <a:endParaRPr lang="en-IN" sz="32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9B8EC51-EA96-B64E-DCA1-02AC31F8661B}"/>
              </a:ext>
            </a:extLst>
          </p:cNvPr>
          <p:cNvGrpSpPr/>
          <p:nvPr/>
        </p:nvGrpSpPr>
        <p:grpSpPr>
          <a:xfrm>
            <a:off x="52002" y="1539817"/>
            <a:ext cx="12070045" cy="5168480"/>
            <a:chOff x="52002" y="1539817"/>
            <a:chExt cx="12070045" cy="51684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EB4A993-0435-2656-5C7A-2E68D9347423}"/>
                </a:ext>
              </a:extLst>
            </p:cNvPr>
            <p:cNvGrpSpPr/>
            <p:nvPr/>
          </p:nvGrpSpPr>
          <p:grpSpPr>
            <a:xfrm flipH="1">
              <a:off x="52002" y="2071653"/>
              <a:ext cx="5931604" cy="4636644"/>
              <a:chOff x="4050403" y="1610340"/>
              <a:chExt cx="5931604" cy="4636644"/>
            </a:xfrm>
          </p:grpSpPr>
          <p:sp>
            <p:nvSpPr>
              <p:cNvPr id="6" name="Rectangle 11">
                <a:extLst>
                  <a:ext uri="{FF2B5EF4-FFF2-40B4-BE49-F238E27FC236}">
                    <a16:creationId xmlns:a16="http://schemas.microsoft.com/office/drawing/2014/main" id="{1A954F47-E837-4919-B777-F706FFB212F9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E8AAB-A51F-4839-866A-C92ADEFDC73C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B5FBF7-16D5-43A8-ADC7-6D86520C06F6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A502EB-C484-4146-935E-677107DD0F45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0B114-259B-4953-A157-BE0C5C9C5343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4A82909-8AD6-4706-A5EB-20A8571127E0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0340612-3A76-4BFC-B95C-2C41C40B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874F98-A2EF-4413-AA61-0C086A7DD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F75038A5-7EA5-471F-B625-F8A72576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28.85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C38319F-E996-4F55-B0D6-668788C1E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1CD5F1D-65AA-475A-808B-4A891EEB494D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55" name="Freeform 15">
                  <a:extLst>
                    <a:ext uri="{FF2B5EF4-FFF2-40B4-BE49-F238E27FC236}">
                      <a16:creationId xmlns:a16="http://schemas.microsoft.com/office/drawing/2014/main" id="{6A37F0C0-2A52-450B-8D71-88B98059E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B1F0A157-3C7D-43E4-B83D-73CD554AF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 18">
                  <a:extLst>
                    <a:ext uri="{FF2B5EF4-FFF2-40B4-BE49-F238E27FC236}">
                      <a16:creationId xmlns:a16="http://schemas.microsoft.com/office/drawing/2014/main" id="{4AB3DFD6-FBD9-4821-A09C-99DA8EF4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 19">
                  <a:extLst>
                    <a:ext uri="{FF2B5EF4-FFF2-40B4-BE49-F238E27FC236}">
                      <a16:creationId xmlns:a16="http://schemas.microsoft.com/office/drawing/2014/main" id="{58FD9D20-414B-4D69-B42A-56207E418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 20">
                  <a:extLst>
                    <a:ext uri="{FF2B5EF4-FFF2-40B4-BE49-F238E27FC236}">
                      <a16:creationId xmlns:a16="http://schemas.microsoft.com/office/drawing/2014/main" id="{960F9B23-166D-482C-B0EF-0AE1CC9CB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 21">
                  <a:extLst>
                    <a:ext uri="{FF2B5EF4-FFF2-40B4-BE49-F238E27FC236}">
                      <a16:creationId xmlns:a16="http://schemas.microsoft.com/office/drawing/2014/main" id="{B13DF3EF-5E72-4D98-AFBB-5ABA24040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12E512D1-1AB2-466E-AEF0-69934E9C0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4FCA5DBD-1BB0-431F-B95F-C426D7A86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722D8700-A935-45F9-B2AA-224B67A48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E00F022-4C85-4EBE-88CA-D4928E307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AC7945F-25F1-4661-8CCC-6BF5593CD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1" name="Freeform 14">
                <a:extLst>
                  <a:ext uri="{FF2B5EF4-FFF2-40B4-BE49-F238E27FC236}">
                    <a16:creationId xmlns:a16="http://schemas.microsoft.com/office/drawing/2014/main" id="{A55196BC-A8CF-4754-8165-FE3CB68DB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85289642-5D58-4F6C-B11A-6C5E3B82F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28.70</a:t>
                </a: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4EB07704-D3B7-43EC-BF41-573BD9F2A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B3D3E876-4540-4E2D-A2CE-E31D3E067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EA481C7D-BDBC-42A3-8207-14360C8CB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28.26</a:t>
                </a: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EF8E376-8CC1-4AE0-8395-83E02C938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8A22A64-2A78-4EF7-BDE1-8E68B0E07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936B059B-F7EA-48DA-BB75-F7C6470DF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E7D6BCF-6D7B-4B76-AB12-81D1E28EB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TextBox 103">
                <a:extLst>
                  <a:ext uri="{FF2B5EF4-FFF2-40B4-BE49-F238E27FC236}">
                    <a16:creationId xmlns:a16="http://schemas.microsoft.com/office/drawing/2014/main" id="{B8986345-5400-47E8-9E7F-48178E475164}"/>
                  </a:ext>
                </a:extLst>
              </p:cNvPr>
              <p:cNvSpPr txBox="1"/>
              <p:nvPr/>
            </p:nvSpPr>
            <p:spPr>
              <a:xfrm>
                <a:off x="4814405" y="2218130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Electricalslytical</a:t>
                </a:r>
                <a:endParaRPr lang="en-US" sz="36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1107BE-01A6-4B61-938C-18B71931F4F3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367CE1F-F964-4AE0-BB36-9BE92604FF17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FA746C-7750-4B5C-84D4-B2CCEA51C3FE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1426F8-4383-4CE4-A4E9-4A41FA6E2E9F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2BE8F4E-A21E-473B-877B-F5E4798FB389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14">
                <a:extLst>
                  <a:ext uri="{FF2B5EF4-FFF2-40B4-BE49-F238E27FC236}">
                    <a16:creationId xmlns:a16="http://schemas.microsoft.com/office/drawing/2014/main" id="{D312FB81-6DFB-4827-9BB2-7FC9D6FAE0D8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122">
                <a:extLst>
                  <a:ext uri="{FF2B5EF4-FFF2-40B4-BE49-F238E27FC236}">
                    <a16:creationId xmlns:a16="http://schemas.microsoft.com/office/drawing/2014/main" id="{63AD9035-1F59-4FDD-91A5-F31A09498695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123">
                <a:extLst>
                  <a:ext uri="{FF2B5EF4-FFF2-40B4-BE49-F238E27FC236}">
                    <a16:creationId xmlns:a16="http://schemas.microsoft.com/office/drawing/2014/main" id="{3118071C-E478-46B2-9B6E-6678BC3D0E6D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3" name="TextBox 124">
                <a:extLst>
                  <a:ext uri="{FF2B5EF4-FFF2-40B4-BE49-F238E27FC236}">
                    <a16:creationId xmlns:a16="http://schemas.microsoft.com/office/drawing/2014/main" id="{E9FC4226-CA90-443F-BB64-7548AAE1F6DB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125">
                <a:extLst>
                  <a:ext uri="{FF2B5EF4-FFF2-40B4-BE49-F238E27FC236}">
                    <a16:creationId xmlns:a16="http://schemas.microsoft.com/office/drawing/2014/main" id="{B0549FD4-8AF7-4B67-902E-77783B93DA5B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" name="TextBox 103">
                <a:extLst>
                  <a:ext uri="{FF2B5EF4-FFF2-40B4-BE49-F238E27FC236}">
                    <a16:creationId xmlns:a16="http://schemas.microsoft.com/office/drawing/2014/main" id="{E7B8A2A1-F6EF-4F14-A195-739A3599A6DA}"/>
                  </a:ext>
                </a:extLst>
              </p:cNvPr>
              <p:cNvSpPr txBox="1"/>
              <p:nvPr/>
            </p:nvSpPr>
            <p:spPr>
              <a:xfrm>
                <a:off x="4796567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Vijay Sales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TextBox 103">
                <a:extLst>
                  <a:ext uri="{FF2B5EF4-FFF2-40B4-BE49-F238E27FC236}">
                    <a16:creationId xmlns:a16="http://schemas.microsoft.com/office/drawing/2014/main" id="{90DA5372-5750-42F8-E1EA-F13EAE73D7D4}"/>
                  </a:ext>
                </a:extLst>
              </p:cNvPr>
              <p:cNvSpPr txBox="1"/>
              <p:nvPr/>
            </p:nvSpPr>
            <p:spPr>
              <a:xfrm>
                <a:off x="4749905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Atliq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Exclusive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03">
                <a:extLst>
                  <a:ext uri="{FF2B5EF4-FFF2-40B4-BE49-F238E27FC236}">
                    <a16:creationId xmlns:a16="http://schemas.microsoft.com/office/drawing/2014/main" id="{B5D70076-8636-EC53-5E51-DC0A8AC24FBE}"/>
                  </a:ext>
                </a:extLst>
              </p:cNvPr>
              <p:cNvSpPr txBox="1"/>
              <p:nvPr/>
            </p:nvSpPr>
            <p:spPr>
              <a:xfrm>
                <a:off x="4787473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103">
                <a:extLst>
                  <a:ext uri="{FF2B5EF4-FFF2-40B4-BE49-F238E27FC236}">
                    <a16:creationId xmlns:a16="http://schemas.microsoft.com/office/drawing/2014/main" id="{27A041AF-F7D3-3D10-36B6-DF96B490D950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Expression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FC5519-A67B-5A87-76AF-B0DC818CDD22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26.56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013F8B-DAE4-1FD2-36F1-D32F9200A582}"/>
                  </a:ext>
                </a:extLst>
              </p:cNvPr>
              <p:cNvSpPr txBox="1"/>
              <p:nvPr/>
            </p:nvSpPr>
            <p:spPr>
              <a:xfrm>
                <a:off x="6938950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26.54</a:t>
                </a:r>
                <a:endParaRPr lang="en-IN" b="1" kern="0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86613C-D3D9-4C9A-B844-A06C897BDE94}"/>
                </a:ext>
              </a:extLst>
            </p:cNvPr>
            <p:cNvGrpSpPr/>
            <p:nvPr/>
          </p:nvGrpSpPr>
          <p:grpSpPr>
            <a:xfrm>
              <a:off x="6190443" y="2049461"/>
              <a:ext cx="5931604" cy="4636644"/>
              <a:chOff x="4050403" y="1610340"/>
              <a:chExt cx="5931604" cy="4636644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F02A7EB2-01B9-54A8-CB9C-3FE0E655E8C5}"/>
                  </a:ext>
                </a:extLst>
              </p:cNvPr>
              <p:cNvSpPr/>
              <p:nvPr/>
            </p:nvSpPr>
            <p:spPr>
              <a:xfrm rot="20579669">
                <a:off x="7155646" y="5016517"/>
                <a:ext cx="2514924" cy="1023352"/>
              </a:xfrm>
              <a:custGeom>
                <a:avLst/>
                <a:gdLst>
                  <a:gd name="connsiteX0" fmla="*/ 0 w 2008102"/>
                  <a:gd name="connsiteY0" fmla="*/ 0 h 469476"/>
                  <a:gd name="connsiteX1" fmla="*/ 2008102 w 2008102"/>
                  <a:gd name="connsiteY1" fmla="*/ 0 h 469476"/>
                  <a:gd name="connsiteX2" fmla="*/ 2008102 w 2008102"/>
                  <a:gd name="connsiteY2" fmla="*/ 469476 h 469476"/>
                  <a:gd name="connsiteX3" fmla="*/ 0 w 2008102"/>
                  <a:gd name="connsiteY3" fmla="*/ 469476 h 469476"/>
                  <a:gd name="connsiteX4" fmla="*/ 0 w 2008102"/>
                  <a:gd name="connsiteY4" fmla="*/ 0 h 469476"/>
                  <a:gd name="connsiteX0" fmla="*/ 0 w 2496449"/>
                  <a:gd name="connsiteY0" fmla="*/ 178236 h 469476"/>
                  <a:gd name="connsiteX1" fmla="*/ 2496449 w 2496449"/>
                  <a:gd name="connsiteY1" fmla="*/ 0 h 469476"/>
                  <a:gd name="connsiteX2" fmla="*/ 2496449 w 2496449"/>
                  <a:gd name="connsiteY2" fmla="*/ 469476 h 469476"/>
                  <a:gd name="connsiteX3" fmla="*/ 488347 w 2496449"/>
                  <a:gd name="connsiteY3" fmla="*/ 469476 h 469476"/>
                  <a:gd name="connsiteX4" fmla="*/ 0 w 2496449"/>
                  <a:gd name="connsiteY4" fmla="*/ 178236 h 469476"/>
                  <a:gd name="connsiteX0" fmla="*/ 0 w 2659519"/>
                  <a:gd name="connsiteY0" fmla="*/ 190341 h 481581"/>
                  <a:gd name="connsiteX1" fmla="*/ 2659519 w 2659519"/>
                  <a:gd name="connsiteY1" fmla="*/ 0 h 481581"/>
                  <a:gd name="connsiteX2" fmla="*/ 2496449 w 2659519"/>
                  <a:gd name="connsiteY2" fmla="*/ 481581 h 481581"/>
                  <a:gd name="connsiteX3" fmla="*/ 488347 w 2659519"/>
                  <a:gd name="connsiteY3" fmla="*/ 481581 h 481581"/>
                  <a:gd name="connsiteX4" fmla="*/ 0 w 2659519"/>
                  <a:gd name="connsiteY4" fmla="*/ 190341 h 481581"/>
                  <a:gd name="connsiteX0" fmla="*/ 0 w 2659519"/>
                  <a:gd name="connsiteY0" fmla="*/ 190341 h 481581"/>
                  <a:gd name="connsiteX1" fmla="*/ 1572648 w 2659519"/>
                  <a:gd name="connsiteY1" fmla="*/ 97346 h 481581"/>
                  <a:gd name="connsiteX2" fmla="*/ 2659519 w 2659519"/>
                  <a:gd name="connsiteY2" fmla="*/ 0 h 481581"/>
                  <a:gd name="connsiteX3" fmla="*/ 2496449 w 2659519"/>
                  <a:gd name="connsiteY3" fmla="*/ 481581 h 481581"/>
                  <a:gd name="connsiteX4" fmla="*/ 488347 w 2659519"/>
                  <a:gd name="connsiteY4" fmla="*/ 481581 h 481581"/>
                  <a:gd name="connsiteX5" fmla="*/ 0 w 2659519"/>
                  <a:gd name="connsiteY5" fmla="*/ 190341 h 481581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659519"/>
                  <a:gd name="connsiteY0" fmla="*/ 747555 h 1038795"/>
                  <a:gd name="connsiteX1" fmla="*/ 1400977 w 2659519"/>
                  <a:gd name="connsiteY1" fmla="*/ 0 h 1038795"/>
                  <a:gd name="connsiteX2" fmla="*/ 2659519 w 2659519"/>
                  <a:gd name="connsiteY2" fmla="*/ 557214 h 1038795"/>
                  <a:gd name="connsiteX3" fmla="*/ 2496449 w 2659519"/>
                  <a:gd name="connsiteY3" fmla="*/ 1038795 h 1038795"/>
                  <a:gd name="connsiteX4" fmla="*/ 488347 w 2659519"/>
                  <a:gd name="connsiteY4" fmla="*/ 1038795 h 1038795"/>
                  <a:gd name="connsiteX5" fmla="*/ 0 w 2659519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6449 w 2514924"/>
                  <a:gd name="connsiteY3" fmla="*/ 1038795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38795"/>
                  <a:gd name="connsiteX1" fmla="*/ 1400977 w 2514924"/>
                  <a:gd name="connsiteY1" fmla="*/ 0 h 1038795"/>
                  <a:gd name="connsiteX2" fmla="*/ 2514924 w 2514924"/>
                  <a:gd name="connsiteY2" fmla="*/ 451014 h 1038795"/>
                  <a:gd name="connsiteX3" fmla="*/ 2499730 w 2514924"/>
                  <a:gd name="connsiteY3" fmla="*/ 1014013 h 1038795"/>
                  <a:gd name="connsiteX4" fmla="*/ 488347 w 2514924"/>
                  <a:gd name="connsiteY4" fmla="*/ 1038795 h 1038795"/>
                  <a:gd name="connsiteX5" fmla="*/ 0 w 2514924"/>
                  <a:gd name="connsiteY5" fmla="*/ 747555 h 1038795"/>
                  <a:gd name="connsiteX0" fmla="*/ 0 w 2514924"/>
                  <a:gd name="connsiteY0" fmla="*/ 747555 h 1023352"/>
                  <a:gd name="connsiteX1" fmla="*/ 1400977 w 2514924"/>
                  <a:gd name="connsiteY1" fmla="*/ 0 h 1023352"/>
                  <a:gd name="connsiteX2" fmla="*/ 2514924 w 2514924"/>
                  <a:gd name="connsiteY2" fmla="*/ 451014 h 1023352"/>
                  <a:gd name="connsiteX3" fmla="*/ 2499730 w 2514924"/>
                  <a:gd name="connsiteY3" fmla="*/ 1014013 h 1023352"/>
                  <a:gd name="connsiteX4" fmla="*/ 508112 w 2514924"/>
                  <a:gd name="connsiteY4" fmla="*/ 1023352 h 1023352"/>
                  <a:gd name="connsiteX5" fmla="*/ 0 w 2514924"/>
                  <a:gd name="connsiteY5" fmla="*/ 747555 h 1023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4924" h="1023352">
                    <a:moveTo>
                      <a:pt x="0" y="747555"/>
                    </a:moveTo>
                    <a:cubicBezTo>
                      <a:pt x="527518" y="705762"/>
                      <a:pt x="928244" y="412700"/>
                      <a:pt x="1400977" y="0"/>
                    </a:cubicBezTo>
                    <a:lnTo>
                      <a:pt x="2514924" y="451014"/>
                    </a:lnTo>
                    <a:lnTo>
                      <a:pt x="2499730" y="1014013"/>
                    </a:lnTo>
                    <a:lnTo>
                      <a:pt x="508112" y="1023352"/>
                    </a:lnTo>
                    <a:lnTo>
                      <a:pt x="0" y="747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94C0531-2260-A8D4-AD43-14C185E8854A}"/>
                  </a:ext>
                </a:extLst>
              </p:cNvPr>
              <p:cNvSpPr/>
              <p:nvPr/>
            </p:nvSpPr>
            <p:spPr>
              <a:xfrm>
                <a:off x="4068144" y="5361319"/>
                <a:ext cx="3985088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86F745-88A2-83EC-7CAB-46F1396CC494}"/>
                  </a:ext>
                </a:extLst>
              </p:cNvPr>
              <p:cNvSpPr/>
              <p:nvPr/>
            </p:nvSpPr>
            <p:spPr>
              <a:xfrm>
                <a:off x="4064845" y="4571970"/>
                <a:ext cx="4625698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D7C198-57A1-5D99-2697-31B610BB8C74}"/>
                  </a:ext>
                </a:extLst>
              </p:cNvPr>
              <p:cNvSpPr/>
              <p:nvPr/>
            </p:nvSpPr>
            <p:spPr>
              <a:xfrm>
                <a:off x="4056116" y="3782621"/>
                <a:ext cx="4892633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E9B7871-282F-DB66-34BA-C455D0B11808}"/>
                  </a:ext>
                </a:extLst>
              </p:cNvPr>
              <p:cNvSpPr/>
              <p:nvPr/>
            </p:nvSpPr>
            <p:spPr>
              <a:xfrm>
                <a:off x="4055420" y="2993272"/>
                <a:ext cx="4887223" cy="77646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7F8662-EE15-E884-D691-AD29DF773402}"/>
                  </a:ext>
                </a:extLst>
              </p:cNvPr>
              <p:cNvSpPr/>
              <p:nvPr/>
            </p:nvSpPr>
            <p:spPr>
              <a:xfrm>
                <a:off x="4050403" y="2224243"/>
                <a:ext cx="4996957" cy="7764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F9A8984F-17E8-BD57-BD66-A48FBAFD2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2911" y="3294839"/>
                <a:ext cx="1738975" cy="2900771"/>
              </a:xfrm>
              <a:custGeom>
                <a:avLst/>
                <a:gdLst>
                  <a:gd name="T0" fmla="*/ 4094 w 5451"/>
                  <a:gd name="T1" fmla="*/ 2688 h 10035"/>
                  <a:gd name="T2" fmla="*/ 2718 w 5451"/>
                  <a:gd name="T3" fmla="*/ 3112 h 10035"/>
                  <a:gd name="T4" fmla="*/ 2718 w 5451"/>
                  <a:gd name="T5" fmla="*/ 4808 h 10035"/>
                  <a:gd name="T6" fmla="*/ 2718 w 5451"/>
                  <a:gd name="T7" fmla="*/ 5367 h 10035"/>
                  <a:gd name="T8" fmla="*/ 1353 w 5451"/>
                  <a:gd name="T9" fmla="*/ 5800 h 10035"/>
                  <a:gd name="T10" fmla="*/ 1353 w 5451"/>
                  <a:gd name="T11" fmla="*/ 7368 h 10035"/>
                  <a:gd name="T12" fmla="*/ 1353 w 5451"/>
                  <a:gd name="T13" fmla="*/ 8065 h 10035"/>
                  <a:gd name="T14" fmla="*/ 0 w 5451"/>
                  <a:gd name="T15" fmla="*/ 8488 h 10035"/>
                  <a:gd name="T16" fmla="*/ 0 w 5451"/>
                  <a:gd name="T17" fmla="*/ 9879 h 10035"/>
                  <a:gd name="T18" fmla="*/ 0 w 5451"/>
                  <a:gd name="T19" fmla="*/ 10035 h 10035"/>
                  <a:gd name="T20" fmla="*/ 457 w 5451"/>
                  <a:gd name="T21" fmla="*/ 9879 h 10035"/>
                  <a:gd name="T22" fmla="*/ 5448 w 5451"/>
                  <a:gd name="T23" fmla="*/ 8168 h 10035"/>
                  <a:gd name="T24" fmla="*/ 5451 w 5451"/>
                  <a:gd name="T25" fmla="*/ 0 h 10035"/>
                  <a:gd name="T26" fmla="*/ 4090 w 5451"/>
                  <a:gd name="T27" fmla="*/ 409 h 10035"/>
                  <a:gd name="T28" fmla="*/ 4094 w 5451"/>
                  <a:gd name="T29" fmla="*/ 2688 h 10035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838 w 10000"/>
                  <a:gd name="connsiteY9" fmla="*/ 9845 h 10000"/>
                  <a:gd name="connsiteX10" fmla="*/ 9994 w 10000"/>
                  <a:gd name="connsiteY10" fmla="*/ 8140 h 10000"/>
                  <a:gd name="connsiteX11" fmla="*/ 10000 w 10000"/>
                  <a:gd name="connsiteY11" fmla="*/ 0 h 10000"/>
                  <a:gd name="connsiteX12" fmla="*/ 7503 w 10000"/>
                  <a:gd name="connsiteY12" fmla="*/ 408 h 10000"/>
                  <a:gd name="connsiteX13" fmla="*/ 7511 w 10000"/>
                  <a:gd name="connsiteY13" fmla="*/ 2679 h 10000"/>
                  <a:gd name="connsiteX0" fmla="*/ 7511 w 10000"/>
                  <a:gd name="connsiteY0" fmla="*/ 2679 h 10000"/>
                  <a:gd name="connsiteX1" fmla="*/ 4986 w 10000"/>
                  <a:gd name="connsiteY1" fmla="*/ 3101 h 10000"/>
                  <a:gd name="connsiteX2" fmla="*/ 4986 w 10000"/>
                  <a:gd name="connsiteY2" fmla="*/ 4791 h 10000"/>
                  <a:gd name="connsiteX3" fmla="*/ 4986 w 10000"/>
                  <a:gd name="connsiteY3" fmla="*/ 5348 h 10000"/>
                  <a:gd name="connsiteX4" fmla="*/ 2482 w 10000"/>
                  <a:gd name="connsiteY4" fmla="*/ 5780 h 10000"/>
                  <a:gd name="connsiteX5" fmla="*/ 2482 w 10000"/>
                  <a:gd name="connsiteY5" fmla="*/ 7342 h 10000"/>
                  <a:gd name="connsiteX6" fmla="*/ 2482 w 10000"/>
                  <a:gd name="connsiteY6" fmla="*/ 8037 h 10000"/>
                  <a:gd name="connsiteX7" fmla="*/ 0 w 10000"/>
                  <a:gd name="connsiteY7" fmla="*/ 8458 h 10000"/>
                  <a:gd name="connsiteX8" fmla="*/ 0 w 10000"/>
                  <a:gd name="connsiteY8" fmla="*/ 10000 h 10000"/>
                  <a:gd name="connsiteX9" fmla="*/ 9994 w 10000"/>
                  <a:gd name="connsiteY9" fmla="*/ 8140 h 10000"/>
                  <a:gd name="connsiteX10" fmla="*/ 10000 w 10000"/>
                  <a:gd name="connsiteY10" fmla="*/ 0 h 10000"/>
                  <a:gd name="connsiteX11" fmla="*/ 7503 w 10000"/>
                  <a:gd name="connsiteY11" fmla="*/ 408 h 10000"/>
                  <a:gd name="connsiteX12" fmla="*/ 7511 w 10000"/>
                  <a:gd name="connsiteY12" fmla="*/ 2679 h 10000"/>
                  <a:gd name="connsiteX0" fmla="*/ 7511 w 10000"/>
                  <a:gd name="connsiteY0" fmla="*/ 2679 h 10074"/>
                  <a:gd name="connsiteX1" fmla="*/ 4986 w 10000"/>
                  <a:gd name="connsiteY1" fmla="*/ 3101 h 10074"/>
                  <a:gd name="connsiteX2" fmla="*/ 4986 w 10000"/>
                  <a:gd name="connsiteY2" fmla="*/ 4791 h 10074"/>
                  <a:gd name="connsiteX3" fmla="*/ 4986 w 10000"/>
                  <a:gd name="connsiteY3" fmla="*/ 5348 h 10074"/>
                  <a:gd name="connsiteX4" fmla="*/ 2482 w 10000"/>
                  <a:gd name="connsiteY4" fmla="*/ 5780 h 10074"/>
                  <a:gd name="connsiteX5" fmla="*/ 2482 w 10000"/>
                  <a:gd name="connsiteY5" fmla="*/ 7342 h 10074"/>
                  <a:gd name="connsiteX6" fmla="*/ 2482 w 10000"/>
                  <a:gd name="connsiteY6" fmla="*/ 8037 h 10074"/>
                  <a:gd name="connsiteX7" fmla="*/ 0 w 10000"/>
                  <a:gd name="connsiteY7" fmla="*/ 8458 h 10074"/>
                  <a:gd name="connsiteX8" fmla="*/ 0 w 10000"/>
                  <a:gd name="connsiteY8" fmla="*/ 10074 h 10074"/>
                  <a:gd name="connsiteX9" fmla="*/ 9994 w 10000"/>
                  <a:gd name="connsiteY9" fmla="*/ 8140 h 10074"/>
                  <a:gd name="connsiteX10" fmla="*/ 10000 w 10000"/>
                  <a:gd name="connsiteY10" fmla="*/ 0 h 10074"/>
                  <a:gd name="connsiteX11" fmla="*/ 7503 w 10000"/>
                  <a:gd name="connsiteY11" fmla="*/ 408 h 10074"/>
                  <a:gd name="connsiteX12" fmla="*/ 7511 w 10000"/>
                  <a:gd name="connsiteY12" fmla="*/ 2679 h 10074"/>
                  <a:gd name="connsiteX0" fmla="*/ 7511 w 10000"/>
                  <a:gd name="connsiteY0" fmla="*/ 2679 h 10039"/>
                  <a:gd name="connsiteX1" fmla="*/ 4986 w 10000"/>
                  <a:gd name="connsiteY1" fmla="*/ 3101 h 10039"/>
                  <a:gd name="connsiteX2" fmla="*/ 4986 w 10000"/>
                  <a:gd name="connsiteY2" fmla="*/ 4791 h 10039"/>
                  <a:gd name="connsiteX3" fmla="*/ 4986 w 10000"/>
                  <a:gd name="connsiteY3" fmla="*/ 5348 h 10039"/>
                  <a:gd name="connsiteX4" fmla="*/ 2482 w 10000"/>
                  <a:gd name="connsiteY4" fmla="*/ 5780 h 10039"/>
                  <a:gd name="connsiteX5" fmla="*/ 2482 w 10000"/>
                  <a:gd name="connsiteY5" fmla="*/ 7342 h 10039"/>
                  <a:gd name="connsiteX6" fmla="*/ 2482 w 10000"/>
                  <a:gd name="connsiteY6" fmla="*/ 8037 h 10039"/>
                  <a:gd name="connsiteX7" fmla="*/ 0 w 10000"/>
                  <a:gd name="connsiteY7" fmla="*/ 8458 h 10039"/>
                  <a:gd name="connsiteX8" fmla="*/ 81 w 10000"/>
                  <a:gd name="connsiteY8" fmla="*/ 10039 h 10039"/>
                  <a:gd name="connsiteX9" fmla="*/ 9994 w 10000"/>
                  <a:gd name="connsiteY9" fmla="*/ 8140 h 10039"/>
                  <a:gd name="connsiteX10" fmla="*/ 10000 w 10000"/>
                  <a:gd name="connsiteY10" fmla="*/ 0 h 10039"/>
                  <a:gd name="connsiteX11" fmla="*/ 7503 w 10000"/>
                  <a:gd name="connsiteY11" fmla="*/ 408 h 10039"/>
                  <a:gd name="connsiteX12" fmla="*/ 7511 w 10000"/>
                  <a:gd name="connsiteY12" fmla="*/ 2679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039">
                    <a:moveTo>
                      <a:pt x="7511" y="2679"/>
                    </a:moveTo>
                    <a:lnTo>
                      <a:pt x="4986" y="3101"/>
                    </a:lnTo>
                    <a:lnTo>
                      <a:pt x="4986" y="4791"/>
                    </a:lnTo>
                    <a:lnTo>
                      <a:pt x="4986" y="5348"/>
                    </a:lnTo>
                    <a:lnTo>
                      <a:pt x="2482" y="5780"/>
                    </a:lnTo>
                    <a:lnTo>
                      <a:pt x="2482" y="7342"/>
                    </a:lnTo>
                    <a:lnTo>
                      <a:pt x="2482" y="8037"/>
                    </a:lnTo>
                    <a:lnTo>
                      <a:pt x="0" y="8458"/>
                    </a:lnTo>
                    <a:lnTo>
                      <a:pt x="81" y="10039"/>
                    </a:lnTo>
                    <a:lnTo>
                      <a:pt x="9994" y="8140"/>
                    </a:lnTo>
                    <a:cubicBezTo>
                      <a:pt x="9996" y="5427"/>
                      <a:pt x="9998" y="2713"/>
                      <a:pt x="10000" y="0"/>
                    </a:cubicBezTo>
                    <a:lnTo>
                      <a:pt x="7503" y="408"/>
                    </a:lnTo>
                    <a:cubicBezTo>
                      <a:pt x="7506" y="1165"/>
                      <a:pt x="7508" y="1922"/>
                      <a:pt x="7511" y="2679"/>
                    </a:cubicBezTo>
                    <a:close/>
                  </a:path>
                </a:pathLst>
              </a:custGeom>
              <a:gradFill flip="none" rotWithShape="1">
                <a:gsLst>
                  <a:gs pos="4000">
                    <a:schemeClr val="bg1">
                      <a:lumMod val="75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68598" tIns="34299" rIns="68598" bIns="3429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endParaRPr lang="en-US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5DC70AC8-9F83-3D3E-EB16-C7C025A2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044" y="2543136"/>
                <a:ext cx="223842" cy="783593"/>
              </a:xfrm>
              <a:custGeom>
                <a:avLst/>
                <a:gdLst>
                  <a:gd name="T0" fmla="*/ 4 w 667"/>
                  <a:gd name="T1" fmla="*/ 0 h 2643"/>
                  <a:gd name="T2" fmla="*/ 0 w 667"/>
                  <a:gd name="T3" fmla="*/ 2175 h 2643"/>
                  <a:gd name="T4" fmla="*/ 666 w 667"/>
                  <a:gd name="T5" fmla="*/ 2643 h 2643"/>
                  <a:gd name="T6" fmla="*/ 667 w 667"/>
                  <a:gd name="T7" fmla="*/ 136 h 2643"/>
                  <a:gd name="T8" fmla="*/ 4 w 667"/>
                  <a:gd name="T9" fmla="*/ 0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2643">
                    <a:moveTo>
                      <a:pt x="4" y="0"/>
                    </a:moveTo>
                    <a:lnTo>
                      <a:pt x="0" y="2175"/>
                    </a:lnTo>
                    <a:lnTo>
                      <a:pt x="666" y="2643"/>
                    </a:lnTo>
                    <a:lnTo>
                      <a:pt x="667" y="13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8792DDAB-481B-9739-99EE-C88E603F9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1935" y="1652481"/>
                <a:ext cx="1062291" cy="1540992"/>
              </a:xfrm>
              <a:custGeom>
                <a:avLst/>
                <a:gdLst>
                  <a:gd name="T0" fmla="*/ 2644 w 3415"/>
                  <a:gd name="T1" fmla="*/ 5414 h 5414"/>
                  <a:gd name="T2" fmla="*/ 2648 w 3415"/>
                  <a:gd name="T3" fmla="*/ 3239 h 5414"/>
                  <a:gd name="T4" fmla="*/ 3311 w 3415"/>
                  <a:gd name="T5" fmla="*/ 3375 h 5414"/>
                  <a:gd name="T6" fmla="*/ 3415 w 3415"/>
                  <a:gd name="T7" fmla="*/ 3397 h 5414"/>
                  <a:gd name="T8" fmla="*/ 1931 w 3415"/>
                  <a:gd name="T9" fmla="*/ 0 h 5414"/>
                  <a:gd name="T10" fmla="*/ 1845 w 3415"/>
                  <a:gd name="T11" fmla="*/ 119 h 5414"/>
                  <a:gd name="T12" fmla="*/ 0 w 3415"/>
                  <a:gd name="T13" fmla="*/ 2636 h 5414"/>
                  <a:gd name="T14" fmla="*/ 758 w 3415"/>
                  <a:gd name="T15" fmla="*/ 2802 h 5414"/>
                  <a:gd name="T16" fmla="*/ 758 w 3415"/>
                  <a:gd name="T17" fmla="*/ 3130 h 5414"/>
                  <a:gd name="T18" fmla="*/ 758 w 3415"/>
                  <a:gd name="T19" fmla="*/ 5031 h 5414"/>
                  <a:gd name="T20" fmla="*/ 2644 w 3415"/>
                  <a:gd name="T21" fmla="*/ 5414 h 5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15" h="5414">
                    <a:moveTo>
                      <a:pt x="2644" y="5414"/>
                    </a:moveTo>
                    <a:lnTo>
                      <a:pt x="2648" y="3239"/>
                    </a:lnTo>
                    <a:lnTo>
                      <a:pt x="3311" y="3375"/>
                    </a:lnTo>
                    <a:lnTo>
                      <a:pt x="3415" y="3397"/>
                    </a:lnTo>
                    <a:lnTo>
                      <a:pt x="1931" y="0"/>
                    </a:lnTo>
                    <a:lnTo>
                      <a:pt x="1845" y="119"/>
                    </a:lnTo>
                    <a:lnTo>
                      <a:pt x="0" y="2636"/>
                    </a:lnTo>
                    <a:lnTo>
                      <a:pt x="758" y="2802"/>
                    </a:lnTo>
                    <a:lnTo>
                      <a:pt x="758" y="3130"/>
                    </a:lnTo>
                    <a:lnTo>
                      <a:pt x="758" y="5031"/>
                    </a:lnTo>
                    <a:lnTo>
                      <a:pt x="2644" y="5414"/>
                    </a:lnTo>
                    <a:close/>
                  </a:path>
                </a:pathLst>
              </a:custGeom>
              <a:solidFill>
                <a:srgbClr val="21AFD2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30.83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">
                <a:extLst>
                  <a:ext uri="{FF2B5EF4-FFF2-40B4-BE49-F238E27FC236}">
                    <a16:creationId xmlns:a16="http://schemas.microsoft.com/office/drawing/2014/main" id="{9C3E58CD-F69C-0DC8-1F59-3803EB761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739" y="1610340"/>
                <a:ext cx="659268" cy="1009105"/>
              </a:xfrm>
              <a:custGeom>
                <a:avLst/>
                <a:gdLst>
                  <a:gd name="T0" fmla="*/ 0 w 2120"/>
                  <a:gd name="T1" fmla="*/ 147 h 3544"/>
                  <a:gd name="T2" fmla="*/ 1484 w 2120"/>
                  <a:gd name="T3" fmla="*/ 3544 h 3544"/>
                  <a:gd name="T4" fmla="*/ 2120 w 2120"/>
                  <a:gd name="T5" fmla="*/ 3319 h 3544"/>
                  <a:gd name="T6" fmla="*/ 604 w 2120"/>
                  <a:gd name="T7" fmla="*/ 0 h 3544"/>
                  <a:gd name="T8" fmla="*/ 0 w 2120"/>
                  <a:gd name="T9" fmla="*/ 147 h 3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3544">
                    <a:moveTo>
                      <a:pt x="0" y="147"/>
                    </a:moveTo>
                    <a:lnTo>
                      <a:pt x="1484" y="3544"/>
                    </a:lnTo>
                    <a:lnTo>
                      <a:pt x="2120" y="3319"/>
                    </a:lnTo>
                    <a:lnTo>
                      <a:pt x="604" y="0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1EA1C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14A64D-663F-42F9-3DFE-6945121F8B02}"/>
                  </a:ext>
                </a:extLst>
              </p:cNvPr>
              <p:cNvGrpSpPr/>
              <p:nvPr/>
            </p:nvGrpSpPr>
            <p:grpSpPr>
              <a:xfrm>
                <a:off x="7306625" y="3120716"/>
                <a:ext cx="2212210" cy="3104076"/>
                <a:chOff x="10943805" y="2682272"/>
                <a:chExt cx="2694974" cy="3739063"/>
              </a:xfrm>
              <a:solidFill>
                <a:schemeClr val="bg1">
                  <a:lumMod val="95000"/>
                </a:schemeClr>
              </a:solidFill>
              <a:effectLst>
                <a:outerShdw blurRad="139700" dist="127000" dir="12600000" algn="tl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96B67441-71A2-92D7-F303-E16A54AD3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10" y="5551222"/>
                  <a:ext cx="700219" cy="870113"/>
                </a:xfrm>
                <a:custGeom>
                  <a:avLst/>
                  <a:gdLst>
                    <a:gd name="T0" fmla="*/ 1905 w 1905"/>
                    <a:gd name="T1" fmla="*/ 2583 h 2583"/>
                    <a:gd name="T2" fmla="*/ 1877 w 1905"/>
                    <a:gd name="T3" fmla="*/ 375 h 2583"/>
                    <a:gd name="T4" fmla="*/ 0 w 1905"/>
                    <a:gd name="T5" fmla="*/ 0 h 2583"/>
                    <a:gd name="T6" fmla="*/ 0 w 1905"/>
                    <a:gd name="T7" fmla="*/ 2207 h 2583"/>
                    <a:gd name="T8" fmla="*/ 1905 w 1905"/>
                    <a:gd name="T9" fmla="*/ 2583 h 25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05" h="2583">
                      <a:moveTo>
                        <a:pt x="1905" y="2583"/>
                      </a:moveTo>
                      <a:lnTo>
                        <a:pt x="1877" y="375"/>
                      </a:lnTo>
                      <a:lnTo>
                        <a:pt x="0" y="0"/>
                      </a:lnTo>
                      <a:lnTo>
                        <a:pt x="0" y="2207"/>
                      </a:lnTo>
                      <a:lnTo>
                        <a:pt x="1905" y="258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90F06021-7FD6-3FA8-AAA5-D60604D70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43805" y="5392284"/>
                  <a:ext cx="1184195" cy="285548"/>
                </a:xfrm>
                <a:custGeom>
                  <a:avLst/>
                  <a:gdLst>
                    <a:gd name="T0" fmla="*/ 0 w 3221"/>
                    <a:gd name="T1" fmla="*/ 473 h 848"/>
                    <a:gd name="T2" fmla="*/ 1877 w 3221"/>
                    <a:gd name="T3" fmla="*/ 848 h 848"/>
                    <a:gd name="T4" fmla="*/ 3221 w 3221"/>
                    <a:gd name="T5" fmla="*/ 377 h 848"/>
                    <a:gd name="T6" fmla="*/ 1377 w 3221"/>
                    <a:gd name="T7" fmla="*/ 0 h 848"/>
                    <a:gd name="T8" fmla="*/ 887 w 3221"/>
                    <a:gd name="T9" fmla="*/ 169 h 848"/>
                    <a:gd name="T10" fmla="*/ 0 w 3221"/>
                    <a:gd name="T11" fmla="*/ 473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21" h="848">
                      <a:moveTo>
                        <a:pt x="0" y="473"/>
                      </a:moveTo>
                      <a:lnTo>
                        <a:pt x="1877" y="848"/>
                      </a:lnTo>
                      <a:lnTo>
                        <a:pt x="3221" y="377"/>
                      </a:lnTo>
                      <a:lnTo>
                        <a:pt x="1377" y="0"/>
                      </a:lnTo>
                      <a:lnTo>
                        <a:pt x="887" y="169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 18">
                  <a:extLst>
                    <a:ext uri="{FF2B5EF4-FFF2-40B4-BE49-F238E27FC236}">
                      <a16:creationId xmlns:a16="http://schemas.microsoft.com/office/drawing/2014/main" id="{FBA967C3-D21D-05A6-264A-5C06BC324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6919" y="2839860"/>
                  <a:ext cx="711916" cy="866072"/>
                </a:xfrm>
                <a:custGeom>
                  <a:avLst/>
                  <a:gdLst>
                    <a:gd name="T0" fmla="*/ 0 w 1900"/>
                    <a:gd name="T1" fmla="*/ 2217 h 2568"/>
                    <a:gd name="T2" fmla="*/ 1883 w 1900"/>
                    <a:gd name="T3" fmla="*/ 2568 h 2568"/>
                    <a:gd name="T4" fmla="*/ 1900 w 1900"/>
                    <a:gd name="T5" fmla="*/ 359 h 2568"/>
                    <a:gd name="T6" fmla="*/ 21 w 1900"/>
                    <a:gd name="T7" fmla="*/ 0 h 2568"/>
                    <a:gd name="T8" fmla="*/ 19 w 1900"/>
                    <a:gd name="T9" fmla="*/ 156 h 2568"/>
                    <a:gd name="T10" fmla="*/ 0 w 1900"/>
                    <a:gd name="T11" fmla="*/ 2217 h 25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0" h="2568">
                      <a:moveTo>
                        <a:pt x="0" y="2217"/>
                      </a:moveTo>
                      <a:lnTo>
                        <a:pt x="1883" y="2568"/>
                      </a:lnTo>
                      <a:lnTo>
                        <a:pt x="1900" y="359"/>
                      </a:lnTo>
                      <a:lnTo>
                        <a:pt x="21" y="0"/>
                      </a:lnTo>
                      <a:lnTo>
                        <a:pt x="19" y="156"/>
                      </a:lnTo>
                      <a:lnTo>
                        <a:pt x="0" y="221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Freeform 19">
                  <a:extLst>
                    <a:ext uri="{FF2B5EF4-FFF2-40B4-BE49-F238E27FC236}">
                      <a16:creationId xmlns:a16="http://schemas.microsoft.com/office/drawing/2014/main" id="{1B6849CE-7191-3AA2-D1D3-9014E737D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44287" y="2682272"/>
                  <a:ext cx="1194492" cy="278813"/>
                </a:xfrm>
                <a:custGeom>
                  <a:avLst/>
                  <a:gdLst>
                    <a:gd name="T0" fmla="*/ 0 w 3247"/>
                    <a:gd name="T1" fmla="*/ 472 h 831"/>
                    <a:gd name="T2" fmla="*/ 1879 w 3247"/>
                    <a:gd name="T3" fmla="*/ 831 h 831"/>
                    <a:gd name="T4" fmla="*/ 3247 w 3247"/>
                    <a:gd name="T5" fmla="*/ 383 h 831"/>
                    <a:gd name="T6" fmla="*/ 1361 w 3247"/>
                    <a:gd name="T7" fmla="*/ 0 h 831"/>
                    <a:gd name="T8" fmla="*/ 0 w 3247"/>
                    <a:gd name="T9" fmla="*/ 472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7" h="831">
                      <a:moveTo>
                        <a:pt x="0" y="472"/>
                      </a:moveTo>
                      <a:lnTo>
                        <a:pt x="1879" y="831"/>
                      </a:lnTo>
                      <a:lnTo>
                        <a:pt x="3247" y="383"/>
                      </a:lnTo>
                      <a:lnTo>
                        <a:pt x="1361" y="0"/>
                      </a:lnTo>
                      <a:lnTo>
                        <a:pt x="0" y="472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Freeform 20">
                  <a:extLst>
                    <a:ext uri="{FF2B5EF4-FFF2-40B4-BE49-F238E27FC236}">
                      <a16:creationId xmlns:a16="http://schemas.microsoft.com/office/drawing/2014/main" id="{E0D52E7E-F9C8-8BC0-0FB3-2B69CE2F1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2" y="3587406"/>
                  <a:ext cx="1188607" cy="282855"/>
                </a:xfrm>
                <a:custGeom>
                  <a:avLst/>
                  <a:gdLst>
                    <a:gd name="T0" fmla="*/ 3234 w 3234"/>
                    <a:gd name="T1" fmla="*/ 351 h 841"/>
                    <a:gd name="T2" fmla="*/ 1351 w 3234"/>
                    <a:gd name="T3" fmla="*/ 0 h 841"/>
                    <a:gd name="T4" fmla="*/ 0 w 3234"/>
                    <a:gd name="T5" fmla="*/ 474 h 841"/>
                    <a:gd name="T6" fmla="*/ 1872 w 3234"/>
                    <a:gd name="T7" fmla="*/ 841 h 841"/>
                    <a:gd name="T8" fmla="*/ 3234 w 3234"/>
                    <a:gd name="T9" fmla="*/ 35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34" h="841">
                      <a:moveTo>
                        <a:pt x="3234" y="351"/>
                      </a:moveTo>
                      <a:lnTo>
                        <a:pt x="1351" y="0"/>
                      </a:lnTo>
                      <a:lnTo>
                        <a:pt x="0" y="474"/>
                      </a:lnTo>
                      <a:lnTo>
                        <a:pt x="1872" y="841"/>
                      </a:lnTo>
                      <a:lnTo>
                        <a:pt x="3234" y="351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65B16432-2C1C-34DE-B4BC-47A998790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181" y="3746340"/>
                  <a:ext cx="686980" cy="860685"/>
                </a:xfrm>
                <a:custGeom>
                  <a:avLst/>
                  <a:gdLst>
                    <a:gd name="T0" fmla="*/ 1872 w 1872"/>
                    <a:gd name="T1" fmla="*/ 367 h 2557"/>
                    <a:gd name="T2" fmla="*/ 0 w 1872"/>
                    <a:gd name="T3" fmla="*/ 0 h 2557"/>
                    <a:gd name="T4" fmla="*/ 0 w 1872"/>
                    <a:gd name="T5" fmla="*/ 2190 h 2557"/>
                    <a:gd name="T6" fmla="*/ 1868 w 1872"/>
                    <a:gd name="T7" fmla="*/ 2557 h 2557"/>
                    <a:gd name="T8" fmla="*/ 1872 w 1872"/>
                    <a:gd name="T9" fmla="*/ 367 h 2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2" h="2557">
                      <a:moveTo>
                        <a:pt x="1872" y="367"/>
                      </a:moveTo>
                      <a:lnTo>
                        <a:pt x="0" y="0"/>
                      </a:lnTo>
                      <a:lnTo>
                        <a:pt x="0" y="2190"/>
                      </a:lnTo>
                      <a:lnTo>
                        <a:pt x="1868" y="2557"/>
                      </a:lnTo>
                      <a:lnTo>
                        <a:pt x="1872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3">
                  <a:extLst>
                    <a:ext uri="{FF2B5EF4-FFF2-40B4-BE49-F238E27FC236}">
                      <a16:creationId xmlns:a16="http://schemas.microsoft.com/office/drawing/2014/main" id="{D7181102-E1D4-1920-2CE3-D9FF34E16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9" y="4484458"/>
                  <a:ext cx="1176837" cy="289589"/>
                </a:xfrm>
                <a:custGeom>
                  <a:avLst/>
                  <a:gdLst>
                    <a:gd name="T0" fmla="*/ 3201 w 3201"/>
                    <a:gd name="T1" fmla="*/ 367 h 863"/>
                    <a:gd name="T2" fmla="*/ 1333 w 3201"/>
                    <a:gd name="T3" fmla="*/ 0 h 863"/>
                    <a:gd name="T4" fmla="*/ 480 w 3201"/>
                    <a:gd name="T5" fmla="*/ 306 h 863"/>
                    <a:gd name="T6" fmla="*/ 0 w 3201"/>
                    <a:gd name="T7" fmla="*/ 479 h 863"/>
                    <a:gd name="T8" fmla="*/ 1881 w 3201"/>
                    <a:gd name="T9" fmla="*/ 863 h 863"/>
                    <a:gd name="T10" fmla="*/ 3201 w 3201"/>
                    <a:gd name="T11" fmla="*/ 367 h 8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01" h="863">
                      <a:moveTo>
                        <a:pt x="3201" y="367"/>
                      </a:moveTo>
                      <a:lnTo>
                        <a:pt x="1333" y="0"/>
                      </a:lnTo>
                      <a:lnTo>
                        <a:pt x="480" y="306"/>
                      </a:lnTo>
                      <a:lnTo>
                        <a:pt x="0" y="479"/>
                      </a:lnTo>
                      <a:lnTo>
                        <a:pt x="1881" y="863"/>
                      </a:lnTo>
                      <a:lnTo>
                        <a:pt x="3201" y="367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24">
                  <a:extLst>
                    <a:ext uri="{FF2B5EF4-FFF2-40B4-BE49-F238E27FC236}">
                      <a16:creationId xmlns:a16="http://schemas.microsoft.com/office/drawing/2014/main" id="{7DC82555-7DFC-52BD-6959-FB9D0840A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49848" y="4644748"/>
                  <a:ext cx="691393" cy="874156"/>
                </a:xfrm>
                <a:custGeom>
                  <a:avLst/>
                  <a:gdLst>
                    <a:gd name="T0" fmla="*/ 0 w 1881"/>
                    <a:gd name="T1" fmla="*/ 2218 h 2595"/>
                    <a:gd name="T2" fmla="*/ 1844 w 1881"/>
                    <a:gd name="T3" fmla="*/ 2595 h 2595"/>
                    <a:gd name="T4" fmla="*/ 1881 w 1881"/>
                    <a:gd name="T5" fmla="*/ 384 h 2595"/>
                    <a:gd name="T6" fmla="*/ 0 w 1881"/>
                    <a:gd name="T7" fmla="*/ 0 h 2595"/>
                    <a:gd name="T8" fmla="*/ 0 w 1881"/>
                    <a:gd name="T9" fmla="*/ 2218 h 2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81" h="2595">
                      <a:moveTo>
                        <a:pt x="0" y="2218"/>
                      </a:moveTo>
                      <a:lnTo>
                        <a:pt x="1844" y="2595"/>
                      </a:lnTo>
                      <a:lnTo>
                        <a:pt x="1881" y="384"/>
                      </a:lnTo>
                      <a:lnTo>
                        <a:pt x="0" y="0"/>
                      </a:lnTo>
                      <a:lnTo>
                        <a:pt x="0" y="2218"/>
                      </a:lnTo>
                      <a:close/>
                    </a:path>
                  </a:pathLst>
                </a:custGeom>
                <a:grpFill/>
                <a:ln w="6350" cap="sq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68598" tIns="34299" rIns="68598" bIns="342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493F3B2E-0B7D-828F-B6FC-0922425CD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511226"/>
                <a:ext cx="592097" cy="735758"/>
              </a:xfrm>
              <a:custGeom>
                <a:avLst/>
                <a:gdLst>
                  <a:gd name="T0" fmla="*/ 1905 w 1905"/>
                  <a:gd name="T1" fmla="*/ 2583 h 2583"/>
                  <a:gd name="T2" fmla="*/ 1877 w 1905"/>
                  <a:gd name="T3" fmla="*/ 375 h 2583"/>
                  <a:gd name="T4" fmla="*/ 0 w 1905"/>
                  <a:gd name="T5" fmla="*/ 0 h 2583"/>
                  <a:gd name="T6" fmla="*/ 0 w 1905"/>
                  <a:gd name="T7" fmla="*/ 2207 h 2583"/>
                  <a:gd name="T8" fmla="*/ 1905 w 1905"/>
                  <a:gd name="T9" fmla="*/ 2583 h 2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5" h="2583">
                    <a:moveTo>
                      <a:pt x="1905" y="2583"/>
                    </a:moveTo>
                    <a:lnTo>
                      <a:pt x="1877" y="375"/>
                    </a:lnTo>
                    <a:lnTo>
                      <a:pt x="0" y="0"/>
                    </a:lnTo>
                    <a:lnTo>
                      <a:pt x="0" y="2207"/>
                    </a:lnTo>
                    <a:lnTo>
                      <a:pt x="1905" y="2583"/>
                    </a:lnTo>
                    <a:close/>
                  </a:path>
                </a:pathLst>
              </a:custGeom>
              <a:solidFill>
                <a:srgbClr val="758C9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C6050E52-C61C-0285-4B1F-F2E591672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328" y="5376830"/>
                <a:ext cx="1001341" cy="241457"/>
              </a:xfrm>
              <a:custGeom>
                <a:avLst/>
                <a:gdLst>
                  <a:gd name="T0" fmla="*/ 0 w 3221"/>
                  <a:gd name="T1" fmla="*/ 473 h 848"/>
                  <a:gd name="T2" fmla="*/ 1877 w 3221"/>
                  <a:gd name="T3" fmla="*/ 848 h 848"/>
                  <a:gd name="T4" fmla="*/ 3221 w 3221"/>
                  <a:gd name="T5" fmla="*/ 377 h 848"/>
                  <a:gd name="T6" fmla="*/ 1377 w 3221"/>
                  <a:gd name="T7" fmla="*/ 0 h 848"/>
                  <a:gd name="T8" fmla="*/ 887 w 3221"/>
                  <a:gd name="T9" fmla="*/ 169 h 848"/>
                  <a:gd name="T10" fmla="*/ 0 w 3221"/>
                  <a:gd name="T11" fmla="*/ 473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1" h="848">
                    <a:moveTo>
                      <a:pt x="0" y="473"/>
                    </a:moveTo>
                    <a:lnTo>
                      <a:pt x="1877" y="848"/>
                    </a:lnTo>
                    <a:lnTo>
                      <a:pt x="3221" y="377"/>
                    </a:lnTo>
                    <a:lnTo>
                      <a:pt x="1377" y="0"/>
                    </a:lnTo>
                    <a:lnTo>
                      <a:pt x="887" y="169"/>
                    </a:lnTo>
                    <a:lnTo>
                      <a:pt x="0" y="473"/>
                    </a:lnTo>
                    <a:close/>
                  </a:path>
                </a:pathLst>
              </a:custGeom>
              <a:solidFill>
                <a:srgbClr val="7B929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B71DA405-02DD-D126-793D-BCEC9401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010" y="5483891"/>
                <a:ext cx="636877" cy="763093"/>
              </a:xfrm>
              <a:custGeom>
                <a:avLst/>
                <a:gdLst>
                  <a:gd name="T0" fmla="*/ 0 w 2020"/>
                  <a:gd name="T1" fmla="*/ 471 h 2679"/>
                  <a:gd name="T2" fmla="*/ 28 w 2020"/>
                  <a:gd name="T3" fmla="*/ 2679 h 2679"/>
                  <a:gd name="T4" fmla="*/ 667 w 2020"/>
                  <a:gd name="T5" fmla="*/ 2459 h 2679"/>
                  <a:gd name="T6" fmla="*/ 667 w 2020"/>
                  <a:gd name="T7" fmla="*/ 2303 h 2679"/>
                  <a:gd name="T8" fmla="*/ 667 w 2020"/>
                  <a:gd name="T9" fmla="*/ 912 h 2679"/>
                  <a:gd name="T10" fmla="*/ 2020 w 2020"/>
                  <a:gd name="T11" fmla="*/ 489 h 2679"/>
                  <a:gd name="T12" fmla="*/ 1344 w 2020"/>
                  <a:gd name="T13" fmla="*/ 0 h 2679"/>
                  <a:gd name="T14" fmla="*/ 0 w 2020"/>
                  <a:gd name="T15" fmla="*/ 471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20" h="2679">
                    <a:moveTo>
                      <a:pt x="0" y="471"/>
                    </a:moveTo>
                    <a:lnTo>
                      <a:pt x="28" y="2679"/>
                    </a:lnTo>
                    <a:lnTo>
                      <a:pt x="667" y="2459"/>
                    </a:lnTo>
                    <a:lnTo>
                      <a:pt x="667" y="2303"/>
                    </a:lnTo>
                    <a:lnTo>
                      <a:pt x="667" y="912"/>
                    </a:lnTo>
                    <a:lnTo>
                      <a:pt x="2020" y="489"/>
                    </a:lnTo>
                    <a:lnTo>
                      <a:pt x="1344" y="0"/>
                    </a:lnTo>
                    <a:lnTo>
                      <a:pt x="0" y="471"/>
                    </a:lnTo>
                    <a:close/>
                  </a:path>
                </a:pathLst>
              </a:custGeom>
              <a:solidFill>
                <a:srgbClr val="687F8A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EA08C90D-6420-1D3E-1849-6B14B51D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3763" y="3193473"/>
                <a:ext cx="638121" cy="898627"/>
              </a:xfrm>
              <a:custGeom>
                <a:avLst/>
                <a:gdLst>
                  <a:gd name="T0" fmla="*/ 1385 w 2051"/>
                  <a:gd name="T1" fmla="*/ 0 h 3156"/>
                  <a:gd name="T2" fmla="*/ 17 w 2051"/>
                  <a:gd name="T3" fmla="*/ 448 h 3156"/>
                  <a:gd name="T4" fmla="*/ 0 w 2051"/>
                  <a:gd name="T5" fmla="*/ 2657 h 3156"/>
                  <a:gd name="T6" fmla="*/ 694 w 2051"/>
                  <a:gd name="T7" fmla="*/ 3156 h 3156"/>
                  <a:gd name="T8" fmla="*/ 690 w 2051"/>
                  <a:gd name="T9" fmla="*/ 877 h 3156"/>
                  <a:gd name="T10" fmla="*/ 2051 w 2051"/>
                  <a:gd name="T11" fmla="*/ 468 h 3156"/>
                  <a:gd name="T12" fmla="*/ 1385 w 2051"/>
                  <a:gd name="T13" fmla="*/ 0 h 3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1" h="3156">
                    <a:moveTo>
                      <a:pt x="1385" y="0"/>
                    </a:moveTo>
                    <a:lnTo>
                      <a:pt x="17" y="448"/>
                    </a:lnTo>
                    <a:lnTo>
                      <a:pt x="0" y="2657"/>
                    </a:lnTo>
                    <a:lnTo>
                      <a:pt x="694" y="3156"/>
                    </a:lnTo>
                    <a:lnTo>
                      <a:pt x="690" y="877"/>
                    </a:lnTo>
                    <a:lnTo>
                      <a:pt x="2051" y="468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4FBBD9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957A63B1-06EA-2BD6-838D-0C9E4977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7742" y="3218530"/>
                <a:ext cx="724708" cy="732340"/>
              </a:xfrm>
              <a:custGeom>
                <a:avLst/>
                <a:gdLst>
                  <a:gd name="T0" fmla="*/ 0 w 1900"/>
                  <a:gd name="T1" fmla="*/ 2217 h 2568"/>
                  <a:gd name="T2" fmla="*/ 1883 w 1900"/>
                  <a:gd name="T3" fmla="*/ 2568 h 2568"/>
                  <a:gd name="T4" fmla="*/ 1900 w 1900"/>
                  <a:gd name="T5" fmla="*/ 359 h 2568"/>
                  <a:gd name="T6" fmla="*/ 21 w 1900"/>
                  <a:gd name="T7" fmla="*/ 0 h 2568"/>
                  <a:gd name="T8" fmla="*/ 19 w 1900"/>
                  <a:gd name="T9" fmla="*/ 156 h 2568"/>
                  <a:gd name="T10" fmla="*/ 0 w 1900"/>
                  <a:gd name="T11" fmla="*/ 2217 h 2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0" h="2568">
                    <a:moveTo>
                      <a:pt x="0" y="2217"/>
                    </a:moveTo>
                    <a:lnTo>
                      <a:pt x="1883" y="2568"/>
                    </a:lnTo>
                    <a:lnTo>
                      <a:pt x="1900" y="359"/>
                    </a:lnTo>
                    <a:lnTo>
                      <a:pt x="21" y="0"/>
                    </a:lnTo>
                    <a:lnTo>
                      <a:pt x="19" y="156"/>
                    </a:lnTo>
                    <a:lnTo>
                      <a:pt x="0" y="2217"/>
                    </a:lnTo>
                    <a:close/>
                  </a:path>
                </a:pathLst>
              </a:custGeom>
              <a:solidFill>
                <a:srgbClr val="75CAE1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30.38</a:t>
                </a:r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707ECEDE-822E-BF8A-6050-17403DA6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106" y="3085273"/>
                <a:ext cx="1010047" cy="235761"/>
              </a:xfrm>
              <a:custGeom>
                <a:avLst/>
                <a:gdLst>
                  <a:gd name="T0" fmla="*/ 0 w 3247"/>
                  <a:gd name="T1" fmla="*/ 472 h 831"/>
                  <a:gd name="T2" fmla="*/ 1879 w 3247"/>
                  <a:gd name="T3" fmla="*/ 831 h 831"/>
                  <a:gd name="T4" fmla="*/ 3247 w 3247"/>
                  <a:gd name="T5" fmla="*/ 383 h 831"/>
                  <a:gd name="T6" fmla="*/ 1361 w 3247"/>
                  <a:gd name="T7" fmla="*/ 0 h 831"/>
                  <a:gd name="T8" fmla="*/ 0 w 3247"/>
                  <a:gd name="T9" fmla="*/ 472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47" h="831">
                    <a:moveTo>
                      <a:pt x="0" y="472"/>
                    </a:moveTo>
                    <a:lnTo>
                      <a:pt x="1879" y="831"/>
                    </a:lnTo>
                    <a:lnTo>
                      <a:pt x="3247" y="383"/>
                    </a:lnTo>
                    <a:lnTo>
                      <a:pt x="1361" y="0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8AD2E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F6CBB09E-AC18-BEFB-00DC-F3652291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7062" y="3850520"/>
                <a:ext cx="1005071" cy="239179"/>
              </a:xfrm>
              <a:custGeom>
                <a:avLst/>
                <a:gdLst>
                  <a:gd name="T0" fmla="*/ 3234 w 3234"/>
                  <a:gd name="T1" fmla="*/ 351 h 841"/>
                  <a:gd name="T2" fmla="*/ 1351 w 3234"/>
                  <a:gd name="T3" fmla="*/ 0 h 841"/>
                  <a:gd name="T4" fmla="*/ 0 w 3234"/>
                  <a:gd name="T5" fmla="*/ 474 h 841"/>
                  <a:gd name="T6" fmla="*/ 1872 w 3234"/>
                  <a:gd name="T7" fmla="*/ 841 h 841"/>
                  <a:gd name="T8" fmla="*/ 3234 w 3234"/>
                  <a:gd name="T9" fmla="*/ 35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4" h="841">
                    <a:moveTo>
                      <a:pt x="3234" y="351"/>
                    </a:moveTo>
                    <a:lnTo>
                      <a:pt x="1351" y="0"/>
                    </a:lnTo>
                    <a:lnTo>
                      <a:pt x="0" y="474"/>
                    </a:lnTo>
                    <a:lnTo>
                      <a:pt x="1872" y="841"/>
                    </a:lnTo>
                    <a:lnTo>
                      <a:pt x="3234" y="351"/>
                    </a:lnTo>
                    <a:close/>
                  </a:path>
                </a:pathLst>
              </a:custGeom>
              <a:solidFill>
                <a:srgbClr val="D1E2EE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Freeform 21">
                <a:extLst>
                  <a:ext uri="{FF2B5EF4-FFF2-40B4-BE49-F238E27FC236}">
                    <a16:creationId xmlns:a16="http://schemas.microsoft.com/office/drawing/2014/main" id="{F4DDF591-1459-8E19-27B9-2CA8E13D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405" y="3985038"/>
                <a:ext cx="735431" cy="763025"/>
              </a:xfrm>
              <a:custGeom>
                <a:avLst/>
                <a:gdLst>
                  <a:gd name="T0" fmla="*/ 1872 w 1872"/>
                  <a:gd name="T1" fmla="*/ 367 h 2557"/>
                  <a:gd name="T2" fmla="*/ 0 w 1872"/>
                  <a:gd name="T3" fmla="*/ 0 h 2557"/>
                  <a:gd name="T4" fmla="*/ 0 w 1872"/>
                  <a:gd name="T5" fmla="*/ 2190 h 2557"/>
                  <a:gd name="T6" fmla="*/ 1868 w 1872"/>
                  <a:gd name="T7" fmla="*/ 2557 h 2557"/>
                  <a:gd name="T8" fmla="*/ 1872 w 1872"/>
                  <a:gd name="T9" fmla="*/ 367 h 2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72" h="2557">
                    <a:moveTo>
                      <a:pt x="1872" y="367"/>
                    </a:moveTo>
                    <a:lnTo>
                      <a:pt x="0" y="0"/>
                    </a:lnTo>
                    <a:lnTo>
                      <a:pt x="0" y="2190"/>
                    </a:lnTo>
                    <a:lnTo>
                      <a:pt x="1868" y="2557"/>
                    </a:lnTo>
                    <a:lnTo>
                      <a:pt x="1872" y="367"/>
                    </a:lnTo>
                    <a:close/>
                  </a:path>
                </a:pathLst>
              </a:custGeom>
              <a:solidFill>
                <a:srgbClr val="BFD7E7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30.28</a:t>
                </a:r>
              </a:p>
            </p:txBody>
          </p:sp>
          <p:sp>
            <p:nvSpPr>
              <p:cNvPr id="72" name="Freeform 22">
                <a:extLst>
                  <a:ext uri="{FF2B5EF4-FFF2-40B4-BE49-F238E27FC236}">
                    <a16:creationId xmlns:a16="http://schemas.microsoft.com/office/drawing/2014/main" id="{BB0219B6-7588-A843-01B2-63E7AC1CE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51" y="3950870"/>
                <a:ext cx="640608" cy="904322"/>
              </a:xfrm>
              <a:custGeom>
                <a:avLst/>
                <a:gdLst>
                  <a:gd name="T0" fmla="*/ 4 w 2060"/>
                  <a:gd name="T1" fmla="*/ 490 h 3178"/>
                  <a:gd name="T2" fmla="*/ 0 w 2060"/>
                  <a:gd name="T3" fmla="*/ 2680 h 3178"/>
                  <a:gd name="T4" fmla="*/ 684 w 2060"/>
                  <a:gd name="T5" fmla="*/ 3178 h 3178"/>
                  <a:gd name="T6" fmla="*/ 684 w 2060"/>
                  <a:gd name="T7" fmla="*/ 2619 h 3178"/>
                  <a:gd name="T8" fmla="*/ 684 w 2060"/>
                  <a:gd name="T9" fmla="*/ 923 h 3178"/>
                  <a:gd name="T10" fmla="*/ 2060 w 2060"/>
                  <a:gd name="T11" fmla="*/ 499 h 3178"/>
                  <a:gd name="T12" fmla="*/ 1366 w 2060"/>
                  <a:gd name="T13" fmla="*/ 0 h 3178"/>
                  <a:gd name="T14" fmla="*/ 4 w 2060"/>
                  <a:gd name="T15" fmla="*/ 490 h 3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0" h="3178">
                    <a:moveTo>
                      <a:pt x="4" y="490"/>
                    </a:moveTo>
                    <a:lnTo>
                      <a:pt x="0" y="2680"/>
                    </a:lnTo>
                    <a:lnTo>
                      <a:pt x="684" y="3178"/>
                    </a:lnTo>
                    <a:lnTo>
                      <a:pt x="684" y="2619"/>
                    </a:lnTo>
                    <a:lnTo>
                      <a:pt x="684" y="923"/>
                    </a:lnTo>
                    <a:lnTo>
                      <a:pt x="2060" y="499"/>
                    </a:lnTo>
                    <a:lnTo>
                      <a:pt x="1366" y="0"/>
                    </a:lnTo>
                    <a:lnTo>
                      <a:pt x="4" y="490"/>
                    </a:lnTo>
                    <a:close/>
                  </a:path>
                </a:pathLst>
              </a:custGeom>
              <a:solidFill>
                <a:srgbClr val="B0CEE2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C116A1C7-9DDE-DC3A-FD6C-2E3B2DEC9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9341" y="4614238"/>
                <a:ext cx="995120" cy="244873"/>
              </a:xfrm>
              <a:custGeom>
                <a:avLst/>
                <a:gdLst>
                  <a:gd name="T0" fmla="*/ 3201 w 3201"/>
                  <a:gd name="T1" fmla="*/ 367 h 863"/>
                  <a:gd name="T2" fmla="*/ 1333 w 3201"/>
                  <a:gd name="T3" fmla="*/ 0 h 863"/>
                  <a:gd name="T4" fmla="*/ 480 w 3201"/>
                  <a:gd name="T5" fmla="*/ 306 h 863"/>
                  <a:gd name="T6" fmla="*/ 0 w 3201"/>
                  <a:gd name="T7" fmla="*/ 479 h 863"/>
                  <a:gd name="T8" fmla="*/ 1881 w 3201"/>
                  <a:gd name="T9" fmla="*/ 863 h 863"/>
                  <a:gd name="T10" fmla="*/ 3201 w 3201"/>
                  <a:gd name="T11" fmla="*/ 36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1" h="863">
                    <a:moveTo>
                      <a:pt x="3201" y="367"/>
                    </a:moveTo>
                    <a:lnTo>
                      <a:pt x="1333" y="0"/>
                    </a:lnTo>
                    <a:lnTo>
                      <a:pt x="480" y="306"/>
                    </a:lnTo>
                    <a:lnTo>
                      <a:pt x="0" y="479"/>
                    </a:lnTo>
                    <a:lnTo>
                      <a:pt x="1881" y="863"/>
                    </a:lnTo>
                    <a:lnTo>
                      <a:pt x="3201" y="367"/>
                    </a:lnTo>
                    <a:close/>
                  </a:path>
                </a:pathLst>
              </a:custGeom>
              <a:solidFill>
                <a:srgbClr val="AABECD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CF5254EA-67A1-BBEC-A88C-DFB1E254A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960" y="4717805"/>
                <a:ext cx="785162" cy="813093"/>
              </a:xfrm>
              <a:custGeom>
                <a:avLst/>
                <a:gdLst>
                  <a:gd name="T0" fmla="*/ 0 w 1881"/>
                  <a:gd name="T1" fmla="*/ 2218 h 2595"/>
                  <a:gd name="T2" fmla="*/ 1844 w 1881"/>
                  <a:gd name="T3" fmla="*/ 2595 h 2595"/>
                  <a:gd name="T4" fmla="*/ 1881 w 1881"/>
                  <a:gd name="T5" fmla="*/ 384 h 2595"/>
                  <a:gd name="T6" fmla="*/ 0 w 1881"/>
                  <a:gd name="T7" fmla="*/ 0 h 2595"/>
                  <a:gd name="T8" fmla="*/ 0 w 1881"/>
                  <a:gd name="T9" fmla="*/ 2218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1" h="2595">
                    <a:moveTo>
                      <a:pt x="0" y="2218"/>
                    </a:moveTo>
                    <a:lnTo>
                      <a:pt x="1844" y="2595"/>
                    </a:lnTo>
                    <a:lnTo>
                      <a:pt x="1881" y="384"/>
                    </a:lnTo>
                    <a:lnTo>
                      <a:pt x="0" y="0"/>
                    </a:lnTo>
                    <a:lnTo>
                      <a:pt x="0" y="2218"/>
                    </a:lnTo>
                    <a:close/>
                  </a:path>
                </a:pathLst>
              </a:custGeom>
              <a:solidFill>
                <a:srgbClr val="9EB5C6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3FDB64B4-68AC-6AA2-5FC1-B8FA6FF4C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2665" y="4712826"/>
                <a:ext cx="639638" cy="911155"/>
              </a:xfrm>
              <a:custGeom>
                <a:avLst/>
                <a:gdLst>
                  <a:gd name="T0" fmla="*/ 37 w 2041"/>
                  <a:gd name="T1" fmla="*/ 496 h 3196"/>
                  <a:gd name="T2" fmla="*/ 0 w 2041"/>
                  <a:gd name="T3" fmla="*/ 2707 h 3196"/>
                  <a:gd name="T4" fmla="*/ 676 w 2041"/>
                  <a:gd name="T5" fmla="*/ 3196 h 3196"/>
                  <a:gd name="T6" fmla="*/ 676 w 2041"/>
                  <a:gd name="T7" fmla="*/ 2499 h 3196"/>
                  <a:gd name="T8" fmla="*/ 676 w 2041"/>
                  <a:gd name="T9" fmla="*/ 931 h 3196"/>
                  <a:gd name="T10" fmla="*/ 2041 w 2041"/>
                  <a:gd name="T11" fmla="*/ 498 h 3196"/>
                  <a:gd name="T12" fmla="*/ 1357 w 2041"/>
                  <a:gd name="T13" fmla="*/ 0 h 3196"/>
                  <a:gd name="T14" fmla="*/ 37 w 2041"/>
                  <a:gd name="T15" fmla="*/ 496 h 3196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  <a:gd name="connsiteX0" fmla="*/ 244 w 10063"/>
                  <a:gd name="connsiteY0" fmla="*/ 1552 h 10000"/>
                  <a:gd name="connsiteX1" fmla="*/ 0 w 10063"/>
                  <a:gd name="connsiteY1" fmla="*/ 8492 h 10000"/>
                  <a:gd name="connsiteX2" fmla="*/ 3375 w 10063"/>
                  <a:gd name="connsiteY2" fmla="*/ 10000 h 10000"/>
                  <a:gd name="connsiteX3" fmla="*/ 3375 w 10063"/>
                  <a:gd name="connsiteY3" fmla="*/ 7819 h 10000"/>
                  <a:gd name="connsiteX4" fmla="*/ 3375 w 10063"/>
                  <a:gd name="connsiteY4" fmla="*/ 2913 h 10000"/>
                  <a:gd name="connsiteX5" fmla="*/ 10063 w 10063"/>
                  <a:gd name="connsiteY5" fmla="*/ 1558 h 10000"/>
                  <a:gd name="connsiteX6" fmla="*/ 6712 w 10063"/>
                  <a:gd name="connsiteY6" fmla="*/ 0 h 10000"/>
                  <a:gd name="connsiteX7" fmla="*/ 244 w 10063"/>
                  <a:gd name="connsiteY7" fmla="*/ 155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63" h="10000">
                    <a:moveTo>
                      <a:pt x="244" y="1552"/>
                    </a:moveTo>
                    <a:cubicBezTo>
                      <a:pt x="163" y="3865"/>
                      <a:pt x="81" y="6179"/>
                      <a:pt x="0" y="8492"/>
                    </a:cubicBezTo>
                    <a:lnTo>
                      <a:pt x="3375" y="10000"/>
                    </a:lnTo>
                    <a:lnTo>
                      <a:pt x="3375" y="7819"/>
                    </a:lnTo>
                    <a:lnTo>
                      <a:pt x="3375" y="2913"/>
                    </a:lnTo>
                    <a:lnTo>
                      <a:pt x="10063" y="1558"/>
                    </a:lnTo>
                    <a:lnTo>
                      <a:pt x="6712" y="0"/>
                    </a:lnTo>
                    <a:lnTo>
                      <a:pt x="244" y="1552"/>
                    </a:lnTo>
                    <a:close/>
                  </a:path>
                </a:pathLst>
              </a:custGeom>
              <a:solidFill>
                <a:srgbClr val="8EA8BC"/>
              </a:solidFill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6" name="TextBox 103">
                <a:extLst>
                  <a:ext uri="{FF2B5EF4-FFF2-40B4-BE49-F238E27FC236}">
                    <a16:creationId xmlns:a16="http://schemas.microsoft.com/office/drawing/2014/main" id="{FFF3FA09-1F7C-F110-948F-48197A6DDDC8}"/>
                  </a:ext>
                </a:extLst>
              </p:cNvPr>
              <p:cNvSpPr txBox="1"/>
              <p:nvPr/>
            </p:nvSpPr>
            <p:spPr>
              <a:xfrm>
                <a:off x="4884741" y="2218130"/>
                <a:ext cx="42709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Flipkart</a:t>
                </a:r>
                <a:r>
                  <a:rPr lang="en-US" sz="44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endParaRPr lang="en-US" sz="36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12962C-30DE-BE63-E687-4F7DB8180428}"/>
                  </a:ext>
                </a:extLst>
              </p:cNvPr>
              <p:cNvCxnSpPr/>
              <p:nvPr/>
            </p:nvCxnSpPr>
            <p:spPr>
              <a:xfrm>
                <a:off x="4770854" y="23108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025DB46-7F4A-E5AC-7176-CB5AD5B0E888}"/>
                  </a:ext>
                </a:extLst>
              </p:cNvPr>
              <p:cNvCxnSpPr/>
              <p:nvPr/>
            </p:nvCxnSpPr>
            <p:spPr>
              <a:xfrm>
                <a:off x="4761695" y="3094700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B8C5DEA-F775-552B-87F9-4D05D864ECD7}"/>
                  </a:ext>
                </a:extLst>
              </p:cNvPr>
              <p:cNvCxnSpPr/>
              <p:nvPr/>
            </p:nvCxnSpPr>
            <p:spPr>
              <a:xfrm>
                <a:off x="4761695" y="3872137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A81F96-52E9-0536-5504-3F718EE8ED2C}"/>
                  </a:ext>
                </a:extLst>
              </p:cNvPr>
              <p:cNvCxnSpPr/>
              <p:nvPr/>
            </p:nvCxnSpPr>
            <p:spPr>
              <a:xfrm>
                <a:off x="4761695" y="4665464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E56DBF9-9695-5EEF-B742-6C0130A7152C}"/>
                  </a:ext>
                </a:extLst>
              </p:cNvPr>
              <p:cNvCxnSpPr/>
              <p:nvPr/>
            </p:nvCxnSpPr>
            <p:spPr>
              <a:xfrm>
                <a:off x="4761695" y="5475619"/>
                <a:ext cx="0" cy="588028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14">
                <a:extLst>
                  <a:ext uri="{FF2B5EF4-FFF2-40B4-BE49-F238E27FC236}">
                    <a16:creationId xmlns:a16="http://schemas.microsoft.com/office/drawing/2014/main" id="{F71AD1D8-52AB-2556-BD09-E27FCB21137B}"/>
                  </a:ext>
                </a:extLst>
              </p:cNvPr>
              <p:cNvSpPr txBox="1"/>
              <p:nvPr/>
            </p:nvSpPr>
            <p:spPr>
              <a:xfrm>
                <a:off x="4131755" y="5508323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122">
                <a:extLst>
                  <a:ext uri="{FF2B5EF4-FFF2-40B4-BE49-F238E27FC236}">
                    <a16:creationId xmlns:a16="http://schemas.microsoft.com/office/drawing/2014/main" id="{807EA96F-3CE2-E855-B781-F9EF9F95D867}"/>
                  </a:ext>
                </a:extLst>
              </p:cNvPr>
              <p:cNvSpPr txBox="1"/>
              <p:nvPr/>
            </p:nvSpPr>
            <p:spPr>
              <a:xfrm>
                <a:off x="4131755" y="474471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TextBox 123">
                <a:extLst>
                  <a:ext uri="{FF2B5EF4-FFF2-40B4-BE49-F238E27FC236}">
                    <a16:creationId xmlns:a16="http://schemas.microsoft.com/office/drawing/2014/main" id="{C75B6311-654B-1DB0-65C4-81641AD6A935}"/>
                  </a:ext>
                </a:extLst>
              </p:cNvPr>
              <p:cNvSpPr txBox="1"/>
              <p:nvPr/>
            </p:nvSpPr>
            <p:spPr>
              <a:xfrm>
                <a:off x="4131755" y="3962491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5" name="TextBox 124">
                <a:extLst>
                  <a:ext uri="{FF2B5EF4-FFF2-40B4-BE49-F238E27FC236}">
                    <a16:creationId xmlns:a16="http://schemas.microsoft.com/office/drawing/2014/main" id="{9F23F855-26A5-AAE0-AC9C-1426A4DEABD9}"/>
                  </a:ext>
                </a:extLst>
              </p:cNvPr>
              <p:cNvSpPr txBox="1"/>
              <p:nvPr/>
            </p:nvSpPr>
            <p:spPr>
              <a:xfrm>
                <a:off x="4131755" y="316113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IN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125">
                <a:extLst>
                  <a:ext uri="{FF2B5EF4-FFF2-40B4-BE49-F238E27FC236}">
                    <a16:creationId xmlns:a16="http://schemas.microsoft.com/office/drawing/2014/main" id="{9A31A851-99A7-4118-57A1-AAA98C79E2A2}"/>
                  </a:ext>
                </a:extLst>
              </p:cNvPr>
              <p:cNvSpPr txBox="1"/>
              <p:nvPr/>
            </p:nvSpPr>
            <p:spPr>
              <a:xfrm>
                <a:off x="4152194" y="2368246"/>
                <a:ext cx="385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sz="28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7" name="TextBox 103">
                <a:extLst>
                  <a:ext uri="{FF2B5EF4-FFF2-40B4-BE49-F238E27FC236}">
                    <a16:creationId xmlns:a16="http://schemas.microsoft.com/office/drawing/2014/main" id="{D2764204-2317-6547-EB12-A2FFE2126E99}"/>
                  </a:ext>
                </a:extLst>
              </p:cNvPr>
              <p:cNvSpPr txBox="1"/>
              <p:nvPr/>
            </p:nvSpPr>
            <p:spPr>
              <a:xfrm>
                <a:off x="4876951" y="3075076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 err="1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Viveks</a:t>
                </a:r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8" name="TextBox 103">
                <a:extLst>
                  <a:ext uri="{FF2B5EF4-FFF2-40B4-BE49-F238E27FC236}">
                    <a16:creationId xmlns:a16="http://schemas.microsoft.com/office/drawing/2014/main" id="{95B05C06-65CE-10E4-EEB3-E71CE94B05CA}"/>
                  </a:ext>
                </a:extLst>
              </p:cNvPr>
              <p:cNvSpPr txBox="1"/>
              <p:nvPr/>
            </p:nvSpPr>
            <p:spPr>
              <a:xfrm>
                <a:off x="4840337" y="4573725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Croma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89" name="TextBox 103">
                <a:extLst>
                  <a:ext uri="{FF2B5EF4-FFF2-40B4-BE49-F238E27FC236}">
                    <a16:creationId xmlns:a16="http://schemas.microsoft.com/office/drawing/2014/main" id="{A7334B70-7A61-A269-C82E-E8873C0B4587}"/>
                  </a:ext>
                </a:extLst>
              </p:cNvPr>
              <p:cNvSpPr txBox="1"/>
              <p:nvPr/>
            </p:nvSpPr>
            <p:spPr>
              <a:xfrm>
                <a:off x="4867857" y="3831151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Ezone	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0" name="TextBox 103">
                <a:extLst>
                  <a:ext uri="{FF2B5EF4-FFF2-40B4-BE49-F238E27FC236}">
                    <a16:creationId xmlns:a16="http://schemas.microsoft.com/office/drawing/2014/main" id="{12F4E8A1-9A0F-A6DC-C478-B73F573591DC}"/>
                  </a:ext>
                </a:extLst>
              </p:cNvPr>
              <p:cNvSpPr txBox="1"/>
              <p:nvPr/>
            </p:nvSpPr>
            <p:spPr>
              <a:xfrm>
                <a:off x="4830026" y="5379889"/>
                <a:ext cx="42709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6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Amazon</a:t>
                </a:r>
                <a:r>
                  <a:rPr lang="en-US" sz="3600" b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79AC281-4059-CF5A-51C8-EFA5BD42E274}"/>
                  </a:ext>
                </a:extLst>
              </p:cNvPr>
              <p:cNvSpPr txBox="1"/>
              <p:nvPr/>
            </p:nvSpPr>
            <p:spPr>
              <a:xfrm>
                <a:off x="7435001" y="4943447"/>
                <a:ext cx="1109261" cy="369332"/>
              </a:xfrm>
              <a:prstGeom prst="rect">
                <a:avLst/>
              </a:prstGeom>
              <a:noFill/>
              <a:ln w="6350" cap="sq" cmpd="sng" algn="ctr">
                <a:noFill/>
                <a:prstDash val="solid"/>
              </a:ln>
              <a:effectLst/>
            </p:spPr>
            <p:txBody>
              <a:bodyPr rot="0" spcFirstLastPara="0" vert="horz" wrap="square" lIns="68598" tIns="34299" rIns="68598" bIns="34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b="1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/>
                  </a:defRPr>
                </a:lvl1pPr>
                <a:lvl2pPr defTabSz="457200"/>
                <a:lvl3pPr defTabSz="457200"/>
                <a:lvl4pPr defTabSz="457200"/>
                <a:lvl5pPr defTabSz="457200"/>
                <a:lvl6pPr defTabSz="457200"/>
                <a:lvl7pPr defTabSz="457200"/>
                <a:lvl8pPr defTabSz="457200"/>
                <a:lvl9pPr defTabSz="457200"/>
              </a:lstStyle>
              <a:p>
                <a:r>
                  <a:rPr lang="en-CA" dirty="0"/>
                  <a:t>30.25</a:t>
                </a:r>
                <a:endParaRPr lang="en-IN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B02B9CF-712A-2B62-0CA2-67A30EB08CB8}"/>
                  </a:ext>
                </a:extLst>
              </p:cNvPr>
              <p:cNvSpPr txBox="1"/>
              <p:nvPr/>
            </p:nvSpPr>
            <p:spPr>
              <a:xfrm>
                <a:off x="7190154" y="5710750"/>
                <a:ext cx="10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kern="0" dirty="0">
                    <a:latin typeface="Arial"/>
                  </a:rPr>
                  <a:t>29.33</a:t>
                </a:r>
                <a:endParaRPr lang="en-IN" b="1" kern="0" dirty="0">
                  <a:latin typeface="Arial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F569F9-2AC4-F09A-DA87-92D5D622C3EA}"/>
                </a:ext>
              </a:extLst>
            </p:cNvPr>
            <p:cNvSpPr txBox="1"/>
            <p:nvPr/>
          </p:nvSpPr>
          <p:spPr>
            <a:xfrm>
              <a:off x="2504138" y="1569251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2020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BCBFC6-59A4-98A8-C467-917BA9FA23C4}"/>
                </a:ext>
              </a:extLst>
            </p:cNvPr>
            <p:cNvSpPr txBox="1"/>
            <p:nvPr/>
          </p:nvSpPr>
          <p:spPr>
            <a:xfrm>
              <a:off x="7699416" y="1539817"/>
              <a:ext cx="293836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4400" b="1" dirty="0">
                  <a:ln>
                    <a:solidFill>
                      <a:srgbClr val="00B0F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rPr>
                <a:t>2021</a:t>
              </a:r>
              <a:endParaRPr lang="en-IN" sz="4400" b="1" dirty="0">
                <a:ln>
                  <a:solidFill>
                    <a:srgbClr val="00B0F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4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F808517-AFBF-8371-6838-4D45E5CAD7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1E08F2-78D8-A620-CABD-198841C60603}"/>
              </a:ext>
            </a:extLst>
          </p:cNvPr>
          <p:cNvSpPr txBox="1"/>
          <p:nvPr/>
        </p:nvSpPr>
        <p:spPr>
          <a:xfrm>
            <a:off x="299677" y="923025"/>
            <a:ext cx="472568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has a consistent Average pre invoice deduction in both Fiscal years.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these Amazon attained the Highest Gross sales in 2021 Indian market.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Viveks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Ezone and Croma receives approximately similar discount percentage. </a:t>
            </a:r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7D8B9311-0048-526D-267C-9D5A45902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88" y="1152781"/>
            <a:ext cx="8099654" cy="48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813B336-FFC9-453A-839C-08339EAC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7959339-0C0B-69BA-8440-9B43A3D31EB6}"/>
              </a:ext>
            </a:extLst>
          </p:cNvPr>
          <p:cNvSpPr txBox="1">
            <a:spLocks/>
          </p:cNvSpPr>
          <p:nvPr/>
        </p:nvSpPr>
        <p:spPr>
          <a:xfrm>
            <a:off x="1013585" y="92153"/>
            <a:ext cx="10381245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dirty="0"/>
              <a:t>7. Monthly Gross Sales Amount for “</a:t>
            </a:r>
            <a:r>
              <a:rPr lang="en-US" sz="3600" dirty="0" err="1"/>
              <a:t>Atliq</a:t>
            </a:r>
            <a:r>
              <a:rPr lang="en-US" sz="3600" dirty="0"/>
              <a:t> Exclusive” :</a:t>
            </a:r>
            <a:endParaRPr lang="en-IN" sz="36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D107B2-DD68-B809-BE06-A01094788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8" y="1416746"/>
            <a:ext cx="10772764" cy="50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1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BE012F3-E7C4-896D-53A5-7CFEE425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text, fireworks, outdoor object&#10;&#10;Description automatically generated">
            <a:extLst>
              <a:ext uri="{FF2B5EF4-FFF2-40B4-BE49-F238E27FC236}">
                <a16:creationId xmlns:a16="http://schemas.microsoft.com/office/drawing/2014/main" id="{3FEA5D49-CB22-5F61-B427-12B8EE16E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2" y="772459"/>
            <a:ext cx="11565516" cy="569314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F9D3B1-835F-7D71-E2FD-A9EF1A32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84774"/>
              </p:ext>
            </p:extLst>
          </p:nvPr>
        </p:nvGraphicFramePr>
        <p:xfrm>
          <a:off x="4196004" y="1411350"/>
          <a:ext cx="7682754" cy="2790489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327039">
                  <a:extLst>
                    <a:ext uri="{9D8B030D-6E8A-4147-A177-3AD203B41FA5}">
                      <a16:colId xmlns:a16="http://schemas.microsoft.com/office/drawing/2014/main" val="559660983"/>
                    </a:ext>
                  </a:extLst>
                </a:gridCol>
                <a:gridCol w="2157799">
                  <a:extLst>
                    <a:ext uri="{9D8B030D-6E8A-4147-A177-3AD203B41FA5}">
                      <a16:colId xmlns:a16="http://schemas.microsoft.com/office/drawing/2014/main" val="3488288725"/>
                    </a:ext>
                  </a:extLst>
                </a:gridCol>
                <a:gridCol w="3197916">
                  <a:extLst>
                    <a:ext uri="{9D8B030D-6E8A-4147-A177-3AD203B41FA5}">
                      <a16:colId xmlns:a16="http://schemas.microsoft.com/office/drawing/2014/main" val="706735406"/>
                    </a:ext>
                  </a:extLst>
                </a:gridCol>
              </a:tblGrid>
              <a:tr h="716275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month_year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highest_gross_sales_amount</a:t>
                      </a:r>
                      <a:endParaRPr lang="en-IN" sz="2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07087762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3352093208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 Store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21.39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457572100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Atliq Exclusive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20.46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2968183217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Sage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9.4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740304049"/>
                  </a:ext>
                </a:extLst>
              </a:tr>
              <a:tr h="39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Leader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b="0" u="none" strike="noStrike">
                          <a:solidFill>
                            <a:srgbClr val="000000"/>
                          </a:solidFill>
                          <a:effectLst/>
                        </a:rPr>
                        <a:t>Nov - 2020</a:t>
                      </a:r>
                      <a:endParaRPr lang="en-IN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8.18</a:t>
                      </a:r>
                      <a:endParaRPr lang="en-IN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83" marR="14383" marT="14383" marB="0" anchor="b"/>
                </a:tc>
                <a:extLst>
                  <a:ext uri="{0D108BD9-81ED-4DB2-BD59-A6C34878D82A}">
                    <a16:rowId xmlns:a16="http://schemas.microsoft.com/office/drawing/2014/main" val="1270821461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A49812C1-0090-5684-12BB-16B3A27263B1}"/>
              </a:ext>
            </a:extLst>
          </p:cNvPr>
          <p:cNvSpPr txBox="1">
            <a:spLocks/>
          </p:cNvSpPr>
          <p:nvPr/>
        </p:nvSpPr>
        <p:spPr>
          <a:xfrm>
            <a:off x="715936" y="-170105"/>
            <a:ext cx="10760127" cy="942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Highest Monthly Gross Sales Amount for all Customers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0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3B16DAF-2CFD-E9B3-9680-41C551F4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285E7F33-06BE-7206-8D9E-31B6F6DD4641}"/>
              </a:ext>
            </a:extLst>
          </p:cNvPr>
          <p:cNvSpPr txBox="1">
            <a:spLocks/>
          </p:cNvSpPr>
          <p:nvPr/>
        </p:nvSpPr>
        <p:spPr>
          <a:xfrm>
            <a:off x="30145" y="-117317"/>
            <a:ext cx="12292483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8. 2020 Quarters wise Total Sold Quantity :</a:t>
            </a:r>
            <a:endParaRPr lang="en-IN" dirty="0"/>
          </a:p>
        </p:txBody>
      </p:sp>
      <p:pic>
        <p:nvPicPr>
          <p:cNvPr id="4" name="Picture 3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1BD8D8CF-3A8C-278B-33FC-80F98BF2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8" y="1065392"/>
            <a:ext cx="6081702" cy="3651236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213093A-72F9-36FE-E78A-C6B6A72DA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34" y="2042402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58D0D-576B-6B60-A1DC-2023E77F44DC}"/>
              </a:ext>
            </a:extLst>
          </p:cNvPr>
          <p:cNvSpPr txBox="1"/>
          <p:nvPr/>
        </p:nvSpPr>
        <p:spPr>
          <a:xfrm>
            <a:off x="2461846" y="2633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87120-3824-B3D3-7788-4962EF8B4323}"/>
              </a:ext>
            </a:extLst>
          </p:cNvPr>
          <p:cNvSpPr txBox="1"/>
          <p:nvPr/>
        </p:nvSpPr>
        <p:spPr>
          <a:xfrm>
            <a:off x="579038" y="4716627"/>
            <a:ext cx="5407896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dirty="0"/>
              <a:t>1st Quarter of 2020 attains the maximum sold quantity followed by 2nd quarter and 3rd has the least.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94561-B34B-27FC-3A94-DC0BF900D087}"/>
              </a:ext>
            </a:extLst>
          </p:cNvPr>
          <p:cNvSpPr txBox="1"/>
          <p:nvPr/>
        </p:nvSpPr>
        <p:spPr>
          <a:xfrm>
            <a:off x="6604000" y="859693"/>
            <a:ext cx="5040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Accessories Segment put on sale more; over the course of fiscal year 2020.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BF9D6-E51E-F8E0-D2B6-1220E9774F7D}"/>
              </a:ext>
            </a:extLst>
          </p:cNvPr>
          <p:cNvSpPr txBox="1"/>
          <p:nvPr/>
        </p:nvSpPr>
        <p:spPr>
          <a:xfrm>
            <a:off x="7510586" y="5693638"/>
            <a:ext cx="362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(Segment wise total sold quantity for each Quarters in 2020 fiscal year)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8935C17-ECDD-45E6-FA5C-9031AEEC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D575C0-B0DD-4020-FBE4-328159B7F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68" y="2542813"/>
            <a:ext cx="9076920" cy="4315187"/>
          </a:xfrm>
          <a:prstGeom prst="rect">
            <a:avLst/>
          </a:prstGeom>
        </p:spPr>
      </p:pic>
      <p:pic>
        <p:nvPicPr>
          <p:cNvPr id="10" name="Picture 9" descr="Chart, sunburst chart&#10;&#10;Description automatically generated">
            <a:extLst>
              <a:ext uri="{FF2B5EF4-FFF2-40B4-BE49-F238E27FC236}">
                <a16:creationId xmlns:a16="http://schemas.microsoft.com/office/drawing/2014/main" id="{E90C5338-F1FC-9488-DBD1-F1BF65516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107" y="1169371"/>
            <a:ext cx="6085390" cy="365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54DBC8-294F-D5DC-F73F-8BBB52BCB893}"/>
              </a:ext>
            </a:extLst>
          </p:cNvPr>
          <p:cNvSpPr txBox="1"/>
          <p:nvPr/>
        </p:nvSpPr>
        <p:spPr>
          <a:xfrm>
            <a:off x="1380170" y="2621999"/>
            <a:ext cx="2205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en-IN" sz="3200" b="1" dirty="0">
              <a:ln>
                <a:solidFill>
                  <a:schemeClr val="accent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EF688C4A-79A2-063E-4727-0B3FD6280C4A}"/>
              </a:ext>
            </a:extLst>
          </p:cNvPr>
          <p:cNvSpPr txBox="1">
            <a:spLocks/>
          </p:cNvSpPr>
          <p:nvPr/>
        </p:nvSpPr>
        <p:spPr>
          <a:xfrm>
            <a:off x="-271305" y="-123778"/>
            <a:ext cx="12272385" cy="11827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2021 Quarters wise Total Sold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EA814-4000-20E0-D368-8BADD3F67814}"/>
              </a:ext>
            </a:extLst>
          </p:cNvPr>
          <p:cNvSpPr txBox="1"/>
          <p:nvPr/>
        </p:nvSpPr>
        <p:spPr>
          <a:xfrm>
            <a:off x="5276976" y="1058931"/>
            <a:ext cx="608539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1st Quarter has the Highest quantity of products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Each Quarter’s data reveals that it is way better compared to the previous fiscal year.  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06D7-648F-6558-A450-4B8624A1F69E}"/>
              </a:ext>
            </a:extLst>
          </p:cNvPr>
          <p:cNvSpPr txBox="1"/>
          <p:nvPr/>
        </p:nvSpPr>
        <p:spPr>
          <a:xfrm>
            <a:off x="203370" y="4685695"/>
            <a:ext cx="326517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buFont typeface="Arial" panose="020B0604020202020204" pitchFamily="34" charset="0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CA" sz="2000" dirty="0"/>
              <a:t>As 102 unique new products introduced in the fiscal year 2021 leads to the drastic increase in the sold quantity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574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A64DB891-6089-89B2-6FEF-E64EF906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BD720D8-F148-0A56-66A5-2C4ACD8279F2}"/>
              </a:ext>
            </a:extLst>
          </p:cNvPr>
          <p:cNvSpPr txBox="1">
            <a:spLocks/>
          </p:cNvSpPr>
          <p:nvPr/>
        </p:nvSpPr>
        <p:spPr>
          <a:xfrm>
            <a:off x="1145512" y="138903"/>
            <a:ext cx="9252727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9. Channel vs Gross Sales in the fiscal year 2021 </a:t>
            </a:r>
          </a:p>
          <a:p>
            <a:r>
              <a:rPr lang="en-US" dirty="0"/>
              <a:t>&amp; Percentage of Contribution 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30D05-2CF2-B9A4-48D5-3006278B4308}"/>
              </a:ext>
            </a:extLst>
          </p:cNvPr>
          <p:cNvSpPr txBox="1"/>
          <p:nvPr/>
        </p:nvSpPr>
        <p:spPr>
          <a:xfrm>
            <a:off x="7649645" y="1832950"/>
            <a:ext cx="375138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2400" dirty="0"/>
              <a:t>Retailer hands out maximum gross sales of </a:t>
            </a:r>
            <a:r>
              <a:rPr lang="en-CA" sz="2400" b="1" dirty="0"/>
              <a:t>1219.08 M</a:t>
            </a:r>
            <a:r>
              <a:rPr lang="en-CA" sz="2400" dirty="0"/>
              <a:t> in 2021 fiscal year.</a:t>
            </a:r>
          </a:p>
          <a:p>
            <a:r>
              <a:rPr lang="en-CA" sz="2400" dirty="0"/>
              <a:t>It is almost </a:t>
            </a:r>
            <a:r>
              <a:rPr lang="en-CA" sz="2400" b="1" dirty="0"/>
              <a:t>2.7 times greater</a:t>
            </a:r>
            <a:r>
              <a:rPr lang="en-CA" sz="2400" dirty="0"/>
              <a:t> than the Direct and Distributor methods combined.</a:t>
            </a:r>
            <a:endParaRPr lang="en-IN" sz="2400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7307954-C0A8-A81A-BFE9-BF9C362D7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3" y="1832950"/>
            <a:ext cx="7363322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8E68A70-40A4-59B4-ECAA-C90B74F7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B4FAF3D3-0B12-50A8-771C-B3963141935E}"/>
              </a:ext>
            </a:extLst>
          </p:cNvPr>
          <p:cNvSpPr txBox="1">
            <a:spLocks/>
          </p:cNvSpPr>
          <p:nvPr/>
        </p:nvSpPr>
        <p:spPr>
          <a:xfrm>
            <a:off x="-562708" y="-9384"/>
            <a:ext cx="13143244" cy="70241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200" dirty="0"/>
              <a:t>10. Division wise Top Products with High Total Sold Quantity in 2021 :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51C0D-18D3-C155-1DA9-944AEA2B7076}"/>
              </a:ext>
            </a:extLst>
          </p:cNvPr>
          <p:cNvSpPr/>
          <p:nvPr/>
        </p:nvSpPr>
        <p:spPr>
          <a:xfrm>
            <a:off x="1115364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37B63-8717-F603-4BDF-DBCCEE79B553}"/>
              </a:ext>
            </a:extLst>
          </p:cNvPr>
          <p:cNvSpPr/>
          <p:nvPr/>
        </p:nvSpPr>
        <p:spPr>
          <a:xfrm>
            <a:off x="4855027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A043E-7A8A-1AB5-1D5B-4498516DA517}"/>
              </a:ext>
            </a:extLst>
          </p:cNvPr>
          <p:cNvSpPr/>
          <p:nvPr/>
        </p:nvSpPr>
        <p:spPr>
          <a:xfrm>
            <a:off x="8594690" y="1808900"/>
            <a:ext cx="3436536" cy="4626206"/>
          </a:xfrm>
          <a:prstGeom prst="rect">
            <a:avLst/>
          </a:prstGeom>
          <a:noFill/>
          <a:ln w="28575">
            <a:solidFill>
              <a:srgbClr val="0F3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9F47E9-36DC-AB74-9D25-8FB7DF98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3321"/>
              </p:ext>
            </p:extLst>
          </p:nvPr>
        </p:nvGraphicFramePr>
        <p:xfrm>
          <a:off x="1185709" y="2037239"/>
          <a:ext cx="3366192" cy="4232328"/>
        </p:xfrm>
        <a:graphic>
          <a:graphicData uri="http://schemas.openxmlformats.org/drawingml/2006/table">
            <a:tbl>
              <a:tblPr firstRow="1" bandRow="1"/>
              <a:tblGrid>
                <a:gridCol w="3366192">
                  <a:extLst>
                    <a:ext uri="{9D8B030D-6E8A-4147-A177-3AD203B41FA5}">
                      <a16:colId xmlns:a16="http://schemas.microsoft.com/office/drawing/2014/main" val="3479347783"/>
                    </a:ext>
                  </a:extLst>
                </a:gridCol>
              </a:tblGrid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2 IN 1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701373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6923131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Plus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688003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466630"/>
                  </a:ext>
                </a:extLst>
              </a:tr>
              <a:tr h="1410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 Pen Drive DRC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Premium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676245</a:t>
                      </a:r>
                      <a:endParaRPr lang="en-IN" sz="22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49757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BBF8167-C269-2815-5A28-4033BCFF3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72406"/>
              </p:ext>
            </p:extLst>
          </p:nvPr>
        </p:nvGraphicFramePr>
        <p:xfrm>
          <a:off x="198451" y="1808900"/>
          <a:ext cx="836529" cy="46262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36529">
                  <a:extLst>
                    <a:ext uri="{9D8B030D-6E8A-4147-A177-3AD203B41FA5}">
                      <a16:colId xmlns:a16="http://schemas.microsoft.com/office/drawing/2014/main" val="2786334689"/>
                    </a:ext>
                  </a:extLst>
                </a:gridCol>
              </a:tblGrid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1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1369914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2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179832285"/>
                  </a:ext>
                </a:extLst>
              </a:tr>
              <a:tr h="1542068">
                <a:tc>
                  <a:txBody>
                    <a:bodyPr/>
                    <a:lstStyle/>
                    <a:p>
                      <a:pPr algn="ctr"/>
                      <a:r>
                        <a:rPr lang="en-US" sz="49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</a:rPr>
                        <a:t>3</a:t>
                      </a:r>
                      <a:endParaRPr lang="en-IN" sz="49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8642299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4F1FEEF-7049-A8FB-8429-45F4B817F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67599"/>
              </p:ext>
            </p:extLst>
          </p:nvPr>
        </p:nvGraphicFramePr>
        <p:xfrm>
          <a:off x="4983981" y="1950914"/>
          <a:ext cx="3165231" cy="4314543"/>
        </p:xfrm>
        <a:graphic>
          <a:graphicData uri="http://schemas.openxmlformats.org/drawingml/2006/table">
            <a:tbl>
              <a:tblPr firstRow="1" bandRow="1"/>
              <a:tblGrid>
                <a:gridCol w="3165231">
                  <a:extLst>
                    <a:ext uri="{9D8B030D-6E8A-4147-A177-3AD203B41FA5}">
                      <a16:colId xmlns:a16="http://schemas.microsoft.com/office/drawing/2014/main" val="172940807"/>
                    </a:ext>
                  </a:extLst>
                </a:gridCol>
              </a:tblGrid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Gamers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428498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253294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1</a:t>
                      </a:r>
                    </a:p>
                    <a:p>
                      <a:pPr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419865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043566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Maxima 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419471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5412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4AA7B6-5693-1E5C-ECC2-F431B9EE2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17459"/>
              </p:ext>
            </p:extLst>
          </p:nvPr>
        </p:nvGraphicFramePr>
        <p:xfrm>
          <a:off x="8696011" y="1944355"/>
          <a:ext cx="3191189" cy="4320789"/>
        </p:xfrm>
        <a:graphic>
          <a:graphicData uri="http://schemas.openxmlformats.org/drawingml/2006/table">
            <a:tbl>
              <a:tblPr firstRow="1" bandRow="1"/>
              <a:tblGrid>
                <a:gridCol w="3191189">
                  <a:extLst>
                    <a:ext uri="{9D8B030D-6E8A-4147-A177-3AD203B41FA5}">
                      <a16:colId xmlns:a16="http://schemas.microsoft.com/office/drawing/2014/main" val="3822043267"/>
                    </a:ext>
                  </a:extLst>
                </a:gridCol>
              </a:tblGrid>
              <a:tr h="144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Standard Blue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17434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8991279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Velocity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Plus Red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17280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562923"/>
                  </a:ext>
                </a:extLst>
              </a:tr>
              <a:tr h="1438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AQ Digit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Premium Misty Green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Qnty : </a:t>
                      </a:r>
                      <a:r>
                        <a:rPr lang="en-IN" sz="22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17275</a:t>
                      </a: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796351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CF93ECA-2DC2-9A0D-11EF-4CE809209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04633"/>
              </p:ext>
            </p:extLst>
          </p:nvPr>
        </p:nvGraphicFramePr>
        <p:xfrm>
          <a:off x="1034980" y="757073"/>
          <a:ext cx="10996245" cy="753688"/>
        </p:xfrm>
        <a:graphic>
          <a:graphicData uri="http://schemas.openxmlformats.org/drawingml/2006/table">
            <a:tbl>
              <a:tblPr firstRow="1" bandRow="1"/>
              <a:tblGrid>
                <a:gridCol w="3665415">
                  <a:extLst>
                    <a:ext uri="{9D8B030D-6E8A-4147-A177-3AD203B41FA5}">
                      <a16:colId xmlns:a16="http://schemas.microsoft.com/office/drawing/2014/main" val="2327266512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1261766765"/>
                    </a:ext>
                  </a:extLst>
                </a:gridCol>
                <a:gridCol w="3665415">
                  <a:extLst>
                    <a:ext uri="{9D8B030D-6E8A-4147-A177-3AD203B41FA5}">
                      <a16:colId xmlns:a16="http://schemas.microsoft.com/office/drawing/2014/main" val="4161824707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pPr algn="ctr"/>
                      <a:r>
                        <a:rPr lang="en-US" sz="4400" b="1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&amp; S</a:t>
                      </a:r>
                      <a:endParaRPr lang="en-IN" sz="4400" b="1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 &amp; A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4400" b="1" kern="1200" cap="none" spc="0" dirty="0">
                          <a:ln w="13462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dist="38100" dir="2700000" algn="bl" rotWithShape="0">
                              <a:schemeClr val="accent5"/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</a:t>
                      </a:r>
                      <a:endParaRPr lang="en-IN" sz="4400" b="1" kern="1200" cap="none" spc="0" dirty="0">
                        <a:ln w="13462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dist="38100" dir="2700000" algn="bl" rotWithShape="0">
                            <a:schemeClr val="accent5"/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534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67AC37-246F-6919-7250-C534A41161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D05920-B669-F6B4-47C5-3FEA842A8C14}"/>
              </a:ext>
            </a:extLst>
          </p:cNvPr>
          <p:cNvSpPr txBox="1"/>
          <p:nvPr/>
        </p:nvSpPr>
        <p:spPr>
          <a:xfrm>
            <a:off x="1386672" y="1784141"/>
            <a:ext cx="7299569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Requirements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Statistics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Insights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A6D43-F63A-EF4F-7B1E-9234D828A049}"/>
              </a:ext>
            </a:extLst>
          </p:cNvPr>
          <p:cNvSpPr txBox="1"/>
          <p:nvPr/>
        </p:nvSpPr>
        <p:spPr>
          <a:xfrm>
            <a:off x="1075174" y="643095"/>
            <a:ext cx="4632290" cy="98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lang="en-CA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06283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23AF229F-7BE9-4FCB-8AE4-280B8F2696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C75A2-3828-40A2-4E1A-2ABB9108E183}"/>
              </a:ext>
            </a:extLst>
          </p:cNvPr>
          <p:cNvSpPr txBox="1"/>
          <p:nvPr/>
        </p:nvSpPr>
        <p:spPr>
          <a:xfrm>
            <a:off x="1319732" y="681522"/>
            <a:ext cx="609728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B0211C-D559-FDEE-C4C3-3ED609C8DA8A}"/>
              </a:ext>
            </a:extLst>
          </p:cNvPr>
          <p:cNvSpPr txBox="1"/>
          <p:nvPr/>
        </p:nvSpPr>
        <p:spPr>
          <a:xfrm>
            <a:off x="1319732" y="2407433"/>
            <a:ext cx="1065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https://github.com/Adlina-J/Atliq_Hardware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1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837ADFEC-1C65-58C9-FBE1-50B31612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75AC4-EEAB-02F3-EEC9-4E40CA47218E}"/>
              </a:ext>
            </a:extLst>
          </p:cNvPr>
          <p:cNvSpPr txBox="1"/>
          <p:nvPr/>
        </p:nvSpPr>
        <p:spPr>
          <a:xfrm>
            <a:off x="492370" y="351693"/>
            <a:ext cx="11011876" cy="490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A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endParaRPr lang="en-CA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premier computer hardware producers in India and is rapidly expanding into other countries. By leveraging their cutting-edge technology and expertise,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revolutionizing the industry and strives to set a new benchmark.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sought Ad-Hoc requests to gain the necessary business insights to make swift, data-driven decisions.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573CE231-F01A-2B81-B2C1-312A07B6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E44236-6345-C09D-65A2-4F815EFD25A6}"/>
              </a:ext>
            </a:extLst>
          </p:cNvPr>
          <p:cNvSpPr txBox="1"/>
          <p:nvPr/>
        </p:nvSpPr>
        <p:spPr>
          <a:xfrm>
            <a:off x="937452" y="60616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CCB1-FDB9-6E98-A1CE-D8FA2B2C7E8E}"/>
              </a:ext>
            </a:extLst>
          </p:cNvPr>
          <p:cNvSpPr txBox="1"/>
          <p:nvPr/>
        </p:nvSpPr>
        <p:spPr>
          <a:xfrm>
            <a:off x="1575227" y="1375443"/>
            <a:ext cx="5340404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when manufactured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of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pre-invoice deductions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Sold quantity of products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&amp; Years when sale occurred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FE15D63C-1239-392F-5C5D-481FBFEB65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97FA0-294B-633D-1DB0-E697DFAFB7C7}"/>
              </a:ext>
            </a:extLst>
          </p:cNvPr>
          <p:cNvSpPr txBox="1"/>
          <p:nvPr/>
        </p:nvSpPr>
        <p:spPr>
          <a:xfrm>
            <a:off x="706931" y="645459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69D27-9780-013B-FD4E-65F083E630F5}"/>
              </a:ext>
            </a:extLst>
          </p:cNvPr>
          <p:cNvSpPr txBox="1"/>
          <p:nvPr/>
        </p:nvSpPr>
        <p:spPr>
          <a:xfrm>
            <a:off x="1229444" y="1459966"/>
            <a:ext cx="9251577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in APAC region.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product increase in 2021 vs 2020.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counts for each segment.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segment has the highest increase in product count.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have highest and lowest manufacturing costs.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who received an average high pre-invoice discount percentage.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monthly gross sales amount.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quarter of 2020 got the maximum total sold quantity.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brings more gross sales in the fiscal year 2021.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product in each division with high total sold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fiscal year 2021.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CDA2299-AF59-6CB5-182F-A132F4DB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FC1F0D-7390-0054-F1E4-027D805AB333}"/>
              </a:ext>
            </a:extLst>
          </p:cNvPr>
          <p:cNvGrpSpPr/>
          <p:nvPr/>
        </p:nvGrpSpPr>
        <p:grpSpPr>
          <a:xfrm>
            <a:off x="0" y="1457635"/>
            <a:ext cx="6683830" cy="5400365"/>
            <a:chOff x="0" y="1518378"/>
            <a:chExt cx="6683830" cy="5400365"/>
          </a:xfrm>
        </p:grpSpPr>
        <p:pic>
          <p:nvPicPr>
            <p:cNvPr id="5" name="Picture 4" descr="Map&#10;&#10;Description automatically generated">
              <a:extLst>
                <a:ext uri="{FF2B5EF4-FFF2-40B4-BE49-F238E27FC236}">
                  <a16:creationId xmlns:a16="http://schemas.microsoft.com/office/drawing/2014/main" id="{471D8C07-5F33-887E-ED7A-5380F5BF07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9" t="23559"/>
            <a:stretch/>
          </p:blipFill>
          <p:spPr>
            <a:xfrm>
              <a:off x="0" y="1518378"/>
              <a:ext cx="5508172" cy="5400365"/>
            </a:xfrm>
            <a:prstGeom prst="rect">
              <a:avLst/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94761B-8CDB-EE59-8271-C2C73FDF89D3}"/>
                </a:ext>
              </a:extLst>
            </p:cNvPr>
            <p:cNvSpPr txBox="1"/>
            <p:nvPr/>
          </p:nvSpPr>
          <p:spPr>
            <a:xfrm>
              <a:off x="3903303" y="28580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J</a:t>
              </a:r>
              <a:r>
                <a:rPr lang="en-US" sz="800" dirty="0"/>
                <a:t>APAN 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F7C6F0-18C2-88B8-08FB-5FD6BAFAA500}"/>
                </a:ext>
              </a:extLst>
            </p:cNvPr>
            <p:cNvSpPr txBox="1"/>
            <p:nvPr/>
          </p:nvSpPr>
          <p:spPr>
            <a:xfrm>
              <a:off x="3534977" y="3719883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P</a:t>
              </a:r>
              <a:r>
                <a:rPr lang="en-US" sz="800" dirty="0"/>
                <a:t>HILIPHINES 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E6577E-7222-4279-1AB5-F1BB7B997F00}"/>
                </a:ext>
              </a:extLst>
            </p:cNvPr>
            <p:cNvSpPr txBox="1"/>
            <p:nvPr/>
          </p:nvSpPr>
          <p:spPr>
            <a:xfrm>
              <a:off x="2216965" y="4489573"/>
              <a:ext cx="2441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NDONESIA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03D7C-DF91-0B69-A2F4-346D9BD4F1BD}"/>
                </a:ext>
              </a:extLst>
            </p:cNvPr>
            <p:cNvSpPr txBox="1"/>
            <p:nvPr/>
          </p:nvSpPr>
          <p:spPr>
            <a:xfrm>
              <a:off x="1944827" y="3442884"/>
              <a:ext cx="1492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ANGLADESH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90CDD7-38E6-F705-B7DE-F1C32D9DA1BB}"/>
                </a:ext>
              </a:extLst>
            </p:cNvPr>
            <p:cNvSpPr txBox="1"/>
            <p:nvPr/>
          </p:nvSpPr>
          <p:spPr>
            <a:xfrm>
              <a:off x="1125563" y="2870270"/>
              <a:ext cx="149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NDIA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971583-7591-DA98-F7C5-685FB3559935}"/>
                </a:ext>
              </a:extLst>
            </p:cNvPr>
            <p:cNvSpPr txBox="1"/>
            <p:nvPr/>
          </p:nvSpPr>
          <p:spPr>
            <a:xfrm>
              <a:off x="2973856" y="2692063"/>
              <a:ext cx="2053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OUTH</a:t>
              </a:r>
            </a:p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OREA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16D137-1A10-EF0C-7BCD-9F44E6E0C0B1}"/>
                </a:ext>
              </a:extLst>
            </p:cNvPr>
            <p:cNvSpPr txBox="1"/>
            <p:nvPr/>
          </p:nvSpPr>
          <p:spPr>
            <a:xfrm>
              <a:off x="4629971" y="6065743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EWZEALAND </a:t>
              </a:r>
              <a:endParaRPr lang="en-IN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57C932-C9AB-AB56-319C-7A6AFD7705F2}"/>
                </a:ext>
              </a:extLst>
            </p:cNvPr>
            <p:cNvSpPr txBox="1"/>
            <p:nvPr/>
          </p:nvSpPr>
          <p:spPr>
            <a:xfrm>
              <a:off x="3073805" y="5573052"/>
              <a:ext cx="2053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A</a:t>
              </a:r>
              <a:r>
                <a:rPr lang="en-US" sz="800" dirty="0"/>
                <a:t>USTRALIA</a:t>
              </a:r>
              <a:endParaRPr lang="en-IN" dirty="0"/>
            </a:p>
          </p:txBody>
        </p:sp>
      </p:grpSp>
      <p:sp>
        <p:nvSpPr>
          <p:cNvPr id="2" name="Title 3">
            <a:extLst>
              <a:ext uri="{FF2B5EF4-FFF2-40B4-BE49-F238E27FC236}">
                <a16:creationId xmlns:a16="http://schemas.microsoft.com/office/drawing/2014/main" id="{74F450D6-F870-DD9C-5FD6-C61A60F1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45" y="53344"/>
            <a:ext cx="9758309" cy="911600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Exclusive’ Markets in the APAC region :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99099-C3ED-B8A5-FE40-4035EA7467A2}"/>
              </a:ext>
            </a:extLst>
          </p:cNvPr>
          <p:cNvSpPr txBox="1"/>
          <p:nvPr/>
        </p:nvSpPr>
        <p:spPr>
          <a:xfrm>
            <a:off x="5787444" y="781422"/>
            <a:ext cx="555049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Exclusive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APAC region as listed on the map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Store has 9 markets).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total sold quantity of 1.93M and uses both Direct and Retailer distribution methods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(other markets distribute by direct means).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E313EBA-BC17-62DF-10E1-6042BD36B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18" y="3864093"/>
            <a:ext cx="3580049" cy="2657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3C1BA-75C1-8938-DBF8-8C44F7FD5F8D}"/>
              </a:ext>
            </a:extLst>
          </p:cNvPr>
          <p:cNvSpPr txBox="1"/>
          <p:nvPr/>
        </p:nvSpPr>
        <p:spPr>
          <a:xfrm>
            <a:off x="5922725" y="6470867"/>
            <a:ext cx="6419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(Channel wise gross sales amount of </a:t>
            </a:r>
            <a:r>
              <a:rPr lang="en-CA" dirty="0" err="1"/>
              <a:t>Atliq</a:t>
            </a:r>
            <a:r>
              <a:rPr lang="en-CA" dirty="0"/>
              <a:t> Exclusive’s Indian Market)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CF0FE2A-3BC5-700F-1420-78004302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536B7CF-BFFD-B1AA-BEB5-64415A1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17" y="0"/>
            <a:ext cx="11166765" cy="966409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The Percentage of Product Increase in 2021 vs. 2020 : 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75A5-4E49-F480-0A8A-F9E9D05A7A98}"/>
              </a:ext>
            </a:extLst>
          </p:cNvPr>
          <p:cNvSpPr txBox="1"/>
          <p:nvPr/>
        </p:nvSpPr>
        <p:spPr>
          <a:xfrm>
            <a:off x="146441" y="2222101"/>
            <a:ext cx="46162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is unknown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(NULL)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50 products.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 unique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in 2021 fiscal year when compared to 2020.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36.33% percentage of 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products when compared to the previous year.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DF86D3F-C196-B223-B8AE-10C2F248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52894"/>
              </p:ext>
            </p:extLst>
          </p:nvPr>
        </p:nvGraphicFramePr>
        <p:xfrm>
          <a:off x="1251807" y="1129756"/>
          <a:ext cx="9688383" cy="701040"/>
        </p:xfrm>
        <a:graphic>
          <a:graphicData uri="http://schemas.openxmlformats.org/drawingml/2006/table">
            <a:tbl>
              <a:tblPr firstRow="1" bandRow="1"/>
              <a:tblGrid>
                <a:gridCol w="3229461">
                  <a:extLst>
                    <a:ext uri="{9D8B030D-6E8A-4147-A177-3AD203B41FA5}">
                      <a16:colId xmlns:a16="http://schemas.microsoft.com/office/drawing/2014/main" val="2969018125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3995076862"/>
                    </a:ext>
                  </a:extLst>
                </a:gridCol>
                <a:gridCol w="3229461">
                  <a:extLst>
                    <a:ext uri="{9D8B030D-6E8A-4147-A177-3AD203B41FA5}">
                      <a16:colId xmlns:a16="http://schemas.microsoft.com/office/drawing/2014/main" val="209136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 unique products occurred in 2020.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unique products are in the fiscal year 2021.</a:t>
                      </a:r>
                      <a:endParaRPr lang="en-IN" sz="2000" dirty="0">
                        <a:ln>
                          <a:noFill/>
                        </a:ln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 products are recorded in both fiscal years.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8785304"/>
                  </a:ext>
                </a:extLst>
              </a:tr>
            </a:tbl>
          </a:graphicData>
        </a:graphic>
      </p:graphicFrame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BA0CB2-C8BB-9886-7A42-0F03498B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60" y="2681110"/>
            <a:ext cx="6752605" cy="38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76D3F69-C9E9-3448-ED6D-57F51285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64BB4C47-80AF-1B9C-0570-2BC2DDE62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" y="1387033"/>
            <a:ext cx="8114382" cy="48745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1A3352-B181-682C-A5D8-4BD407A33548}"/>
              </a:ext>
            </a:extLst>
          </p:cNvPr>
          <p:cNvSpPr txBox="1"/>
          <p:nvPr/>
        </p:nvSpPr>
        <p:spPr>
          <a:xfrm>
            <a:off x="984202" y="83762"/>
            <a:ext cx="10120078" cy="8610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3.</a:t>
            </a:r>
            <a:r>
              <a:rPr lang="en-US" dirty="0"/>
              <a:t> All the Unique Product Counts for each Segment 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364C5-1BAD-FAB5-3C9E-E4119DF577A1}"/>
              </a:ext>
            </a:extLst>
          </p:cNvPr>
          <p:cNvSpPr txBox="1"/>
          <p:nvPr/>
        </p:nvSpPr>
        <p:spPr>
          <a:xfrm>
            <a:off x="6691776" y="1387033"/>
            <a:ext cx="5203601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Segment has the highest number of unique products with 3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Segment has 17 different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AQ Digit, AQ BZ 101) each has its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Accessories and Peripherals has 20 different products with variants.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segment owns the least number of unique products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Extender). It has 3 different products with 3 Variants each.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68F8F94F-A821-B734-1789-A54DFD6D73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F06CD57-B90C-F239-4BA4-0C87ED6DED01}"/>
              </a:ext>
            </a:extLst>
          </p:cNvPr>
          <p:cNvSpPr txBox="1">
            <a:spLocks/>
          </p:cNvSpPr>
          <p:nvPr/>
        </p:nvSpPr>
        <p:spPr>
          <a:xfrm>
            <a:off x="-942871" y="-170823"/>
            <a:ext cx="14077741" cy="12200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u="sng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400" dirty="0"/>
              <a:t>4. The Segment wise Increase in Unique Products in 2021 vs 2020 :</a:t>
            </a:r>
            <a:endParaRPr lang="en-IN" sz="34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6EA499E-B54E-2A34-0F1F-5B352417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071" y="2084039"/>
            <a:ext cx="6693929" cy="4016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B80BC-3F0D-07BE-5527-F01A25168F20}"/>
              </a:ext>
            </a:extLst>
          </p:cNvPr>
          <p:cNvSpPr txBox="1"/>
          <p:nvPr/>
        </p:nvSpPr>
        <p:spPr>
          <a:xfrm>
            <a:off x="260140" y="1416049"/>
            <a:ext cx="463452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Accessories is the highest segment in unique products increase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 it introduced 35 new products in 2021 fiscal year)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Notebook, Peripherals and Desktop have similar count of product increase.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Networking also introduce minimal number of new products in the fiscal year 2021.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2611</TotalTime>
  <Words>1075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Lucida Calligraphy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‘Atliq Exclusive’ Markets in the APAC region :</vt:lpstr>
      <vt:lpstr>2.  The Percentage of Product Increase in 2021 vs. 2020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Joel</dc:creator>
  <cp:lastModifiedBy>Prince Joel</cp:lastModifiedBy>
  <cp:revision>79</cp:revision>
  <dcterms:created xsi:type="dcterms:W3CDTF">2023-02-20T20:47:33Z</dcterms:created>
  <dcterms:modified xsi:type="dcterms:W3CDTF">2023-03-03T18:33:42Z</dcterms:modified>
</cp:coreProperties>
</file>