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80"/>
  </p:notesMasterIdLst>
  <p:sldIdLst>
    <p:sldId id="256" r:id="rId2"/>
    <p:sldId id="257" r:id="rId3"/>
    <p:sldId id="258" r:id="rId4"/>
    <p:sldId id="374" r:id="rId5"/>
    <p:sldId id="259" r:id="rId6"/>
    <p:sldId id="402" r:id="rId7"/>
    <p:sldId id="262" r:id="rId8"/>
    <p:sldId id="330" r:id="rId9"/>
    <p:sldId id="354" r:id="rId10"/>
    <p:sldId id="356" r:id="rId11"/>
    <p:sldId id="355" r:id="rId12"/>
    <p:sldId id="357" r:id="rId13"/>
    <p:sldId id="359" r:id="rId14"/>
    <p:sldId id="400" r:id="rId15"/>
    <p:sldId id="353" r:id="rId16"/>
    <p:sldId id="360" r:id="rId17"/>
    <p:sldId id="361" r:id="rId18"/>
    <p:sldId id="362" r:id="rId19"/>
    <p:sldId id="363" r:id="rId20"/>
    <p:sldId id="365" r:id="rId21"/>
    <p:sldId id="331" r:id="rId22"/>
    <p:sldId id="263" r:id="rId23"/>
    <p:sldId id="266" r:id="rId24"/>
    <p:sldId id="264" r:id="rId25"/>
    <p:sldId id="268" r:id="rId26"/>
    <p:sldId id="344" r:id="rId27"/>
    <p:sldId id="366" r:id="rId28"/>
    <p:sldId id="367" r:id="rId29"/>
    <p:sldId id="269" r:id="rId30"/>
    <p:sldId id="370" r:id="rId31"/>
    <p:sldId id="371" r:id="rId32"/>
    <p:sldId id="369" r:id="rId33"/>
    <p:sldId id="390" r:id="rId34"/>
    <p:sldId id="392" r:id="rId35"/>
    <p:sldId id="332" r:id="rId36"/>
    <p:sldId id="281" r:id="rId37"/>
    <p:sldId id="284" r:id="rId38"/>
    <p:sldId id="285" r:id="rId39"/>
    <p:sldId id="286" r:id="rId40"/>
    <p:sldId id="372" r:id="rId41"/>
    <p:sldId id="283" r:id="rId42"/>
    <p:sldId id="375" r:id="rId43"/>
    <p:sldId id="376" r:id="rId44"/>
    <p:sldId id="377" r:id="rId45"/>
    <p:sldId id="333" r:id="rId46"/>
    <p:sldId id="272" r:id="rId47"/>
    <p:sldId id="273" r:id="rId48"/>
    <p:sldId id="274" r:id="rId49"/>
    <p:sldId id="275" r:id="rId50"/>
    <p:sldId id="379" r:id="rId51"/>
    <p:sldId id="276" r:id="rId52"/>
    <p:sldId id="380" r:id="rId53"/>
    <p:sldId id="396" r:id="rId54"/>
    <p:sldId id="397" r:id="rId55"/>
    <p:sldId id="322" r:id="rId56"/>
    <p:sldId id="321" r:id="rId57"/>
    <p:sldId id="382" r:id="rId58"/>
    <p:sldId id="323" r:id="rId59"/>
    <p:sldId id="297" r:id="rId60"/>
    <p:sldId id="298" r:id="rId61"/>
    <p:sldId id="388" r:id="rId62"/>
    <p:sldId id="299" r:id="rId63"/>
    <p:sldId id="401" r:id="rId64"/>
    <p:sldId id="381" r:id="rId65"/>
    <p:sldId id="393" r:id="rId66"/>
    <p:sldId id="383" r:id="rId67"/>
    <p:sldId id="384" r:id="rId68"/>
    <p:sldId id="327" r:id="rId69"/>
    <p:sldId id="302" r:id="rId70"/>
    <p:sldId id="304" r:id="rId71"/>
    <p:sldId id="303" r:id="rId72"/>
    <p:sldId id="385" r:id="rId73"/>
    <p:sldId id="386" r:id="rId74"/>
    <p:sldId id="387" r:id="rId75"/>
    <p:sldId id="394" r:id="rId76"/>
    <p:sldId id="398" r:id="rId77"/>
    <p:sldId id="399" r:id="rId78"/>
    <p:sldId id="314" r:id="rId7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E7A56A3D-2E54-42FF-B374-A4D9C75218DB}">
          <p14:sldIdLst>
            <p14:sldId id="256"/>
            <p14:sldId id="257"/>
            <p14:sldId id="258"/>
            <p14:sldId id="374"/>
            <p14:sldId id="259"/>
            <p14:sldId id="402"/>
            <p14:sldId id="262"/>
            <p14:sldId id="330"/>
          </p14:sldIdLst>
        </p14:section>
        <p14:section name="Data In, Data Out" id="{073B8210-0AD7-9640-8EF5-275FB976EFCF}">
          <p14:sldIdLst>
            <p14:sldId id="354"/>
            <p14:sldId id="356"/>
            <p14:sldId id="355"/>
            <p14:sldId id="357"/>
            <p14:sldId id="359"/>
            <p14:sldId id="400"/>
            <p14:sldId id="353"/>
            <p14:sldId id="360"/>
            <p14:sldId id="361"/>
            <p14:sldId id="362"/>
            <p14:sldId id="363"/>
            <p14:sldId id="365"/>
          </p14:sldIdLst>
        </p14:section>
        <p14:section name="Immutability" id="{272D182D-DD5F-4CAA-B326-20592464C983}">
          <p14:sldIdLst>
            <p14:sldId id="331"/>
            <p14:sldId id="263"/>
            <p14:sldId id="266"/>
            <p14:sldId id="264"/>
            <p14:sldId id="268"/>
            <p14:sldId id="344"/>
            <p14:sldId id="366"/>
            <p14:sldId id="367"/>
            <p14:sldId id="269"/>
            <p14:sldId id="370"/>
            <p14:sldId id="371"/>
            <p14:sldId id="369"/>
          </p14:sldIdLst>
        </p14:section>
        <p14:section name="Commercial: Option" id="{224DD99B-6EAD-8A4F-BDAB-C35074B53EC1}">
          <p14:sldIdLst>
            <p14:sldId id="390"/>
            <p14:sldId id="392"/>
          </p14:sldIdLst>
        </p14:section>
        <p14:section name="Verbs Count Too" id="{5FD2A034-7B06-41FA-B92B-5985440D9330}">
          <p14:sldIdLst>
            <p14:sldId id="332"/>
            <p14:sldId id="281"/>
            <p14:sldId id="284"/>
            <p14:sldId id="285"/>
            <p14:sldId id="286"/>
            <p14:sldId id="372"/>
            <p14:sldId id="283"/>
            <p14:sldId id="375"/>
            <p14:sldId id="376"/>
            <p14:sldId id="377"/>
          </p14:sldIdLst>
        </p14:section>
        <p14:section name="Declarative Style" id="{BCA66EAA-C788-4339-9A31-57193D8E902A}">
          <p14:sldIdLst>
            <p14:sldId id="333"/>
            <p14:sldId id="272"/>
            <p14:sldId id="273"/>
            <p14:sldId id="274"/>
            <p14:sldId id="275"/>
            <p14:sldId id="379"/>
            <p14:sldId id="276"/>
            <p14:sldId id="380"/>
          </p14:sldIdLst>
        </p14:section>
        <p14:section name="Commercial: Tuple" id="{FF5965A7-C326-6745-B8CF-2B1A2A245F67}">
          <p14:sldIdLst>
            <p14:sldId id="396"/>
            <p14:sldId id="397"/>
          </p14:sldIdLst>
        </p14:section>
        <p14:section name="Static Typing" id="{F13700CD-9901-4C4B-B8B8-0625D118B8A4}">
          <p14:sldIdLst>
            <p14:sldId id="322"/>
            <p14:sldId id="321"/>
            <p14:sldId id="382"/>
            <p14:sldId id="323"/>
            <p14:sldId id="297"/>
            <p14:sldId id="298"/>
            <p14:sldId id="388"/>
            <p14:sldId id="299"/>
            <p14:sldId id="401"/>
            <p14:sldId id="381"/>
            <p14:sldId id="393"/>
            <p14:sldId id="383"/>
            <p14:sldId id="384"/>
          </p14:sldIdLst>
        </p14:section>
        <p14:section name="Lazy Evaluation" id="{64EFED8B-3086-4191-959C-0B4F207935C3}">
          <p14:sldIdLst>
            <p14:sldId id="327"/>
            <p14:sldId id="302"/>
            <p14:sldId id="304"/>
            <p14:sldId id="303"/>
            <p14:sldId id="385"/>
            <p14:sldId id="386"/>
            <p14:sldId id="387"/>
          </p14:sldIdLst>
        </p14:section>
        <p14:section name="Conclusion" id="{3A5C676C-48CC-445E-8783-0BF948150318}">
          <p14:sldIdLst>
            <p14:sldId id="394"/>
            <p14:sldId id="398"/>
            <p14:sldId id="399"/>
            <p14:sldId id="31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3" autoAdjust="0"/>
    <p:restoredTop sz="91877" autoAdjust="0"/>
  </p:normalViewPr>
  <p:slideViewPr>
    <p:cSldViewPr>
      <p:cViewPr varScale="1">
        <p:scale>
          <a:sx n="84" d="100"/>
          <a:sy n="84" d="100"/>
        </p:scale>
        <p:origin x="-155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2048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CC1A15-1659-46A0-B93C-EC0794FC41B5}" type="datetimeFigureOut">
              <a:rPr lang="en-US" smtClean="0"/>
              <a:t>8/27/2012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EA03B9-8A8C-45EB-B664-B7C474325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957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</a:t>
            </a:r>
            <a:r>
              <a:rPr lang="en-US" baseline="0" dirty="0" smtClean="0"/>
              <a:t> am not going to tell you how to do functional programming. The objective is to write clear, readable, maintainable, high-quality code in an OO language. Functional principles have some ideas for us about how to do that.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A03B9-8A8C-45EB-B664-B7C47432550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9532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Stateles</a:t>
            </a:r>
            <a:r>
              <a:rPr lang="en-US" baseline="0" dirty="0" smtClean="0"/>
              <a:t> 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A03B9-8A8C-45EB-B664-B7C47432550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0850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The real reason is to reduce the moving parts.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A03B9-8A8C-45EB-B664-B7C47432550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543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body: </a:t>
            </a:r>
            <a:r>
              <a:rPr lang="en-US" sz="1200" dirty="0" smtClean="0">
                <a:latin typeface="Courier"/>
                <a:cs typeface="Courier"/>
              </a:rPr>
              <a:t> </a:t>
            </a:r>
            <a:r>
              <a:rPr lang="en-US" sz="1200" dirty="0" err="1" smtClean="0">
                <a:latin typeface="Courier"/>
                <a:cs typeface="Courier"/>
              </a:rPr>
              <a:t>boolean</a:t>
            </a:r>
            <a:r>
              <a:rPr lang="en-US" sz="1200" dirty="0" smtClean="0">
                <a:latin typeface="Courier"/>
                <a:cs typeface="Courier"/>
              </a:rPr>
              <a:t> exists = </a:t>
            </a:r>
            <a:r>
              <a:rPr lang="en-US" sz="1200" dirty="0" err="1" smtClean="0">
                <a:solidFill>
                  <a:srgbClr val="FF0000"/>
                </a:solidFill>
                <a:latin typeface="Courier"/>
                <a:cs typeface="Courier"/>
              </a:rPr>
              <a:t>db.AccountExists</a:t>
            </a:r>
            <a:r>
              <a:rPr lang="en-US" sz="1200" dirty="0" smtClean="0">
                <a:latin typeface="Courier"/>
                <a:cs typeface="Courier"/>
              </a:rPr>
              <a:t>(email);</a:t>
            </a:r>
          </a:p>
          <a:p>
            <a:pPr marL="0" indent="0">
              <a:buNone/>
            </a:pPr>
            <a:r>
              <a:rPr lang="en-US" sz="1200" dirty="0" smtClean="0">
                <a:latin typeface="Courier"/>
                <a:cs typeface="Courier"/>
              </a:rPr>
              <a:t>    if (exists) { </a:t>
            </a:r>
            <a:r>
              <a:rPr lang="en-US" sz="1200" dirty="0" smtClean="0">
                <a:solidFill>
                  <a:srgbClr val="0000FF"/>
                </a:solidFill>
                <a:latin typeface="Courier"/>
                <a:cs typeface="Courier"/>
              </a:rPr>
              <a:t>return</a:t>
            </a:r>
            <a:r>
              <a:rPr lang="en-US" sz="1200" dirty="0" smtClean="0">
                <a:latin typeface="Courier"/>
                <a:cs typeface="Courier"/>
              </a:rPr>
              <a:t> “/</a:t>
            </a:r>
            <a:r>
              <a:rPr lang="en-US" sz="1200" dirty="0" err="1" smtClean="0">
                <a:latin typeface="Courier"/>
                <a:cs typeface="Courier"/>
              </a:rPr>
              <a:t>forgotPassword</a:t>
            </a:r>
            <a:r>
              <a:rPr lang="en-US" sz="1200" dirty="0" smtClean="0">
                <a:latin typeface="Courier"/>
                <a:cs typeface="Courier"/>
              </a:rPr>
              <a:t>”; }</a:t>
            </a:r>
          </a:p>
          <a:p>
            <a:pPr marL="0" indent="0">
              <a:buNone/>
            </a:pPr>
            <a:r>
              <a:rPr lang="en-US" sz="1200" dirty="0" smtClean="0">
                <a:latin typeface="Courier"/>
                <a:cs typeface="Courier"/>
              </a:rPr>
              <a:t>    if (</a:t>
            </a:r>
            <a:r>
              <a:rPr lang="en-US" sz="1200" dirty="0" err="1" smtClean="0">
                <a:latin typeface="Courier"/>
                <a:cs typeface="Courier"/>
              </a:rPr>
              <a:t>invalidPassword</a:t>
            </a:r>
            <a:r>
              <a:rPr lang="en-US" sz="1200" dirty="0" smtClean="0">
                <a:latin typeface="Courier"/>
                <a:cs typeface="Courier"/>
              </a:rPr>
              <a:t>(email, password) </a:t>
            </a:r>
          </a:p>
          <a:p>
            <a:pPr marL="0" indent="0">
              <a:buNone/>
            </a:pPr>
            <a:r>
              <a:rPr lang="en-US" sz="1200" dirty="0" smtClean="0">
                <a:latin typeface="Courier"/>
                <a:cs typeface="Courier"/>
              </a:rPr>
              <a:t>      { </a:t>
            </a:r>
            <a:r>
              <a:rPr lang="en-US" sz="1200" dirty="0" smtClean="0">
                <a:solidFill>
                  <a:srgbClr val="0000FF"/>
                </a:solidFill>
                <a:latin typeface="Courier"/>
                <a:cs typeface="Courier"/>
              </a:rPr>
              <a:t>return</a:t>
            </a:r>
            <a:r>
              <a:rPr lang="en-US" sz="1200" dirty="0" smtClean="0">
                <a:latin typeface="Courier"/>
                <a:cs typeface="Courier"/>
              </a:rPr>
              <a:t> “/</a:t>
            </a:r>
            <a:r>
              <a:rPr lang="en-US" sz="1200" dirty="0" err="1" smtClean="0">
                <a:latin typeface="Courier"/>
                <a:cs typeface="Courier"/>
              </a:rPr>
              <a:t>passwordAdvice</a:t>
            </a:r>
            <a:r>
              <a:rPr lang="en-US" sz="1200" dirty="0" smtClean="0">
                <a:latin typeface="Courier"/>
                <a:cs typeface="Courier"/>
              </a:rPr>
              <a:t>”; }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FF0000"/>
                </a:solidFill>
                <a:latin typeface="Courier"/>
                <a:cs typeface="Courier"/>
              </a:rPr>
              <a:t>    </a:t>
            </a:r>
            <a:r>
              <a:rPr lang="en-US" sz="1200" dirty="0" err="1" smtClean="0">
                <a:solidFill>
                  <a:srgbClr val="FF0000"/>
                </a:solidFill>
                <a:latin typeface="Courier"/>
                <a:cs typeface="Courier"/>
              </a:rPr>
              <a:t>db.CreateUser</a:t>
            </a:r>
            <a:r>
              <a:rPr lang="en-US" sz="1200" dirty="0" smtClean="0">
                <a:latin typeface="Courier"/>
                <a:cs typeface="Courier"/>
              </a:rPr>
              <a:t>(email, password);</a:t>
            </a:r>
          </a:p>
          <a:p>
            <a:pPr marL="0" indent="0">
              <a:buNone/>
            </a:pPr>
            <a:r>
              <a:rPr lang="en-US" sz="1200" dirty="0" smtClean="0">
                <a:latin typeface="Courier"/>
                <a:cs typeface="Courier"/>
              </a:rPr>
              <a:t>    </a:t>
            </a:r>
            <a:r>
              <a:rPr lang="en-US" sz="1200" dirty="0" smtClean="0">
                <a:solidFill>
                  <a:srgbClr val="0000FF"/>
                </a:solidFill>
                <a:latin typeface="Courier"/>
                <a:cs typeface="Courier"/>
              </a:rPr>
              <a:t>return</a:t>
            </a:r>
            <a:r>
              <a:rPr lang="en-US" sz="1200" dirty="0" smtClean="0">
                <a:latin typeface="Courier"/>
                <a:cs typeface="Courier"/>
              </a:rPr>
              <a:t> “/welcome”;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A03B9-8A8C-45EB-B664-B7C47432550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1305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point is: for</a:t>
            </a:r>
            <a:r>
              <a:rPr lang="en-US" baseline="0" dirty="0" smtClean="0"/>
              <a:t> every variable you change to an immutable value, that’s one fewer thing you have to hold in your head.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A03B9-8A8C-45EB-B664-B7C47432550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4613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Locking is for wimps.</a:t>
            </a:r>
          </a:p>
          <a:p>
            <a:r>
              <a:rPr lang="en-US" dirty="0" smtClean="0"/>
              <a:t>Concurrency</a:t>
            </a:r>
            <a:r>
              <a:rPr lang="en-US" baseline="0" dirty="0" smtClean="0"/>
              <a:t> is, frankly, a great excuse to favor immutability. The real reason is to reduce the moving parts.</a:t>
            </a:r>
          </a:p>
          <a:p>
            <a:r>
              <a:rPr lang="en-US" baseline="0" dirty="0" smtClean="0"/>
              <a:t>Functional programming tries to reduce moving parts; OO  tries to hide them inside of objects.  We can do better: we can do both.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A03B9-8A8C-45EB-B664-B7C47432550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543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Effective C#, Bill recommends only making</a:t>
            </a:r>
            <a:r>
              <a:rPr lang="en-US" baseline="0" dirty="0" smtClean="0"/>
              <a:t> atomic types immutable, but I advocate for most or all types to be immutable. Yes, go to the trouble of cloning on mod.</a:t>
            </a:r>
          </a:p>
          <a:p>
            <a:r>
              <a:rPr lang="en-US" baseline="0" dirty="0" smtClean="0"/>
              <a:t>“Your ﬁrst choice for types that store data should be immutable, atomic value types.”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A03B9-8A8C-45EB-B664-B7C47432550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0850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Default</a:t>
            </a:r>
            <a:r>
              <a:rPr lang="en-US" baseline="0" dirty="0" smtClean="0"/>
              <a:t> mutability is accidental complexity.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A03B9-8A8C-45EB-B664-B7C47432550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0961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Is private</a:t>
            </a:r>
            <a:r>
              <a:rPr lang="en-US" baseline="0" dirty="0" smtClean="0"/>
              <a:t> the default field access? Is my constructor syntax right? Does this give a compiler error if not </a:t>
            </a:r>
            <a:r>
              <a:rPr lang="en-US" baseline="0" dirty="0" err="1" smtClean="0"/>
              <a:t>init-ed</a:t>
            </a:r>
            <a:r>
              <a:rPr lang="en-US" baseline="0" dirty="0" smtClean="0"/>
              <a:t> in constructor?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A03B9-8A8C-45EB-B664-B7C47432550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0202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Is this right?</a:t>
            </a:r>
          </a:p>
          <a:p>
            <a:r>
              <a:rPr lang="en-US" dirty="0" smtClean="0"/>
              <a:t>Points:</a:t>
            </a:r>
            <a:r>
              <a:rPr lang="en-US" baseline="0" dirty="0" smtClean="0"/>
              <a:t> 1) </a:t>
            </a:r>
            <a:r>
              <a:rPr lang="en-US" baseline="0" dirty="0" err="1" smtClean="0"/>
              <a:t>Ienumerable</a:t>
            </a:r>
            <a:r>
              <a:rPr lang="en-US" baseline="0" dirty="0" smtClean="0"/>
              <a:t> because it can’t be modified</a:t>
            </a:r>
          </a:p>
          <a:p>
            <a:r>
              <a:rPr lang="en-US" baseline="0" dirty="0" smtClean="0"/>
              <a:t>2) Copy it, because it is not final – we might be passed a mutable object</a:t>
            </a:r>
          </a:p>
          <a:p>
            <a:r>
              <a:rPr lang="en-US" baseline="0" dirty="0" smtClean="0"/>
              <a:t>3) Phone must also be immutable. All the way down the composition chain, we need immutable reference types, or else FAILURE.</a:t>
            </a:r>
          </a:p>
          <a:p>
            <a:r>
              <a:rPr lang="en-US" baseline="0" dirty="0" smtClean="0"/>
              <a:t>This is why default mutability is a negative. Default mutability is accidental complexity.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A03B9-8A8C-45EB-B664-B7C47432550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0202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  <a:p>
            <a:r>
              <a:rPr lang="en-US" baseline="0" dirty="0" smtClean="0"/>
              <a:t>Transition: and we’re copying lists all over the place. Immutable -&gt; more copying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A03B9-8A8C-45EB-B664-B7C47432550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0202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Stuff about the hype it had way back when Java was new:</a:t>
            </a:r>
          </a:p>
          <a:p>
            <a:r>
              <a:rPr lang="en-US" dirty="0" smtClean="0"/>
              <a:t>We were going to grab objects off the shelf and plug them together like tinker toys and </a:t>
            </a:r>
            <a:r>
              <a:rPr lang="en-US" dirty="0" err="1" smtClean="0"/>
              <a:t>wa</a:t>
            </a:r>
            <a:r>
              <a:rPr lang="en-US" dirty="0" smtClean="0"/>
              <a:t>-la, applications would emerge.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A03B9-8A8C-45EB-B664-B7C47432550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6251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Functional programming deals often with list processing.</a:t>
            </a:r>
          </a:p>
          <a:p>
            <a:r>
              <a:rPr lang="en-US" dirty="0" smtClean="0"/>
              <a:t>Think</a:t>
            </a:r>
            <a:r>
              <a:rPr lang="en-US" baseline="0" dirty="0" smtClean="0"/>
              <a:t> of it as a pipeline.</a:t>
            </a:r>
          </a:p>
          <a:p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Because the original list is immutable, adding to the beginning does not copy the list.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A03B9-8A8C-45EB-B664-B7C47432550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7907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Confirm: can use F#’s list</a:t>
            </a:r>
            <a:r>
              <a:rPr lang="en-US" baseline="0" dirty="0" smtClean="0"/>
              <a:t> in C#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A03B9-8A8C-45EB-B664-B7C47432550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02025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Does</a:t>
            </a:r>
            <a:r>
              <a:rPr lang="en-US" baseline="0" dirty="0" smtClean="0"/>
              <a:t> this work?</a:t>
            </a:r>
          </a:p>
          <a:p>
            <a:r>
              <a:rPr lang="en-US" baseline="0" dirty="0" smtClean="0"/>
              <a:t>There’s a library </a:t>
            </a:r>
            <a:r>
              <a:rPr lang="en-US" baseline="0" dirty="0" err="1" smtClean="0"/>
              <a:t>FSharpx</a:t>
            </a:r>
            <a:r>
              <a:rPr lang="en-US" baseline="0" dirty="0" smtClean="0"/>
              <a:t> that makes this prettier.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A03B9-8A8C-45EB-B664-B7C47432550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02025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</a:t>
            </a:r>
            <a:r>
              <a:rPr lang="en-US" baseline="0" dirty="0" smtClean="0"/>
              <a:t> would be a great time for a story or a joke or something.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A03B9-8A8C-45EB-B664-B7C47432550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02025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Mention somewhere: we can abstract above the Von Neumann</a:t>
            </a:r>
            <a:r>
              <a:rPr lang="en-US" baseline="0" dirty="0" smtClean="0"/>
              <a:t> architecture. We don’t have to turn the problem into computer language anymore. We need to write about the problem in problem space.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A03B9-8A8C-45EB-B664-B7C47432550C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45475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Example of the Pricing Engine</a:t>
            </a:r>
          </a:p>
          <a:p>
            <a:r>
              <a:rPr lang="en-US" dirty="0" smtClean="0"/>
              <a:t>This lets us separate the “how” from the “what.” basically, encode some design patterns.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A03B9-8A8C-45EB-B664-B7C47432550C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43656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</a:t>
            </a:r>
          </a:p>
          <a:p>
            <a:r>
              <a:rPr lang="en-US" dirty="0" smtClean="0"/>
              <a:t>Every time we start a thread</a:t>
            </a:r>
          </a:p>
          <a:p>
            <a:r>
              <a:rPr lang="en-US" dirty="0" err="1" smtClean="0"/>
              <a:t>onClick</a:t>
            </a:r>
            <a:r>
              <a:rPr lang="en-US" dirty="0" smtClean="0"/>
              <a:t> events to buttons</a:t>
            </a:r>
          </a:p>
          <a:p>
            <a:r>
              <a:rPr lang="en-US" dirty="0" smtClean="0"/>
              <a:t>Dependency injection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A03B9-8A8C-45EB-B664-B7C47432550C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76235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r>
              <a:rPr lang="en-US" dirty="0" smtClean="0"/>
              <a:t>,</a:t>
            </a:r>
            <a:r>
              <a:rPr lang="en-US" baseline="0" dirty="0" smtClean="0"/>
              <a:t> we do this all the time.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A03B9-8A8C-45EB-B664-B7C47432550C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2946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Why, just yesterday I hit</a:t>
            </a:r>
            <a:r>
              <a:rPr lang="en-US" baseline="0" dirty="0" smtClean="0"/>
              <a:t> an instance where I needed to pass in how to implement one piece of an operation.</a:t>
            </a:r>
          </a:p>
          <a:p>
            <a:r>
              <a:rPr lang="en-US" baseline="0" dirty="0" smtClean="0"/>
              <a:t>This can replace the template pattern or the strategy pattern.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A03B9-8A8C-45EB-B664-B7C47432550C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43472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A03B9-8A8C-45EB-B664-B7C47432550C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7907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Functional programming is yet another way to solve</a:t>
            </a:r>
            <a:r>
              <a:rPr lang="en-US" baseline="0" dirty="0" smtClean="0"/>
              <a:t> problems, providing its own kind of glue, its own ways of putting the pieces together.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A03B9-8A8C-45EB-B664-B7C47432550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03839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Mention</a:t>
            </a:r>
            <a:r>
              <a:rPr lang="en-US" baseline="0" dirty="0" smtClean="0"/>
              <a:t> testability. When you’re passing in the method to call, you don’t have to mock an object.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A03B9-8A8C-45EB-B664-B7C47432550C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84390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</a:t>
            </a:r>
            <a:r>
              <a:rPr lang="en-US" baseline="0" dirty="0" smtClean="0"/>
              <a:t> example needs:</a:t>
            </a:r>
          </a:p>
          <a:p>
            <a:pPr marL="0" indent="0">
              <a:buNone/>
            </a:pPr>
            <a:r>
              <a:rPr lang="en-US" sz="1200" dirty="0" smtClean="0">
                <a:latin typeface="Courier"/>
                <a:cs typeface="Courier"/>
              </a:rPr>
              <a:t>type Something = | Variable of string * (</a:t>
            </a:r>
            <a:r>
              <a:rPr lang="en-US" sz="1200" dirty="0" err="1" smtClean="0">
                <a:latin typeface="Courier"/>
                <a:cs typeface="Courier"/>
              </a:rPr>
              <a:t>int</a:t>
            </a:r>
            <a:r>
              <a:rPr lang="en-US" sz="1200" dirty="0" smtClean="0">
                <a:latin typeface="Courier"/>
                <a:cs typeface="Courier"/>
              </a:rPr>
              <a:t> -&gt; float)</a:t>
            </a:r>
          </a:p>
          <a:p>
            <a:pPr marL="0" indent="0">
              <a:buNone/>
            </a:pPr>
            <a:endParaRPr lang="en-US" sz="12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200" dirty="0" smtClean="0">
                <a:latin typeface="Courier"/>
                <a:cs typeface="Courier"/>
              </a:rPr>
              <a:t>let </a:t>
            </a:r>
            <a:r>
              <a:rPr lang="en-US" sz="1200" dirty="0" err="1" smtClean="0">
                <a:latin typeface="Courier"/>
                <a:cs typeface="Courier"/>
              </a:rPr>
              <a:t>valueAt</a:t>
            </a:r>
            <a:r>
              <a:rPr lang="en-US" sz="1200" dirty="0" smtClean="0">
                <a:latin typeface="Courier"/>
                <a:cs typeface="Courier"/>
              </a:rPr>
              <a:t> (Variable(_,</a:t>
            </a:r>
            <a:r>
              <a:rPr lang="en-US" sz="1200" dirty="0" err="1" smtClean="0">
                <a:latin typeface="Courier"/>
                <a:cs typeface="Courier"/>
              </a:rPr>
              <a:t>calc</a:t>
            </a:r>
            <a:r>
              <a:rPr lang="en-US" sz="1200" dirty="0" smtClean="0">
                <a:latin typeface="Courier"/>
                <a:cs typeface="Courier"/>
              </a:rPr>
              <a:t>)) (</a:t>
            </a:r>
            <a:r>
              <a:rPr lang="en-US" sz="1200" dirty="0" err="1" smtClean="0">
                <a:latin typeface="Courier"/>
                <a:cs typeface="Courier"/>
              </a:rPr>
              <a:t>t:int</a:t>
            </a:r>
            <a:r>
              <a:rPr lang="en-US" sz="1200" dirty="0" smtClean="0">
                <a:latin typeface="Courier"/>
                <a:cs typeface="Courier"/>
              </a:rPr>
              <a:t>) = </a:t>
            </a:r>
            <a:r>
              <a:rPr lang="en-US" sz="1200" dirty="0" err="1" smtClean="0">
                <a:latin typeface="Courier"/>
                <a:cs typeface="Courier"/>
              </a:rPr>
              <a:t>calc</a:t>
            </a:r>
            <a:r>
              <a:rPr lang="en-US" sz="1200" dirty="0" smtClean="0">
                <a:latin typeface="Courier"/>
                <a:cs typeface="Courier"/>
              </a:rPr>
              <a:t> 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A03B9-8A8C-45EB-B664-B7C47432550C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84390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Mention</a:t>
            </a:r>
            <a:r>
              <a:rPr lang="en-US" baseline="0" dirty="0" smtClean="0"/>
              <a:t> testability. When you’re passing in the method to call, you don’t have to mock an object.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A03B9-8A8C-45EB-B664-B7C47432550C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84390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Mention</a:t>
            </a:r>
            <a:r>
              <a:rPr lang="en-US" baseline="0" dirty="0" smtClean="0"/>
              <a:t> testability. When you’re passing in the method to call, you don’t have to mock an object.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A03B9-8A8C-45EB-B664-B7C47432550C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84390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Mention that much of what we call functional programming is now better described</a:t>
            </a:r>
            <a:r>
              <a:rPr lang="en-US" baseline="0" dirty="0" smtClean="0"/>
              <a:t> as “expression-oriented”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A03B9-8A8C-45EB-B664-B7C47432550C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93642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My</a:t>
            </a:r>
            <a:r>
              <a:rPr lang="en-US" baseline="0" dirty="0" smtClean="0"/>
              <a:t> husband won’t let me tell him how to do the stuff I ask him to do.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A03B9-8A8C-45EB-B664-B7C47432550C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66280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Put an example in here!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A03B9-8A8C-45EB-B664-B7C47432550C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43155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Excel is another example. We specify the</a:t>
            </a:r>
            <a:r>
              <a:rPr lang="en-US" baseline="0" dirty="0" smtClean="0"/>
              <a:t> relationships between the cells, not the order of calculation. LINQ, of course.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A03B9-8A8C-45EB-B664-B7C47432550C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08889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Point out that we can </a:t>
            </a:r>
            <a:r>
              <a:rPr lang="en-US" dirty="0" err="1" smtClean="0"/>
              <a:t>separet</a:t>
            </a:r>
            <a:r>
              <a:rPr lang="en-US" dirty="0" smtClean="0"/>
              <a:t> the “what” from</a:t>
            </a:r>
            <a:r>
              <a:rPr lang="en-US" baseline="0" dirty="0" smtClean="0"/>
              <a:t> the “how” better because of the verbs. We can pass the “what” around into </a:t>
            </a:r>
            <a:r>
              <a:rPr lang="en-US" baseline="0" dirty="0" err="1" smtClean="0"/>
              <a:t>fucntions</a:t>
            </a:r>
            <a:r>
              <a:rPr lang="en-US" baseline="0" dirty="0" smtClean="0"/>
              <a:t> that know the “how”.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A03B9-8A8C-45EB-B664-B7C47432550C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64864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Point out that we can </a:t>
            </a:r>
            <a:r>
              <a:rPr lang="en-US" dirty="0" err="1" smtClean="0"/>
              <a:t>separet</a:t>
            </a:r>
            <a:r>
              <a:rPr lang="en-US" dirty="0" smtClean="0"/>
              <a:t> the “what” from</a:t>
            </a:r>
            <a:r>
              <a:rPr lang="en-US" baseline="0" dirty="0" smtClean="0"/>
              <a:t> the “how” better because of the verbs. We can pass the “what” around into </a:t>
            </a:r>
            <a:r>
              <a:rPr lang="en-US" baseline="0" dirty="0" err="1" smtClean="0"/>
              <a:t>fucntions</a:t>
            </a:r>
            <a:r>
              <a:rPr lang="en-US" baseline="0" dirty="0" smtClean="0"/>
              <a:t> that know the “how”.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A03B9-8A8C-45EB-B664-B7C47432550C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6486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Wikipedia</a:t>
            </a:r>
            <a:r>
              <a:rPr lang="en-US" baseline="0" dirty="0" smtClean="0"/>
              <a:t> lists over 25 programming paradigms.</a:t>
            </a:r>
          </a:p>
          <a:p>
            <a:r>
              <a:rPr lang="en-US" baseline="0" dirty="0" smtClean="0"/>
              <a:t>Each paradigm is suited to a particular problem set.</a:t>
            </a:r>
          </a:p>
          <a:p>
            <a:r>
              <a:rPr lang="en-US" baseline="0" dirty="0" smtClean="0"/>
              <a:t>Each presents its own way of solving problems. The more we know, the more tools we have – not necessarily to use to solve the problem, either. We have more ways of thinking about the problem.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A03B9-8A8C-45EB-B664-B7C47432550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35786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a filter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A03B9-8A8C-45EB-B664-B7C47432550C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89324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 have to think about</a:t>
            </a:r>
            <a:r>
              <a:rPr lang="en-US" baseline="0" dirty="0" smtClean="0"/>
              <a:t> this. You have to follow the logic and picture it in order to name what it is doing.</a:t>
            </a:r>
          </a:p>
          <a:p>
            <a:r>
              <a:rPr lang="en-US" baseline="0" dirty="0" smtClean="0"/>
              <a:t>This is very readable BECAUSE IT IS FAMILIAR.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 have the power to create new idioms!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A03B9-8A8C-45EB-B664-B7C47432550C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54995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String typing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A03B9-8A8C-45EB-B664-B7C47432550C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11211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more specific we are with the type of data, the more the compiler can help us.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A03B9-8A8C-45EB-B664-B7C47432550C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63672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Type Safety.</a:t>
            </a:r>
          </a:p>
          <a:p>
            <a:r>
              <a:rPr lang="en-US" dirty="0" smtClean="0"/>
              <a:t>Catch</a:t>
            </a:r>
            <a:r>
              <a:rPr lang="en-US" baseline="0" dirty="0" smtClean="0"/>
              <a:t> errors as early as possible.</a:t>
            </a:r>
          </a:p>
          <a:p>
            <a:r>
              <a:rPr lang="en-US" baseline="0" dirty="0" smtClean="0"/>
              <a:t>Provide meaning to data.</a:t>
            </a:r>
          </a:p>
          <a:p>
            <a:r>
              <a:rPr lang="en-US" baseline="0" dirty="0" smtClean="0"/>
              <a:t>Encapsulation, while we’re at it.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A03B9-8A8C-45EB-B664-B7C47432550C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72288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Emphasizes</a:t>
            </a:r>
            <a:r>
              <a:rPr lang="en-US" baseline="0" dirty="0" smtClean="0"/>
              <a:t> creating a language to describe the domain, and carefully naming each type in the system.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A03B9-8A8C-45EB-B664-B7C47432550C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49728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Well, it is statically</a:t>
            </a:r>
            <a:r>
              <a:rPr lang="en-US" baseline="0" dirty="0" smtClean="0"/>
              <a:t> typed. How we use that is up to us.</a:t>
            </a:r>
          </a:p>
          <a:p>
            <a:r>
              <a:rPr lang="en-US" baseline="0" dirty="0" smtClean="0"/>
              <a:t>When we pass in a </a:t>
            </a:r>
            <a:r>
              <a:rPr lang="en-US" baseline="0" dirty="0" err="1" smtClean="0"/>
              <a:t>firstname</a:t>
            </a:r>
            <a:r>
              <a:rPr lang="en-US" baseline="0" dirty="0" smtClean="0"/>
              <a:t> and the type is string, we’re not specifying what the object is. string is not the meaning of that data – it is how the data is stored.</a:t>
            </a:r>
          </a:p>
          <a:p>
            <a:endParaRPr lang="en-US" baseline="0" dirty="0" smtClean="0"/>
          </a:p>
          <a:p>
            <a:r>
              <a:rPr lang="en-US" baseline="0" dirty="0" smtClean="0"/>
              <a:t>Erasure messes up runtime type checking.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A03B9-8A8C-45EB-B664-B7C47432550C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68706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Type Safety.</a:t>
            </a:r>
          </a:p>
          <a:p>
            <a:r>
              <a:rPr lang="en-US" dirty="0" smtClean="0"/>
              <a:t>Catch</a:t>
            </a:r>
            <a:r>
              <a:rPr lang="en-US" baseline="0" dirty="0" smtClean="0"/>
              <a:t> errors as early as possible.</a:t>
            </a:r>
          </a:p>
          <a:p>
            <a:r>
              <a:rPr lang="en-US" baseline="0" dirty="0" smtClean="0"/>
              <a:t>Provide meaning to data.</a:t>
            </a:r>
          </a:p>
          <a:p>
            <a:r>
              <a:rPr lang="en-US" baseline="0" dirty="0" smtClean="0"/>
              <a:t>Encapsulation, while we’re at it.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A03B9-8A8C-45EB-B664-B7C47432550C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72288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They say about Haskell, if you</a:t>
            </a:r>
            <a:r>
              <a:rPr lang="en-US" baseline="0" dirty="0" smtClean="0"/>
              <a:t> can get your program to compile, it’s probably right.</a:t>
            </a:r>
          </a:p>
          <a:p>
            <a:r>
              <a:rPr lang="en-US" baseline="0" dirty="0" smtClean="0"/>
              <a:t>Catch the errors early, dammit.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There’s being picky about what we want, and then there’s being specific about what we want.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A03B9-8A8C-45EB-B664-B7C47432550C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65673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They say about Haskell, if you</a:t>
            </a:r>
            <a:r>
              <a:rPr lang="en-US" baseline="0" dirty="0" smtClean="0"/>
              <a:t> can get your program to compile, it’s probably right.</a:t>
            </a:r>
          </a:p>
          <a:p>
            <a:r>
              <a:rPr lang="en-US" baseline="0" dirty="0" smtClean="0"/>
              <a:t>Catch the errors early, dammit.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There’s being picky about what we want, and then there’s being specific about what we want.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A03B9-8A8C-45EB-B664-B7C47432550C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6567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each principle,</a:t>
            </a:r>
            <a:r>
              <a:rPr lang="en-US" baseline="0" dirty="0" smtClean="0"/>
              <a:t> we will see these six points.</a:t>
            </a:r>
          </a:p>
          <a:p>
            <a:r>
              <a:rPr lang="en-US" baseline="0" dirty="0" smtClean="0"/>
              <a:t>Counterclockwise, people, because this talk is about learning new ways to think.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A03B9-8A8C-45EB-B664-B7C47432550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12084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They say about Haskell, if you</a:t>
            </a:r>
            <a:r>
              <a:rPr lang="en-US" baseline="0" dirty="0" smtClean="0"/>
              <a:t> can get your program to compile, it’s probably right.</a:t>
            </a:r>
          </a:p>
          <a:p>
            <a:r>
              <a:rPr lang="en-US" baseline="0" dirty="0" smtClean="0"/>
              <a:t>Catch the errors early, dammit.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There’s being picky about what we want, and then there’s being specific about what we want.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A03B9-8A8C-45EB-B664-B7C47432550C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65673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Specificness</a:t>
            </a:r>
            <a:r>
              <a:rPr lang="en-US" dirty="0" smtClean="0"/>
              <a:t> is another part of strong typing.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A03B9-8A8C-45EB-B664-B7C47432550C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1392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Specificness</a:t>
            </a:r>
            <a:r>
              <a:rPr lang="en-US" dirty="0" smtClean="0"/>
              <a:t> is another part of strong typing.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A03B9-8A8C-45EB-B664-B7C47432550C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1392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Specificness</a:t>
            </a:r>
            <a:r>
              <a:rPr lang="en-US" dirty="0" smtClean="0"/>
              <a:t> is another part of strong typing.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A03B9-8A8C-45EB-B664-B7C47432550C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1392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more specific.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A03B9-8A8C-45EB-B664-B7C47432550C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1392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Laziness as a programmer virtue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A03B9-8A8C-45EB-B664-B7C47432550C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998434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Pass around how to get something, instead of getting it every time.</a:t>
            </a:r>
          </a:p>
          <a:p>
            <a:r>
              <a:rPr lang="en-US" dirty="0" smtClean="0"/>
              <a:t>Of course we do lazy initialization, such as in Hibernate. But that bites us because we’re not passing the full “how</a:t>
            </a:r>
            <a:r>
              <a:rPr lang="en-US" baseline="0" dirty="0" smtClean="0"/>
              <a:t> to do it” back to the remote-invocation system.</a:t>
            </a:r>
          </a:p>
          <a:p>
            <a:r>
              <a:rPr lang="en-US" baseline="0" dirty="0" smtClean="0"/>
              <a:t>LINQ expressions work like this, passing around the “how.” this can burn you, because they get evaluated again at each access</a:t>
            </a:r>
          </a:p>
          <a:p>
            <a:r>
              <a:rPr lang="en-US" baseline="0" dirty="0" smtClean="0"/>
              <a:t>C# 4.0 has a Lazy&lt;T&gt;.</a:t>
            </a:r>
          </a:p>
          <a:p>
            <a:r>
              <a:rPr lang="en-US" baseline="0" dirty="0" smtClean="0"/>
              <a:t>Futures are another example.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A03B9-8A8C-45EB-B664-B7C47432550C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2713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Instead of passing around the result of some </a:t>
            </a:r>
            <a:r>
              <a:rPr lang="en-US" baseline="0" dirty="0" smtClean="0"/>
              <a:t>calculation, we’re passing around how to get that result.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Two result expressions in a conditional – one of those will never be used.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A03B9-8A8C-45EB-B664-B7C47432550C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077589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F9F7C0-00AA-4E3A-B7E0-B829C5F69B60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12772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A03B9-8A8C-45EB-B664-B7C47432550C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6734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The real reason is to reduce the moving parts.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A03B9-8A8C-45EB-B664-B7C47432550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543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point is: for</a:t>
            </a:r>
            <a:r>
              <a:rPr lang="en-US" baseline="0" dirty="0" smtClean="0"/>
              <a:t> every variable you change to an immutable value, that’s one fewer thing you have to hold in your head.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A03B9-8A8C-45EB-B664-B7C47432550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4613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Stateles</a:t>
            </a:r>
            <a:r>
              <a:rPr lang="en-US" baseline="0" dirty="0" smtClean="0"/>
              <a:t> 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A03B9-8A8C-45EB-B664-B7C47432550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0850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Stateles</a:t>
            </a:r>
            <a:r>
              <a:rPr lang="en-US" baseline="0" dirty="0" smtClean="0"/>
              <a:t> 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A03B9-8A8C-45EB-B664-B7C47432550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085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CA948-8985-4C88-A988-7188DCEE65B3}" type="datetimeFigureOut">
              <a:rPr lang="en-US" smtClean="0"/>
              <a:t>8/27/2012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A12AC-75CC-454C-9022-DD9FD128E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220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CA948-8985-4C88-A988-7188DCEE65B3}" type="datetimeFigureOut">
              <a:rPr lang="en-US" smtClean="0"/>
              <a:t>8/27/2012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A12AC-75CC-454C-9022-DD9FD128E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349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CA948-8985-4C88-A988-7188DCEE65B3}" type="datetimeFigureOut">
              <a:rPr lang="en-US" smtClean="0"/>
              <a:t>8/27/2012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A12AC-75CC-454C-9022-DD9FD128E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23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CA948-8985-4C88-A988-7188DCEE65B3}" type="datetimeFigureOut">
              <a:rPr lang="en-US" smtClean="0"/>
              <a:t>8/27/2012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A12AC-75CC-454C-9022-DD9FD128E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285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CA948-8985-4C88-A988-7188DCEE65B3}" type="datetimeFigureOut">
              <a:rPr lang="en-US" smtClean="0"/>
              <a:t>8/27/2012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A12AC-75CC-454C-9022-DD9FD128E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299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CA948-8985-4C88-A988-7188DCEE65B3}" type="datetimeFigureOut">
              <a:rPr lang="en-US" smtClean="0"/>
              <a:t>8/27/2012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A12AC-75CC-454C-9022-DD9FD128E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933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CA948-8985-4C88-A988-7188DCEE65B3}" type="datetimeFigureOut">
              <a:rPr lang="en-US" smtClean="0"/>
              <a:t>8/27/2012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A12AC-75CC-454C-9022-DD9FD128E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231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CA948-8985-4C88-A988-7188DCEE65B3}" type="datetimeFigureOut">
              <a:rPr lang="en-US" smtClean="0"/>
              <a:t>8/27/2012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A12AC-75CC-454C-9022-DD9FD128E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124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CA948-8985-4C88-A988-7188DCEE65B3}" type="datetimeFigureOut">
              <a:rPr lang="en-US" smtClean="0"/>
              <a:t>8/27/2012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A12AC-75CC-454C-9022-DD9FD128E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592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CA948-8985-4C88-A988-7188DCEE65B3}" type="datetimeFigureOut">
              <a:rPr lang="en-US" smtClean="0"/>
              <a:t>8/27/2012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A12AC-75CC-454C-9022-DD9FD128E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967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CA948-8985-4C88-A988-7188DCEE65B3}" type="datetimeFigureOut">
              <a:rPr lang="en-US" smtClean="0"/>
              <a:t>8/27/2012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A12AC-75CC-454C-9022-DD9FD128E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42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5CA948-8985-4C88-A988-7188DCEE65B3}" type="datetimeFigureOut">
              <a:rPr lang="en-US" smtClean="0"/>
              <a:t>8/27/2012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1A12AC-75CC-454C-9022-DD9FD128E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818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eg"/><Relationship Id="rId5" Type="http://schemas.openxmlformats.org/officeDocument/2006/relationships/image" Target="../media/image18.jpeg"/><Relationship Id="rId4" Type="http://schemas.openxmlformats.org/officeDocument/2006/relationships/image" Target="../media/image17.jpe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1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12.png"/><Relationship Id="rId4" Type="http://schemas.openxmlformats.org/officeDocument/2006/relationships/image" Target="../media/image25.jpe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11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12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30.jpe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jpeg"/><Relationship Id="rId13" Type="http://schemas.openxmlformats.org/officeDocument/2006/relationships/image" Target="../media/image42.gif"/><Relationship Id="rId3" Type="http://schemas.openxmlformats.org/officeDocument/2006/relationships/image" Target="../media/image32.png"/><Relationship Id="rId7" Type="http://schemas.openxmlformats.org/officeDocument/2006/relationships/image" Target="../media/image36.jpeg"/><Relationship Id="rId12" Type="http://schemas.openxmlformats.org/officeDocument/2006/relationships/image" Target="../media/image41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jpe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0" Type="http://schemas.openxmlformats.org/officeDocument/2006/relationships/image" Target="../media/image39.jpe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819400"/>
            <a:ext cx="8534400" cy="1470025"/>
          </a:xfrm>
        </p:spPr>
        <p:txBody>
          <a:bodyPr/>
          <a:lstStyle/>
          <a:p>
            <a:r>
              <a:rPr lang="en-US" dirty="0" smtClean="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Functional Principles for OO Development</a:t>
            </a:r>
            <a:endParaRPr lang="en-US" dirty="0"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943600" y="5410200"/>
            <a:ext cx="220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@</a:t>
            </a:r>
            <a:r>
              <a:rPr lang="en-US" sz="2400" dirty="0" err="1" smtClean="0"/>
              <a:t>jessitron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685800" y="5410200"/>
            <a:ext cx="2743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Jessica Kerr</a:t>
            </a:r>
            <a:endParaRPr lang="en-US" sz="2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897989" y="-2831186"/>
            <a:ext cx="1530050" cy="8564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175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0"/>
            <a:ext cx="1828800" cy="19710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the point?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384016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Testable</a:t>
            </a:r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Easier to understand</a:t>
            </a:r>
          </a:p>
          <a:p>
            <a:pPr marL="0" indent="0" algn="ctr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26050"/>
            <a:ext cx="9144000" cy="163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12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un 13"/>
          <p:cNvSpPr/>
          <p:nvPr/>
        </p:nvSpPr>
        <p:spPr>
          <a:xfrm>
            <a:off x="914400" y="-631"/>
            <a:ext cx="6858000" cy="6705600"/>
          </a:xfrm>
          <a:prstGeom prst="su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382000" cy="1143000"/>
          </a:xfrm>
        </p:spPr>
        <p:txBody>
          <a:bodyPr/>
          <a:lstStyle/>
          <a:p>
            <a:r>
              <a:rPr lang="en-US" dirty="0" smtClean="0"/>
              <a:t>Data In -&gt; ? -&gt; Data out</a:t>
            </a:r>
            <a:endParaRPr lang="en-US" dirty="0"/>
          </a:p>
        </p:txBody>
      </p:sp>
      <p:sp>
        <p:nvSpPr>
          <p:cNvPr id="8" name="Chord 7"/>
          <p:cNvSpPr/>
          <p:nvPr/>
        </p:nvSpPr>
        <p:spPr>
          <a:xfrm>
            <a:off x="1905000" y="2667000"/>
            <a:ext cx="1143000" cy="1066800"/>
          </a:xfrm>
          <a:prstGeom prst="chor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input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Teardrop 8"/>
          <p:cNvSpPr/>
          <p:nvPr/>
        </p:nvSpPr>
        <p:spPr>
          <a:xfrm>
            <a:off x="5562600" y="2895600"/>
            <a:ext cx="1447800" cy="914400"/>
          </a:xfrm>
          <a:prstGeom prst="teardrop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output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971800" y="3200400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105400" y="3200400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loud 2"/>
          <p:cNvSpPr/>
          <p:nvPr/>
        </p:nvSpPr>
        <p:spPr>
          <a:xfrm>
            <a:off x="3657600" y="5943600"/>
            <a:ext cx="1295400" cy="685800"/>
          </a:xfrm>
          <a:prstGeom prst="cloud">
            <a:avLst/>
          </a:prstGeom>
          <a:solidFill>
            <a:srgbClr val="800000"/>
          </a:solidFill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505200" y="2514600"/>
            <a:ext cx="1447800" cy="144780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337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8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43200000">
                                      <p:cBhvr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3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7959E-6 -0.46688 L -4.77959E-6 5.61371E-6 " pathEditMode="relative" ptsTypes="AA">
                                      <p:cBhvr>
                                        <p:cTn id="2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4" grpId="2" animBg="1"/>
      <p:bldP spid="3" grpId="0" animBg="1"/>
      <p:bldP spid="3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already do 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133600"/>
            <a:ext cx="8229600" cy="399256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Injection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Utility methods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26050"/>
            <a:ext cx="9144000" cy="16319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0"/>
            <a:ext cx="1828800" cy="1793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341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good functions: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133600"/>
            <a:ext cx="8229600" cy="3992563"/>
          </a:xfrm>
        </p:spPr>
        <p:txBody>
          <a:bodyPr/>
          <a:lstStyle/>
          <a:p>
            <a:pPr marL="0" indent="0" algn="ctr">
              <a:lnSpc>
                <a:spcPct val="130000"/>
              </a:lnSpc>
              <a:buNone/>
            </a:pPr>
            <a:r>
              <a:rPr lang="en-US" dirty="0" smtClean="0"/>
              <a:t>1. Don’t access global state</a:t>
            </a:r>
          </a:p>
          <a:p>
            <a:pPr marL="0" indent="0" algn="ctr">
              <a:lnSpc>
                <a:spcPct val="130000"/>
              </a:lnSpc>
              <a:buNone/>
            </a:pPr>
            <a:r>
              <a:rPr lang="en-US" dirty="0" smtClean="0"/>
              <a:t>2. Don’t modify the input</a:t>
            </a:r>
          </a:p>
          <a:p>
            <a:pPr marL="0" indent="0" algn="ctr">
              <a:lnSpc>
                <a:spcPct val="130000"/>
              </a:lnSpc>
              <a:buNone/>
            </a:pPr>
            <a:r>
              <a:rPr lang="en-US" dirty="0" smtClean="0"/>
              <a:t>3. Don’t bother the rest of the world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26050"/>
            <a:ext cx="9144000" cy="163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546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What’s the 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133600"/>
            <a:ext cx="8229600" cy="3992563"/>
          </a:xfrm>
        </p:spPr>
        <p:txBody>
          <a:bodyPr/>
          <a:lstStyle/>
          <a:p>
            <a:pPr marL="0" indent="0" algn="ctr">
              <a:lnSpc>
                <a:spcPct val="130000"/>
              </a:lnSpc>
              <a:buNone/>
            </a:pPr>
            <a:r>
              <a:rPr lang="en-US" dirty="0" smtClean="0"/>
              <a:t>Think about the data flow.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26050"/>
            <a:ext cx="9144000" cy="16319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0"/>
            <a:ext cx="1828800" cy="1971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050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81400" y="152400"/>
            <a:ext cx="12192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Get unused deposits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505200" y="1219200"/>
            <a:ext cx="14478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Get unused donations</a:t>
            </a:r>
            <a:endParaRPr lang="en-US" dirty="0"/>
          </a:p>
        </p:txBody>
      </p:sp>
      <p:sp>
        <p:nvSpPr>
          <p:cNvPr id="5" name="Connector 4"/>
          <p:cNvSpPr/>
          <p:nvPr/>
        </p:nvSpPr>
        <p:spPr>
          <a:xfrm>
            <a:off x="4038600" y="6248400"/>
            <a:ext cx="381000" cy="381000"/>
          </a:xfrm>
          <a:prstGeom prst="flowChart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Curved Connector 8"/>
          <p:cNvCxnSpPr>
            <a:stCxn id="3" idx="3"/>
            <a:endCxn id="5" idx="6"/>
          </p:cNvCxnSpPr>
          <p:nvPr/>
        </p:nvCxnSpPr>
        <p:spPr>
          <a:xfrm flipH="1">
            <a:off x="4419600" y="1676400"/>
            <a:ext cx="533400" cy="4762500"/>
          </a:xfrm>
          <a:prstGeom prst="curvedConnector3">
            <a:avLst>
              <a:gd name="adj1" fmla="val -340951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3276600" y="2438400"/>
            <a:ext cx="19050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Create link record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276600" y="3581400"/>
            <a:ext cx="19050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Mark donation done</a:t>
            </a:r>
            <a:endParaRPr lang="en-US" dirty="0"/>
          </a:p>
        </p:txBody>
      </p:sp>
      <p:sp>
        <p:nvSpPr>
          <p:cNvPr id="13" name="Decision 12"/>
          <p:cNvSpPr/>
          <p:nvPr/>
        </p:nvSpPr>
        <p:spPr>
          <a:xfrm>
            <a:off x="3048000" y="4724400"/>
            <a:ext cx="2286000" cy="1219200"/>
          </a:xfrm>
          <a:prstGeom prst="flowChartDecisi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Deposit used up?</a:t>
            </a:r>
            <a:endParaRPr lang="en-US" dirty="0"/>
          </a:p>
        </p:txBody>
      </p:sp>
      <p:cxnSp>
        <p:nvCxnSpPr>
          <p:cNvPr id="16" name="Curved Connector 15"/>
          <p:cNvCxnSpPr>
            <a:stCxn id="13" idx="1"/>
            <a:endCxn id="3" idx="1"/>
          </p:cNvCxnSpPr>
          <p:nvPr/>
        </p:nvCxnSpPr>
        <p:spPr>
          <a:xfrm rot="10800000" flipH="1">
            <a:off x="3048000" y="1676400"/>
            <a:ext cx="457200" cy="3657600"/>
          </a:xfrm>
          <a:prstGeom prst="curvedConnector3">
            <a:avLst>
              <a:gd name="adj1" fmla="val -230663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/>
          <p:cNvCxnSpPr>
            <a:stCxn id="13" idx="2"/>
            <a:endCxn id="2" idx="1"/>
          </p:cNvCxnSpPr>
          <p:nvPr/>
        </p:nvCxnSpPr>
        <p:spPr>
          <a:xfrm rot="5400000" flipH="1">
            <a:off x="1219200" y="2971800"/>
            <a:ext cx="5334000" cy="609600"/>
          </a:xfrm>
          <a:prstGeom prst="curvedConnector4">
            <a:avLst>
              <a:gd name="adj1" fmla="val -4286"/>
              <a:gd name="adj2" fmla="val 555275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urved Connector 31"/>
          <p:cNvCxnSpPr>
            <a:stCxn id="13" idx="3"/>
            <a:endCxn id="5" idx="6"/>
          </p:cNvCxnSpPr>
          <p:nvPr/>
        </p:nvCxnSpPr>
        <p:spPr>
          <a:xfrm flipH="1">
            <a:off x="4419600" y="5334000"/>
            <a:ext cx="914400" cy="1104900"/>
          </a:xfrm>
          <a:prstGeom prst="curvedConnector3">
            <a:avLst>
              <a:gd name="adj1" fmla="val -25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2" idx="2"/>
            <a:endCxn id="3" idx="0"/>
          </p:cNvCxnSpPr>
          <p:nvPr/>
        </p:nvCxnSpPr>
        <p:spPr>
          <a:xfrm>
            <a:off x="4191000" y="1066800"/>
            <a:ext cx="38100" cy="152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3" idx="2"/>
            <a:endCxn id="11" idx="0"/>
          </p:cNvCxnSpPr>
          <p:nvPr/>
        </p:nvCxnSpPr>
        <p:spPr>
          <a:xfrm>
            <a:off x="4229100" y="21336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1" idx="2"/>
            <a:endCxn id="12" idx="0"/>
          </p:cNvCxnSpPr>
          <p:nvPr/>
        </p:nvCxnSpPr>
        <p:spPr>
          <a:xfrm>
            <a:off x="4229100" y="33528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2" idx="2"/>
            <a:endCxn id="13" idx="0"/>
          </p:cNvCxnSpPr>
          <p:nvPr/>
        </p:nvCxnSpPr>
        <p:spPr>
          <a:xfrm flipH="1">
            <a:off x="4191000" y="4495800"/>
            <a:ext cx="3810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695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3429000" y="2590800"/>
            <a:ext cx="19050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match</a:t>
            </a:r>
            <a:endParaRPr lang="en-US" dirty="0"/>
          </a:p>
        </p:txBody>
      </p:sp>
      <p:sp>
        <p:nvSpPr>
          <p:cNvPr id="4" name="Can 3"/>
          <p:cNvSpPr/>
          <p:nvPr/>
        </p:nvSpPr>
        <p:spPr>
          <a:xfrm>
            <a:off x="2209800" y="228600"/>
            <a:ext cx="1447800" cy="1066800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deposits</a:t>
            </a:r>
          </a:p>
        </p:txBody>
      </p:sp>
      <p:sp>
        <p:nvSpPr>
          <p:cNvPr id="15" name="Can 14"/>
          <p:cNvSpPr/>
          <p:nvPr/>
        </p:nvSpPr>
        <p:spPr>
          <a:xfrm>
            <a:off x="5334000" y="228600"/>
            <a:ext cx="1447800" cy="1066800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</a:t>
            </a:r>
            <a:r>
              <a:rPr lang="en-US" dirty="0" smtClean="0"/>
              <a:t>donations</a:t>
            </a:r>
            <a:endParaRPr lang="en-US" dirty="0"/>
          </a:p>
        </p:txBody>
      </p:sp>
      <p:sp>
        <p:nvSpPr>
          <p:cNvPr id="17" name="Can 16"/>
          <p:cNvSpPr/>
          <p:nvPr/>
        </p:nvSpPr>
        <p:spPr>
          <a:xfrm>
            <a:off x="2133600" y="5257800"/>
            <a:ext cx="1447800" cy="1066800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Store matches</a:t>
            </a:r>
            <a:endParaRPr lang="en-US" dirty="0"/>
          </a:p>
        </p:txBody>
      </p:sp>
      <p:sp>
        <p:nvSpPr>
          <p:cNvPr id="18" name="Can 17"/>
          <p:cNvSpPr/>
          <p:nvPr/>
        </p:nvSpPr>
        <p:spPr>
          <a:xfrm>
            <a:off x="4876800" y="5257800"/>
            <a:ext cx="1447800" cy="1066800"/>
          </a:xfrm>
          <a:prstGeom prst="can">
            <a:avLst>
              <a:gd name="adj" fmla="val 2887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Mark donations</a:t>
            </a:r>
            <a:endParaRPr lang="en-US" dirty="0"/>
          </a:p>
        </p:txBody>
      </p:sp>
      <p:sp>
        <p:nvSpPr>
          <p:cNvPr id="6" name="Manual Operation 5"/>
          <p:cNvSpPr/>
          <p:nvPr/>
        </p:nvSpPr>
        <p:spPr>
          <a:xfrm>
            <a:off x="5105400" y="1447800"/>
            <a:ext cx="1905000" cy="609600"/>
          </a:xfrm>
          <a:prstGeom prst="flowChartManualOperati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unused</a:t>
            </a:r>
            <a:endParaRPr lang="en-US" dirty="0"/>
          </a:p>
        </p:txBody>
      </p:sp>
      <p:sp>
        <p:nvSpPr>
          <p:cNvPr id="20" name="Manual Operation 19"/>
          <p:cNvSpPr/>
          <p:nvPr/>
        </p:nvSpPr>
        <p:spPr>
          <a:xfrm>
            <a:off x="2057400" y="1409428"/>
            <a:ext cx="1905000" cy="609600"/>
          </a:xfrm>
          <a:prstGeom prst="flowChartManualOperati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unused</a:t>
            </a:r>
            <a:endParaRPr lang="en-US" dirty="0"/>
          </a:p>
        </p:txBody>
      </p:sp>
      <p:cxnSp>
        <p:nvCxnSpPr>
          <p:cNvPr id="8" name="Straight Arrow Connector 7"/>
          <p:cNvCxnSpPr>
            <a:stCxn id="20" idx="2"/>
            <a:endCxn id="11" idx="0"/>
          </p:cNvCxnSpPr>
          <p:nvPr/>
        </p:nvCxnSpPr>
        <p:spPr>
          <a:xfrm>
            <a:off x="3009900" y="2019028"/>
            <a:ext cx="1371600" cy="5717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6" idx="2"/>
            <a:endCxn id="11" idx="0"/>
          </p:cNvCxnSpPr>
          <p:nvPr/>
        </p:nvCxnSpPr>
        <p:spPr>
          <a:xfrm flipH="1">
            <a:off x="4381500" y="2057400"/>
            <a:ext cx="16764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Data 29"/>
          <p:cNvSpPr/>
          <p:nvPr/>
        </p:nvSpPr>
        <p:spPr>
          <a:xfrm>
            <a:off x="5257800" y="4343400"/>
            <a:ext cx="762000" cy="304800"/>
          </a:xfrm>
          <a:prstGeom prst="flowChartInputOutp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Elbow Connector 34"/>
          <p:cNvCxnSpPr>
            <a:stCxn id="11" idx="2"/>
            <a:endCxn id="17" idx="1"/>
          </p:cNvCxnSpPr>
          <p:nvPr/>
        </p:nvCxnSpPr>
        <p:spPr>
          <a:xfrm rot="5400000">
            <a:off x="2743200" y="3619500"/>
            <a:ext cx="1752600" cy="1524000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11" idx="2"/>
            <a:endCxn id="30" idx="1"/>
          </p:cNvCxnSpPr>
          <p:nvPr/>
        </p:nvCxnSpPr>
        <p:spPr>
          <a:xfrm rot="16200000" flipH="1">
            <a:off x="4591050" y="3295650"/>
            <a:ext cx="838200" cy="1257300"/>
          </a:xfrm>
          <a:prstGeom prst="bentConnector3">
            <a:avLst>
              <a:gd name="adj1" fmla="val 84489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stCxn id="30" idx="3"/>
            <a:endCxn id="18" idx="1"/>
          </p:cNvCxnSpPr>
          <p:nvPr/>
        </p:nvCxnSpPr>
        <p:spPr>
          <a:xfrm rot="16200000" flipH="1">
            <a:off x="5276850" y="4933950"/>
            <a:ext cx="609600" cy="381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0" name="Group 49"/>
          <p:cNvGrpSpPr/>
          <p:nvPr/>
        </p:nvGrpSpPr>
        <p:grpSpPr>
          <a:xfrm>
            <a:off x="2133600" y="2209800"/>
            <a:ext cx="4572000" cy="2883932"/>
            <a:chOff x="2133600" y="2209800"/>
            <a:chExt cx="4572000" cy="2883932"/>
          </a:xfrm>
        </p:grpSpPr>
        <p:sp>
          <p:nvSpPr>
            <p:cNvPr id="27" name="TextBox 26"/>
            <p:cNvSpPr txBox="1"/>
            <p:nvPr/>
          </p:nvSpPr>
          <p:spPr>
            <a:xfrm>
              <a:off x="2438400" y="2209800"/>
              <a:ext cx="1839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List&lt;Deposit&gt;</a:t>
              </a:r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648200" y="2209800"/>
              <a:ext cx="2057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List&lt;Donation&gt;</a:t>
              </a:r>
              <a:endParaRPr 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133600" y="3581400"/>
              <a:ext cx="457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List&lt;Match&lt;</a:t>
              </a:r>
              <a:r>
                <a:rPr lang="en-US" dirty="0" err="1" smtClean="0"/>
                <a:t>Deposit,Donation</a:t>
              </a:r>
              <a:r>
                <a:rPr lang="en-US" dirty="0" smtClean="0"/>
                <a:t>&gt;&gt;</a:t>
              </a:r>
              <a:endParaRPr lang="en-US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648200" y="4724400"/>
              <a:ext cx="2057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List&lt;Donation&gt;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75191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0"/>
            <a:ext cx="1828800" cy="19710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the point?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26050"/>
            <a:ext cx="9144000" cy="1631950"/>
          </a:xfrm>
          <a:prstGeom prst="rect">
            <a:avLst/>
          </a:prstGeom>
        </p:spPr>
      </p:pic>
      <p:sp>
        <p:nvSpPr>
          <p:cNvPr id="7" name="Double Wave 6"/>
          <p:cNvSpPr/>
          <p:nvPr/>
        </p:nvSpPr>
        <p:spPr>
          <a:xfrm>
            <a:off x="609600" y="2819400"/>
            <a:ext cx="7696200" cy="1143000"/>
          </a:xfrm>
          <a:prstGeom prst="doubleWave">
            <a:avLst/>
          </a:prstGeom>
          <a:solidFill>
            <a:srgbClr val="FFECD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219200" y="2971800"/>
            <a:ext cx="6477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Problem easier, because we know each step of the way of </a:t>
            </a:r>
            <a:r>
              <a:rPr lang="en-US" sz="2400" dirty="0" smtClean="0"/>
              <a:t>data.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70608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74638"/>
            <a:ext cx="7086600" cy="1143000"/>
          </a:xfrm>
        </p:spPr>
        <p:txBody>
          <a:bodyPr/>
          <a:lstStyle/>
          <a:p>
            <a:r>
              <a:rPr lang="en-US" dirty="0" smtClean="0"/>
              <a:t>C#: data 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458200" cy="4144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public string </a:t>
            </a:r>
            <a:r>
              <a:rPr lang="en-US" sz="2400" dirty="0" err="1" smtClean="0">
                <a:latin typeface="Courier"/>
                <a:cs typeface="Courier"/>
              </a:rPr>
              <a:t>createAccount</a:t>
            </a:r>
            <a:r>
              <a:rPr lang="en-US" sz="2400" dirty="0" smtClean="0">
                <a:latin typeface="Courier"/>
                <a:cs typeface="Courier"/>
              </a:rPr>
              <a:t>(</a:t>
            </a:r>
            <a:r>
              <a:rPr lang="en-US" sz="2400" dirty="0" err="1" smtClean="0">
                <a:solidFill>
                  <a:srgbClr val="FF0000"/>
                </a:solidFill>
                <a:latin typeface="Courier"/>
                <a:cs typeface="Courier"/>
              </a:rPr>
              <a:t>UserDbService</a:t>
            </a:r>
            <a:r>
              <a:rPr lang="en-US" sz="2400" dirty="0" smtClean="0">
                <a:solidFill>
                  <a:srgbClr val="FF0000"/>
                </a:solidFill>
                <a:latin typeface="Courier"/>
                <a:cs typeface="Courier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Courier"/>
                <a:cs typeface="Courier"/>
              </a:rPr>
              <a:t>db</a:t>
            </a:r>
            <a:r>
              <a:rPr lang="en-US" sz="2400" dirty="0" smtClean="0">
                <a:latin typeface="Courier"/>
                <a:cs typeface="Courier"/>
              </a:rPr>
              <a:t>,</a:t>
            </a: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                           String email, </a:t>
            </a: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                           String password) {</a:t>
            </a: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   …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}</a:t>
            </a:r>
            <a:endParaRPr lang="en-US" sz="2400" dirty="0">
              <a:latin typeface="Courier"/>
              <a:cs typeface="Courier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24600"/>
            <a:ext cx="9144000" cy="533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0"/>
            <a:ext cx="1828800" cy="1793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942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74638"/>
            <a:ext cx="7086600" cy="1143000"/>
          </a:xfrm>
        </p:spPr>
        <p:txBody>
          <a:bodyPr/>
          <a:lstStyle/>
          <a:p>
            <a:r>
              <a:rPr lang="en-US" dirty="0" smtClean="0"/>
              <a:t>C#: data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144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string password;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string email;</a:t>
            </a:r>
            <a:endParaRPr lang="en-US" sz="2400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24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private </a:t>
            </a:r>
            <a:r>
              <a:rPr lang="en-US" sz="2400" dirty="0" err="1" smtClean="0">
                <a:latin typeface="Courier"/>
                <a:cs typeface="Courier"/>
              </a:rPr>
              <a:t>boolean</a:t>
            </a:r>
            <a:r>
              <a:rPr lang="en-US" sz="2400" dirty="0" smtClean="0">
                <a:latin typeface="Courier"/>
                <a:cs typeface="Courier"/>
              </a:rPr>
              <a:t> </a:t>
            </a:r>
            <a:r>
              <a:rPr lang="en-US" sz="2400" dirty="0" err="1" smtClean="0">
                <a:latin typeface="Courier"/>
                <a:cs typeface="Courier"/>
              </a:rPr>
              <a:t>invalidPassword</a:t>
            </a:r>
            <a:r>
              <a:rPr lang="en-US" sz="2400" dirty="0" smtClean="0">
                <a:latin typeface="Courier"/>
                <a:cs typeface="Courier"/>
              </a:rPr>
              <a:t>() {</a:t>
            </a: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  return !</a:t>
            </a:r>
            <a:r>
              <a:rPr lang="en-US" sz="2400" dirty="0" err="1" smtClean="0">
                <a:latin typeface="Courier"/>
                <a:cs typeface="Courier"/>
              </a:rPr>
              <a:t>password.Contains</a:t>
            </a:r>
            <a:r>
              <a:rPr lang="en-US" sz="2400" dirty="0" smtClean="0">
                <a:latin typeface="Courier"/>
                <a:cs typeface="Courier"/>
              </a:rPr>
              <a:t>(email);</a:t>
            </a: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}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26050"/>
            <a:ext cx="9144000" cy="16319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0"/>
            <a:ext cx="1828800" cy="1793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88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we love about OO?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1828800"/>
            <a:ext cx="4762500" cy="28670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1676400"/>
            <a:ext cx="5035550" cy="4542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033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74638"/>
            <a:ext cx="7086600" cy="1143000"/>
          </a:xfrm>
        </p:spPr>
        <p:txBody>
          <a:bodyPr/>
          <a:lstStyle/>
          <a:p>
            <a:r>
              <a:rPr lang="en-US" dirty="0" smtClean="0"/>
              <a:t>C#: data in, data 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144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private </a:t>
            </a:r>
            <a:r>
              <a:rPr lang="en-US" sz="2400" dirty="0" err="1" smtClean="0">
                <a:latin typeface="Courier"/>
                <a:cs typeface="Courier"/>
              </a:rPr>
              <a:t>boolean</a:t>
            </a:r>
            <a:r>
              <a:rPr lang="en-US" sz="2400" dirty="0" smtClean="0">
                <a:latin typeface="Courier"/>
                <a:cs typeface="Courier"/>
              </a:rPr>
              <a:t> </a:t>
            </a:r>
            <a:r>
              <a:rPr lang="en-US" sz="2400" dirty="0" err="1">
                <a:latin typeface="Courier"/>
                <a:cs typeface="Courier"/>
              </a:rPr>
              <a:t>V</a:t>
            </a:r>
            <a:r>
              <a:rPr lang="en-US" sz="2400" dirty="0" err="1" smtClean="0">
                <a:latin typeface="Courier"/>
                <a:cs typeface="Courier"/>
              </a:rPr>
              <a:t>alidatePassword</a:t>
            </a:r>
            <a:r>
              <a:rPr lang="en-US" sz="2400" dirty="0" smtClean="0">
                <a:latin typeface="Courier"/>
                <a:cs typeface="Courier"/>
              </a:rPr>
              <a:t>(</a:t>
            </a: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   string email, </a:t>
            </a: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   string password)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  return !</a:t>
            </a:r>
            <a:r>
              <a:rPr lang="en-US" sz="2400" dirty="0" err="1" smtClean="0">
                <a:latin typeface="Courier"/>
                <a:cs typeface="Courier"/>
              </a:rPr>
              <a:t>password.Contains</a:t>
            </a:r>
            <a:r>
              <a:rPr lang="en-US" sz="2400" dirty="0" smtClean="0">
                <a:latin typeface="Courier"/>
                <a:cs typeface="Courier"/>
              </a:rPr>
              <a:t>(email);</a:t>
            </a: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}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26050"/>
            <a:ext cx="9144000" cy="16319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0"/>
            <a:ext cx="1828800" cy="1793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82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Immutability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0"/>
            <a:ext cx="1828800" cy="197104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9" y="5226050"/>
            <a:ext cx="9144000" cy="163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627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9800"/>
            <a:ext cx="8229600" cy="391636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You won’t change that object, because you can’t.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0"/>
            <a:ext cx="1828800" cy="17932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9" y="5226050"/>
            <a:ext cx="9144000" cy="163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865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0"/>
            <a:ext cx="1828800" cy="19710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the point?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384016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The less state that can change, the less you have to think about.</a:t>
            </a:r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Concurrency!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9" y="5226050"/>
            <a:ext cx="9144000" cy="163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350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already do 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00" y="2590800"/>
            <a:ext cx="3352800" cy="399256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err="1" smtClean="0"/>
              <a:t>System.String</a:t>
            </a:r>
            <a:endParaRPr lang="en-US" dirty="0" smtClean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Effective C#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0"/>
            <a:ext cx="1828800" cy="179323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9" y="5226050"/>
            <a:ext cx="9144000" cy="163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993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F#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828800"/>
            <a:ext cx="8229600" cy="3916363"/>
          </a:xfrm>
        </p:spPr>
        <p:txBody>
          <a:bodyPr/>
          <a:lstStyle/>
          <a:p>
            <a:pPr marL="0" indent="0">
              <a:lnSpc>
                <a:spcPct val="130000"/>
              </a:lnSpc>
              <a:buNone/>
            </a:pPr>
            <a:r>
              <a:rPr lang="en-US" dirty="0" smtClean="0">
                <a:solidFill>
                  <a:schemeClr val="accent4"/>
                </a:solidFill>
                <a:latin typeface="Courier"/>
                <a:cs typeface="Courier"/>
              </a:rPr>
              <a:t>let four = 4 </a:t>
            </a:r>
            <a:r>
              <a:rPr lang="en-US" dirty="0" smtClean="0">
                <a:latin typeface="Courier"/>
                <a:cs typeface="Courier"/>
              </a:rPr>
              <a:t>// immutable</a:t>
            </a:r>
            <a:endParaRPr lang="en-US" dirty="0" smtClean="0">
              <a:solidFill>
                <a:srgbClr val="FF0000"/>
              </a:solidFill>
              <a:latin typeface="Courier"/>
              <a:cs typeface="Courier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en-US" dirty="0" smtClean="0">
                <a:solidFill>
                  <a:srgbClr val="FF0000"/>
                </a:solidFill>
                <a:latin typeface="Courier"/>
                <a:cs typeface="Courier"/>
              </a:rPr>
              <a:t>let mutable n = 2 </a:t>
            </a:r>
            <a:r>
              <a:rPr lang="en-US" dirty="0" smtClean="0">
                <a:latin typeface="Courier"/>
                <a:cs typeface="Courier"/>
              </a:rPr>
              <a:t>// mutable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dirty="0" smtClean="0">
                <a:latin typeface="Courier"/>
                <a:cs typeface="Courier"/>
              </a:rPr>
              <a:t>n = 4 // false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dirty="0" smtClean="0">
                <a:solidFill>
                  <a:srgbClr val="FF0000"/>
                </a:solidFill>
                <a:latin typeface="Courier"/>
                <a:cs typeface="Courier"/>
              </a:rPr>
              <a:t>n &lt;- 4 </a:t>
            </a:r>
            <a:r>
              <a:rPr lang="en-US" dirty="0" smtClean="0">
                <a:latin typeface="Courier"/>
                <a:cs typeface="Courier"/>
              </a:rPr>
              <a:t>// “destructive update”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0"/>
            <a:ext cx="1828800" cy="17932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9" y="5226050"/>
            <a:ext cx="9144000" cy="163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063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9050" y="0"/>
            <a:ext cx="1828800" cy="17932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C#: easy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6237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p</a:t>
            </a:r>
            <a:r>
              <a:rPr lang="en-US" sz="2400" dirty="0" smtClean="0">
                <a:latin typeface="Courier"/>
                <a:cs typeface="Courier"/>
              </a:rPr>
              <a:t>ublic </a:t>
            </a:r>
            <a:r>
              <a:rPr lang="en-US" sz="2400" dirty="0" err="1" smtClean="0">
                <a:latin typeface="Courier"/>
                <a:cs typeface="Courier"/>
              </a:rPr>
              <a:t>struct</a:t>
            </a:r>
            <a:r>
              <a:rPr lang="en-US" sz="2400" dirty="0" smtClean="0">
                <a:latin typeface="Courier"/>
                <a:cs typeface="Courier"/>
              </a:rPr>
              <a:t> Address {</a:t>
            </a: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 private </a:t>
            </a:r>
            <a:r>
              <a:rPr lang="en-US" sz="2400" dirty="0" err="1" smtClean="0">
                <a:solidFill>
                  <a:schemeClr val="accent4"/>
                </a:solidFill>
                <a:latin typeface="Courier"/>
                <a:cs typeface="Courier"/>
              </a:rPr>
              <a:t>readonly</a:t>
            </a:r>
            <a:r>
              <a:rPr lang="en-US" sz="2400" dirty="0" smtClean="0">
                <a:solidFill>
                  <a:schemeClr val="accent4"/>
                </a:solidFill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string city;</a:t>
            </a:r>
          </a:p>
          <a:p>
            <a:pPr marL="0" indent="0">
              <a:buNone/>
            </a:pPr>
            <a:endParaRPr lang="en-US" sz="2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  public Address(string city) : this() {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   </a:t>
            </a:r>
            <a:r>
              <a:rPr lang="en-US" sz="2400" dirty="0" err="1" smtClean="0">
                <a:latin typeface="Courier"/>
                <a:cs typeface="Courier"/>
              </a:rPr>
              <a:t>this.city</a:t>
            </a:r>
            <a:r>
              <a:rPr lang="en-US" sz="2400" dirty="0" smtClean="0">
                <a:latin typeface="Courier"/>
                <a:cs typeface="Courier"/>
              </a:rPr>
              <a:t> = city;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  }</a:t>
            </a:r>
          </a:p>
          <a:p>
            <a:pPr marL="0" indent="0">
              <a:buNone/>
            </a:pPr>
            <a:endParaRPr lang="en-US" sz="24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 public string City {</a:t>
            </a: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     get { return city; }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  }</a:t>
            </a:r>
            <a:endParaRPr lang="en-US" sz="2400" dirty="0">
              <a:latin typeface="Courier"/>
              <a:cs typeface="Courier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00800"/>
            <a:ext cx="9144000" cy="457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9" y="5943600"/>
            <a:ext cx="9144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818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C#: defensive copy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p</a:t>
            </a:r>
            <a:r>
              <a:rPr lang="en-US" sz="2400" dirty="0" smtClean="0">
                <a:latin typeface="Courier"/>
                <a:cs typeface="Courier"/>
              </a:rPr>
              <a:t>ublic class Customer {</a:t>
            </a: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 private </a:t>
            </a:r>
            <a:r>
              <a:rPr lang="en-US" sz="2400" dirty="0" err="1" smtClean="0">
                <a:solidFill>
                  <a:srgbClr val="64A73B"/>
                </a:solidFill>
                <a:latin typeface="Courier"/>
                <a:cs typeface="Courier"/>
              </a:rPr>
              <a:t>readonly</a:t>
            </a:r>
            <a:r>
              <a:rPr lang="en-US" sz="2400" dirty="0" smtClean="0">
                <a:solidFill>
                  <a:srgbClr val="64A73B"/>
                </a:solidFill>
                <a:latin typeface="Courier"/>
                <a:cs typeface="Courier"/>
              </a:rPr>
              <a:t> </a:t>
            </a:r>
            <a:r>
              <a:rPr lang="en-US" sz="2400" dirty="0" err="1" smtClean="0">
                <a:solidFill>
                  <a:srgbClr val="64A73B"/>
                </a:solidFill>
                <a:latin typeface="Courier"/>
                <a:cs typeface="Courier"/>
              </a:rPr>
              <a:t>IEnumerable</a:t>
            </a:r>
            <a:r>
              <a:rPr lang="en-US" sz="2400" dirty="0" smtClean="0">
                <a:latin typeface="Courier"/>
                <a:cs typeface="Courier"/>
              </a:rPr>
              <a:t>&lt;</a:t>
            </a:r>
            <a:r>
              <a:rPr lang="en-US" sz="2400" dirty="0" smtClean="0">
                <a:solidFill>
                  <a:schemeClr val="accent2"/>
                </a:solidFill>
                <a:latin typeface="Courier"/>
                <a:cs typeface="Courier"/>
              </a:rPr>
              <a:t>Phone</a:t>
            </a:r>
            <a:r>
              <a:rPr lang="en-US" sz="2400" dirty="0" smtClean="0">
                <a:latin typeface="Courier"/>
                <a:cs typeface="Courier"/>
              </a:rPr>
              <a:t>&gt; </a:t>
            </a:r>
            <a:r>
              <a:rPr lang="en-US" sz="2400" dirty="0" err="1" smtClean="0">
                <a:latin typeface="Courier"/>
                <a:cs typeface="Courier"/>
              </a:rPr>
              <a:t>phoneNumbers</a:t>
            </a:r>
            <a:r>
              <a:rPr lang="en-US" sz="2400" dirty="0" smtClean="0">
                <a:latin typeface="Courier"/>
                <a:cs typeface="Courier"/>
              </a:rPr>
              <a:t>;</a:t>
            </a:r>
          </a:p>
          <a:p>
            <a:pPr marL="0" indent="0">
              <a:buNone/>
            </a:pPr>
            <a:endParaRPr lang="en-US" sz="2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  public Customer(</a:t>
            </a:r>
            <a:r>
              <a:rPr lang="en-US" sz="2400" dirty="0" err="1" smtClean="0">
                <a:latin typeface="Courier"/>
                <a:cs typeface="Courier"/>
              </a:rPr>
              <a:t>IEnumerable</a:t>
            </a:r>
            <a:r>
              <a:rPr lang="en-US" sz="2400" dirty="0" smtClean="0">
                <a:latin typeface="Courier"/>
                <a:cs typeface="Courier"/>
              </a:rPr>
              <a:t> phones) {</a:t>
            </a:r>
            <a:br>
              <a:rPr lang="en-US" sz="2400" dirty="0" smtClean="0">
                <a:latin typeface="Courier"/>
                <a:cs typeface="Courier"/>
              </a:rPr>
            </a:br>
            <a:r>
              <a:rPr lang="en-US" sz="2400" dirty="0" smtClean="0">
                <a:latin typeface="Courier"/>
                <a:cs typeface="Courier"/>
              </a:rPr>
              <a:t>     </a:t>
            </a:r>
            <a:r>
              <a:rPr lang="en-US" sz="2400" dirty="0" err="1" smtClean="0">
                <a:latin typeface="Courier"/>
                <a:cs typeface="Courier"/>
              </a:rPr>
              <a:t>this.phones</a:t>
            </a:r>
            <a:r>
              <a:rPr lang="en-US" sz="2400" dirty="0" smtClean="0">
                <a:latin typeface="Courier"/>
                <a:cs typeface="Courier"/>
              </a:rPr>
              <a:t> = </a:t>
            </a:r>
            <a:r>
              <a:rPr lang="en-US" sz="2400" dirty="0" smtClean="0">
                <a:solidFill>
                  <a:srgbClr val="64A73B"/>
                </a:solidFill>
                <a:latin typeface="Courier"/>
                <a:cs typeface="Courier"/>
              </a:rPr>
              <a:t>new List</a:t>
            </a:r>
            <a:r>
              <a:rPr lang="en-US" sz="2400" dirty="0" smtClean="0">
                <a:latin typeface="Courier"/>
                <a:cs typeface="Courier"/>
              </a:rPr>
              <a:t>(phones);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  }</a:t>
            </a:r>
            <a:endParaRPr lang="en-US" sz="2400" dirty="0">
              <a:latin typeface="Courier"/>
              <a:cs typeface="Courier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9050" y="0"/>
            <a:ext cx="1828800" cy="17932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9" y="5226050"/>
            <a:ext cx="9144000" cy="163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78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C#: copy on mod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public Customer </a:t>
            </a:r>
            <a:r>
              <a:rPr lang="en-US" sz="2400" dirty="0" err="1" smtClean="0">
                <a:latin typeface="Courier"/>
                <a:cs typeface="Courier"/>
              </a:rPr>
              <a:t>AddPhone</a:t>
            </a:r>
            <a:r>
              <a:rPr lang="en-US" sz="2400" dirty="0" smtClean="0">
                <a:latin typeface="Courier"/>
                <a:cs typeface="Courier"/>
              </a:rPr>
              <a:t>(Phone </a:t>
            </a:r>
            <a:r>
              <a:rPr lang="en-US" sz="2400" dirty="0" err="1" smtClean="0">
                <a:latin typeface="Courier"/>
                <a:cs typeface="Courier"/>
              </a:rPr>
              <a:t>newPhone</a:t>
            </a:r>
            <a:r>
              <a:rPr lang="en-US" sz="2400" dirty="0" smtClean="0">
                <a:latin typeface="Courier"/>
                <a:cs typeface="Courier"/>
              </a:rPr>
              <a:t>) {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   List&lt;Phone&gt; </a:t>
            </a:r>
            <a:r>
              <a:rPr lang="en-US" sz="2400" dirty="0" err="1" smtClean="0">
                <a:latin typeface="Courier"/>
                <a:cs typeface="Courier"/>
              </a:rPr>
              <a:t>morePhones</a:t>
            </a:r>
            <a:r>
              <a:rPr lang="en-US" sz="2400" dirty="0" smtClean="0">
                <a:latin typeface="Courier"/>
                <a:cs typeface="Courier"/>
              </a:rPr>
              <a:t> = 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            </a:t>
            </a:r>
            <a:r>
              <a:rPr lang="en-US" sz="2400" dirty="0" smtClean="0">
                <a:solidFill>
                  <a:schemeClr val="accent2"/>
                </a:solidFill>
                <a:latin typeface="Courier"/>
                <a:cs typeface="Courier"/>
              </a:rPr>
              <a:t>new List</a:t>
            </a:r>
            <a:r>
              <a:rPr lang="en-US" sz="2400" dirty="0" smtClean="0">
                <a:latin typeface="Courier"/>
                <a:cs typeface="Courier"/>
              </a:rPr>
              <a:t>(</a:t>
            </a:r>
            <a:r>
              <a:rPr lang="en-US" sz="2400" dirty="0" err="1" smtClean="0">
                <a:latin typeface="Courier"/>
                <a:cs typeface="Courier"/>
              </a:rPr>
              <a:t>this.phones</a:t>
            </a:r>
            <a:r>
              <a:rPr lang="en-US" sz="2400" dirty="0" smtClean="0">
                <a:latin typeface="Courier"/>
                <a:cs typeface="Courier"/>
              </a:rPr>
              <a:t>);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   </a:t>
            </a:r>
            <a:r>
              <a:rPr lang="en-US" sz="2400" dirty="0" err="1" smtClean="0">
                <a:latin typeface="Courier"/>
                <a:cs typeface="Courier"/>
              </a:rPr>
              <a:t>morePhones.Add</a:t>
            </a:r>
            <a:r>
              <a:rPr lang="en-US" sz="2400" dirty="0" smtClean="0">
                <a:latin typeface="Courier"/>
                <a:cs typeface="Courier"/>
              </a:rPr>
              <a:t>(</a:t>
            </a:r>
            <a:r>
              <a:rPr lang="en-US" sz="2400" dirty="0" err="1" smtClean="0">
                <a:latin typeface="Courier"/>
                <a:cs typeface="Courier"/>
              </a:rPr>
              <a:t>newPhone</a:t>
            </a:r>
            <a:r>
              <a:rPr lang="en-US" sz="2400" dirty="0" smtClean="0">
                <a:latin typeface="Courier"/>
                <a:cs typeface="Courier"/>
              </a:rPr>
              <a:t>);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   return new Customer(</a:t>
            </a:r>
            <a:r>
              <a:rPr lang="en-US" sz="2400" dirty="0" err="1" smtClean="0">
                <a:latin typeface="Courier"/>
                <a:cs typeface="Courier"/>
              </a:rPr>
              <a:t>morePhones</a:t>
            </a:r>
            <a:r>
              <a:rPr lang="en-US" sz="2400" dirty="0" smtClean="0">
                <a:latin typeface="Courier"/>
                <a:cs typeface="Courier"/>
              </a:rPr>
              <a:t>);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}</a:t>
            </a:r>
            <a:endParaRPr lang="en-US" sz="2400" dirty="0">
              <a:latin typeface="Courier"/>
              <a:cs typeface="Courier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9050" y="0"/>
            <a:ext cx="1828800" cy="17932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9" y="5226050"/>
            <a:ext cx="9144000" cy="163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321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0"/>
            <a:ext cx="1828800" cy="1793240"/>
          </a:xfrm>
          <a:prstGeom prst="rect">
            <a:avLst/>
          </a:prstGeom>
        </p:spPr>
      </p:pic>
      <p:pic>
        <p:nvPicPr>
          <p:cNvPr id="11276" name="Picture 12" descr="http://greenfield.fortunecity.com/tiger/6/pics/tigerking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2806" y="2354669"/>
            <a:ext cx="587587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2" name="Picture 8" descr="https://encrypted-tbn1.google.com/images?q=tbn:ANd9GcS0zq87NrAepzgDx-TIEX0M9LsX_oc9EQAdjIAL8MsFVjqhjZhY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5297" y="2454150"/>
            <a:ext cx="751703" cy="565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0" name="Picture 6" descr="http://majicatl.com/files/2011/09/strawberry7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2392352"/>
            <a:ext cx="738187" cy="736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Immutable linked list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705600" y="2354669"/>
            <a:ext cx="762000" cy="76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733800" y="2379382"/>
            <a:ext cx="762000" cy="76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724400" y="2369085"/>
            <a:ext cx="762000" cy="76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715000" y="2369085"/>
            <a:ext cx="762000" cy="76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6" idx="3"/>
            <a:endCxn id="7" idx="1"/>
          </p:cNvCxnSpPr>
          <p:nvPr/>
        </p:nvCxnSpPr>
        <p:spPr>
          <a:xfrm flipV="1">
            <a:off x="4495800" y="2750085"/>
            <a:ext cx="228600" cy="102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3"/>
            <a:endCxn id="8" idx="1"/>
          </p:cNvCxnSpPr>
          <p:nvPr/>
        </p:nvCxnSpPr>
        <p:spPr>
          <a:xfrm>
            <a:off x="5486400" y="2750085"/>
            <a:ext cx="228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8" idx="3"/>
            <a:endCxn id="5" idx="1"/>
          </p:cNvCxnSpPr>
          <p:nvPr/>
        </p:nvCxnSpPr>
        <p:spPr>
          <a:xfrm flipV="1">
            <a:off x="6477000" y="2735669"/>
            <a:ext cx="228600" cy="144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375831" y="2354669"/>
            <a:ext cx="30141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fruit</a:t>
            </a:r>
            <a:endParaRPr lang="en-US" sz="2800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2362200" y="2616279"/>
            <a:ext cx="1371600" cy="1269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1242884" y="3141382"/>
            <a:ext cx="4569039" cy="1202018"/>
            <a:chOff x="1242884" y="3141382"/>
            <a:chExt cx="4569039" cy="1202018"/>
          </a:xfrm>
        </p:grpSpPr>
        <p:pic>
          <p:nvPicPr>
            <p:cNvPr id="11266" name="Picture 2" descr="http://www.thehstblog.com/uploads/image/tomato(1).jp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87882" y="3521734"/>
              <a:ext cx="824041" cy="8216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ctangle 8"/>
            <p:cNvSpPr/>
            <p:nvPr/>
          </p:nvSpPr>
          <p:spPr>
            <a:xfrm>
              <a:off x="5018903" y="3551567"/>
              <a:ext cx="762000" cy="762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242884" y="3670957"/>
              <a:ext cx="33909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err="1"/>
                <a:t>f</a:t>
              </a:r>
              <a:r>
                <a:rPr lang="en-US" sz="2800" dirty="0" err="1" smtClean="0"/>
                <a:t>ruit.add</a:t>
              </a:r>
              <a:r>
                <a:rPr lang="en-US" sz="2800" dirty="0" smtClean="0"/>
                <a:t>(tomato)</a:t>
              </a:r>
              <a:endParaRPr lang="en-US" sz="2800" dirty="0"/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 flipV="1">
              <a:off x="4495800" y="3932568"/>
              <a:ext cx="381000" cy="2983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9" idx="0"/>
              <a:endCxn id="6" idx="2"/>
            </p:cNvCxnSpPr>
            <p:nvPr/>
          </p:nvCxnSpPr>
          <p:spPr>
            <a:xfrm flipH="1" flipV="1">
              <a:off x="4114800" y="3141382"/>
              <a:ext cx="1285103" cy="41018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268" name="Picture 4" descr="http://farm4.static.flickr.com/3527/3939478230_468de8b2c8_o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4855" y="2498540"/>
            <a:ext cx="638429" cy="479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26050"/>
            <a:ext cx="9144000" cy="1631950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7696200" y="2362200"/>
            <a:ext cx="762000" cy="762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7467600" y="2743200"/>
            <a:ext cx="228600" cy="144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9464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legofairy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381000"/>
            <a:ext cx="5012389" cy="611996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Functional programming will solve all our problems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396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</a:t>
            </a:r>
            <a:r>
              <a:rPr lang="en-US" dirty="0" smtClean="0"/>
              <a:t>#: copy on mod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m</a:t>
            </a:r>
            <a:r>
              <a:rPr lang="en-US" sz="2400" dirty="0" smtClean="0">
                <a:latin typeface="Courier"/>
                <a:cs typeface="Courier"/>
              </a:rPr>
              <a:t>ember </a:t>
            </a:r>
            <a:r>
              <a:rPr lang="en-US" sz="2400" dirty="0" err="1" smtClean="0">
                <a:latin typeface="Courier"/>
                <a:cs typeface="Courier"/>
              </a:rPr>
              <a:t>this.AddPhone</a:t>
            </a:r>
            <a:r>
              <a:rPr lang="en-US" sz="2400" dirty="0" smtClean="0">
                <a:latin typeface="Courier"/>
                <a:cs typeface="Courier"/>
              </a:rPr>
              <a:t>(</a:t>
            </a:r>
            <a:r>
              <a:rPr lang="en-US" sz="2400" dirty="0" err="1" smtClean="0">
                <a:latin typeface="Courier"/>
                <a:cs typeface="Courier"/>
              </a:rPr>
              <a:t>newPhone:Phone</a:t>
            </a:r>
            <a:r>
              <a:rPr lang="en-US" sz="2400" dirty="0" smtClean="0">
                <a:latin typeface="Courier"/>
                <a:cs typeface="Courier"/>
              </a:rPr>
              <a:t>) {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   new Customer(</a:t>
            </a:r>
            <a:r>
              <a:rPr lang="en-US" sz="2400" dirty="0" err="1" smtClean="0">
                <a:solidFill>
                  <a:srgbClr val="AA2B1E"/>
                </a:solidFill>
                <a:latin typeface="Courier"/>
                <a:cs typeface="Courier"/>
              </a:rPr>
              <a:t>newPhone</a:t>
            </a:r>
            <a:r>
              <a:rPr lang="en-US" sz="2400" dirty="0" smtClean="0">
                <a:solidFill>
                  <a:srgbClr val="AA2B1E"/>
                </a:solidFill>
                <a:latin typeface="Courier"/>
                <a:cs typeface="Courier"/>
              </a:rPr>
              <a:t> :: phones</a:t>
            </a:r>
            <a:r>
              <a:rPr lang="en-US" sz="2400" dirty="0" smtClean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}</a:t>
            </a:r>
            <a:endParaRPr lang="en-US" sz="2400" dirty="0">
              <a:latin typeface="Courier"/>
              <a:cs typeface="Courier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9050" y="0"/>
            <a:ext cx="1828800" cy="17932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26050"/>
            <a:ext cx="9144000" cy="163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389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F# in C#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private </a:t>
            </a:r>
            <a:r>
              <a:rPr lang="en-US" sz="2400" dirty="0" err="1" smtClean="0">
                <a:latin typeface="Courier"/>
                <a:cs typeface="Courier"/>
              </a:rPr>
              <a:t>readonly</a:t>
            </a:r>
            <a:r>
              <a:rPr lang="en-US" sz="2400" dirty="0" smtClean="0">
                <a:latin typeface="Courier"/>
                <a:cs typeface="Courier"/>
              </a:rPr>
              <a:t> </a:t>
            </a:r>
            <a:r>
              <a:rPr lang="en-US" sz="2400" dirty="0" err="1" smtClean="0">
                <a:solidFill>
                  <a:srgbClr val="64A73B"/>
                </a:solidFill>
                <a:latin typeface="Courier"/>
                <a:cs typeface="Courier"/>
              </a:rPr>
              <a:t>FSharpList</a:t>
            </a:r>
            <a:r>
              <a:rPr lang="en-US" sz="2400" dirty="0" smtClean="0">
                <a:latin typeface="Courier"/>
                <a:cs typeface="Courier"/>
              </a:rPr>
              <a:t>&lt;Phone&gt; phones;</a:t>
            </a:r>
          </a:p>
          <a:p>
            <a:pPr marL="0" indent="0">
              <a:buNone/>
            </a:pPr>
            <a:endParaRPr lang="en-US" sz="2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p</a:t>
            </a:r>
            <a:r>
              <a:rPr lang="en-US" sz="2400" dirty="0" smtClean="0">
                <a:latin typeface="Courier"/>
                <a:cs typeface="Courier"/>
              </a:rPr>
              <a:t>ublic Customer (</a:t>
            </a:r>
            <a:r>
              <a:rPr lang="en-US" sz="2400" dirty="0" err="1" smtClean="0">
                <a:latin typeface="Courier"/>
                <a:cs typeface="Courier"/>
              </a:rPr>
              <a:t>IEnumerable</a:t>
            </a:r>
            <a:r>
              <a:rPr lang="en-US" sz="2400" dirty="0" smtClean="0">
                <a:latin typeface="Courier"/>
                <a:cs typeface="Courier"/>
              </a:rPr>
              <a:t> phones) {</a:t>
            </a: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  </a:t>
            </a:r>
            <a:r>
              <a:rPr lang="en-US" sz="2400" dirty="0" err="1" smtClean="0">
                <a:latin typeface="Courier"/>
                <a:cs typeface="Courier"/>
              </a:rPr>
              <a:t>this.phones</a:t>
            </a:r>
            <a:r>
              <a:rPr lang="en-US" sz="2400" dirty="0" smtClean="0">
                <a:latin typeface="Courier"/>
                <a:cs typeface="Courier"/>
              </a:rPr>
              <a:t> = </a:t>
            </a:r>
            <a:r>
              <a:rPr lang="en-US" sz="2400" dirty="0" err="1" smtClean="0">
                <a:solidFill>
                  <a:schemeClr val="accent4"/>
                </a:solidFill>
                <a:latin typeface="Courier"/>
                <a:cs typeface="Courier"/>
              </a:rPr>
              <a:t>SeqModule.ToList</a:t>
            </a:r>
            <a:r>
              <a:rPr lang="en-US" sz="2400" dirty="0" smtClean="0">
                <a:latin typeface="Courier"/>
                <a:cs typeface="Courier"/>
              </a:rPr>
              <a:t>(phones);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}</a:t>
            </a:r>
          </a:p>
          <a:p>
            <a:pPr marL="0" indent="0">
              <a:buNone/>
            </a:pPr>
            <a:endParaRPr lang="en-US" sz="2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public Customer </a:t>
            </a:r>
            <a:r>
              <a:rPr lang="en-US" sz="2400" dirty="0" err="1" smtClean="0">
                <a:latin typeface="Courier"/>
                <a:cs typeface="Courier"/>
              </a:rPr>
              <a:t>AddPhone</a:t>
            </a:r>
            <a:r>
              <a:rPr lang="en-US" sz="2400" dirty="0" smtClean="0">
                <a:latin typeface="Courier"/>
                <a:cs typeface="Courier"/>
              </a:rPr>
              <a:t>(Phone </a:t>
            </a:r>
            <a:r>
              <a:rPr lang="en-US" sz="2400" dirty="0" err="1" smtClean="0">
                <a:latin typeface="Courier"/>
                <a:cs typeface="Courier"/>
              </a:rPr>
              <a:t>newPhone</a:t>
            </a:r>
            <a:r>
              <a:rPr lang="en-US" sz="2400" dirty="0" smtClean="0">
                <a:latin typeface="Courier"/>
                <a:cs typeface="Courier"/>
              </a:rPr>
              <a:t>) {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   return new Customer(</a:t>
            </a: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  </a:t>
            </a:r>
            <a:r>
              <a:rPr lang="en-US" sz="2400" dirty="0" err="1" smtClean="0">
                <a:solidFill>
                  <a:srgbClr val="64A73B"/>
                </a:solidFill>
                <a:latin typeface="Courier"/>
                <a:cs typeface="Courier"/>
              </a:rPr>
              <a:t>FSharpList</a:t>
            </a:r>
            <a:r>
              <a:rPr lang="en-US" sz="2400" dirty="0" smtClean="0">
                <a:solidFill>
                  <a:srgbClr val="64A73B"/>
                </a:solidFill>
                <a:latin typeface="Courier"/>
                <a:cs typeface="Courier"/>
              </a:rPr>
              <a:t>&lt;Phone&gt;.Cons</a:t>
            </a:r>
            <a:r>
              <a:rPr lang="en-US" sz="2400" dirty="0" smtClean="0">
                <a:latin typeface="Courier"/>
                <a:cs typeface="Courier"/>
              </a:rPr>
              <a:t>(</a:t>
            </a:r>
            <a:r>
              <a:rPr lang="en-US" sz="2400" dirty="0" err="1" smtClean="0">
                <a:latin typeface="Courier"/>
                <a:cs typeface="Courier"/>
              </a:rPr>
              <a:t>newPhone</a:t>
            </a:r>
            <a:r>
              <a:rPr lang="en-US" sz="2400" dirty="0" smtClean="0">
                <a:latin typeface="Courier"/>
                <a:cs typeface="Courier"/>
              </a:rPr>
              <a:t>, phones))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}</a:t>
            </a:r>
          </a:p>
          <a:p>
            <a:pPr marL="0" indent="0">
              <a:buNone/>
            </a:pPr>
            <a:endParaRPr lang="en-US" sz="2400" dirty="0">
              <a:latin typeface="Courier"/>
              <a:cs typeface="Courier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9050" y="0"/>
            <a:ext cx="1828800" cy="1793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875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C#: copy on mod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public Customer </a:t>
            </a:r>
            <a:r>
              <a:rPr lang="en-US" sz="2400" dirty="0" err="1" smtClean="0">
                <a:latin typeface="Courier"/>
                <a:cs typeface="Courier"/>
              </a:rPr>
              <a:t>AddPhone</a:t>
            </a:r>
            <a:r>
              <a:rPr lang="en-US" sz="2400" dirty="0" smtClean="0">
                <a:latin typeface="Courier"/>
                <a:cs typeface="Courier"/>
              </a:rPr>
              <a:t>(Phone </a:t>
            </a:r>
            <a:r>
              <a:rPr lang="en-US" sz="2400" dirty="0" err="1" smtClean="0">
                <a:latin typeface="Courier"/>
                <a:cs typeface="Courier"/>
              </a:rPr>
              <a:t>newPhone</a:t>
            </a:r>
            <a:r>
              <a:rPr lang="en-US" sz="2400" dirty="0" smtClean="0">
                <a:latin typeface="Courier"/>
                <a:cs typeface="Courier"/>
              </a:rPr>
              <a:t>) {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   </a:t>
            </a:r>
            <a:r>
              <a:rPr lang="en-US" sz="2400" dirty="0" err="1" smtClean="0">
                <a:latin typeface="Courier"/>
                <a:cs typeface="Courier"/>
              </a:rPr>
              <a:t>IEnumerable</a:t>
            </a:r>
            <a:r>
              <a:rPr lang="en-US" sz="2400" dirty="0" smtClean="0">
                <a:latin typeface="Courier"/>
                <a:cs typeface="Courier"/>
              </a:rPr>
              <a:t>&lt;Phone&gt; </a:t>
            </a:r>
            <a:r>
              <a:rPr lang="en-US" sz="2400" dirty="0" err="1" smtClean="0">
                <a:latin typeface="Courier"/>
                <a:cs typeface="Courier"/>
              </a:rPr>
              <a:t>morePhones</a:t>
            </a:r>
            <a:r>
              <a:rPr lang="en-US" sz="2400" dirty="0" smtClean="0">
                <a:latin typeface="Courier"/>
                <a:cs typeface="Courier"/>
              </a:rPr>
              <a:t> = 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            // create list, or cons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   return new Customer(</a:t>
            </a:r>
            <a:r>
              <a:rPr lang="en-US" sz="2400" dirty="0" err="1" smtClean="0">
                <a:solidFill>
                  <a:srgbClr val="FF0000"/>
                </a:solidFill>
                <a:latin typeface="Courier"/>
                <a:cs typeface="Courier"/>
              </a:rPr>
              <a:t>morePhones</a:t>
            </a:r>
            <a:r>
              <a:rPr lang="en-US" sz="2400" dirty="0" smtClean="0">
                <a:latin typeface="Courier"/>
                <a:cs typeface="Courier"/>
              </a:rPr>
              <a:t>, </a:t>
            </a:r>
            <a:r>
              <a:rPr lang="en-US" sz="2400" dirty="0" smtClean="0">
                <a:solidFill>
                  <a:srgbClr val="008000"/>
                </a:solidFill>
                <a:latin typeface="Courier"/>
                <a:cs typeface="Courier"/>
              </a:rPr>
              <a:t>name</a:t>
            </a:r>
            <a:r>
              <a:rPr lang="en-US" sz="2400" dirty="0" smtClean="0">
                <a:latin typeface="Courier"/>
                <a:cs typeface="Courier"/>
              </a:rPr>
              <a:t>, </a:t>
            </a:r>
            <a:r>
              <a:rPr lang="en-US" sz="2400" dirty="0" smtClean="0">
                <a:solidFill>
                  <a:srgbClr val="008000"/>
                </a:solidFill>
                <a:latin typeface="Courier"/>
                <a:cs typeface="Courier"/>
              </a:rPr>
              <a:t>address</a:t>
            </a:r>
            <a:r>
              <a:rPr lang="en-US" sz="2400" dirty="0" smtClean="0">
                <a:latin typeface="Courier"/>
                <a:cs typeface="Courier"/>
              </a:rPr>
              <a:t>, </a:t>
            </a:r>
            <a:r>
              <a:rPr lang="en-US" sz="2400" dirty="0" smtClean="0">
                <a:solidFill>
                  <a:srgbClr val="008000"/>
                </a:solidFill>
                <a:latin typeface="Courier"/>
                <a:cs typeface="Courier"/>
              </a:rPr>
              <a:t>birthday</a:t>
            </a:r>
            <a:r>
              <a:rPr lang="en-US" sz="2400" dirty="0" smtClean="0">
                <a:latin typeface="Courier"/>
                <a:cs typeface="Courier"/>
              </a:rPr>
              <a:t>, </a:t>
            </a:r>
            <a:r>
              <a:rPr lang="en-US" sz="2400" dirty="0" smtClean="0">
                <a:solidFill>
                  <a:srgbClr val="008000"/>
                </a:solidFill>
                <a:latin typeface="Courier"/>
                <a:cs typeface="Courier"/>
              </a:rPr>
              <a:t>cousins</a:t>
            </a:r>
            <a:r>
              <a:rPr lang="en-US" sz="2400" dirty="0" smtClean="0">
                <a:latin typeface="Courier"/>
                <a:cs typeface="Courier"/>
              </a:rPr>
              <a:t>);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}</a:t>
            </a:r>
            <a:endParaRPr lang="en-US" sz="2400" dirty="0">
              <a:latin typeface="Courier"/>
              <a:cs typeface="Courier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9050" y="0"/>
            <a:ext cx="1828800" cy="17932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9" y="5226050"/>
            <a:ext cx="9144000" cy="163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520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accent6">
                <a:lumMod val="60000"/>
                <a:lumOff val="40000"/>
              </a:schemeClr>
            </a:gs>
            <a:gs pos="0">
              <a:srgbClr val="FFFFFF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47800" y="152400"/>
            <a:ext cx="617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talk is brought to you by… the Option type!</a:t>
            </a:r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808640" y="990600"/>
            <a:ext cx="5439760" cy="3581400"/>
            <a:chOff x="808640" y="990600"/>
            <a:chExt cx="5439760" cy="3581400"/>
          </a:xfrm>
        </p:grpSpPr>
        <p:sp>
          <p:nvSpPr>
            <p:cNvPr id="5" name="TextBox 4"/>
            <p:cNvSpPr txBox="1"/>
            <p:nvPr/>
          </p:nvSpPr>
          <p:spPr>
            <a:xfrm>
              <a:off x="808640" y="2015723"/>
              <a:ext cx="536356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 err="1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NullReferenceException</a:t>
              </a:r>
              <a:endParaRPr lang="en-US" sz="48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6" name="&quot;No&quot; Symbol 5"/>
            <p:cNvSpPr/>
            <p:nvPr/>
          </p:nvSpPr>
          <p:spPr>
            <a:xfrm>
              <a:off x="838200" y="990600"/>
              <a:ext cx="5410200" cy="3581400"/>
            </a:xfrm>
            <a:prstGeom prst="noSmoking">
              <a:avLst/>
            </a:prstGeom>
            <a:solidFill>
              <a:srgbClr val="FF0000">
                <a:alpha val="77000"/>
              </a:srgbClr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657600" y="2667000"/>
            <a:ext cx="4668796" cy="3924300"/>
            <a:chOff x="2646404" y="1619250"/>
            <a:chExt cx="4668796" cy="3924300"/>
          </a:xfrm>
        </p:grpSpPr>
        <p:sp>
          <p:nvSpPr>
            <p:cNvPr id="9" name="Rectangle 8"/>
            <p:cNvSpPr/>
            <p:nvPr/>
          </p:nvSpPr>
          <p:spPr>
            <a:xfrm>
              <a:off x="3943863" y="1619250"/>
              <a:ext cx="1750541" cy="1600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 smtClean="0"/>
                <a:t>Thing</a:t>
              </a:r>
            </a:p>
            <a:p>
              <a:pPr algn="ctr"/>
              <a:endParaRPr lang="en-US" dirty="0" smtClean="0"/>
            </a:p>
            <a:p>
              <a:pPr algn="ctr"/>
              <a:r>
                <a:rPr lang="en-US" dirty="0" err="1" smtClean="0"/>
                <a:t>doStuff</a:t>
              </a:r>
              <a:r>
                <a:rPr lang="en-US" dirty="0" smtClean="0"/>
                <a:t>()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5257800" y="3943350"/>
              <a:ext cx="2057400" cy="1600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 err="1" smtClean="0"/>
                <a:t>NullThing</a:t>
              </a:r>
              <a:endParaRPr lang="en-US" dirty="0" smtClean="0"/>
            </a:p>
            <a:p>
              <a:pPr algn="ctr"/>
              <a:endParaRPr lang="en-US" dirty="0" smtClean="0"/>
            </a:p>
            <a:p>
              <a:pPr algn="ctr"/>
              <a:r>
                <a:rPr lang="en-US" dirty="0" err="1" smtClean="0"/>
                <a:t>doStuff</a:t>
              </a:r>
              <a:r>
                <a:rPr lang="en-US" dirty="0" smtClean="0"/>
                <a:t>() {}</a:t>
              </a:r>
            </a:p>
          </p:txBody>
        </p:sp>
        <p:cxnSp>
          <p:nvCxnSpPr>
            <p:cNvPr id="11" name="Straight Arrow Connector 10"/>
            <p:cNvCxnSpPr>
              <a:stCxn id="10" idx="0"/>
              <a:endCxn id="9" idx="2"/>
            </p:cNvCxnSpPr>
            <p:nvPr/>
          </p:nvCxnSpPr>
          <p:spPr>
            <a:xfrm flipH="1" flipV="1">
              <a:off x="4819134" y="3219450"/>
              <a:ext cx="1467366" cy="7239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2646404" y="3943350"/>
              <a:ext cx="2077995" cy="1600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 err="1" smtClean="0"/>
                <a:t>SomeThing</a:t>
              </a:r>
              <a:endParaRPr lang="en-US" dirty="0" smtClean="0"/>
            </a:p>
            <a:p>
              <a:pPr algn="ctr"/>
              <a:endParaRPr lang="en-US" dirty="0" smtClean="0"/>
            </a:p>
            <a:p>
              <a:pPr algn="ctr"/>
              <a:r>
                <a:rPr lang="en-US" dirty="0" err="1" smtClean="0"/>
                <a:t>doStuff</a:t>
              </a:r>
              <a:r>
                <a:rPr lang="en-US" dirty="0" smtClean="0"/>
                <a:t>() {…}</a:t>
              </a:r>
            </a:p>
          </p:txBody>
        </p:sp>
        <p:cxnSp>
          <p:nvCxnSpPr>
            <p:cNvPr id="13" name="Straight Arrow Connector 12"/>
            <p:cNvCxnSpPr>
              <a:stCxn id="12" idx="0"/>
              <a:endCxn id="9" idx="2"/>
            </p:cNvCxnSpPr>
            <p:nvPr/>
          </p:nvCxnSpPr>
          <p:spPr>
            <a:xfrm flipV="1">
              <a:off x="3685402" y="3219450"/>
              <a:ext cx="1133732" cy="7239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3657600" y="2667000"/>
            <a:ext cx="4668796" cy="3924300"/>
            <a:chOff x="2646404" y="1619250"/>
            <a:chExt cx="4668796" cy="3924300"/>
          </a:xfrm>
        </p:grpSpPr>
        <p:sp>
          <p:nvSpPr>
            <p:cNvPr id="15" name="Rectangle 14"/>
            <p:cNvSpPr/>
            <p:nvPr/>
          </p:nvSpPr>
          <p:spPr>
            <a:xfrm>
              <a:off x="3943863" y="1619250"/>
              <a:ext cx="1750541" cy="160020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dirty="0" smtClean="0"/>
                <a:t>Option&lt;T&gt;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257800" y="3943350"/>
              <a:ext cx="2057400" cy="160020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dirty="0" smtClean="0"/>
                <a:t>None</a:t>
              </a:r>
            </a:p>
          </p:txBody>
        </p:sp>
        <p:cxnSp>
          <p:nvCxnSpPr>
            <p:cNvPr id="17" name="Straight Arrow Connector 16"/>
            <p:cNvCxnSpPr>
              <a:stCxn id="16" idx="0"/>
              <a:endCxn id="15" idx="2"/>
            </p:cNvCxnSpPr>
            <p:nvPr/>
          </p:nvCxnSpPr>
          <p:spPr>
            <a:xfrm flipH="1" flipV="1">
              <a:off x="4819134" y="3219450"/>
              <a:ext cx="1467366" cy="7239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2646404" y="3943350"/>
              <a:ext cx="2077995" cy="160020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dirty="0" smtClean="0"/>
                <a:t>Some&lt;T&gt;</a:t>
              </a:r>
            </a:p>
          </p:txBody>
        </p:sp>
        <p:cxnSp>
          <p:nvCxnSpPr>
            <p:cNvPr id="19" name="Straight Arrow Connector 18"/>
            <p:cNvCxnSpPr>
              <a:stCxn id="18" idx="0"/>
              <a:endCxn id="15" idx="2"/>
            </p:cNvCxnSpPr>
            <p:nvPr/>
          </p:nvCxnSpPr>
          <p:spPr>
            <a:xfrm flipV="1">
              <a:off x="3685402" y="3219450"/>
              <a:ext cx="1133732" cy="7239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55792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accent6">
                <a:lumMod val="60000"/>
                <a:lumOff val="40000"/>
              </a:schemeClr>
            </a:gs>
            <a:gs pos="0">
              <a:srgbClr val="FFFFFF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00200" y="5562600"/>
            <a:ext cx="617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 because null is not a valid object reference.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990600" y="2514600"/>
            <a:ext cx="7239000" cy="3048000"/>
          </a:xfrm>
          <a:prstGeom prst="rect">
            <a:avLst/>
          </a:prstGeom>
          <a:noFill/>
        </p:spPr>
        <p:txBody>
          <a:bodyPr wrap="square" rtlCol="0">
            <a:prstTxWarp prst="textArchUp">
              <a:avLst/>
            </a:prstTxWarp>
            <a:spAutoFit/>
          </a:bodyPr>
          <a:lstStyle/>
          <a:p>
            <a:pPr algn="ctr"/>
            <a:r>
              <a:rPr lang="en-US" sz="54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FSharpOption</a:t>
            </a:r>
            <a:r>
              <a:rPr lang="en-US" sz="5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&lt;T&gt;</a:t>
            </a:r>
            <a:endParaRPr lang="en-US" sz="5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4090438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49022" y="492550"/>
            <a:ext cx="7772400" cy="1470025"/>
          </a:xfrm>
        </p:spPr>
        <p:txBody>
          <a:bodyPr/>
          <a:lstStyle/>
          <a:p>
            <a:r>
              <a:rPr lang="en-US" dirty="0" smtClean="0"/>
              <a:t>Verbs are people too</a:t>
            </a:r>
            <a:endParaRPr lang="en-US" dirty="0"/>
          </a:p>
        </p:txBody>
      </p:sp>
      <p:pic>
        <p:nvPicPr>
          <p:cNvPr id="5" name="Picture 3" descr="C:\Users\jessitron\Documents\Dell WebCam Central\Snap Photos\120306-221753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78" t="2838" b="24730"/>
          <a:stretch/>
        </p:blipFill>
        <p:spPr bwMode="auto">
          <a:xfrm>
            <a:off x="2079978" y="1914439"/>
            <a:ext cx="4670854" cy="331161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0"/>
            <a:ext cx="1828800" cy="197104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26050"/>
            <a:ext cx="9144000" cy="163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189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438400"/>
            <a:ext cx="8229600" cy="12192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Functions are values. </a:t>
            </a:r>
          </a:p>
          <a:p>
            <a:pPr marL="0" indent="0" algn="ctr">
              <a:buNone/>
            </a:pPr>
            <a:r>
              <a:rPr lang="en-US" dirty="0" smtClean="0"/>
              <a:t>Pass ‘</a:t>
            </a:r>
            <a:r>
              <a:rPr lang="en-US" dirty="0" err="1" smtClean="0"/>
              <a:t>em</a:t>
            </a:r>
            <a:r>
              <a:rPr lang="en-US" dirty="0" smtClean="0"/>
              <a:t> around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0"/>
            <a:ext cx="1828800" cy="17932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26050"/>
            <a:ext cx="9144000" cy="163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869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already do 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221163"/>
          </a:xfrm>
        </p:spPr>
        <p:txBody>
          <a:bodyPr/>
          <a:lstStyle/>
          <a:p>
            <a:r>
              <a:rPr lang="en-US" dirty="0" smtClean="0"/>
              <a:t>Strategy pattern</a:t>
            </a:r>
          </a:p>
          <a:p>
            <a:r>
              <a:rPr lang="en-US" dirty="0" smtClean="0"/>
              <a:t>Command pattern</a:t>
            </a:r>
          </a:p>
          <a:p>
            <a:r>
              <a:rPr lang="en-US" dirty="0" smtClean="0"/>
              <a:t>Callbacks</a:t>
            </a:r>
          </a:p>
        </p:txBody>
      </p:sp>
      <p:sp>
        <p:nvSpPr>
          <p:cNvPr id="4" name="Oval 3"/>
          <p:cNvSpPr/>
          <p:nvPr/>
        </p:nvSpPr>
        <p:spPr>
          <a:xfrm>
            <a:off x="7086600" y="3048000"/>
            <a:ext cx="1371600" cy="1066800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How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191000" y="3581400"/>
            <a:ext cx="1219200" cy="144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What</a:t>
            </a:r>
            <a:endParaRPr lang="en-US" dirty="0"/>
          </a:p>
        </p:txBody>
      </p:sp>
      <p:cxnSp>
        <p:nvCxnSpPr>
          <p:cNvPr id="9" name="Curved Connector 8"/>
          <p:cNvCxnSpPr>
            <a:stCxn id="4" idx="2"/>
            <a:endCxn id="5" idx="3"/>
          </p:cNvCxnSpPr>
          <p:nvPr/>
        </p:nvCxnSpPr>
        <p:spPr>
          <a:xfrm rot="10800000" flipV="1">
            <a:off x="5410200" y="3581400"/>
            <a:ext cx="1676400" cy="723900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0"/>
            <a:ext cx="1828800" cy="179323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26050"/>
            <a:ext cx="9144000" cy="163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206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already do it</a:t>
            </a:r>
            <a:endParaRPr lang="en-US" dirty="0"/>
          </a:p>
        </p:txBody>
      </p:sp>
      <p:pic>
        <p:nvPicPr>
          <p:cNvPr id="14338" name="Picture 2" descr="https://encrypted-tbn3.google.com/images?q=tbn:ANd9GcQ1Bd8gNng22LuR5s6NH2qmYEp1nNB2oRoEPJJz3iIj4R6EdbBYb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312420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5"/>
          <p:cNvSpPr/>
          <p:nvPr/>
        </p:nvSpPr>
        <p:spPr>
          <a:xfrm>
            <a:off x="4876800" y="1992527"/>
            <a:ext cx="2819400" cy="1143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Curved Connector 7"/>
          <p:cNvCxnSpPr>
            <a:stCxn id="6" idx="2"/>
          </p:cNvCxnSpPr>
          <p:nvPr/>
        </p:nvCxnSpPr>
        <p:spPr>
          <a:xfrm rot="10800000" flipV="1">
            <a:off x="4114800" y="2564026"/>
            <a:ext cx="762000" cy="788773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048000" y="2743200"/>
            <a:ext cx="1414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O</a:t>
            </a:r>
            <a:r>
              <a:rPr lang="en-US" dirty="0" err="1" smtClean="0"/>
              <a:t>nClick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181600" y="243840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release (                    )</a:t>
            </a:r>
            <a:endParaRPr lang="en-US" dirty="0"/>
          </a:p>
        </p:txBody>
      </p:sp>
      <p:pic>
        <p:nvPicPr>
          <p:cNvPr id="14" name="Picture 12" descr="http://greenfield.fortunecity.com/tiger/6/pics/tigerking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984" y="2076676"/>
            <a:ext cx="701887" cy="910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0"/>
            <a:ext cx="1828800" cy="179323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26050"/>
            <a:ext cx="9144000" cy="163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778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the point?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38401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Passing around instructions is useful.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0"/>
            <a:ext cx="1828800" cy="19710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26050"/>
            <a:ext cx="9144000" cy="163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85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14" t="28493" r="30829" b="43168"/>
          <a:stretch/>
        </p:blipFill>
        <p:spPr bwMode="auto">
          <a:xfrm>
            <a:off x="457200" y="1219200"/>
            <a:ext cx="8185230" cy="3339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62986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0"/>
            <a:ext cx="1828800" cy="17932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Function types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438400" y="4191000"/>
            <a:ext cx="563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F#: </a:t>
            </a:r>
            <a:r>
              <a:rPr lang="en-US" sz="2400" dirty="0" smtClean="0">
                <a:solidFill>
                  <a:schemeClr val="tx2"/>
                </a:solidFill>
              </a:rPr>
              <a:t>string</a:t>
            </a:r>
            <a:r>
              <a:rPr lang="en-US" sz="2400" dirty="0" smtClean="0"/>
              <a:t> -&gt; </a:t>
            </a:r>
            <a:r>
              <a:rPr lang="en-US" sz="2400" dirty="0" err="1" smtClean="0">
                <a:solidFill>
                  <a:srgbClr val="465E9C"/>
                </a:solidFill>
              </a:rPr>
              <a:t>int</a:t>
            </a:r>
            <a:r>
              <a:rPr lang="en-US" sz="2400" dirty="0" smtClean="0">
                <a:solidFill>
                  <a:srgbClr val="465E9C"/>
                </a:solidFill>
              </a:rPr>
              <a:t> </a:t>
            </a:r>
            <a:r>
              <a:rPr lang="en-US" sz="2400" dirty="0" smtClean="0"/>
              <a:t>-&gt; </a:t>
            </a:r>
            <a:r>
              <a:rPr lang="en-US" sz="2400" dirty="0" smtClean="0">
                <a:solidFill>
                  <a:schemeClr val="accent4"/>
                </a:solidFill>
              </a:rPr>
              <a:t>string</a:t>
            </a:r>
            <a:endParaRPr lang="en-US" sz="2400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38400" y="3352800"/>
            <a:ext cx="563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</a:t>
            </a:r>
            <a:r>
              <a:rPr lang="en-US" sz="2400" dirty="0" smtClean="0"/>
              <a:t>#: </a:t>
            </a:r>
            <a:r>
              <a:rPr lang="en-US" sz="2400" dirty="0" err="1" smtClean="0"/>
              <a:t>Func</a:t>
            </a:r>
            <a:r>
              <a:rPr lang="en-US" sz="2400" dirty="0" smtClean="0"/>
              <a:t>&lt;</a:t>
            </a:r>
            <a:r>
              <a:rPr lang="en-US" sz="2400" dirty="0" smtClean="0">
                <a:solidFill>
                  <a:srgbClr val="465E9C"/>
                </a:solidFill>
              </a:rPr>
              <a:t>string</a:t>
            </a:r>
            <a:r>
              <a:rPr lang="en-US" sz="2400" dirty="0" smtClean="0"/>
              <a:t>, </a:t>
            </a:r>
            <a:r>
              <a:rPr lang="en-US" sz="2400" dirty="0" err="1" smtClean="0">
                <a:solidFill>
                  <a:srgbClr val="465E9C"/>
                </a:solidFill>
              </a:rPr>
              <a:t>int</a:t>
            </a:r>
            <a:r>
              <a:rPr lang="en-US" sz="2400" dirty="0" smtClean="0"/>
              <a:t>, </a:t>
            </a:r>
            <a:r>
              <a:rPr lang="en-US" sz="2400" dirty="0" smtClean="0">
                <a:solidFill>
                  <a:schemeClr val="accent4">
                    <a:lumMod val="75000"/>
                  </a:schemeClr>
                </a:solidFill>
              </a:rPr>
              <a:t>string</a:t>
            </a:r>
            <a:r>
              <a:rPr lang="en-US" sz="2400" dirty="0" smtClean="0"/>
              <a:t>&gt;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0" y="2590800"/>
            <a:ext cx="929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</a:t>
            </a:r>
            <a:r>
              <a:rPr lang="en-US" sz="2400" dirty="0" smtClean="0"/>
              <a:t>#: public delegate </a:t>
            </a:r>
            <a:r>
              <a:rPr lang="en-US" sz="2400" dirty="0" smtClean="0">
                <a:solidFill>
                  <a:srgbClr val="4B7D2C"/>
                </a:solidFill>
              </a:rPr>
              <a:t>string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err="1" smtClean="0"/>
              <a:t>CustomDelegate</a:t>
            </a:r>
            <a:r>
              <a:rPr lang="en-US" sz="2400" dirty="0" smtClean="0"/>
              <a:t>(</a:t>
            </a:r>
            <a:r>
              <a:rPr lang="en-US" sz="2400" dirty="0" smtClean="0">
                <a:solidFill>
                  <a:schemeClr val="tx2"/>
                </a:solidFill>
              </a:rPr>
              <a:t>string</a:t>
            </a:r>
            <a:r>
              <a:rPr lang="en-US" sz="2400" dirty="0" smtClean="0"/>
              <a:t> s, </a:t>
            </a:r>
            <a:r>
              <a:rPr lang="en-US" sz="2400" dirty="0" err="1" smtClean="0">
                <a:solidFill>
                  <a:srgbClr val="465E9C"/>
                </a:solidFill>
              </a:rPr>
              <a:t>int</a:t>
            </a:r>
            <a:r>
              <a:rPr lang="en-US" sz="2400" dirty="0" smtClean="0">
                <a:solidFill>
                  <a:srgbClr val="465E9C"/>
                </a:solidFill>
              </a:rPr>
              <a:t> </a:t>
            </a:r>
            <a:r>
              <a:rPr lang="en-US" sz="2400" dirty="0" err="1" smtClean="0"/>
              <a:t>i</a:t>
            </a:r>
            <a:r>
              <a:rPr lang="en-US" sz="2400" dirty="0" smtClean="0"/>
              <a:t>);</a:t>
            </a: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26050"/>
            <a:ext cx="9144000" cy="163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436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25120"/>
            <a:ext cx="71628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905000"/>
            <a:ext cx="8686800" cy="3992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class </a:t>
            </a:r>
            <a:r>
              <a:rPr lang="en-US" sz="2400" dirty="0" err="1" smtClean="0">
                <a:latin typeface="Courier"/>
                <a:cs typeface="Courier"/>
              </a:rPr>
              <a:t>CostInflation</a:t>
            </a:r>
            <a:r>
              <a:rPr lang="en-US" sz="2400" dirty="0" smtClean="0">
                <a:latin typeface="Courier"/>
                <a:cs typeface="Courier"/>
              </a:rPr>
              <a:t> implements </a:t>
            </a:r>
            <a:r>
              <a:rPr lang="en-US" sz="2400" dirty="0" err="1" smtClean="0">
                <a:latin typeface="Courier"/>
                <a:cs typeface="Courier"/>
              </a:rPr>
              <a:t>FunctionOverTime</a:t>
            </a:r>
            <a:r>
              <a:rPr lang="en-US" sz="2400" dirty="0" smtClean="0">
                <a:latin typeface="Courier"/>
                <a:cs typeface="Courier"/>
              </a:rPr>
              <a:t> 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{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  public float </a:t>
            </a:r>
            <a:r>
              <a:rPr lang="en-US" sz="2400" dirty="0" err="1" smtClean="0">
                <a:latin typeface="Courier"/>
                <a:cs typeface="Courier"/>
              </a:rPr>
              <a:t>valueAt</a:t>
            </a:r>
            <a:r>
              <a:rPr lang="en-US" sz="2400" dirty="0" smtClean="0">
                <a:latin typeface="Courier"/>
                <a:cs typeface="Courier"/>
              </a:rPr>
              <a:t>(</a:t>
            </a:r>
            <a:r>
              <a:rPr lang="en-US" sz="2400" dirty="0" err="1" smtClean="0">
                <a:latin typeface="Courier"/>
                <a:cs typeface="Courier"/>
              </a:rPr>
              <a:t>int</a:t>
            </a:r>
            <a:r>
              <a:rPr lang="en-US" sz="2400" dirty="0" smtClean="0">
                <a:latin typeface="Courier"/>
                <a:cs typeface="Courier"/>
              </a:rPr>
              <a:t> t) {</a:t>
            </a: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     return // some calculated value;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  }</a:t>
            </a: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}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0"/>
            <a:ext cx="1828800" cy="17932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26050"/>
            <a:ext cx="9144000" cy="163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601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25120"/>
            <a:ext cx="71628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F#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905000"/>
            <a:ext cx="8534400" cy="3992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let </a:t>
            </a:r>
            <a:r>
              <a:rPr lang="en-US" sz="2400" dirty="0" err="1" smtClean="0">
                <a:latin typeface="Courier"/>
                <a:cs typeface="Courier"/>
              </a:rPr>
              <a:t>costInflation</a:t>
            </a:r>
            <a:r>
              <a:rPr lang="en-US" sz="2400" dirty="0" smtClean="0">
                <a:latin typeface="Courier"/>
                <a:cs typeface="Courier"/>
              </a:rPr>
              <a:t> = Variable (</a:t>
            </a: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     “Cost Inflation”, </a:t>
            </a:r>
            <a:r>
              <a:rPr lang="en-US" sz="2400" dirty="0" smtClean="0">
                <a:solidFill>
                  <a:srgbClr val="64A73B"/>
                </a:solidFill>
                <a:latin typeface="Courier"/>
                <a:cs typeface="Courier"/>
              </a:rPr>
              <a:t>fun t -&gt; </a:t>
            </a:r>
            <a:r>
              <a:rPr lang="en-US" sz="2400" dirty="0" err="1" smtClean="0">
                <a:solidFill>
                  <a:srgbClr val="64A73B"/>
                </a:solidFill>
                <a:latin typeface="Courier"/>
                <a:cs typeface="Courier"/>
              </a:rPr>
              <a:t>pown</a:t>
            </a:r>
            <a:r>
              <a:rPr lang="en-US" sz="2400" dirty="0" smtClean="0">
                <a:solidFill>
                  <a:srgbClr val="64A73B"/>
                </a:solidFill>
                <a:latin typeface="Courier"/>
                <a:cs typeface="Courier"/>
              </a:rPr>
              <a:t> 1.15 t</a:t>
            </a:r>
            <a:r>
              <a:rPr lang="en-US" sz="2400" dirty="0" smtClean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endParaRPr lang="en-US" sz="2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let </a:t>
            </a:r>
            <a:r>
              <a:rPr lang="en-US" sz="2400" dirty="0" err="1" smtClean="0">
                <a:latin typeface="Courier"/>
                <a:cs typeface="Courier"/>
              </a:rPr>
              <a:t>seasonalVolume</a:t>
            </a:r>
            <a:r>
              <a:rPr lang="en-US" sz="2400" dirty="0" smtClean="0">
                <a:latin typeface="Courier"/>
                <a:cs typeface="Courier"/>
              </a:rPr>
              <a:t> = [| 0.95</a:t>
            </a:r>
            <a:r>
              <a:rPr lang="en-US" sz="2400" dirty="0">
                <a:latin typeface="Courier"/>
                <a:cs typeface="Courier"/>
              </a:rPr>
              <a:t>;</a:t>
            </a:r>
            <a:r>
              <a:rPr lang="en-US" sz="2400" dirty="0" smtClean="0">
                <a:latin typeface="Courier"/>
                <a:cs typeface="Courier"/>
              </a:rPr>
              <a:t> 0.99; 1.01,…|]</a:t>
            </a:r>
          </a:p>
          <a:p>
            <a:pPr marL="0" indent="0">
              <a:buNone/>
            </a:pPr>
            <a:endParaRPr lang="en-US" sz="2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let </a:t>
            </a:r>
            <a:r>
              <a:rPr lang="en-US" sz="2400" dirty="0" err="1" smtClean="0">
                <a:latin typeface="Courier"/>
                <a:cs typeface="Courier"/>
              </a:rPr>
              <a:t>seasonalAdjustment</a:t>
            </a:r>
            <a:r>
              <a:rPr lang="en-US" sz="2400" dirty="0" smtClean="0">
                <a:latin typeface="Courier"/>
                <a:cs typeface="Courier"/>
              </a:rPr>
              <a:t> = Variable(“Season”,</a:t>
            </a: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      fun t -&gt; </a:t>
            </a:r>
            <a:r>
              <a:rPr lang="en-US" sz="2400" dirty="0" err="1" smtClean="0">
                <a:solidFill>
                  <a:srgbClr val="64A73B"/>
                </a:solidFill>
                <a:latin typeface="Courier"/>
                <a:cs typeface="Courier"/>
              </a:rPr>
              <a:t>seasonalVolume</a:t>
            </a:r>
            <a:r>
              <a:rPr lang="en-US" sz="2400" dirty="0" smtClean="0">
                <a:solidFill>
                  <a:srgbClr val="64A73B"/>
                </a:solidFill>
                <a:latin typeface="Courier"/>
                <a:cs typeface="Courier"/>
              </a:rPr>
              <a:t>.[t % 12]</a:t>
            </a:r>
            <a:r>
              <a:rPr lang="en-US" sz="2400" dirty="0" smtClean="0">
                <a:latin typeface="Courier"/>
                <a:cs typeface="Courier"/>
              </a:rPr>
              <a:t>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0"/>
            <a:ext cx="1828800" cy="17932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26050"/>
            <a:ext cx="9144000" cy="163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874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25120"/>
            <a:ext cx="7162800" cy="1143000"/>
          </a:xfrm>
        </p:spPr>
        <p:txBody>
          <a:bodyPr>
            <a:normAutofit/>
          </a:bodyPr>
          <a:lstStyle/>
          <a:p>
            <a:r>
              <a:rPr lang="en-US" dirty="0"/>
              <a:t>C</a:t>
            </a:r>
            <a:r>
              <a:rPr lang="en-US" dirty="0" smtClean="0"/>
              <a:t>#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828800"/>
            <a:ext cx="8534400" cy="3992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private </a:t>
            </a:r>
            <a:r>
              <a:rPr lang="en-US" sz="2400" dirty="0" err="1">
                <a:latin typeface="Courier"/>
                <a:cs typeface="Courier"/>
              </a:rPr>
              <a:t>readonly</a:t>
            </a:r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err="1">
                <a:latin typeface="Courier"/>
                <a:cs typeface="Courier"/>
              </a:rPr>
              <a:t>Func</a:t>
            </a:r>
            <a:r>
              <a:rPr lang="en-US" sz="2400" dirty="0">
                <a:latin typeface="Courier"/>
                <a:cs typeface="Courier"/>
              </a:rPr>
              <a:t>&lt;</a:t>
            </a:r>
            <a:r>
              <a:rPr lang="en-US" sz="2400" dirty="0" err="1">
                <a:latin typeface="Courier"/>
                <a:cs typeface="Courier"/>
              </a:rPr>
              <a:t>int</a:t>
            </a:r>
            <a:r>
              <a:rPr lang="en-US" sz="2400" dirty="0">
                <a:latin typeface="Courier"/>
                <a:cs typeface="Courier"/>
              </a:rPr>
              <a:t>, double&gt; </a:t>
            </a:r>
            <a:r>
              <a:rPr lang="en-US" sz="2400" dirty="0" err="1" smtClean="0">
                <a:latin typeface="Courier"/>
                <a:cs typeface="Courier"/>
              </a:rPr>
              <a:t>calc</a:t>
            </a:r>
            <a:r>
              <a:rPr lang="en-US" sz="2400" dirty="0" smtClean="0">
                <a:latin typeface="Courier"/>
                <a:cs typeface="Courier"/>
              </a:rPr>
              <a:t>;</a:t>
            </a:r>
            <a:endParaRPr lang="en-US" sz="2400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2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public </a:t>
            </a:r>
            <a:r>
              <a:rPr lang="en-US" sz="2400" dirty="0" err="1">
                <a:latin typeface="Courier"/>
                <a:cs typeface="Courier"/>
              </a:rPr>
              <a:t>Func</a:t>
            </a:r>
            <a:r>
              <a:rPr lang="en-US" sz="2400" dirty="0">
                <a:latin typeface="Courier"/>
                <a:cs typeface="Courier"/>
              </a:rPr>
              <a:t>&lt;</a:t>
            </a:r>
            <a:r>
              <a:rPr lang="en-US" sz="2400" dirty="0" err="1">
                <a:latin typeface="Courier"/>
                <a:cs typeface="Courier"/>
              </a:rPr>
              <a:t>int</a:t>
            </a:r>
            <a:r>
              <a:rPr lang="en-US" sz="2400" dirty="0">
                <a:latin typeface="Courier"/>
                <a:cs typeface="Courier"/>
              </a:rPr>
              <a:t>, double&gt; </a:t>
            </a:r>
            <a:r>
              <a:rPr lang="en-US" sz="2400" dirty="0" err="1">
                <a:latin typeface="Courier"/>
                <a:cs typeface="Courier"/>
              </a:rPr>
              <a:t>ValueAt</a:t>
            </a:r>
            <a:endParaRPr lang="en-US" sz="2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   get { return </a:t>
            </a:r>
            <a:r>
              <a:rPr lang="en-US" sz="2400" dirty="0" err="1" smtClean="0">
                <a:latin typeface="Courier"/>
                <a:cs typeface="Courier"/>
              </a:rPr>
              <a:t>calc</a:t>
            </a:r>
            <a:r>
              <a:rPr lang="en-US" sz="2400" dirty="0" smtClean="0">
                <a:latin typeface="Courier"/>
                <a:cs typeface="Courier"/>
              </a:rPr>
              <a:t>; </a:t>
            </a:r>
            <a:r>
              <a:rPr lang="en-US" sz="2400" dirty="0">
                <a:latin typeface="Courier"/>
                <a:cs typeface="Courier"/>
              </a:rPr>
              <a:t>}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}</a:t>
            </a:r>
            <a:endParaRPr lang="en-US" sz="2400" dirty="0">
              <a:latin typeface="Courier"/>
              <a:cs typeface="Courier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0"/>
            <a:ext cx="1828800" cy="17932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26050"/>
            <a:ext cx="9144000" cy="163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396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25120"/>
            <a:ext cx="7162800" cy="1143000"/>
          </a:xfrm>
        </p:spPr>
        <p:txBody>
          <a:bodyPr>
            <a:normAutofit/>
          </a:bodyPr>
          <a:lstStyle/>
          <a:p>
            <a:r>
              <a:rPr lang="en-US" dirty="0"/>
              <a:t>C</a:t>
            </a:r>
            <a:r>
              <a:rPr lang="en-US" dirty="0" smtClean="0"/>
              <a:t>#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905000"/>
            <a:ext cx="8534400" cy="3992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 smtClean="0">
                <a:latin typeface="Courier"/>
                <a:cs typeface="Courier"/>
              </a:rPr>
              <a:t>var</a:t>
            </a:r>
            <a:r>
              <a:rPr lang="en-US" sz="2400" dirty="0" smtClean="0">
                <a:latin typeface="Courier"/>
                <a:cs typeface="Courier"/>
              </a:rPr>
              <a:t> inflation = new Variable(“Inflation”,</a:t>
            </a: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     </a:t>
            </a:r>
            <a:r>
              <a:rPr lang="en-US" sz="2400" dirty="0" smtClean="0">
                <a:solidFill>
                  <a:srgbClr val="64A73B"/>
                </a:solidFill>
                <a:latin typeface="Courier"/>
                <a:cs typeface="Courier"/>
              </a:rPr>
              <a:t>t =&gt; </a:t>
            </a:r>
            <a:r>
              <a:rPr lang="en-US" sz="2400" dirty="0" err="1" smtClean="0">
                <a:solidFill>
                  <a:srgbClr val="64A73B"/>
                </a:solidFill>
                <a:latin typeface="Courier"/>
                <a:cs typeface="Courier"/>
              </a:rPr>
              <a:t>Math.Pow</a:t>
            </a:r>
            <a:r>
              <a:rPr lang="en-US" sz="2400" dirty="0" smtClean="0">
                <a:solidFill>
                  <a:srgbClr val="64A73B"/>
                </a:solidFill>
                <a:latin typeface="Courier"/>
                <a:cs typeface="Courier"/>
              </a:rPr>
              <a:t>(1.15,t)</a:t>
            </a:r>
            <a:r>
              <a:rPr lang="en-US" sz="2400" dirty="0" smtClean="0">
                <a:latin typeface="Courier"/>
                <a:cs typeface="Courier"/>
              </a:rPr>
              <a:t>);</a:t>
            </a:r>
          </a:p>
          <a:p>
            <a:pPr marL="0" indent="0">
              <a:buNone/>
            </a:pPr>
            <a:endParaRPr lang="en-US" sz="2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400" dirty="0" err="1" smtClean="0">
                <a:latin typeface="Courier"/>
                <a:cs typeface="Courier"/>
              </a:rPr>
              <a:t>inflation.ValueAt</a:t>
            </a:r>
            <a:r>
              <a:rPr lang="en-US" sz="2400" dirty="0" smtClean="0">
                <a:latin typeface="Courier"/>
                <a:cs typeface="Courier"/>
              </a:rPr>
              <a:t>(3);</a:t>
            </a:r>
            <a:endParaRPr lang="en-US" sz="2400" dirty="0">
              <a:latin typeface="Courier"/>
              <a:cs typeface="Courier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0"/>
            <a:ext cx="1828800" cy="17932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26050"/>
            <a:ext cx="9144000" cy="163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755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Declarative style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0"/>
            <a:ext cx="1828800" cy="197104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26050"/>
            <a:ext cx="9144000" cy="163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088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62200"/>
            <a:ext cx="8229600" cy="376396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Say what you’re doing, not how you’re doing it.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0"/>
            <a:ext cx="1828800" cy="17932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26050"/>
            <a:ext cx="9144000" cy="163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810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already do 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2057400"/>
            <a:ext cx="8229600" cy="40687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Refactoring: single-line method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0"/>
            <a:ext cx="1828800" cy="179323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26050"/>
            <a:ext cx="9144000" cy="163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272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already do 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93240"/>
            <a:ext cx="8229600" cy="433292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Select USER_NAME, count(*), max(</a:t>
            </a:r>
            <a:r>
              <a:rPr lang="en-US" dirty="0" err="1" smtClean="0"/>
              <a:t>update_date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From USER_ROLES</a:t>
            </a:r>
          </a:p>
          <a:p>
            <a:pPr marL="0" indent="0">
              <a:buNone/>
            </a:pPr>
            <a:r>
              <a:rPr lang="en-US" dirty="0" smtClean="0"/>
              <a:t>Where USER_ID = :</a:t>
            </a:r>
            <a:r>
              <a:rPr lang="en-US" dirty="0" err="1" smtClean="0"/>
              <a:t>userId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Group by USER_NAME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0"/>
            <a:ext cx="1828800" cy="179323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26050"/>
            <a:ext cx="9144000" cy="163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781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8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the point?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0"/>
            <a:ext cx="1828800" cy="1971040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2590800"/>
            <a:ext cx="8229600" cy="35353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Readable code</a:t>
            </a:r>
          </a:p>
          <a:p>
            <a:pPr marL="0" indent="0">
              <a:buNone/>
            </a:pPr>
            <a:r>
              <a:rPr lang="en-US" dirty="0" smtClean="0"/>
              <a:t>Smaller, simpler pieces</a:t>
            </a:r>
          </a:p>
        </p:txBody>
      </p:sp>
      <p:sp>
        <p:nvSpPr>
          <p:cNvPr id="8" name="Rectangle 7"/>
          <p:cNvSpPr/>
          <p:nvPr/>
        </p:nvSpPr>
        <p:spPr>
          <a:xfrm>
            <a:off x="1828800" y="4191000"/>
            <a:ext cx="5943600" cy="5847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lvl="0">
              <a:spcBef>
                <a:spcPct val="20000"/>
              </a:spcBef>
            </a:pPr>
            <a:r>
              <a:rPr lang="en-US" sz="32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Familiar != readable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26050"/>
            <a:ext cx="9144000" cy="163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942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Programming paradigms</a:t>
            </a:r>
            <a:endParaRPr lang="en-US" dirty="0"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8400" y="1600200"/>
            <a:ext cx="8229600" cy="4525963"/>
          </a:xfrm>
        </p:spPr>
        <p:txBody>
          <a:bodyPr/>
          <a:lstStyle/>
          <a:p>
            <a:r>
              <a:rPr lang="en-US" dirty="0" smtClean="0"/>
              <a:t>Imperative</a:t>
            </a:r>
          </a:p>
          <a:p>
            <a:r>
              <a:rPr lang="en-US" dirty="0" smtClean="0"/>
              <a:t>Procedural</a:t>
            </a:r>
          </a:p>
          <a:p>
            <a:r>
              <a:rPr lang="en-US" dirty="0" smtClean="0"/>
              <a:t>Object-Oriented</a:t>
            </a:r>
          </a:p>
          <a:p>
            <a:r>
              <a:rPr lang="en-US" dirty="0" smtClean="0"/>
              <a:t>Functional</a:t>
            </a:r>
          </a:p>
          <a:p>
            <a:r>
              <a:rPr lang="en-US" dirty="0" smtClean="0"/>
              <a:t>Aspect-oriented</a:t>
            </a:r>
          </a:p>
          <a:p>
            <a:r>
              <a:rPr lang="en-US" dirty="0" smtClean="0"/>
              <a:t>Logic</a:t>
            </a:r>
          </a:p>
        </p:txBody>
      </p:sp>
    </p:spTree>
    <p:extLst>
      <p:ext uri="{BB962C8B-B14F-4D97-AF65-F5344CB8AC3E}">
        <p14:creationId xmlns:p14="http://schemas.microsoft.com/office/powerpoint/2010/main" val="645141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0"/>
            <a:ext cx="1828800" cy="1971040"/>
          </a:xfrm>
          <a:prstGeom prst="rect">
            <a:avLst/>
          </a:prstGeom>
        </p:spPr>
      </p:pic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304800" y="2057400"/>
            <a:ext cx="8534400" cy="3992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   List&lt;String&gt; output = new </a:t>
            </a:r>
            <a:r>
              <a:rPr lang="en-US" sz="2400" dirty="0" err="1" smtClean="0">
                <a:latin typeface="Courier"/>
                <a:cs typeface="Courier"/>
              </a:rPr>
              <a:t>LinkedList</a:t>
            </a:r>
            <a:r>
              <a:rPr lang="en-US" sz="2400" dirty="0" smtClean="0">
                <a:latin typeface="Courier"/>
                <a:cs typeface="Courier"/>
              </a:rPr>
              <a:t>();</a:t>
            </a: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  for(String s : lines) {</a:t>
            </a: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      if(</a:t>
            </a:r>
            <a:r>
              <a:rPr lang="en-US" sz="2400" dirty="0" err="1" smtClean="0">
                <a:solidFill>
                  <a:schemeClr val="accent2"/>
                </a:solidFill>
                <a:latin typeface="Courier"/>
                <a:cs typeface="Courier"/>
              </a:rPr>
              <a:t>s.startsWith</a:t>
            </a:r>
            <a:r>
              <a:rPr lang="en-US" sz="2400" dirty="0" smtClean="0">
                <a:solidFill>
                  <a:schemeClr val="accent2"/>
                </a:solidFill>
                <a:latin typeface="Courier"/>
                <a:cs typeface="Courier"/>
              </a:rPr>
              <a:t>(“BUG”)</a:t>
            </a:r>
            <a:r>
              <a:rPr lang="en-US" sz="2400" dirty="0" smtClean="0">
                <a:latin typeface="Courier"/>
                <a:cs typeface="Courier"/>
              </a:rPr>
              <a:t>)</a:t>
            </a:r>
            <a:r>
              <a:rPr lang="en-US" sz="2400" dirty="0" smtClean="0">
                <a:solidFill>
                  <a:schemeClr val="accent2"/>
                </a:solidFill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         </a:t>
            </a:r>
            <a:r>
              <a:rPr lang="en-US" sz="2400" dirty="0" err="1" smtClean="0">
                <a:latin typeface="Courier"/>
                <a:cs typeface="Courier"/>
              </a:rPr>
              <a:t>output.add</a:t>
            </a:r>
            <a:r>
              <a:rPr lang="en-US" sz="2400" dirty="0" smtClean="0">
                <a:latin typeface="Courier"/>
                <a:cs typeface="Courier"/>
              </a:rPr>
              <a:t>(s);</a:t>
            </a: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      }</a:t>
            </a: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  }</a:t>
            </a: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  return output;</a:t>
            </a:r>
          </a:p>
        </p:txBody>
      </p:sp>
    </p:spTree>
    <p:extLst>
      <p:ext uri="{BB962C8B-B14F-4D97-AF65-F5344CB8AC3E}">
        <p14:creationId xmlns:p14="http://schemas.microsoft.com/office/powerpoint/2010/main" val="514159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74638"/>
            <a:ext cx="6858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F#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0"/>
            <a:ext cx="1828800" cy="1793240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2514600"/>
            <a:ext cx="8534400" cy="3992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latin typeface="Courier"/>
                <a:cs typeface="Courier"/>
              </a:rPr>
              <a:t>List.filter</a:t>
            </a:r>
            <a:r>
              <a:rPr lang="en-US" sz="2400" dirty="0">
                <a:latin typeface="Courier"/>
                <a:cs typeface="Courier"/>
              </a:rPr>
              <a:t> </a:t>
            </a:r>
            <a:endParaRPr lang="en-US" sz="24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  (</a:t>
            </a:r>
            <a:r>
              <a:rPr lang="en-US" sz="2400" dirty="0">
                <a:latin typeface="Courier"/>
                <a:cs typeface="Courier"/>
              </a:rPr>
              <a:t>fun </a:t>
            </a:r>
            <a:r>
              <a:rPr lang="en-US" sz="2400" dirty="0" smtClean="0">
                <a:latin typeface="Courier"/>
                <a:cs typeface="Courier"/>
              </a:rPr>
              <a:t>(</a:t>
            </a:r>
            <a:r>
              <a:rPr lang="en-US" sz="2400" dirty="0" err="1" smtClean="0">
                <a:latin typeface="Courier"/>
                <a:cs typeface="Courier"/>
              </a:rPr>
              <a:t>s:string</a:t>
            </a:r>
            <a:r>
              <a:rPr lang="en-US" sz="2400" dirty="0" smtClean="0">
                <a:latin typeface="Courier"/>
                <a:cs typeface="Courier"/>
              </a:rPr>
              <a:t>) </a:t>
            </a:r>
            <a:r>
              <a:rPr lang="en-US" sz="2400" dirty="0">
                <a:latin typeface="Courier"/>
                <a:cs typeface="Courier"/>
              </a:rPr>
              <a:t>-&gt; </a:t>
            </a:r>
            <a:r>
              <a:rPr lang="en-US" sz="2400" dirty="0" err="1">
                <a:latin typeface="Courier"/>
                <a:cs typeface="Courier"/>
              </a:rPr>
              <a:t>s.StartsWith</a:t>
            </a:r>
            <a:r>
              <a:rPr lang="en-US" sz="2400" dirty="0" smtClean="0">
                <a:latin typeface="Courier"/>
                <a:cs typeface="Courier"/>
              </a:rPr>
              <a:t>(“BUG"</a:t>
            </a:r>
            <a:r>
              <a:rPr lang="en-US" sz="2400" dirty="0">
                <a:latin typeface="Courier"/>
                <a:cs typeface="Courier"/>
              </a:rPr>
              <a:t>)) </a:t>
            </a:r>
            <a:endParaRPr lang="en-US" sz="24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  lines</a:t>
            </a:r>
            <a:endParaRPr lang="en-US" sz="2400" dirty="0">
              <a:latin typeface="Courier"/>
              <a:cs typeface="Courier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26050"/>
            <a:ext cx="9144000" cy="163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601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74638"/>
            <a:ext cx="6858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C#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0"/>
            <a:ext cx="1828800" cy="1793240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28600" y="2514600"/>
            <a:ext cx="8763000" cy="3992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 smtClean="0">
                <a:latin typeface="Courier"/>
                <a:cs typeface="Courier"/>
              </a:rPr>
              <a:t>lines.Where</a:t>
            </a:r>
            <a:r>
              <a:rPr lang="en-US" sz="2400" dirty="0" smtClean="0">
                <a:latin typeface="Courier"/>
                <a:cs typeface="Courier"/>
              </a:rPr>
              <a:t>(s =&gt; </a:t>
            </a:r>
            <a:r>
              <a:rPr lang="en-US" sz="2400" dirty="0" err="1" smtClean="0">
                <a:latin typeface="Courier"/>
                <a:cs typeface="Courier"/>
              </a:rPr>
              <a:t>s.StartsWith</a:t>
            </a:r>
            <a:r>
              <a:rPr lang="en-US" sz="2400" dirty="0" smtClean="0">
                <a:latin typeface="Courier"/>
                <a:cs typeface="Courier"/>
              </a:rPr>
              <a:t>(“BUG”)).</a:t>
            </a:r>
            <a:r>
              <a:rPr lang="en-US" sz="2400" dirty="0" err="1" smtClean="0">
                <a:latin typeface="Courier"/>
                <a:cs typeface="Courier"/>
              </a:rPr>
              <a:t>ToList</a:t>
            </a:r>
            <a:r>
              <a:rPr lang="en-US" sz="2400" dirty="0" smtClean="0">
                <a:latin typeface="Courier"/>
                <a:cs typeface="Courier"/>
              </a:rPr>
              <a:t>()</a:t>
            </a:r>
            <a:endParaRPr lang="en-US" sz="2400" dirty="0">
              <a:latin typeface="Courier"/>
              <a:cs typeface="Courier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26050"/>
            <a:ext cx="9144000" cy="163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477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accent6">
                <a:lumMod val="60000"/>
                <a:lumOff val="40000"/>
              </a:schemeClr>
            </a:gs>
            <a:gs pos="0">
              <a:srgbClr val="FFFFFF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47800" y="152400"/>
            <a:ext cx="617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talk is brought to you by… the Tuple type!</a:t>
            </a:r>
            <a:endParaRPr lang="en-US" dirty="0"/>
          </a:p>
        </p:txBody>
      </p:sp>
      <p:sp>
        <p:nvSpPr>
          <p:cNvPr id="6" name="Manual Operation 5"/>
          <p:cNvSpPr/>
          <p:nvPr/>
        </p:nvSpPr>
        <p:spPr>
          <a:xfrm>
            <a:off x="1905000" y="2438400"/>
            <a:ext cx="4572000" cy="1600200"/>
          </a:xfrm>
          <a:prstGeom prst="flowChartManualOperati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function</a:t>
            </a:r>
            <a:endParaRPr lang="en-US" sz="3600" dirty="0"/>
          </a:p>
        </p:txBody>
      </p:sp>
      <p:grpSp>
        <p:nvGrpSpPr>
          <p:cNvPr id="17" name="Group 16"/>
          <p:cNvGrpSpPr/>
          <p:nvPr/>
        </p:nvGrpSpPr>
        <p:grpSpPr>
          <a:xfrm>
            <a:off x="2667000" y="1219200"/>
            <a:ext cx="3657600" cy="990600"/>
            <a:chOff x="2667000" y="1219200"/>
            <a:chExt cx="3657600" cy="990600"/>
          </a:xfrm>
        </p:grpSpPr>
        <p:cxnSp>
          <p:nvCxnSpPr>
            <p:cNvPr id="8" name="Straight Arrow Connector 7"/>
            <p:cNvCxnSpPr/>
            <p:nvPr/>
          </p:nvCxnSpPr>
          <p:spPr>
            <a:xfrm>
              <a:off x="2667000" y="1295400"/>
              <a:ext cx="304800" cy="914400"/>
            </a:xfrm>
            <a:prstGeom prst="straightConnector1">
              <a:avLst/>
            </a:prstGeom>
            <a:ln w="76200" cmpd="sng">
              <a:solidFill>
                <a:schemeClr val="accent2">
                  <a:lumMod val="75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3962400" y="1219200"/>
              <a:ext cx="76200" cy="990600"/>
            </a:xfrm>
            <a:prstGeom prst="straightConnector1">
              <a:avLst/>
            </a:prstGeom>
            <a:ln w="76200" cmpd="sng">
              <a:solidFill>
                <a:schemeClr val="accent2">
                  <a:lumMod val="75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H="1">
              <a:off x="4800600" y="1219200"/>
              <a:ext cx="152400" cy="990600"/>
            </a:xfrm>
            <a:prstGeom prst="straightConnector1">
              <a:avLst/>
            </a:prstGeom>
            <a:ln w="76200" cmpd="sng">
              <a:solidFill>
                <a:schemeClr val="accent2">
                  <a:lumMod val="75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H="1">
              <a:off x="6019800" y="1295400"/>
              <a:ext cx="304800" cy="914400"/>
            </a:xfrm>
            <a:prstGeom prst="straightConnector1">
              <a:avLst/>
            </a:prstGeom>
            <a:ln w="76200" cmpd="sng">
              <a:solidFill>
                <a:schemeClr val="accent2">
                  <a:lumMod val="75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Straight Arrow Connector 14"/>
          <p:cNvCxnSpPr/>
          <p:nvPr/>
        </p:nvCxnSpPr>
        <p:spPr>
          <a:xfrm>
            <a:off x="4191000" y="4114800"/>
            <a:ext cx="0" cy="990600"/>
          </a:xfrm>
          <a:prstGeom prst="straightConnector1">
            <a:avLst/>
          </a:prstGeom>
          <a:ln w="76200" cmpd="sng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648200" y="4114800"/>
            <a:ext cx="0" cy="990600"/>
          </a:xfrm>
          <a:prstGeom prst="straightConnector1">
            <a:avLst/>
          </a:prstGeom>
          <a:ln w="76200" cmpd="sng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52400" y="5181600"/>
            <a:ext cx="861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Courier"/>
                <a:cs typeface="Courier"/>
              </a:rPr>
              <a:t>new Tuple&lt;</a:t>
            </a:r>
            <a:r>
              <a:rPr lang="en-US" sz="2400" dirty="0" err="1" smtClean="0">
                <a:latin typeface="Courier"/>
                <a:cs typeface="Courier"/>
              </a:rPr>
              <a:t>string,int</a:t>
            </a:r>
            <a:r>
              <a:rPr lang="en-US" sz="2400" dirty="0" smtClean="0">
                <a:latin typeface="Courier"/>
                <a:cs typeface="Courier"/>
              </a:rPr>
              <a:t>&gt;(“You win!”, 1000000)</a:t>
            </a:r>
            <a:endParaRPr lang="en-US" sz="24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447505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accent6">
                <a:lumMod val="60000"/>
                <a:lumOff val="40000"/>
              </a:schemeClr>
            </a:gs>
            <a:gs pos="0">
              <a:srgbClr val="FFFFFF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47800" y="5562600"/>
            <a:ext cx="617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When one return value is not enough!</a:t>
            </a:r>
            <a:endParaRPr 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990600" y="2514600"/>
            <a:ext cx="7239000" cy="3048000"/>
          </a:xfrm>
          <a:prstGeom prst="rect">
            <a:avLst/>
          </a:prstGeom>
          <a:noFill/>
        </p:spPr>
        <p:txBody>
          <a:bodyPr wrap="square" rtlCol="0">
            <a:prstTxWarp prst="textArchUp">
              <a:avLst/>
            </a:prstTxWarp>
            <a:spAutoFit/>
          </a:bodyPr>
          <a:lstStyle/>
          <a:p>
            <a:pPr algn="ctr"/>
            <a:r>
              <a:rPr lang="en-US" sz="5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Tuple&lt;T1,T2,…&gt;</a:t>
            </a:r>
            <a:endParaRPr lang="en-US" sz="5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285116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26050"/>
            <a:ext cx="9144000" cy="163195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Strong typing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0"/>
            <a:ext cx="1828800" cy="1971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545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62200"/>
            <a:ext cx="8229600" cy="3763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When the wrong type of data is passed in, the compiler complains.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0"/>
            <a:ext cx="1828800" cy="17932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26050"/>
            <a:ext cx="9144000" cy="163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354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26050"/>
            <a:ext cx="9144000" cy="16319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the point?</a:t>
            </a:r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385888" y="26162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0"/>
            <a:ext cx="1828800" cy="1971040"/>
          </a:xfrm>
          <a:prstGeom prst="rect">
            <a:avLst/>
          </a:prstGeom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799" t="32158" r="17840" b="12921"/>
          <a:stretch/>
        </p:blipFill>
        <p:spPr bwMode="auto">
          <a:xfrm>
            <a:off x="2438400" y="1524000"/>
            <a:ext cx="4813300" cy="36639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 rot="16200000">
            <a:off x="59469" y="2681887"/>
            <a:ext cx="32991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% of errors found at compile-time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4292600" y="4995217"/>
            <a:ext cx="1409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Typing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27567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already do it</a:t>
            </a:r>
            <a:endParaRPr lang="en-US" dirty="0"/>
          </a:p>
        </p:txBody>
      </p:sp>
      <p:pic>
        <p:nvPicPr>
          <p:cNvPr id="2050" name="Picture 2" descr="http://www.informit.com/ShowCover.aspx?isbn=03211252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6222" y="1599539"/>
            <a:ext cx="2743200" cy="3626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0"/>
            <a:ext cx="1828800" cy="179323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26050"/>
            <a:ext cx="9144000" cy="163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843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already do 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971800"/>
            <a:ext cx="8229600" cy="4144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C# is strongly typed, right?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0"/>
            <a:ext cx="1828800" cy="179323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26050"/>
            <a:ext cx="9144000" cy="163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056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685800" y="3048000"/>
            <a:ext cx="7315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609600" y="28194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7848600" y="28194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410200" y="9906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828800" y="28194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971800" y="28194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724400" y="46482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processor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667000"/>
            <a:ext cx="914400" cy="748145"/>
          </a:xfrm>
          <a:prstGeom prst="rect">
            <a:avLst/>
          </a:prstGeom>
        </p:spPr>
      </p:pic>
      <p:pic>
        <p:nvPicPr>
          <p:cNvPr id="15" name="Picture 14" descr="image (8).jpe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42" t="19817" r="27074" b="23585"/>
          <a:stretch/>
        </p:blipFill>
        <p:spPr>
          <a:xfrm rot="5400000">
            <a:off x="7611040" y="2828360"/>
            <a:ext cx="920011" cy="597292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447800" y="2362200"/>
            <a:ext cx="1288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Assembly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048000" y="2362200"/>
            <a:ext cx="345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105400" y="609600"/>
            <a:ext cx="1015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Haskell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495800" y="4267200"/>
            <a:ext cx="909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Prolog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809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6" grpId="0"/>
      <p:bldP spid="17" grpId="0"/>
      <p:bldP spid="18" grpId="0"/>
      <p:bldP spid="19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ouble Wave 5"/>
          <p:cNvSpPr/>
          <p:nvPr/>
        </p:nvSpPr>
        <p:spPr>
          <a:xfrm>
            <a:off x="838200" y="2362200"/>
            <a:ext cx="7620000" cy="1143000"/>
          </a:xfrm>
          <a:prstGeom prst="doubleWav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the point?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5328789"/>
              </p:ext>
            </p:extLst>
          </p:nvPr>
        </p:nvGraphicFramePr>
        <p:xfrm>
          <a:off x="1386443" y="2615724"/>
          <a:ext cx="6393339" cy="548640"/>
        </p:xfrm>
        <a:graphic>
          <a:graphicData uri="http://schemas.openxmlformats.org/drawingml/2006/table">
            <a:tbl>
              <a:tblPr/>
              <a:tblGrid>
                <a:gridCol w="6393339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Verdana"/>
                        </a:rPr>
                        <a:t>The beginning of wisdom is to call things by their right names</a:t>
                      </a:r>
                      <a:r>
                        <a:rPr lang="en-US" dirty="0" smtClean="0">
                          <a:latin typeface="Verdana"/>
                        </a:rPr>
                        <a:t>.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385888" y="26162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0"/>
            <a:ext cx="1828800" cy="19710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26050"/>
            <a:ext cx="9144000" cy="163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724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274638"/>
            <a:ext cx="6477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F#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2057400"/>
            <a:ext cx="7772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latin typeface="Courier"/>
              <a:cs typeface="Courier"/>
            </a:endParaRPr>
          </a:p>
          <a:p>
            <a:endParaRPr lang="en-US" dirty="0" smtClean="0">
              <a:latin typeface="Courier"/>
              <a:cs typeface="Courier"/>
            </a:endParaRPr>
          </a:p>
          <a:p>
            <a:r>
              <a:rPr lang="en-US" dirty="0" smtClean="0">
                <a:latin typeface="Courier"/>
                <a:cs typeface="Courier"/>
              </a:rPr>
              <a:t>[&lt;Measure&gt;] type cents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 smtClean="0">
                <a:latin typeface="Courier"/>
                <a:cs typeface="Courier"/>
              </a:rPr>
              <a:t>let price = 599&lt;cents&gt;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 smtClean="0"/>
              <a:t>	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                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0"/>
            <a:ext cx="1828800" cy="17932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26050"/>
            <a:ext cx="9144000" cy="163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014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274638"/>
            <a:ext cx="6477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Haskell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2057400"/>
            <a:ext cx="7772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type </a:t>
            </a:r>
            <a:r>
              <a:rPr lang="en-US" dirty="0" err="1" smtClean="0">
                <a:latin typeface="Courier"/>
                <a:cs typeface="Courier"/>
              </a:rPr>
              <a:t>FirstName</a:t>
            </a:r>
            <a:r>
              <a:rPr lang="en-US" dirty="0" smtClean="0">
                <a:latin typeface="Courier"/>
                <a:cs typeface="Courier"/>
              </a:rPr>
              <a:t> = String   </a:t>
            </a:r>
            <a:r>
              <a:rPr lang="en-US" dirty="0" smtClean="0"/>
              <a:t>	// type alias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 smtClean="0">
                <a:latin typeface="Courier"/>
                <a:cs typeface="Courier"/>
              </a:rPr>
              <a:t>data Customer = Customer </a:t>
            </a:r>
            <a:r>
              <a:rPr lang="en-US" dirty="0" err="1" smtClean="0">
                <a:latin typeface="Courier"/>
                <a:cs typeface="Courier"/>
              </a:rPr>
              <a:t>FirstName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err="1" smtClean="0">
                <a:latin typeface="Courier"/>
                <a:cs typeface="Courier"/>
              </a:rPr>
              <a:t>EmailAddress</a:t>
            </a:r>
            <a:r>
              <a:rPr lang="en-US" dirty="0" smtClean="0">
                <a:latin typeface="Courier"/>
                <a:cs typeface="Courier"/>
              </a:rPr>
              <a:t>  </a:t>
            </a:r>
            <a:r>
              <a:rPr lang="en-US" dirty="0" smtClean="0"/>
              <a:t>	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                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0"/>
            <a:ext cx="1828800" cy="17932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26050"/>
            <a:ext cx="9144000" cy="163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380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274638"/>
            <a:ext cx="6477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F#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2057400"/>
            <a:ext cx="777240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type </a:t>
            </a:r>
            <a:r>
              <a:rPr lang="en-US" dirty="0" err="1" smtClean="0">
                <a:latin typeface="Courier"/>
                <a:cs typeface="Courier"/>
              </a:rPr>
              <a:t>FirstName</a:t>
            </a:r>
            <a:r>
              <a:rPr lang="en-US" dirty="0" smtClean="0">
                <a:latin typeface="Courier"/>
                <a:cs typeface="Courier"/>
              </a:rPr>
              <a:t> = | </a:t>
            </a:r>
            <a:r>
              <a:rPr lang="en-US" dirty="0" err="1" smtClean="0">
                <a:latin typeface="Courier"/>
                <a:cs typeface="Courier"/>
              </a:rPr>
              <a:t>FirstName</a:t>
            </a:r>
            <a:r>
              <a:rPr lang="en-US" dirty="0" smtClean="0">
                <a:latin typeface="Courier"/>
                <a:cs typeface="Courier"/>
              </a:rPr>
              <a:t> of string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 smtClean="0">
                <a:latin typeface="Courier"/>
                <a:cs typeface="Courier"/>
              </a:rPr>
              <a:t>let jay = </a:t>
            </a:r>
            <a:r>
              <a:rPr lang="en-US" dirty="0" err="1" smtClean="0">
                <a:latin typeface="Courier"/>
                <a:cs typeface="Courier"/>
              </a:rPr>
              <a:t>FirstName</a:t>
            </a:r>
            <a:r>
              <a:rPr lang="en-US" dirty="0" smtClean="0">
                <a:latin typeface="Courier"/>
                <a:cs typeface="Courier"/>
              </a:rPr>
              <a:t>(“Jay”);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 smtClean="0"/>
              <a:t>	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                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0"/>
            <a:ext cx="1828800" cy="17932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26050"/>
            <a:ext cx="9144000" cy="163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193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1219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C#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0"/>
            <a:ext cx="1828800" cy="17932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9600" y="2057400"/>
            <a:ext cx="8382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class </a:t>
            </a:r>
            <a:r>
              <a:rPr lang="en-US" dirty="0" err="1" smtClean="0">
                <a:latin typeface="Courier"/>
                <a:cs typeface="Courier"/>
              </a:rPr>
              <a:t>FirstName</a:t>
            </a:r>
            <a:r>
              <a:rPr lang="en-US" dirty="0" smtClean="0">
                <a:latin typeface="Courier"/>
                <a:cs typeface="Courier"/>
              </a:rPr>
              <a:t> {</a:t>
            </a:r>
          </a:p>
          <a:p>
            <a:r>
              <a:rPr lang="en-US" dirty="0" smtClean="0">
                <a:latin typeface="Courier"/>
                <a:cs typeface="Courier"/>
              </a:rPr>
              <a:t>   private </a:t>
            </a:r>
            <a:r>
              <a:rPr lang="en-US" dirty="0" err="1" smtClean="0">
                <a:latin typeface="Courier"/>
                <a:cs typeface="Courier"/>
              </a:rPr>
              <a:t>readonly</a:t>
            </a:r>
            <a:r>
              <a:rPr lang="en-US" dirty="0" smtClean="0">
                <a:latin typeface="Courier"/>
                <a:cs typeface="Courier"/>
              </a:rPr>
              <a:t> string value;</a:t>
            </a:r>
          </a:p>
          <a:p>
            <a:endParaRPr lang="en-US" dirty="0" smtClean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  public </a:t>
            </a:r>
            <a:r>
              <a:rPr lang="en-US" dirty="0" err="1" smtClean="0">
                <a:latin typeface="Courier"/>
                <a:cs typeface="Courier"/>
              </a:rPr>
              <a:t>FirstName</a:t>
            </a:r>
            <a:r>
              <a:rPr lang="en-US" dirty="0" smtClean="0">
                <a:latin typeface="Courier"/>
                <a:cs typeface="Courier"/>
              </a:rPr>
              <a:t>(string value) </a:t>
            </a:r>
          </a:p>
          <a:p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  { </a:t>
            </a:r>
            <a:r>
              <a:rPr lang="en-US" dirty="0" err="1" smtClean="0">
                <a:latin typeface="Courier"/>
                <a:cs typeface="Courier"/>
              </a:rPr>
              <a:t>this.value</a:t>
            </a:r>
            <a:r>
              <a:rPr lang="en-US" dirty="0" smtClean="0">
                <a:latin typeface="Courier"/>
                <a:cs typeface="Courier"/>
              </a:rPr>
              <a:t> = value; }</a:t>
            </a:r>
          </a:p>
          <a:p>
            <a:endParaRPr lang="en-US" dirty="0" smtClean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  public static 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Courier"/>
                <a:cs typeface="Courier"/>
              </a:rPr>
              <a:t>implicit operator </a:t>
            </a:r>
            <a:r>
              <a:rPr lang="en-US" dirty="0" err="1" smtClean="0">
                <a:latin typeface="Courier"/>
                <a:cs typeface="Courier"/>
              </a:rPr>
              <a:t>FirstName</a:t>
            </a:r>
            <a:r>
              <a:rPr lang="en-US" dirty="0" smtClean="0">
                <a:latin typeface="Courier"/>
                <a:cs typeface="Courier"/>
              </a:rPr>
              <a:t>(string value)    </a:t>
            </a:r>
          </a:p>
          <a:p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  { </a:t>
            </a:r>
          </a:p>
          <a:p>
            <a:r>
              <a:rPr lang="en-US" dirty="0" smtClean="0">
                <a:latin typeface="Courier"/>
                <a:cs typeface="Courier"/>
              </a:rPr>
              <a:t>      return new </a:t>
            </a:r>
            <a:r>
              <a:rPr lang="en-US" dirty="0" err="1" smtClean="0">
                <a:latin typeface="Courier"/>
                <a:cs typeface="Courier"/>
              </a:rPr>
              <a:t>FirstName</a:t>
            </a:r>
            <a:r>
              <a:rPr lang="en-US" dirty="0" smtClean="0">
                <a:latin typeface="Courier"/>
                <a:cs typeface="Courier"/>
              </a:rPr>
              <a:t>(value);</a:t>
            </a:r>
          </a:p>
          <a:p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  }</a:t>
            </a:r>
          </a:p>
          <a:p>
            <a:r>
              <a:rPr lang="en-US" dirty="0" smtClean="0">
                <a:latin typeface="Courier"/>
                <a:cs typeface="Courier"/>
              </a:rPr>
              <a:t>}</a:t>
            </a:r>
          </a:p>
          <a:p>
            <a:endParaRPr lang="en-US" dirty="0">
              <a:latin typeface="Courier"/>
              <a:cs typeface="Courier"/>
            </a:endParaRPr>
          </a:p>
          <a:p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                                    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26050"/>
            <a:ext cx="9144000" cy="163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602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1219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C#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0"/>
            <a:ext cx="1828800" cy="17932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9600" y="2057400"/>
            <a:ext cx="8382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public Customer(</a:t>
            </a:r>
            <a:r>
              <a:rPr lang="en-US" dirty="0" err="1" smtClean="0">
                <a:latin typeface="Courier"/>
                <a:cs typeface="Courier"/>
              </a:rPr>
              <a:t>FirstName</a:t>
            </a:r>
            <a:r>
              <a:rPr lang="en-US" dirty="0" smtClean="0">
                <a:latin typeface="Courier"/>
                <a:cs typeface="Courier"/>
              </a:rPr>
              <a:t> name, </a:t>
            </a:r>
            <a:r>
              <a:rPr lang="en-US" dirty="0" err="1" smtClean="0">
                <a:latin typeface="Courier"/>
                <a:cs typeface="Courier"/>
              </a:rPr>
              <a:t>EmailAddress</a:t>
            </a:r>
            <a:r>
              <a:rPr lang="en-US" dirty="0" smtClean="0">
                <a:latin typeface="Courier"/>
                <a:cs typeface="Courier"/>
              </a:rPr>
              <a:t> login) {…}</a:t>
            </a:r>
          </a:p>
          <a:p>
            <a:endParaRPr lang="en-US" dirty="0">
              <a:latin typeface="Courier"/>
              <a:cs typeface="Courier"/>
            </a:endParaRPr>
          </a:p>
          <a:p>
            <a:endParaRPr lang="en-US" dirty="0" smtClean="0">
              <a:latin typeface="Courier"/>
              <a:cs typeface="Courier"/>
            </a:endParaRPr>
          </a:p>
          <a:p>
            <a:r>
              <a:rPr lang="en-US" dirty="0" smtClean="0">
                <a:latin typeface="Courier"/>
                <a:cs typeface="Courier"/>
              </a:rPr>
              <a:t>new Customer(“Jay”, (</a:t>
            </a:r>
            <a:r>
              <a:rPr lang="en-US" dirty="0" err="1" smtClean="0">
                <a:latin typeface="Courier"/>
                <a:cs typeface="Courier"/>
              </a:rPr>
              <a:t>EmailAddress</a:t>
            </a:r>
            <a:r>
              <a:rPr lang="en-US" dirty="0" smtClean="0">
                <a:latin typeface="Courier"/>
                <a:cs typeface="Courier"/>
              </a:rPr>
              <a:t>)“</a:t>
            </a:r>
            <a:r>
              <a:rPr lang="en-US" dirty="0" err="1" smtClean="0">
                <a:latin typeface="Courier"/>
                <a:cs typeface="Courier"/>
              </a:rPr>
              <a:t>jay@aranasoft.com</a:t>
            </a:r>
            <a:r>
              <a:rPr lang="en-US" dirty="0" smtClean="0">
                <a:latin typeface="Courier"/>
                <a:cs typeface="Courier"/>
              </a:rPr>
              <a:t>”);  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 smtClean="0"/>
              <a:t>	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                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26050"/>
            <a:ext cx="9144000" cy="163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803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14399" y="2133600"/>
            <a:ext cx="7772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public </a:t>
            </a:r>
            <a:r>
              <a:rPr lang="en-US" sz="2400" dirty="0" err="1" smtClean="0"/>
              <a:t>boolean</a:t>
            </a:r>
            <a:r>
              <a:rPr lang="en-US" sz="2400" dirty="0" smtClean="0"/>
              <a:t> Valid(Customer </a:t>
            </a:r>
            <a:r>
              <a:rPr lang="en-US" sz="2400" dirty="0" err="1" smtClean="0"/>
              <a:t>cust</a:t>
            </a:r>
            <a:r>
              <a:rPr lang="en-US" sz="2400" dirty="0" smtClean="0"/>
              <a:t>) </a:t>
            </a:r>
          </a:p>
          <a:p>
            <a:r>
              <a:rPr lang="en-US" sz="2400" dirty="0" smtClean="0"/>
              <a:t>{</a:t>
            </a:r>
          </a:p>
          <a:p>
            <a:r>
              <a:rPr lang="en-US" sz="2400" dirty="0" smtClean="0"/>
              <a:t>    </a:t>
            </a:r>
            <a:r>
              <a:rPr lang="en-US" sz="2400" dirty="0" err="1" smtClean="0"/>
              <a:t>EmailAddress</a:t>
            </a:r>
            <a:r>
              <a:rPr lang="en-US" sz="2400" dirty="0" smtClean="0"/>
              <a:t> email = </a:t>
            </a:r>
            <a:r>
              <a:rPr lang="en-US" sz="2400" dirty="0" err="1" smtClean="0"/>
              <a:t>cust.EmailAddress</a:t>
            </a:r>
            <a:r>
              <a:rPr lang="en-US" sz="2400" dirty="0" smtClean="0"/>
              <a:t>;</a:t>
            </a:r>
          </a:p>
          <a:p>
            <a:r>
              <a:rPr lang="en-US" sz="2400" dirty="0" smtClean="0"/>
              <a:t>    // exercise business logic</a:t>
            </a:r>
          </a:p>
          <a:p>
            <a:r>
              <a:rPr lang="en-US" sz="2400" dirty="0" smtClean="0"/>
              <a:t>    return true;    </a:t>
            </a:r>
          </a:p>
          <a:p>
            <a:r>
              <a:rPr lang="en-US" sz="2400" dirty="0" smtClean="0"/>
              <a:t>}</a:t>
            </a:r>
            <a:endParaRPr lang="en-US" sz="24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219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C#: weak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0"/>
            <a:ext cx="1828800" cy="17932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26050"/>
            <a:ext cx="9144000" cy="163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072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0"/>
            <a:ext cx="1828800" cy="179324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951088" y="1793241"/>
            <a:ext cx="781191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public </a:t>
            </a:r>
            <a:r>
              <a:rPr lang="en-US" dirty="0" err="1" smtClean="0"/>
              <a:t>boolean</a:t>
            </a:r>
            <a:r>
              <a:rPr lang="en-US" dirty="0" smtClean="0"/>
              <a:t> Valid(</a:t>
            </a:r>
            <a:r>
              <a:rPr lang="en-US" dirty="0" err="1" smtClean="0"/>
              <a:t>IHasEmailAddress</a:t>
            </a:r>
            <a:r>
              <a:rPr lang="en-US" dirty="0" smtClean="0"/>
              <a:t> anything) 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EmailAddress</a:t>
            </a:r>
            <a:r>
              <a:rPr lang="en-US" dirty="0" smtClean="0"/>
              <a:t> email = </a:t>
            </a:r>
            <a:r>
              <a:rPr lang="en-US" dirty="0" err="1" smtClean="0"/>
              <a:t>anything.EmailAddress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// exercise business logic</a:t>
            </a:r>
          </a:p>
          <a:p>
            <a:r>
              <a:rPr lang="en-US" dirty="0" smtClean="0"/>
              <a:t>    return true;</a:t>
            </a:r>
          </a:p>
          <a:p>
            <a:r>
              <a:rPr lang="en-US" dirty="0" smtClean="0"/>
              <a:t>  }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352800" y="3639900"/>
            <a:ext cx="4724400" cy="923330"/>
          </a:xfrm>
          <a:prstGeom prst="rect">
            <a:avLst/>
          </a:prstGeom>
          <a:blipFill dpi="0" rotWithShape="1">
            <a:blip r:embed="rId4">
              <a:alphaModFix amt="19000"/>
            </a:blip>
            <a:srcRect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r>
              <a:rPr lang="en-US" dirty="0" smtClean="0"/>
              <a:t> interface </a:t>
            </a:r>
            <a:r>
              <a:rPr lang="en-US" dirty="0" err="1" smtClean="0"/>
              <a:t>IHasEmailAddress</a:t>
            </a:r>
            <a:r>
              <a:rPr lang="en-US" dirty="0" smtClean="0"/>
              <a:t> {</a:t>
            </a:r>
          </a:p>
          <a:p>
            <a:r>
              <a:rPr lang="en-US" dirty="0" smtClean="0"/>
              <a:t>    string </a:t>
            </a:r>
            <a:r>
              <a:rPr lang="en-US" dirty="0" err="1" smtClean="0"/>
              <a:t>EmailAddress</a:t>
            </a:r>
            <a:r>
              <a:rPr lang="en-US" dirty="0" smtClean="0"/>
              <a:t> {get; }</a:t>
            </a:r>
          </a:p>
          <a:p>
            <a:r>
              <a:rPr lang="en-US" dirty="0" smtClean="0"/>
              <a:t>  }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C#: specific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26050"/>
            <a:ext cx="9144000" cy="163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067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26050"/>
            <a:ext cx="9144000" cy="163195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Lazy evaluation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0"/>
            <a:ext cx="1828800" cy="1971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750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14600"/>
            <a:ext cx="8229600" cy="36115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Delaying evaluation of an expression until the last responsible moment.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26050"/>
            <a:ext cx="9144000" cy="16319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0"/>
            <a:ext cx="1828800" cy="1793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615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0"/>
            <a:ext cx="1225251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90800" y="1752600"/>
            <a:ext cx="297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Immutability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2590800" y="2667000"/>
            <a:ext cx="381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Verbs Are People Too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2590800" y="3657600"/>
            <a:ext cx="32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Declarative Style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2590800" y="4648200"/>
            <a:ext cx="312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Strong Typing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2628900" y="5562600"/>
            <a:ext cx="259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Lazy Evaluation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2590800" y="762000"/>
            <a:ext cx="297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Data In, Data Out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15387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already do 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780" y="2352094"/>
            <a:ext cx="4655820" cy="42337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smtClean="0"/>
              <a:t>Providers, Factories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2039056" y="3505200"/>
            <a:ext cx="4457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SQL Cursors</a:t>
            </a:r>
            <a:endParaRPr lang="en-US" sz="28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26050"/>
            <a:ext cx="9144000" cy="16319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0"/>
            <a:ext cx="1828800" cy="1793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18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the point?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905000"/>
            <a:ext cx="6096000" cy="57577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smtClean="0"/>
              <a:t>You may never even need it.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1295400" y="3048000"/>
            <a:ext cx="6096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Separate “what to do” from “when to stop.”</a:t>
            </a:r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26050"/>
            <a:ext cx="9144000" cy="16319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0"/>
            <a:ext cx="1828800" cy="1971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447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26050"/>
            <a:ext cx="9144000" cy="163195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0"/>
            <a:ext cx="1828800" cy="1793240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266700" y="1328767"/>
            <a:ext cx="8610600" cy="452431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bugCount</a:t>
            </a:r>
            <a:r>
              <a:rPr lang="en-US" sz="2400" dirty="0"/>
              <a:t> = 0;</a:t>
            </a:r>
          </a:p>
          <a:p>
            <a:r>
              <a:rPr lang="en-US" sz="2400" dirty="0" smtClean="0"/>
              <a:t>string </a:t>
            </a:r>
            <a:r>
              <a:rPr lang="en-US" sz="2400" dirty="0" err="1"/>
              <a:t>nextLine</a:t>
            </a:r>
            <a:r>
              <a:rPr lang="en-US" sz="2400" dirty="0"/>
              <a:t> = </a:t>
            </a:r>
            <a:r>
              <a:rPr lang="en-US" sz="2400" dirty="0" err="1"/>
              <a:t>file.ReadLine</a:t>
            </a:r>
            <a:r>
              <a:rPr lang="en-US" sz="2400" dirty="0"/>
              <a:t>();</a:t>
            </a:r>
          </a:p>
          <a:p>
            <a:r>
              <a:rPr lang="en-US" sz="2400" dirty="0" smtClean="0"/>
              <a:t>while </a:t>
            </a:r>
            <a:r>
              <a:rPr lang="en-US" sz="2400" dirty="0"/>
              <a:t>(</a:t>
            </a:r>
            <a:r>
              <a:rPr lang="en-US" sz="2400" dirty="0" err="1"/>
              <a:t>bugCount</a:t>
            </a:r>
            <a:r>
              <a:rPr lang="en-US" sz="2400" dirty="0"/>
              <a:t> &lt; 40</a:t>
            </a:r>
            <a:r>
              <a:rPr lang="en-US" sz="2400" dirty="0" smtClean="0"/>
              <a:t>) {</a:t>
            </a:r>
            <a:endParaRPr lang="en-US" sz="2400" dirty="0"/>
          </a:p>
          <a:p>
            <a:r>
              <a:rPr lang="en-US" sz="2400" dirty="0" smtClean="0"/>
              <a:t>    if </a:t>
            </a:r>
            <a:r>
              <a:rPr lang="en-US" sz="2400" dirty="0"/>
              <a:t>(</a:t>
            </a:r>
            <a:r>
              <a:rPr lang="en-US" sz="2400" dirty="0" err="1"/>
              <a:t>nextLine.StartsWith</a:t>
            </a:r>
            <a:r>
              <a:rPr lang="en-US" sz="2400" dirty="0"/>
              <a:t>("BUG</a:t>
            </a:r>
            <a:r>
              <a:rPr lang="en-US" sz="2400" dirty="0" smtClean="0"/>
              <a:t>")) {</a:t>
            </a:r>
            <a:endParaRPr lang="en-US" sz="2400" dirty="0"/>
          </a:p>
          <a:p>
            <a:r>
              <a:rPr lang="en-US" sz="2400" dirty="0" smtClean="0"/>
              <a:t>        string</a:t>
            </a:r>
            <a:r>
              <a:rPr lang="en-US" sz="2400" dirty="0"/>
              <a:t>[] words = </a:t>
            </a:r>
            <a:r>
              <a:rPr lang="en-US" sz="2400" dirty="0" err="1"/>
              <a:t>nextLine.Split</a:t>
            </a:r>
            <a:r>
              <a:rPr lang="en-US" sz="2400" dirty="0"/>
              <a:t>(' ');</a:t>
            </a:r>
          </a:p>
          <a:p>
            <a:r>
              <a:rPr lang="en-US" sz="2400" dirty="0"/>
              <a:t>       </a:t>
            </a:r>
            <a:r>
              <a:rPr lang="en-US" sz="2400" dirty="0" smtClean="0"/>
              <a:t> Report</a:t>
            </a:r>
            <a:r>
              <a:rPr lang="en-US" sz="2400" dirty="0"/>
              <a:t>("Saw the bug at </a:t>
            </a:r>
            <a:r>
              <a:rPr lang="en-US" sz="2400" dirty="0" smtClean="0"/>
              <a:t>" + words[1]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                      + " </a:t>
            </a:r>
            <a:r>
              <a:rPr lang="en-US" sz="2400" dirty="0"/>
              <a:t>on </a:t>
            </a:r>
            <a:r>
              <a:rPr lang="en-US" sz="2400" dirty="0" smtClean="0"/>
              <a:t>" + words[2</a:t>
            </a:r>
            <a:r>
              <a:rPr lang="en-US" sz="2400" dirty="0"/>
              <a:t>]);</a:t>
            </a:r>
          </a:p>
          <a:p>
            <a:r>
              <a:rPr lang="en-US" sz="2400" dirty="0" smtClean="0"/>
              <a:t>        </a:t>
            </a:r>
            <a:r>
              <a:rPr lang="en-US" sz="2400" dirty="0" err="1" smtClean="0"/>
              <a:t>bugCount</a:t>
            </a:r>
            <a:r>
              <a:rPr lang="en-US" sz="2400" dirty="0"/>
              <a:t>++;</a:t>
            </a:r>
          </a:p>
          <a:p>
            <a:r>
              <a:rPr lang="en-US" sz="2400" dirty="0" smtClean="0"/>
              <a:t>    }</a:t>
            </a:r>
            <a:endParaRPr lang="en-US" sz="2400" dirty="0"/>
          </a:p>
          <a:p>
            <a:r>
              <a:rPr lang="en-US" sz="2400" dirty="0" smtClean="0"/>
              <a:t>    </a:t>
            </a:r>
            <a:r>
              <a:rPr lang="en-US" sz="2400" dirty="0" err="1" smtClean="0"/>
              <a:t>WaitUntilFileHasMoreData</a:t>
            </a:r>
            <a:r>
              <a:rPr lang="en-US" sz="2400" dirty="0" smtClean="0"/>
              <a:t>(file</a:t>
            </a:r>
            <a:r>
              <a:rPr lang="en-US" sz="2400" dirty="0"/>
              <a:t>);</a:t>
            </a:r>
          </a:p>
          <a:p>
            <a:r>
              <a:rPr lang="en-US" sz="2400" dirty="0" smtClean="0"/>
              <a:t>    </a:t>
            </a:r>
            <a:r>
              <a:rPr lang="en-US" sz="2400" dirty="0" err="1" smtClean="0"/>
              <a:t>nextLine</a:t>
            </a:r>
            <a:r>
              <a:rPr lang="en-US" sz="2400" dirty="0" smtClean="0"/>
              <a:t> </a:t>
            </a:r>
            <a:r>
              <a:rPr lang="en-US" sz="2400" dirty="0"/>
              <a:t>= </a:t>
            </a:r>
            <a:r>
              <a:rPr lang="en-US" sz="2400" dirty="0" err="1"/>
              <a:t>file.ReadLine</a:t>
            </a:r>
            <a:r>
              <a:rPr lang="en-US" sz="2400" dirty="0"/>
              <a:t>();</a:t>
            </a:r>
          </a:p>
          <a:p>
            <a:r>
              <a:rPr lang="en-US" sz="2400" dirty="0" smtClean="0"/>
              <a:t>}</a:t>
            </a:r>
            <a:endParaRPr lang="en-US" sz="2400" dirty="0" smtClean="0"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333374" y="1793241"/>
            <a:ext cx="5229226" cy="3699228"/>
            <a:chOff x="457199" y="1143000"/>
            <a:chExt cx="5229226" cy="3699228"/>
          </a:xfrm>
        </p:grpSpPr>
        <p:sp>
          <p:nvSpPr>
            <p:cNvPr id="27" name="Rectangle 26"/>
            <p:cNvSpPr/>
            <p:nvPr/>
          </p:nvSpPr>
          <p:spPr>
            <a:xfrm>
              <a:off x="457199" y="1143000"/>
              <a:ext cx="5153025" cy="381000"/>
            </a:xfrm>
            <a:prstGeom prst="rect">
              <a:avLst/>
            </a:prstGeom>
            <a:solidFill>
              <a:srgbClr val="7030A0">
                <a:alpha val="30000"/>
              </a:srgbClr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885825" y="4080228"/>
              <a:ext cx="4800600" cy="762000"/>
            </a:xfrm>
            <a:prstGeom prst="rect">
              <a:avLst/>
            </a:prstGeom>
            <a:solidFill>
              <a:srgbClr val="7030A0">
                <a:alpha val="30000"/>
              </a:srgbClr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311856" y="1411111"/>
            <a:ext cx="3421944" cy="2941814"/>
            <a:chOff x="457200" y="685800"/>
            <a:chExt cx="3421944" cy="2941814"/>
          </a:xfrm>
        </p:grpSpPr>
        <p:sp>
          <p:nvSpPr>
            <p:cNvPr id="30" name="Rectangle 29"/>
            <p:cNvSpPr/>
            <p:nvPr/>
          </p:nvSpPr>
          <p:spPr>
            <a:xfrm>
              <a:off x="457200" y="685800"/>
              <a:ext cx="2812344" cy="381000"/>
            </a:xfrm>
            <a:prstGeom prst="rect">
              <a:avLst/>
            </a:prstGeom>
            <a:solidFill>
              <a:srgbClr val="FFC000">
                <a:alpha val="30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593144" y="1454574"/>
              <a:ext cx="2286000" cy="304800"/>
            </a:xfrm>
            <a:prstGeom prst="rect">
              <a:avLst/>
            </a:prstGeom>
            <a:solidFill>
              <a:srgbClr val="FFC000">
                <a:alpha val="30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288344" y="3246614"/>
              <a:ext cx="2190750" cy="381000"/>
            </a:xfrm>
            <a:prstGeom prst="rect">
              <a:avLst/>
            </a:prstGeom>
            <a:solidFill>
              <a:srgbClr val="FFC000">
                <a:alpha val="30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800100" y="2516788"/>
            <a:ext cx="4838700" cy="2217137"/>
            <a:chOff x="262114" y="1935763"/>
            <a:chExt cx="4838700" cy="2217137"/>
          </a:xfrm>
        </p:grpSpPr>
        <p:sp>
          <p:nvSpPr>
            <p:cNvPr id="34" name="Rectangle 33"/>
            <p:cNvSpPr/>
            <p:nvPr/>
          </p:nvSpPr>
          <p:spPr>
            <a:xfrm>
              <a:off x="647700" y="1935763"/>
              <a:ext cx="4453114" cy="381000"/>
            </a:xfrm>
            <a:prstGeom prst="rect">
              <a:avLst/>
            </a:prstGeom>
            <a:solidFill>
              <a:srgbClr val="00B050">
                <a:alpha val="30000"/>
              </a:srgb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62114" y="3771900"/>
              <a:ext cx="114300" cy="381000"/>
            </a:xfrm>
            <a:prstGeom prst="rect">
              <a:avLst/>
            </a:prstGeom>
            <a:solidFill>
              <a:srgbClr val="00B050">
                <a:alpha val="30000"/>
              </a:srgb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1219200" y="2886146"/>
            <a:ext cx="5791200" cy="1085779"/>
            <a:chOff x="800100" y="2438400"/>
            <a:chExt cx="5791200" cy="1085779"/>
          </a:xfrm>
        </p:grpSpPr>
        <p:sp>
          <p:nvSpPr>
            <p:cNvPr id="37" name="Rectangle 36"/>
            <p:cNvSpPr/>
            <p:nvPr/>
          </p:nvSpPr>
          <p:spPr>
            <a:xfrm>
              <a:off x="800100" y="2438400"/>
              <a:ext cx="5410200" cy="381000"/>
            </a:xfrm>
            <a:prstGeom prst="rect">
              <a:avLst/>
            </a:prstGeom>
            <a:solidFill>
              <a:srgbClr val="0070C0">
                <a:alpha val="30000"/>
              </a:srgb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1943100" y="2819400"/>
              <a:ext cx="4648200" cy="704779"/>
            </a:xfrm>
            <a:prstGeom prst="rect">
              <a:avLst/>
            </a:prstGeom>
            <a:solidFill>
              <a:srgbClr val="0070C0">
                <a:alpha val="30000"/>
              </a:srgb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Title 19"/>
          <p:cNvSpPr>
            <a:spLocks noGrp="1"/>
          </p:cNvSpPr>
          <p:nvPr>
            <p:ph type="title"/>
          </p:nvPr>
        </p:nvSpPr>
        <p:spPr>
          <a:xfrm>
            <a:off x="1828800" y="274638"/>
            <a:ext cx="6858000" cy="1143000"/>
          </a:xfrm>
        </p:spPr>
        <p:txBody>
          <a:bodyPr/>
          <a:lstStyle/>
          <a:p>
            <a:r>
              <a:rPr lang="en-US" dirty="0" smtClean="0"/>
              <a:t>C#: Imperative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298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26050"/>
            <a:ext cx="9144000" cy="1631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457200" y="1843891"/>
            <a:ext cx="83820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 smtClean="0"/>
              <a:t>var</a:t>
            </a:r>
            <a:r>
              <a:rPr lang="en-US" sz="2400" dirty="0" smtClean="0"/>
              <a:t> </a:t>
            </a:r>
            <a:r>
              <a:rPr lang="en-US" sz="2400" dirty="0"/>
              <a:t>lines = </a:t>
            </a:r>
            <a:r>
              <a:rPr lang="en-US" sz="2400" dirty="0" err="1"/>
              <a:t>ReadLines</a:t>
            </a:r>
            <a:r>
              <a:rPr lang="en-US" sz="2400" dirty="0"/>
              <a:t>(file)</a:t>
            </a:r>
          </a:p>
          <a:p>
            <a:r>
              <a:rPr lang="en-US" sz="2400" dirty="0"/>
              <a:t>               </a:t>
            </a:r>
            <a:r>
              <a:rPr lang="en-US" sz="2400" dirty="0" smtClean="0"/>
              <a:t>    .</a:t>
            </a:r>
            <a:r>
              <a:rPr lang="en-US" sz="2400" dirty="0"/>
              <a:t>Where(line =&gt; </a:t>
            </a:r>
            <a:r>
              <a:rPr lang="en-US" sz="2400" dirty="0" err="1"/>
              <a:t>line.StartsWith</a:t>
            </a:r>
            <a:r>
              <a:rPr lang="en-US" sz="2400" dirty="0"/>
              <a:t>("BUG"))</a:t>
            </a:r>
          </a:p>
          <a:p>
            <a:r>
              <a:rPr lang="en-US" sz="2400" dirty="0" smtClean="0"/>
              <a:t>                   .</a:t>
            </a:r>
            <a:r>
              <a:rPr lang="en-US" sz="2400" dirty="0"/>
              <a:t>Select(</a:t>
            </a:r>
            <a:r>
              <a:rPr lang="en-US" sz="2400" dirty="0" err="1"/>
              <a:t>FormatBugLine</a:t>
            </a:r>
            <a:r>
              <a:rPr lang="en-US" sz="2400" dirty="0"/>
              <a:t>)</a:t>
            </a:r>
          </a:p>
          <a:p>
            <a:r>
              <a:rPr lang="en-US" sz="2400" dirty="0" smtClean="0"/>
              <a:t>                   .</a:t>
            </a:r>
            <a:r>
              <a:rPr lang="en-US" sz="2400" dirty="0"/>
              <a:t>Take(40);</a:t>
            </a:r>
          </a:p>
          <a:p>
            <a:r>
              <a:rPr lang="en-US" sz="2400" dirty="0" err="1" smtClean="0"/>
              <a:t>foreach</a:t>
            </a:r>
            <a:r>
              <a:rPr lang="en-US" sz="2400" dirty="0" smtClean="0"/>
              <a:t> </a:t>
            </a:r>
            <a:r>
              <a:rPr lang="en-US" sz="2400" dirty="0"/>
              <a:t>(</a:t>
            </a:r>
            <a:r>
              <a:rPr lang="en-US" sz="2400" dirty="0" err="1"/>
              <a:t>var</a:t>
            </a:r>
            <a:r>
              <a:rPr lang="en-US" sz="2400" dirty="0"/>
              <a:t> line in lines)</a:t>
            </a:r>
          </a:p>
          <a:p>
            <a:r>
              <a:rPr lang="en-US" sz="2400" dirty="0" smtClean="0"/>
              <a:t>{</a:t>
            </a:r>
            <a:endParaRPr lang="en-US" sz="2400" dirty="0"/>
          </a:p>
          <a:p>
            <a:r>
              <a:rPr lang="en-US" sz="2400" dirty="0" smtClean="0"/>
              <a:t>     Report(line</a:t>
            </a:r>
            <a:r>
              <a:rPr lang="en-US" sz="2400" dirty="0"/>
              <a:t>);</a:t>
            </a:r>
          </a:p>
          <a:p>
            <a:r>
              <a:rPr lang="en-US" sz="2400" dirty="0" smtClean="0"/>
              <a:t>}</a:t>
            </a:r>
            <a:endParaRPr lang="en-US" sz="2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587978" y="3009900"/>
            <a:ext cx="1679222" cy="381000"/>
          </a:xfrm>
          <a:prstGeom prst="rect">
            <a:avLst/>
          </a:prstGeom>
          <a:solidFill>
            <a:srgbClr val="FFC000">
              <a:alpha val="30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319337" y="1866900"/>
            <a:ext cx="2328863" cy="381000"/>
          </a:xfrm>
          <a:prstGeom prst="rect">
            <a:avLst/>
          </a:prstGeom>
          <a:solidFill>
            <a:srgbClr val="7030A0">
              <a:alpha val="30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590800" y="2247900"/>
            <a:ext cx="6248400" cy="381000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590800" y="2628900"/>
            <a:ext cx="3657600" cy="381000"/>
          </a:xfrm>
          <a:prstGeom prst="rect">
            <a:avLst/>
          </a:prstGeom>
          <a:solidFill>
            <a:srgbClr val="0070C0">
              <a:alpha val="30000"/>
            </a:srgb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itle 16"/>
          <p:cNvSpPr>
            <a:spLocks noGrp="1"/>
          </p:cNvSpPr>
          <p:nvPr>
            <p:ph type="title"/>
          </p:nvPr>
        </p:nvSpPr>
        <p:spPr>
          <a:xfrm>
            <a:off x="1905000" y="274638"/>
            <a:ext cx="6781800" cy="1143000"/>
          </a:xfrm>
        </p:spPr>
        <p:txBody>
          <a:bodyPr/>
          <a:lstStyle/>
          <a:p>
            <a:r>
              <a:rPr lang="en-US" dirty="0" smtClean="0"/>
              <a:t>C#: Declarative style</a:t>
            </a:r>
            <a:endParaRPr lang="en-US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0"/>
            <a:ext cx="1828800" cy="1793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553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9" grpId="0" animBg="1"/>
      <p:bldP spid="22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26050"/>
            <a:ext cx="9144000" cy="163195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51556" y="2362200"/>
            <a:ext cx="8382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 smtClean="0">
                <a:solidFill>
                  <a:srgbClr val="0070C0"/>
                </a:solidFill>
              </a:rPr>
              <a:t>IEnumerable</a:t>
            </a:r>
            <a:r>
              <a:rPr lang="en-US" sz="2400" dirty="0" smtClean="0"/>
              <a:t>&lt;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string</a:t>
            </a:r>
            <a:r>
              <a:rPr lang="en-US" sz="2400" dirty="0" smtClean="0"/>
              <a:t>&gt; </a:t>
            </a:r>
            <a:r>
              <a:rPr lang="en-US" sz="2400" dirty="0" err="1" smtClean="0"/>
              <a:t>ReadLines</a:t>
            </a:r>
            <a:r>
              <a:rPr lang="en-US" sz="2400" dirty="0" smtClean="0"/>
              <a:t>(</a:t>
            </a:r>
            <a:r>
              <a:rPr lang="en-US" sz="2400" dirty="0" err="1" smtClean="0"/>
              <a:t>StreamReader</a:t>
            </a:r>
            <a:r>
              <a:rPr lang="en-US" sz="2400" dirty="0" smtClean="0"/>
              <a:t> r) {</a:t>
            </a:r>
            <a:endParaRPr lang="en-US" sz="2400" dirty="0"/>
          </a:p>
          <a:p>
            <a:r>
              <a:rPr lang="en-US" sz="2400" dirty="0" smtClean="0"/>
              <a:t>    while </a:t>
            </a:r>
            <a:r>
              <a:rPr lang="en-US" sz="2400" dirty="0"/>
              <a:t>(true</a:t>
            </a:r>
            <a:r>
              <a:rPr lang="en-US" sz="2400" dirty="0" smtClean="0"/>
              <a:t>) </a:t>
            </a:r>
            <a:r>
              <a:rPr lang="en-US" sz="2400" dirty="0"/>
              <a:t>{</a:t>
            </a:r>
          </a:p>
          <a:p>
            <a:r>
              <a:rPr lang="en-US" sz="2400" dirty="0"/>
              <a:t>        </a:t>
            </a:r>
            <a:r>
              <a:rPr lang="en-US" sz="2400" dirty="0" err="1" smtClean="0"/>
              <a:t>WaitUntilFileHasMoreData</a:t>
            </a:r>
            <a:r>
              <a:rPr lang="en-US" sz="2400" dirty="0" smtClean="0"/>
              <a:t>(r);</a:t>
            </a:r>
            <a:endParaRPr lang="en-US" sz="2400" dirty="0"/>
          </a:p>
          <a:p>
            <a:r>
              <a:rPr lang="en-US" sz="2400" dirty="0" smtClean="0"/>
              <a:t>        </a:t>
            </a:r>
            <a:r>
              <a:rPr lang="en-US" sz="2400" dirty="0" smtClean="0">
                <a:solidFill>
                  <a:srgbClr val="0070C0"/>
                </a:solidFill>
              </a:rPr>
              <a:t>yield</a:t>
            </a:r>
            <a:r>
              <a:rPr lang="en-US" sz="2400" dirty="0" smtClean="0"/>
              <a:t> </a:t>
            </a:r>
            <a:r>
              <a:rPr lang="en-US" sz="2400" dirty="0">
                <a:solidFill>
                  <a:srgbClr val="0070C0"/>
                </a:solidFill>
              </a:rPr>
              <a:t>return</a:t>
            </a:r>
            <a:r>
              <a:rPr lang="en-US" sz="2400" dirty="0"/>
              <a:t> </a:t>
            </a:r>
            <a:r>
              <a:rPr lang="en-US" sz="2400" dirty="0" err="1" smtClean="0">
                <a:solidFill>
                  <a:schemeClr val="accent5">
                    <a:lumMod val="75000"/>
                  </a:schemeClr>
                </a:solidFill>
              </a:rPr>
              <a:t>r.ReadLine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()</a:t>
            </a:r>
            <a:r>
              <a:rPr lang="en-US" sz="2400" dirty="0" smtClean="0"/>
              <a:t>;</a:t>
            </a:r>
          </a:p>
          <a:p>
            <a:r>
              <a:rPr lang="en-US" sz="2400" dirty="0" smtClean="0"/>
              <a:t>    }</a:t>
            </a:r>
          </a:p>
          <a:p>
            <a:r>
              <a:rPr lang="en-US" sz="2400" dirty="0" smtClean="0"/>
              <a:t>}</a:t>
            </a:r>
            <a:endParaRPr lang="en-US" sz="2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Title 16"/>
          <p:cNvSpPr>
            <a:spLocks noGrp="1"/>
          </p:cNvSpPr>
          <p:nvPr>
            <p:ph type="title"/>
          </p:nvPr>
        </p:nvSpPr>
        <p:spPr>
          <a:xfrm>
            <a:off x="1905000" y="274638"/>
            <a:ext cx="67818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C#: Lazy &amp; Declarative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0"/>
            <a:ext cx="1828800" cy="1793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759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0"/>
            <a:ext cx="1225251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90800" y="1752600"/>
            <a:ext cx="297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Immutability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2514600" y="2667000"/>
            <a:ext cx="381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Verbs Are People Too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2514600" y="3733800"/>
            <a:ext cx="32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Declarative Style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2590800" y="4716162"/>
            <a:ext cx="312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Strong Typing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2628900" y="5562600"/>
            <a:ext cx="259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Lazy Evaluation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2590800" y="762000"/>
            <a:ext cx="297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Data In, Data Out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05619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accent6">
                <a:lumMod val="60000"/>
                <a:lumOff val="40000"/>
              </a:schemeClr>
            </a:gs>
            <a:gs pos="0">
              <a:srgbClr val="FFFFFF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90600" y="3581400"/>
            <a:ext cx="7239000" cy="3048000"/>
          </a:xfrm>
          <a:prstGeom prst="rect">
            <a:avLst/>
          </a:prstGeom>
          <a:noFill/>
        </p:spPr>
        <p:txBody>
          <a:bodyPr wrap="square" rtlCol="0">
            <a:prstTxWarp prst="textArchUp">
              <a:avLst/>
            </a:prstTxWarp>
            <a:spAutoFit/>
          </a:bodyPr>
          <a:lstStyle/>
          <a:p>
            <a:pPr algn="ctr"/>
            <a:r>
              <a:rPr lang="en-US" sz="5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Tuple&lt;T1,T2,…&gt;</a:t>
            </a:r>
            <a:endParaRPr lang="en-US" sz="5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66800" y="1676400"/>
            <a:ext cx="7239000" cy="3048000"/>
          </a:xfrm>
          <a:prstGeom prst="rect">
            <a:avLst/>
          </a:prstGeom>
          <a:noFill/>
        </p:spPr>
        <p:txBody>
          <a:bodyPr wrap="square" rtlCol="0">
            <a:prstTxWarp prst="textArchUp">
              <a:avLst/>
            </a:prstTxWarp>
            <a:spAutoFit/>
          </a:bodyPr>
          <a:lstStyle/>
          <a:p>
            <a:pPr algn="ctr"/>
            <a:r>
              <a:rPr lang="en-US" sz="54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FSharpOption</a:t>
            </a:r>
            <a:r>
              <a:rPr lang="en-US" sz="5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&lt;T&gt;</a:t>
            </a:r>
            <a:endParaRPr lang="en-US" sz="5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334315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457521"/>
            <a:ext cx="1239026" cy="462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9" descr="http://www.stlouisdayofdotnet.com/2012/Media/Default/Sponsors/microsof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321" y="2688806"/>
            <a:ext cx="1463438" cy="536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ww.stlouisdayofdotnet.com/2012/Media/Default/Sponsors/pluralsight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5604797"/>
            <a:ext cx="1290670" cy="447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www.stlouisdayofdotnet.com/2012/Media/Default/Sponsors/TransITions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6110" y="5799396"/>
            <a:ext cx="1051931" cy="506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8" descr="http://www.stlouisdayofdotnet.com/2012/Media/Default/Sponsors/architectnow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3766161"/>
            <a:ext cx="929359" cy="1135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30" descr="http://www.stlouisdayofdotnet.com/2012/Media/Default/Sponsors/AdvancedResources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2076" y="4356441"/>
            <a:ext cx="1369637" cy="454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32" descr="http://www.stlouisdayofdotnet.com/2012/Media/Default/Sponsors/infragistics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2894" y="5620503"/>
            <a:ext cx="1555715" cy="474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50" descr="http://www.stlouisdayofdotnet.com/2012/Media/Default/Sponsors/adaptivesg.jp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1410853"/>
            <a:ext cx="1354944" cy="355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http://www.stlouisdayofdotnet.com/2012/Media/Default/Sponsors/iBridge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3525414"/>
            <a:ext cx="1104094" cy="561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62" descr="http://www.stlouisdayofdotnet.com/2012/Media/Default/Sponsors/telerik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3352800"/>
            <a:ext cx="1222852" cy="562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486571"/>
            <a:ext cx="2181485" cy="1107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411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Thank you</a:t>
            </a:r>
            <a:endParaRPr lang="en-US" dirty="0"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u="sng" dirty="0" smtClean="0"/>
              <a:t>Jessica Kerr</a:t>
            </a:r>
            <a:r>
              <a:rPr lang="en-US" dirty="0" smtClean="0"/>
              <a:t>				@</a:t>
            </a:r>
            <a:r>
              <a:rPr lang="en-US" dirty="0" err="1" smtClean="0"/>
              <a:t>jessitron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blog.jessitron.com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jessitron@gmail.com</a:t>
            </a:r>
          </a:p>
          <a:p>
            <a:pPr marL="0" indent="0">
              <a:buNone/>
            </a:pPr>
            <a:r>
              <a:rPr lang="en-US" dirty="0" err="1" smtClean="0"/>
              <a:t>github.com</a:t>
            </a:r>
            <a:r>
              <a:rPr lang="en-US" dirty="0" smtClean="0"/>
              <a:t>/</a:t>
            </a:r>
            <a:r>
              <a:rPr lang="en-US" dirty="0" err="1" smtClean="0"/>
              <a:t>jessitron</a:t>
            </a:r>
            <a:r>
              <a:rPr lang="en-US" dirty="0" smtClean="0"/>
              <a:t>/fp4ood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878233" y="1588412"/>
            <a:ext cx="1530050" cy="8564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221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489753" y="0"/>
            <a:ext cx="6164494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57599" y="762000"/>
            <a:ext cx="1828800" cy="523220"/>
          </a:xfrm>
          <a:prstGeom prst="rect">
            <a:avLst/>
          </a:prstGeom>
          <a:solidFill>
            <a:schemeClr val="bg1">
              <a:alpha val="57000"/>
            </a:schemeClr>
          </a:solidFill>
          <a:effectLst>
            <a:softEdge rad="3175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Arial" pitchFamily="34" charset="0"/>
                <a:cs typeface="Arial" pitchFamily="34" charset="0"/>
              </a:rPr>
              <a:t>Principle</a:t>
            </a:r>
            <a:endParaRPr lang="en-US" sz="2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71600" y="1905000"/>
            <a:ext cx="2133600" cy="523220"/>
          </a:xfrm>
          <a:prstGeom prst="rect">
            <a:avLst/>
          </a:prstGeom>
          <a:solidFill>
            <a:schemeClr val="bg1">
              <a:alpha val="57000"/>
            </a:schemeClr>
          </a:solidFill>
          <a:effectLst>
            <a:softEdge rad="3175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Arial" pitchFamily="34" charset="0"/>
                <a:cs typeface="Arial" pitchFamily="34" charset="0"/>
              </a:rPr>
              <a:t>What is it?</a:t>
            </a:r>
            <a:endParaRPr lang="en-US" sz="2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90600" y="4349578"/>
            <a:ext cx="3200400" cy="523220"/>
          </a:xfrm>
          <a:prstGeom prst="rect">
            <a:avLst/>
          </a:prstGeom>
          <a:solidFill>
            <a:schemeClr val="bg1">
              <a:alpha val="57000"/>
            </a:schemeClr>
          </a:solidFill>
          <a:effectLst>
            <a:softEdge rad="3175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Arial" pitchFamily="34" charset="0"/>
                <a:cs typeface="Arial" pitchFamily="34" charset="0"/>
              </a:rPr>
              <a:t>We already do it</a:t>
            </a:r>
            <a:endParaRPr lang="en-US" sz="2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95600" y="5562600"/>
            <a:ext cx="3505200" cy="523220"/>
          </a:xfrm>
          <a:prstGeom prst="rect">
            <a:avLst/>
          </a:prstGeom>
          <a:solidFill>
            <a:schemeClr val="bg1">
              <a:alpha val="57000"/>
            </a:schemeClr>
          </a:solidFill>
          <a:effectLst>
            <a:softEdge rad="3175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Arial" pitchFamily="34" charset="0"/>
                <a:cs typeface="Arial" pitchFamily="34" charset="0"/>
              </a:rPr>
              <a:t>What’s the point?</a:t>
            </a:r>
            <a:endParaRPr lang="en-US" sz="2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72200" y="4343400"/>
            <a:ext cx="911311" cy="523220"/>
          </a:xfrm>
          <a:prstGeom prst="rect">
            <a:avLst/>
          </a:prstGeom>
          <a:solidFill>
            <a:schemeClr val="bg1">
              <a:alpha val="57000"/>
            </a:schemeClr>
          </a:solidFill>
          <a:effectLst>
            <a:softEdge rad="3175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Arial" pitchFamily="34" charset="0"/>
                <a:cs typeface="Arial" pitchFamily="34" charset="0"/>
              </a:rPr>
              <a:t>F#</a:t>
            </a:r>
            <a:endParaRPr lang="en-US" sz="2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48400" y="1981200"/>
            <a:ext cx="811427" cy="523220"/>
          </a:xfrm>
          <a:prstGeom prst="rect">
            <a:avLst/>
          </a:prstGeom>
          <a:solidFill>
            <a:schemeClr val="bg1">
              <a:alpha val="57000"/>
            </a:schemeClr>
          </a:solidFill>
          <a:effectLst>
            <a:softEdge rad="3175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Arial" pitchFamily="34" charset="0"/>
                <a:cs typeface="Arial" pitchFamily="34" charset="0"/>
              </a:rPr>
              <a:t>C#</a:t>
            </a:r>
            <a:endParaRPr lang="en-US" sz="2800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6159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In, Data Out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26050"/>
            <a:ext cx="9144000" cy="16319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0"/>
            <a:ext cx="1828800" cy="1971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504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Push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26510</TotalTime>
  <Words>2806</Words>
  <Application>Microsoft Office PowerPoint</Application>
  <PresentationFormat>On-screen Show (4:3)</PresentationFormat>
  <Paragraphs>537</Paragraphs>
  <Slides>78</Slides>
  <Notes>59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78</vt:i4>
      </vt:variant>
    </vt:vector>
  </HeadingPairs>
  <TitlesOfParts>
    <vt:vector size="79" baseType="lpstr">
      <vt:lpstr>Office Theme</vt:lpstr>
      <vt:lpstr>Functional Principles for OO Development</vt:lpstr>
      <vt:lpstr>What do we love about OO?</vt:lpstr>
      <vt:lpstr>Functional programming will solve all our problems</vt:lpstr>
      <vt:lpstr>PowerPoint Presentation</vt:lpstr>
      <vt:lpstr>Programming paradigms</vt:lpstr>
      <vt:lpstr>PowerPoint Presentation</vt:lpstr>
      <vt:lpstr>PowerPoint Presentation</vt:lpstr>
      <vt:lpstr>PowerPoint Presentation</vt:lpstr>
      <vt:lpstr>Data In, Data Out</vt:lpstr>
      <vt:lpstr>What’s the point?</vt:lpstr>
      <vt:lpstr>Data In -&gt; ? -&gt; Data out</vt:lpstr>
      <vt:lpstr>We already do it</vt:lpstr>
      <vt:lpstr>good functions:</vt:lpstr>
      <vt:lpstr>What’s the point</vt:lpstr>
      <vt:lpstr>PowerPoint Presentation</vt:lpstr>
      <vt:lpstr>PowerPoint Presentation</vt:lpstr>
      <vt:lpstr>What’s the point?</vt:lpstr>
      <vt:lpstr>C#: data in</vt:lpstr>
      <vt:lpstr>C#: data ?</vt:lpstr>
      <vt:lpstr>C#: data in, data out</vt:lpstr>
      <vt:lpstr>Immutability</vt:lpstr>
      <vt:lpstr>What is it?</vt:lpstr>
      <vt:lpstr>What’s the point?</vt:lpstr>
      <vt:lpstr>We already do it</vt:lpstr>
      <vt:lpstr>F#</vt:lpstr>
      <vt:lpstr>C#: easy</vt:lpstr>
      <vt:lpstr>C#: defensive copy</vt:lpstr>
      <vt:lpstr>C#: copy on mod</vt:lpstr>
      <vt:lpstr>Immutable linked list</vt:lpstr>
      <vt:lpstr>F#: copy on mod</vt:lpstr>
      <vt:lpstr>F# in C#</vt:lpstr>
      <vt:lpstr>C#: copy on mod</vt:lpstr>
      <vt:lpstr>PowerPoint Presentation</vt:lpstr>
      <vt:lpstr>PowerPoint Presentation</vt:lpstr>
      <vt:lpstr>Verbs are people too</vt:lpstr>
      <vt:lpstr>What is it?</vt:lpstr>
      <vt:lpstr>We already do it</vt:lpstr>
      <vt:lpstr>We already do it</vt:lpstr>
      <vt:lpstr>What’s the point?</vt:lpstr>
      <vt:lpstr>Function types</vt:lpstr>
      <vt:lpstr>Java</vt:lpstr>
      <vt:lpstr>F#</vt:lpstr>
      <vt:lpstr>C#</vt:lpstr>
      <vt:lpstr>C#</vt:lpstr>
      <vt:lpstr>Declarative style</vt:lpstr>
      <vt:lpstr>What is it?</vt:lpstr>
      <vt:lpstr>We already do it</vt:lpstr>
      <vt:lpstr>We already do it</vt:lpstr>
      <vt:lpstr>What’s the point?</vt:lpstr>
      <vt:lpstr>Java</vt:lpstr>
      <vt:lpstr>F#</vt:lpstr>
      <vt:lpstr>C#</vt:lpstr>
      <vt:lpstr>PowerPoint Presentation</vt:lpstr>
      <vt:lpstr>PowerPoint Presentation</vt:lpstr>
      <vt:lpstr>Strong typing</vt:lpstr>
      <vt:lpstr>What is it?</vt:lpstr>
      <vt:lpstr>What’s the point?</vt:lpstr>
      <vt:lpstr>We already do it</vt:lpstr>
      <vt:lpstr>We already do it</vt:lpstr>
      <vt:lpstr>What’s the point?</vt:lpstr>
      <vt:lpstr>F#</vt:lpstr>
      <vt:lpstr>Haskell</vt:lpstr>
      <vt:lpstr>F#</vt:lpstr>
      <vt:lpstr>PowerPoint Presentation</vt:lpstr>
      <vt:lpstr>PowerPoint Presentation</vt:lpstr>
      <vt:lpstr>PowerPoint Presentation</vt:lpstr>
      <vt:lpstr>C#: specific</vt:lpstr>
      <vt:lpstr>Lazy evaluation</vt:lpstr>
      <vt:lpstr>What is it?</vt:lpstr>
      <vt:lpstr>We already do it</vt:lpstr>
      <vt:lpstr>What’s the point?</vt:lpstr>
      <vt:lpstr>C#: Imperative Style</vt:lpstr>
      <vt:lpstr>C#: Declarative style</vt:lpstr>
      <vt:lpstr>C#: Lazy &amp; Declarative</vt:lpstr>
      <vt:lpstr>PowerPoint Presentation</vt:lpstr>
      <vt:lpstr>PowerPoint Presentation</vt:lpstr>
      <vt:lpstr>PowerPoint Presentation</vt:lpstr>
      <vt:lpstr>Thank you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jessitron</dc:creator>
  <cp:lastModifiedBy>jessitron</cp:lastModifiedBy>
  <cp:revision>165</cp:revision>
  <dcterms:created xsi:type="dcterms:W3CDTF">2012-02-28T03:01:30Z</dcterms:created>
  <dcterms:modified xsi:type="dcterms:W3CDTF">2012-08-27T20:36:32Z</dcterms:modified>
</cp:coreProperties>
</file>