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4"/>
  </p:notesMasterIdLst>
  <p:sldIdLst>
    <p:sldId id="256" r:id="rId2"/>
    <p:sldId id="257" r:id="rId3"/>
    <p:sldId id="258" r:id="rId4"/>
    <p:sldId id="341" r:id="rId5"/>
    <p:sldId id="342" r:id="rId6"/>
    <p:sldId id="259" r:id="rId7"/>
    <p:sldId id="374" r:id="rId8"/>
    <p:sldId id="261" r:id="rId9"/>
    <p:sldId id="262" r:id="rId10"/>
    <p:sldId id="330" r:id="rId11"/>
    <p:sldId id="354" r:id="rId12"/>
    <p:sldId id="355" r:id="rId13"/>
    <p:sldId id="357" r:id="rId14"/>
    <p:sldId id="359" r:id="rId15"/>
    <p:sldId id="356" r:id="rId16"/>
    <p:sldId id="353" r:id="rId17"/>
    <p:sldId id="360" r:id="rId18"/>
    <p:sldId id="361" r:id="rId19"/>
    <p:sldId id="364" r:id="rId20"/>
    <p:sldId id="362" r:id="rId21"/>
    <p:sldId id="363" r:id="rId22"/>
    <p:sldId id="365" r:id="rId23"/>
    <p:sldId id="331" r:id="rId24"/>
    <p:sldId id="263" r:id="rId25"/>
    <p:sldId id="264" r:id="rId26"/>
    <p:sldId id="266" r:id="rId27"/>
    <p:sldId id="268" r:id="rId28"/>
    <p:sldId id="344" r:id="rId29"/>
    <p:sldId id="366" r:id="rId30"/>
    <p:sldId id="367" r:id="rId31"/>
    <p:sldId id="269" r:id="rId32"/>
    <p:sldId id="270" r:id="rId33"/>
    <p:sldId id="370" r:id="rId34"/>
    <p:sldId id="371" r:id="rId35"/>
    <p:sldId id="369" r:id="rId36"/>
    <p:sldId id="368" r:id="rId37"/>
    <p:sldId id="271" r:id="rId38"/>
    <p:sldId id="340" r:id="rId39"/>
    <p:sldId id="332" r:id="rId40"/>
    <p:sldId id="281" r:id="rId41"/>
    <p:sldId id="284" r:id="rId42"/>
    <p:sldId id="285" r:id="rId43"/>
    <p:sldId id="286" r:id="rId44"/>
    <p:sldId id="378" r:id="rId45"/>
    <p:sldId id="372" r:id="rId46"/>
    <p:sldId id="283" r:id="rId47"/>
    <p:sldId id="375" r:id="rId48"/>
    <p:sldId id="376" r:id="rId49"/>
    <p:sldId id="377" r:id="rId50"/>
    <p:sldId id="288" r:id="rId51"/>
    <p:sldId id="333" r:id="rId52"/>
    <p:sldId id="272" r:id="rId53"/>
    <p:sldId id="273" r:id="rId54"/>
    <p:sldId id="274" r:id="rId55"/>
    <p:sldId id="275" r:id="rId56"/>
    <p:sldId id="379" r:id="rId57"/>
    <p:sldId id="276" r:id="rId58"/>
    <p:sldId id="380" r:id="rId59"/>
    <p:sldId id="279" r:id="rId60"/>
    <p:sldId id="334" r:id="rId61"/>
    <p:sldId id="335" r:id="rId62"/>
    <p:sldId id="336" r:id="rId63"/>
    <p:sldId id="337" r:id="rId64"/>
    <p:sldId id="315" r:id="rId65"/>
    <p:sldId id="316" r:id="rId66"/>
    <p:sldId id="317" r:id="rId67"/>
    <p:sldId id="318" r:id="rId68"/>
    <p:sldId id="349" r:id="rId69"/>
    <p:sldId id="350" r:id="rId70"/>
    <p:sldId id="319" r:id="rId71"/>
    <p:sldId id="320" r:id="rId72"/>
    <p:sldId id="322" r:id="rId73"/>
    <p:sldId id="321" r:id="rId74"/>
    <p:sldId id="297" r:id="rId75"/>
    <p:sldId id="323" r:id="rId76"/>
    <p:sldId id="298" r:id="rId77"/>
    <p:sldId id="299" r:id="rId78"/>
    <p:sldId id="351" r:id="rId79"/>
    <p:sldId id="352" r:id="rId80"/>
    <p:sldId id="381" r:id="rId81"/>
    <p:sldId id="324" r:id="rId82"/>
    <p:sldId id="300" r:id="rId83"/>
    <p:sldId id="325" r:id="rId84"/>
    <p:sldId id="301" r:id="rId85"/>
    <p:sldId id="326" r:id="rId86"/>
    <p:sldId id="327" r:id="rId87"/>
    <p:sldId id="302" r:id="rId88"/>
    <p:sldId id="304" r:id="rId89"/>
    <p:sldId id="303" r:id="rId90"/>
    <p:sldId id="305" r:id="rId91"/>
    <p:sldId id="306" r:id="rId92"/>
    <p:sldId id="328" r:id="rId93"/>
    <p:sldId id="329" r:id="rId94"/>
    <p:sldId id="338" r:id="rId95"/>
    <p:sldId id="339" r:id="rId96"/>
    <p:sldId id="314" r:id="rId97"/>
    <p:sldId id="307" r:id="rId98"/>
    <p:sldId id="308" r:id="rId99"/>
    <p:sldId id="309" r:id="rId100"/>
    <p:sldId id="310" r:id="rId101"/>
    <p:sldId id="311" r:id="rId102"/>
    <p:sldId id="312" r:id="rId1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A56A3D-2E54-42FF-B374-A4D9C75218DB}">
          <p14:sldIdLst>
            <p14:sldId id="256"/>
            <p14:sldId id="257"/>
            <p14:sldId id="258"/>
            <p14:sldId id="341"/>
            <p14:sldId id="342"/>
            <p14:sldId id="259"/>
            <p14:sldId id="374"/>
            <p14:sldId id="261"/>
            <p14:sldId id="262"/>
            <p14:sldId id="330"/>
          </p14:sldIdLst>
        </p14:section>
        <p14:section name="Data In, Data Out" id="{073B8210-0AD7-9640-8EF5-275FB976EFCF}">
          <p14:sldIdLst>
            <p14:sldId id="354"/>
            <p14:sldId id="355"/>
            <p14:sldId id="357"/>
            <p14:sldId id="359"/>
            <p14:sldId id="356"/>
            <p14:sldId id="353"/>
            <p14:sldId id="360"/>
            <p14:sldId id="361"/>
            <p14:sldId id="364"/>
            <p14:sldId id="362"/>
            <p14:sldId id="363"/>
            <p14:sldId id="365"/>
          </p14:sldIdLst>
        </p14:section>
        <p14:section name="Immutability" id="{272D182D-DD5F-4CAA-B326-20592464C983}">
          <p14:sldIdLst>
            <p14:sldId id="331"/>
            <p14:sldId id="263"/>
            <p14:sldId id="264"/>
            <p14:sldId id="266"/>
            <p14:sldId id="268"/>
            <p14:sldId id="344"/>
            <p14:sldId id="366"/>
            <p14:sldId id="367"/>
            <p14:sldId id="269"/>
            <p14:sldId id="270"/>
            <p14:sldId id="370"/>
            <p14:sldId id="371"/>
            <p14:sldId id="369"/>
            <p14:sldId id="368"/>
            <p14:sldId id="271"/>
            <p14:sldId id="340"/>
          </p14:sldIdLst>
        </p14:section>
        <p14:section name="Verbs Count Too" id="{5FD2A034-7B06-41FA-B92B-5985440D9330}">
          <p14:sldIdLst>
            <p14:sldId id="332"/>
            <p14:sldId id="281"/>
            <p14:sldId id="284"/>
            <p14:sldId id="285"/>
            <p14:sldId id="286"/>
            <p14:sldId id="378"/>
            <p14:sldId id="372"/>
            <p14:sldId id="283"/>
            <p14:sldId id="375"/>
            <p14:sldId id="376"/>
            <p14:sldId id="377"/>
            <p14:sldId id="288"/>
          </p14:sldIdLst>
        </p14:section>
        <p14:section name="Declarative Style" id="{BCA66EAA-C788-4339-9A31-57193D8E902A}">
          <p14:sldIdLst>
            <p14:sldId id="333"/>
            <p14:sldId id="272"/>
            <p14:sldId id="273"/>
            <p14:sldId id="274"/>
            <p14:sldId id="275"/>
            <p14:sldId id="379"/>
            <p14:sldId id="276"/>
            <p14:sldId id="380"/>
            <p14:sldId id="279"/>
            <p14:sldId id="334"/>
            <p14:sldId id="335"/>
            <p14:sldId id="336"/>
          </p14:sldIdLst>
        </p14:section>
        <p14:section name="Null is Your Enemy" id="{C0250968-DFA7-4FF3-A224-B68C1357A95C}">
          <p14:sldIdLst>
            <p14:sldId id="337"/>
            <p14:sldId id="315"/>
            <p14:sldId id="316"/>
            <p14:sldId id="317"/>
            <p14:sldId id="318"/>
            <p14:sldId id="349"/>
            <p14:sldId id="350"/>
            <p14:sldId id="319"/>
            <p14:sldId id="320"/>
          </p14:sldIdLst>
        </p14:section>
        <p14:section name="Static Typing" id="{F13700CD-9901-4C4B-B8B8-0625D118B8A4}">
          <p14:sldIdLst>
            <p14:sldId id="322"/>
            <p14:sldId id="321"/>
            <p14:sldId id="297"/>
            <p14:sldId id="323"/>
            <p14:sldId id="298"/>
            <p14:sldId id="299"/>
            <p14:sldId id="351"/>
            <p14:sldId id="352"/>
            <p14:sldId id="381"/>
            <p14:sldId id="324"/>
            <p14:sldId id="300"/>
            <p14:sldId id="325"/>
            <p14:sldId id="301"/>
            <p14:sldId id="326"/>
          </p14:sldIdLst>
        </p14:section>
        <p14:section name="Lazy Evaluation" id="{64EFED8B-3086-4191-959C-0B4F207935C3}">
          <p14:sldIdLst>
            <p14:sldId id="327"/>
            <p14:sldId id="302"/>
            <p14:sldId id="304"/>
            <p14:sldId id="303"/>
            <p14:sldId id="305"/>
            <p14:sldId id="306"/>
            <p14:sldId id="328"/>
            <p14:sldId id="329"/>
          </p14:sldIdLst>
        </p14:section>
        <p14:section name="Conclusion" id="{3A5C676C-48CC-445E-8783-0BF948150318}">
          <p14:sldIdLst>
            <p14:sldId id="338"/>
            <p14:sldId id="339"/>
            <p14:sldId id="314"/>
          </p14:sldIdLst>
        </p14:section>
        <p14:section name="Referential Transparency" id="{1843C3B8-EE0A-49E0-94F8-7D8DF00A6523}">
          <p14:sldIdLst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1942" autoAdjust="0"/>
  </p:normalViewPr>
  <p:slideViewPr>
    <p:cSldViewPr>
      <p:cViewPr varScale="1">
        <p:scale>
          <a:sx n="123" d="100"/>
          <a:sy n="123" d="100"/>
        </p:scale>
        <p:origin x="-6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notesMaster" Target="notesMasters/notesMaster1.xml"/><Relationship Id="rId105" Type="http://schemas.openxmlformats.org/officeDocument/2006/relationships/printerSettings" Target="printerSettings/printerSettings1.bin"/><Relationship Id="rId106" Type="http://schemas.openxmlformats.org/officeDocument/2006/relationships/presProps" Target="presProps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heme" Target="theme/theme1.xml"/><Relationship Id="rId10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C1A15-1659-46A0-B93C-EC0794FC41B5}" type="datetimeFigureOut">
              <a:rPr lang="en-US" smtClean="0"/>
              <a:t>7/26/12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A03B9-8A8C-45EB-B664-B7C474325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57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am not going to tell you how to do functional programming. The objective is to write clear, readable, maintainable, high-quality code in an OO language. Functional principles have some ideas for us about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53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</a:t>
            </a:r>
            <a:r>
              <a:rPr lang="en-US" baseline="0" dirty="0" smtClean="0"/>
              <a:t>real reason is to reduce the moving parts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4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</a:t>
            </a:r>
            <a:r>
              <a:rPr lang="en-US" baseline="0" dirty="0" smtClean="0"/>
              <a:t>real reason is to reduce the moving parts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4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0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point is: for</a:t>
            </a:r>
            <a:r>
              <a:rPr lang="en-US" baseline="0" dirty="0" smtClean="0"/>
              <a:t> every variable you change to an immutable value, that’s one fewer thing you have to hold in your head.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61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Effective C#, Bill recommends only making</a:t>
            </a:r>
            <a:r>
              <a:rPr lang="en-US" baseline="0" dirty="0" smtClean="0"/>
              <a:t> atomic types immutable, but I advocate for most or all types to be immutable. Yes, go to the trouble of cloning on mod.</a:t>
            </a:r>
          </a:p>
          <a:p>
            <a:r>
              <a:rPr lang="en-US" baseline="0" dirty="0" smtClean="0"/>
              <a:t>“Your ﬁrst choice for types that store data should be immutable, atomic value types.”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5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Locking is for wimps.</a:t>
            </a:r>
          </a:p>
          <a:p>
            <a:r>
              <a:rPr lang="en-US" dirty="0" smtClean="0"/>
              <a:t>Concurrency</a:t>
            </a:r>
            <a:r>
              <a:rPr lang="en-US" baseline="0" dirty="0" smtClean="0"/>
              <a:t> is, frankly, a great excuse to favor immutability. The real reason is to reduce the moving parts.</a:t>
            </a:r>
          </a:p>
          <a:p>
            <a:r>
              <a:rPr lang="en-US" baseline="0" dirty="0" smtClean="0"/>
              <a:t>Functional programming tries to reduce moving parts; OO  tries to hide them inside of objects.  We can do better: we can do both.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4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  <a:r>
              <a:rPr lang="en-US" baseline="0" dirty="0" smtClean="0"/>
              <a:t> mutability is accidental complexity.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private</a:t>
            </a:r>
            <a:r>
              <a:rPr lang="en-US" baseline="0" dirty="0" smtClean="0"/>
              <a:t> the default field access? Is my constructor syntax right? Does this give a compiler error if not </a:t>
            </a:r>
            <a:r>
              <a:rPr lang="en-US" baseline="0" dirty="0" err="1" smtClean="0"/>
              <a:t>init-ed</a:t>
            </a:r>
            <a:r>
              <a:rPr lang="en-US" baseline="0" dirty="0" smtClean="0"/>
              <a:t> in constructor?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0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right?</a:t>
            </a:r>
          </a:p>
          <a:p>
            <a:r>
              <a:rPr lang="en-US" dirty="0" smtClean="0"/>
              <a:t>Points:</a:t>
            </a:r>
            <a:r>
              <a:rPr lang="en-US" baseline="0" dirty="0" smtClean="0"/>
              <a:t> 1) </a:t>
            </a:r>
            <a:r>
              <a:rPr lang="en-US" baseline="0" dirty="0" err="1" smtClean="0"/>
              <a:t>Ienumerable</a:t>
            </a:r>
            <a:r>
              <a:rPr lang="en-US" baseline="0" dirty="0" smtClean="0"/>
              <a:t> because it can’t be modified</a:t>
            </a:r>
          </a:p>
          <a:p>
            <a:r>
              <a:rPr lang="en-US" baseline="0" dirty="0" smtClean="0"/>
              <a:t>2) Copy it, because it is not final – we might be passed a mutable object</a:t>
            </a:r>
          </a:p>
          <a:p>
            <a:r>
              <a:rPr lang="en-US" baseline="0" dirty="0" smtClean="0"/>
              <a:t>3) Phone must also be immutable. All the way down the composition chain, we need immutable reference types, or else FAILURE.</a:t>
            </a:r>
          </a:p>
          <a:p>
            <a:r>
              <a:rPr lang="en-US" baseline="0" dirty="0" smtClean="0"/>
              <a:t>This is why default mutability is a negative. Default mutability is accidental complexity.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0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Transition: and we’re copying lists all over the place. Immutable -&gt; more copying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Stuff about the hype it had way back when Java was new:</a:t>
            </a:r>
          </a:p>
          <a:p>
            <a:r>
              <a:rPr lang="en-US" dirty="0" smtClean="0"/>
              <a:t>We were going to grab objects off the shelf and plug them together like tinker toys and </a:t>
            </a:r>
            <a:r>
              <a:rPr lang="en-US" dirty="0" err="1" smtClean="0"/>
              <a:t>wa</a:t>
            </a:r>
            <a:r>
              <a:rPr lang="en-US" dirty="0" smtClean="0"/>
              <a:t>-la, applications would emerge.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25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programming deals often with list processing.</a:t>
            </a:r>
          </a:p>
          <a:p>
            <a:r>
              <a:rPr lang="en-US" dirty="0" smtClean="0"/>
              <a:t>Think</a:t>
            </a:r>
            <a:r>
              <a:rPr lang="en-US" baseline="0" dirty="0" smtClean="0"/>
              <a:t> of it as a pipeline.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Because the original list is immutable, adding to the beginning does not copy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0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Confirm: can use F#’s list</a:t>
            </a:r>
            <a:r>
              <a:rPr lang="en-US" baseline="0" dirty="0" smtClean="0"/>
              <a:t>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0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</a:t>
            </a:r>
            <a:r>
              <a:rPr lang="en-US" baseline="0" dirty="0" smtClean="0"/>
              <a:t> this work?</a:t>
            </a:r>
          </a:p>
          <a:p>
            <a:r>
              <a:rPr lang="en-US" baseline="0" dirty="0" smtClean="0"/>
              <a:t>There’s a library </a:t>
            </a:r>
            <a:r>
              <a:rPr lang="en-US" baseline="0" dirty="0" err="1" smtClean="0"/>
              <a:t>FSharpx</a:t>
            </a:r>
            <a:r>
              <a:rPr lang="en-US" baseline="0" dirty="0" smtClean="0"/>
              <a:t> that makes this prettier.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0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would be a great time for a story or a joke or something.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0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Java</a:t>
            </a:r>
            <a:r>
              <a:rPr lang="en-US" baseline="0" dirty="0" smtClean="0"/>
              <a:t> is another library, for the extremely functional-minded.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Collections.unmodifiableList</a:t>
            </a:r>
            <a:r>
              <a:rPr lang="en-US" baseline="0" dirty="0" smtClean="0"/>
              <a:t> doesn’t copy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1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damn, wish I remember how I transitioned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16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somewhere: we can abstract above the Von Neumann</a:t>
            </a:r>
            <a:r>
              <a:rPr lang="en-US" baseline="0" dirty="0" smtClean="0"/>
              <a:t> architecture. We don’t have to turn the problem into computer language anymore. We need to write about the problem in problem 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547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the Pricing Engine</a:t>
            </a:r>
          </a:p>
          <a:p>
            <a:r>
              <a:rPr lang="en-US" dirty="0" smtClean="0"/>
              <a:t>This lets us separate the “how” from the “what.” basically, encode some design patterns.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365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</a:p>
          <a:p>
            <a:r>
              <a:rPr lang="en-US" dirty="0" smtClean="0"/>
              <a:t>Every time we start a thread</a:t>
            </a:r>
          </a:p>
          <a:p>
            <a:r>
              <a:rPr lang="en-US" dirty="0" err="1" smtClean="0"/>
              <a:t>onClick</a:t>
            </a:r>
            <a:r>
              <a:rPr lang="en-US" dirty="0" smtClean="0"/>
              <a:t> events to buttons</a:t>
            </a:r>
          </a:p>
          <a:p>
            <a:r>
              <a:rPr lang="en-US" dirty="0" smtClean="0"/>
              <a:t>Dependency injection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623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,</a:t>
            </a:r>
            <a:r>
              <a:rPr lang="en-US" baseline="0" dirty="0" smtClean="0"/>
              <a:t> we do this all the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9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programming is yet another way to solve</a:t>
            </a:r>
            <a:r>
              <a:rPr lang="en-US" baseline="0" dirty="0" smtClean="0"/>
              <a:t> problems, providing its own kind of glue, its own ways of putting the pieces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83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Why, just yesterday I hit</a:t>
            </a:r>
            <a:r>
              <a:rPr lang="en-US" baseline="0" dirty="0" smtClean="0"/>
              <a:t> an instance where I needed to pass in how to implement one piece of an operation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This can replace the template pattern or the strategy pattern.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34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diagram of object</a:t>
            </a:r>
            <a:r>
              <a:rPr lang="en-US" baseline="0" dirty="0" smtClean="0"/>
              <a:t> asking another object for its data, tell it what to do with its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34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07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testability. When you’re passing in the method to call, you don’t have to mock an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39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example needs: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type Something = | Variable of string * 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 -&gt; float)</a:t>
            </a:r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let </a:t>
            </a:r>
            <a:r>
              <a:rPr lang="en-US" sz="1200" dirty="0" err="1" smtClean="0">
                <a:latin typeface="Courier"/>
                <a:cs typeface="Courier"/>
              </a:rPr>
              <a:t>valueAt</a:t>
            </a:r>
            <a:r>
              <a:rPr lang="en-US" sz="1200" dirty="0" smtClean="0">
                <a:latin typeface="Courier"/>
                <a:cs typeface="Courier"/>
              </a:rPr>
              <a:t> (Variable(_,</a:t>
            </a:r>
            <a:r>
              <a:rPr lang="en-US" sz="1200" dirty="0" err="1" smtClean="0">
                <a:latin typeface="Courier"/>
                <a:cs typeface="Courier"/>
              </a:rPr>
              <a:t>calc</a:t>
            </a:r>
            <a:r>
              <a:rPr lang="en-US" sz="1200" dirty="0" smtClean="0">
                <a:latin typeface="Courier"/>
                <a:cs typeface="Courier"/>
              </a:rPr>
              <a:t>)) (</a:t>
            </a:r>
            <a:r>
              <a:rPr lang="en-US" sz="1200" dirty="0" err="1" smtClean="0">
                <a:latin typeface="Courier"/>
                <a:cs typeface="Courier"/>
              </a:rPr>
              <a:t>t:int</a:t>
            </a:r>
            <a:r>
              <a:rPr lang="en-US" sz="1200" dirty="0" smtClean="0">
                <a:latin typeface="Courier"/>
                <a:cs typeface="Courier"/>
              </a:rPr>
              <a:t>) = </a:t>
            </a:r>
            <a:r>
              <a:rPr lang="en-US" sz="1200" dirty="0" err="1" smtClean="0">
                <a:latin typeface="Courier"/>
                <a:cs typeface="Courier"/>
              </a:rPr>
              <a:t>calc</a:t>
            </a:r>
            <a:r>
              <a:rPr lang="en-US" sz="1200" dirty="0" smtClean="0">
                <a:latin typeface="Courier"/>
                <a:cs typeface="Courier"/>
              </a:rPr>
              <a:t> 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39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testability. When you’re passing in the method to call, you don’t have to mock an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39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testability. When you’re passing in the method to call, you don’t have to mock an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39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already have Callable and</a:t>
            </a:r>
            <a:r>
              <a:rPr lang="en-US" baseline="0" dirty="0" smtClean="0"/>
              <a:t> Runnable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80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much of what we call functional programming is now better described</a:t>
            </a:r>
            <a:r>
              <a:rPr lang="en-US" baseline="0" dirty="0" smtClean="0"/>
              <a:t> as “expression-oriented”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64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husband won’t let me tell him how to do the stuff I ask him to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6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Wikipedia</a:t>
            </a:r>
            <a:r>
              <a:rPr lang="en-US" baseline="0" dirty="0" smtClean="0"/>
              <a:t> lists over 25 programming paradigms.</a:t>
            </a:r>
          </a:p>
          <a:p>
            <a:r>
              <a:rPr lang="en-US" baseline="0" dirty="0" smtClean="0"/>
              <a:t>Each paradigm is suited to a particular problem set.</a:t>
            </a:r>
          </a:p>
          <a:p>
            <a:r>
              <a:rPr lang="en-US" baseline="0" dirty="0" smtClean="0"/>
              <a:t>Each presents its own way of solving problems. The more we know, the more tools we have – not necessarily to use to solve the problem, either. We have more ways of thinking about the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578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an example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315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Excel is another example. We specify the</a:t>
            </a:r>
            <a:r>
              <a:rPr lang="en-US" baseline="0" dirty="0" smtClean="0"/>
              <a:t> relationships between the cells, not the order of calculation. LINQ, of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888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that we can </a:t>
            </a:r>
            <a:r>
              <a:rPr lang="en-US" dirty="0" err="1" smtClean="0"/>
              <a:t>separet</a:t>
            </a:r>
            <a:r>
              <a:rPr lang="en-US" dirty="0" smtClean="0"/>
              <a:t> the “what” from</a:t>
            </a:r>
            <a:r>
              <a:rPr lang="en-US" baseline="0" dirty="0" smtClean="0"/>
              <a:t> the “how” better because of the verbs. We can pass the “what” around into </a:t>
            </a:r>
            <a:r>
              <a:rPr lang="en-US" baseline="0" dirty="0" err="1" smtClean="0"/>
              <a:t>fucntions</a:t>
            </a:r>
            <a:r>
              <a:rPr lang="en-US" baseline="0" dirty="0" smtClean="0"/>
              <a:t> that know the “how”.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486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that we can </a:t>
            </a:r>
            <a:r>
              <a:rPr lang="en-US" dirty="0" err="1" smtClean="0"/>
              <a:t>separet</a:t>
            </a:r>
            <a:r>
              <a:rPr lang="en-US" dirty="0" smtClean="0"/>
              <a:t> the “what” from</a:t>
            </a:r>
            <a:r>
              <a:rPr lang="en-US" baseline="0" dirty="0" smtClean="0"/>
              <a:t> the “how” better because of the verbs. We can pass the “what” around into </a:t>
            </a:r>
            <a:r>
              <a:rPr lang="en-US" baseline="0" dirty="0" err="1" smtClean="0"/>
              <a:t>fucntions</a:t>
            </a:r>
            <a:r>
              <a:rPr lang="en-US" baseline="0" dirty="0" smtClean="0"/>
              <a:t> that know the “how”.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486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932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to think about</a:t>
            </a:r>
            <a:r>
              <a:rPr lang="en-US" baseline="0" dirty="0" smtClean="0"/>
              <a:t> this. You have to follow the logic and picture it in order to name what it is doing.</a:t>
            </a:r>
          </a:p>
          <a:p>
            <a:r>
              <a:rPr lang="en-US" baseline="0" dirty="0" smtClean="0"/>
              <a:t>This is very readable BECAUSE IT IS FAMILIAR.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the power to create new idioms!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499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to think about</a:t>
            </a:r>
            <a:r>
              <a:rPr lang="en-US" baseline="0" dirty="0" smtClean="0"/>
              <a:t> this. You have to follow the logic and picture it in order to name what it is doing.</a:t>
            </a:r>
          </a:p>
          <a:p>
            <a:r>
              <a:rPr lang="en-US" baseline="0" dirty="0" smtClean="0"/>
              <a:t>This is very readable BECAUSE IT IS FAMILIAR.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the power to create new idioms!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499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Closer</a:t>
            </a:r>
            <a:r>
              <a:rPr lang="en-US" baseline="0" dirty="0" smtClean="0"/>
              <a:t> look at the </a:t>
            </a:r>
            <a:r>
              <a:rPr lang="en-US" baseline="0" dirty="0" err="1" smtClean="0"/>
              <a:t>filterForBugs</a:t>
            </a:r>
            <a:r>
              <a:rPr lang="en-US" baseline="0" dirty="0" smtClean="0"/>
              <a:t> method. We can make this a bit more declarative,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15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Guava makes the filter operation one line, BUT</a:t>
            </a:r>
            <a:r>
              <a:rPr lang="en-US" baseline="0" dirty="0" smtClean="0"/>
              <a:t> you have to define the predicate as an anonymous class.</a:t>
            </a:r>
          </a:p>
          <a:p>
            <a:r>
              <a:rPr lang="en-US" baseline="0" dirty="0" smtClean="0"/>
              <a:t>(define predicate)</a:t>
            </a:r>
            <a:endParaRPr lang="en-US" dirty="0" smtClean="0"/>
          </a:p>
          <a:p>
            <a:r>
              <a:rPr lang="en-US" dirty="0" smtClean="0"/>
              <a:t>What was twenty characters in </a:t>
            </a:r>
            <a:r>
              <a:rPr lang="en-US" dirty="0" err="1" smtClean="0"/>
              <a:t>Scala</a:t>
            </a:r>
            <a:r>
              <a:rPr lang="en-US" dirty="0" smtClean="0"/>
              <a:t> is five or six lines of code in Java, with curly braces and</a:t>
            </a:r>
            <a:r>
              <a:rPr lang="en-US" baseline="0" dirty="0" smtClean="0"/>
              <a:t> pointy braces and parentheses.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341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NullPointerException</a:t>
            </a:r>
            <a:r>
              <a:rPr lang="en-US" dirty="0" smtClean="0"/>
              <a:t> happens because the compiler allows object references to point to something other than an object.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7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Or, solve problems more effectively. </a:t>
            </a:r>
          </a:p>
          <a:p>
            <a:r>
              <a:rPr lang="en-US" dirty="0" smtClean="0"/>
              <a:t>Mention</a:t>
            </a:r>
            <a:r>
              <a:rPr lang="en-US" baseline="0" dirty="0" smtClean="0"/>
              <a:t> somewhere that OO works at a high level, like module level. Functional works better at a low level.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238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“Pattern Honorable</a:t>
            </a:r>
            <a:r>
              <a:rPr lang="en-US" baseline="0" dirty="0" smtClean="0"/>
              <a:t> Mention” in Head First Design Patterns</a:t>
            </a:r>
            <a:endParaRPr lang="en-US" dirty="0" smtClean="0"/>
          </a:p>
          <a:p>
            <a:r>
              <a:rPr lang="en-US" dirty="0" smtClean="0"/>
              <a:t>If null //blah</a:t>
            </a:r>
            <a:r>
              <a:rPr lang="en-US" baseline="0" dirty="0" smtClean="0"/>
              <a:t> else // blah is not very object-oriented. </a:t>
            </a:r>
          </a:p>
          <a:p>
            <a:r>
              <a:rPr lang="en-US" baseline="0" dirty="0" smtClean="0"/>
              <a:t>This is a form of “Replace conditional with polymorphism”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Another way we do it is with the @</a:t>
            </a:r>
            <a:r>
              <a:rPr lang="en-US" baseline="0" dirty="0" err="1" smtClean="0"/>
              <a:t>Nullable</a:t>
            </a:r>
            <a:r>
              <a:rPr lang="en-US" baseline="0" dirty="0" smtClean="0"/>
              <a:t> annotation. We attempt to mark which parameters might be null.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33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954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may or may not return something, call it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043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 type, </a:t>
            </a:r>
            <a:r>
              <a:rPr lang="en-US" dirty="0" err="1" smtClean="0"/>
              <a:t>appropraited</a:t>
            </a:r>
            <a:r>
              <a:rPr lang="en-US" baseline="0" dirty="0" smtClean="0"/>
              <a:t> from F#, or use exceptions, or create your own type that might be like an Either.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bugsquash.blogspot.com</a:t>
            </a:r>
            <a:r>
              <a:rPr lang="en-US" dirty="0" smtClean="0"/>
              <a:t>/2011/10/10-reasons-to-use-f-runtime-in-your-c.html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300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attempts: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Nullable</a:t>
            </a:r>
            <a:r>
              <a:rPr lang="en-US" dirty="0" smtClean="0"/>
              <a:t>, @</a:t>
            </a:r>
            <a:r>
              <a:rPr lang="en-US" dirty="0" err="1" smtClean="0"/>
              <a:t>MayReturnNull</a:t>
            </a:r>
            <a:endParaRPr lang="en-US" dirty="0" smtClean="0"/>
          </a:p>
          <a:p>
            <a:r>
              <a:rPr lang="en-US" dirty="0" err="1" smtClean="0"/>
              <a:t>NullObjectPatterns</a:t>
            </a:r>
            <a:endParaRPr lang="en-US" dirty="0" smtClean="0"/>
          </a:p>
          <a:p>
            <a:r>
              <a:rPr lang="en-US" dirty="0" smtClean="0"/>
              <a:t>Optional in Guava</a:t>
            </a:r>
          </a:p>
          <a:p>
            <a:endParaRPr lang="en-US" dirty="0" smtClean="0"/>
          </a:p>
          <a:p>
            <a:r>
              <a:rPr lang="en-US" dirty="0" smtClean="0"/>
              <a:t>What else</a:t>
            </a:r>
            <a:r>
              <a:rPr lang="en-US" baseline="0" dirty="0" smtClean="0"/>
              <a:t> optional can do: you can always call .equals get it as a set; chain them with or; pull only the populated values out a list of them.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would like to see: transform (map), filter, </a:t>
            </a:r>
            <a:r>
              <a:rPr lang="en-US" baseline="0" dirty="0" err="1" smtClean="0"/>
              <a:t>iter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281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biggest benefit is calling .equals.</a:t>
            </a:r>
            <a:r>
              <a:rPr lang="en-US" baseline="0" dirty="0" smtClean="0"/>
              <a:t> Too bad there aren’t more methods on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019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 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121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more specific we are with the type of data, the more the compiler can help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672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Well, it is statically</a:t>
            </a:r>
            <a:r>
              <a:rPr lang="en-US" baseline="0" dirty="0" smtClean="0"/>
              <a:t> typed. How we use that is up to us.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Erasure messes up runtime type checking.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870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Emphasizes</a:t>
            </a:r>
            <a:r>
              <a:rPr lang="en-US" baseline="0" dirty="0" smtClean="0"/>
              <a:t> creating a language to describe the domain, and carefully naming each type in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97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each principle,</a:t>
            </a:r>
            <a:r>
              <a:rPr lang="en-US" baseline="0" dirty="0" smtClean="0"/>
              <a:t> we will see these six points.</a:t>
            </a:r>
          </a:p>
          <a:p>
            <a:r>
              <a:rPr lang="en-US" baseline="0" dirty="0" smtClean="0"/>
              <a:t>Counterclockwise, people, because this talk is about learning new ways to think.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208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Safety.</a:t>
            </a:r>
          </a:p>
          <a:p>
            <a:r>
              <a:rPr lang="en-US" dirty="0" smtClean="0"/>
              <a:t>Catch</a:t>
            </a:r>
            <a:r>
              <a:rPr lang="en-US" baseline="0" dirty="0" smtClean="0"/>
              <a:t> errors as early as possible.</a:t>
            </a:r>
          </a:p>
          <a:p>
            <a:r>
              <a:rPr lang="en-US" baseline="0" dirty="0" smtClean="0"/>
              <a:t>Provide meaning to data.</a:t>
            </a:r>
          </a:p>
          <a:p>
            <a:r>
              <a:rPr lang="en-US" baseline="0" dirty="0" smtClean="0"/>
              <a:t>Encapsulation, while we’re at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228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say about Haskell, if you</a:t>
            </a:r>
            <a:r>
              <a:rPr lang="en-US" baseline="0" dirty="0" smtClean="0"/>
              <a:t> can get your program to compile, it’s probably right.</a:t>
            </a:r>
          </a:p>
          <a:p>
            <a:r>
              <a:rPr lang="en-US" baseline="0" dirty="0" smtClean="0"/>
              <a:t>Catch the errors early, dammit.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There’s being picky about what we want, and then there’s being specific about what we want.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567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Specificness</a:t>
            </a:r>
            <a:r>
              <a:rPr lang="en-US" dirty="0" smtClean="0"/>
              <a:t> is another part of strong typing.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39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Benefits: 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is not true that “first name is a string.” Rather, “First name is _stored as_ a string.”</a:t>
            </a:r>
            <a:endParaRPr lang="en-US" dirty="0" smtClean="0"/>
          </a:p>
          <a:p>
            <a:r>
              <a:rPr lang="en-US" dirty="0" smtClean="0"/>
              <a:t>Arguments</a:t>
            </a:r>
            <a:r>
              <a:rPr lang="en-US" baseline="0" dirty="0" smtClean="0"/>
              <a:t> are more specific</a:t>
            </a:r>
          </a:p>
          <a:p>
            <a:r>
              <a:rPr lang="en-US" baseline="0" dirty="0" smtClean="0"/>
              <a:t>Put validations in the particular types</a:t>
            </a:r>
          </a:p>
          <a:p>
            <a:r>
              <a:rPr lang="en-US" baseline="0" dirty="0" smtClean="0"/>
              <a:t>You know when you switched the order – compile error</a:t>
            </a:r>
          </a:p>
          <a:p>
            <a:r>
              <a:rPr lang="en-US" baseline="0" dirty="0" smtClean="0"/>
              <a:t>If you ever do need to change the underlying type, or the validations, or add a field, you have a place to do that. (Encapsulation)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717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Sure,</a:t>
            </a:r>
            <a:r>
              <a:rPr lang="en-US" baseline="0" dirty="0" smtClean="0"/>
              <a:t> it is a lot of </a:t>
            </a:r>
            <a:r>
              <a:rPr lang="en-US" baseline="0" dirty="0" err="1" smtClean="0"/>
              <a:t>cruft</a:t>
            </a:r>
            <a:r>
              <a:rPr lang="en-US" baseline="0" dirty="0" smtClean="0"/>
              <a:t>. But it has a purpose. Think hard about how important correctness is in your program.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Interesting contrast: C# won’t let you import the static method like Java does. But, you can create an implicit conversion.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377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Specificness</a:t>
            </a:r>
            <a:r>
              <a:rPr lang="en-US" dirty="0" smtClean="0"/>
              <a:t> is another part of strong typing.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39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more specific.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392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Laziness as a programmer virtue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984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 around how to get something, instead of getting it every time.</a:t>
            </a:r>
          </a:p>
          <a:p>
            <a:r>
              <a:rPr lang="en-US" dirty="0" smtClean="0"/>
              <a:t>Of course we do lazy initialization, such as in Hibernate. But that bites us because we’re not passing the full “how</a:t>
            </a:r>
            <a:r>
              <a:rPr lang="en-US" baseline="0" dirty="0" smtClean="0"/>
              <a:t> to do it” back to the remote-invocation system.</a:t>
            </a:r>
          </a:p>
          <a:p>
            <a:r>
              <a:rPr lang="en-US" baseline="0" dirty="0" smtClean="0"/>
              <a:t>LINQ expressions work like this, passing around the “how.” this can burn you, because they get evaluated again at each access</a:t>
            </a:r>
          </a:p>
          <a:p>
            <a:r>
              <a:rPr lang="en-US" baseline="0" dirty="0" smtClean="0"/>
              <a:t>C# 4.0 has a Lazy&lt;T&gt;.</a:t>
            </a:r>
          </a:p>
          <a:p>
            <a:r>
              <a:rPr lang="en-US" baseline="0" dirty="0" smtClean="0"/>
              <a:t>Futures are another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71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passing around the result of some </a:t>
            </a:r>
            <a:r>
              <a:rPr lang="en-US" baseline="0" dirty="0" smtClean="0"/>
              <a:t>calculation, we’re passing around how to get that result.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Two result expressions in a conditional – one of those will never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77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point is: for</a:t>
            </a:r>
            <a:r>
              <a:rPr lang="en-US" baseline="0" dirty="0" smtClean="0"/>
              <a:t> every variable you change to an immutable value, that’s one fewer thing you have to hold in your head.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6138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Haskell can be very tricky to debug because</a:t>
            </a:r>
            <a:r>
              <a:rPr lang="en-US" baseline="0" dirty="0" smtClean="0"/>
              <a:t> of this.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F#’s Lazy type can also be used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0649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64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34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memoization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003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Scala</a:t>
            </a:r>
            <a:r>
              <a:rPr lang="en-US" dirty="0" smtClean="0"/>
              <a:t> recognizes that each class has methods that operate on the class, without belonging in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8611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 data from behavior?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0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Stateles</a:t>
            </a:r>
            <a:r>
              <a:rPr lang="en-US" baseline="0" dirty="0" smtClean="0"/>
              <a:t> 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5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Stateles</a:t>
            </a:r>
            <a:r>
              <a:rPr lang="en-US" baseline="0" dirty="0" smtClean="0"/>
              <a:t> 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03B9-8A8C-45EB-B664-B7C4743255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7/26/12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2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7/26/12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4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7/26/12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7/26/12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8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7/26/12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9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7/26/12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3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7/26/12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7/26/12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2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7/26/12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7/26/12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6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48-8985-4C88-A988-7188DCEE65B3}" type="datetimeFigureOut">
              <a:rPr lang="en-US" smtClean="0"/>
              <a:t>7/26/12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CA948-8985-4C88-A988-7188DCEE65B3}" type="datetimeFigureOut">
              <a:rPr lang="en-US" smtClean="0"/>
              <a:t>7/26/12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A12AC-75CC-454C-9022-DD9FD12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image" Target="../media/image19.jpeg"/><Relationship Id="rId7" Type="http://schemas.openxmlformats.org/officeDocument/2006/relationships/image" Target="../media/image20.jpeg"/><Relationship Id="rId8" Type="http://schemas.openxmlformats.org/officeDocument/2006/relationships/image" Target="../media/image21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1.png"/><Relationship Id="rId6" Type="http://schemas.openxmlformats.org/officeDocument/2006/relationships/image" Target="../media/image10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1.png"/><Relationship Id="rId6" Type="http://schemas.openxmlformats.org/officeDocument/2006/relationships/image" Target="../media/image10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3.jpe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4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3.jpe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4" Type="http://schemas.openxmlformats.org/officeDocument/2006/relationships/image" Target="../media/image23.jpeg"/><Relationship Id="rId5" Type="http://schemas.openxmlformats.org/officeDocument/2006/relationships/image" Target="../media/image28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16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16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4" Type="http://schemas.openxmlformats.org/officeDocument/2006/relationships/image" Target="../media/image30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la-lang.org/api/current/scala/collection/GenIterable.html" TargetMode="External"/><Relationship Id="rId4" Type="http://schemas.openxmlformats.org/officeDocument/2006/relationships/hyperlink" Target="http://www.scala-lang.org/api/current/scala/Boolean.html" TargetMode="External"/><Relationship Id="rId5" Type="http://schemas.openxmlformats.org/officeDocument/2006/relationships/image" Target="../media/image30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ala-lang.org/api/current/scala/Int.html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4" Type="http://schemas.openxmlformats.org/officeDocument/2006/relationships/image" Target="../media/image16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4" Type="http://schemas.openxmlformats.org/officeDocument/2006/relationships/image" Target="../media/image16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9.jpe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1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33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1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4" Type="http://schemas.microsoft.com/office/2007/relationships/hdphoto" Target="../media/hdphoto1.wdp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19400"/>
            <a:ext cx="8534400" cy="1470025"/>
          </a:xfrm>
        </p:spPr>
        <p:txBody>
          <a:bodyPr/>
          <a:lstStyle/>
          <a:p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Functional Principles for OO Development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3600" y="5410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jessitron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4102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Jessica Kerr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97989" y="-2831186"/>
            <a:ext cx="1530050" cy="85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7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89753" y="0"/>
            <a:ext cx="616449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599" y="762000"/>
            <a:ext cx="1828800" cy="523220"/>
          </a:xfrm>
          <a:prstGeom prst="rect">
            <a:avLst/>
          </a:prstGeom>
          <a:solidFill>
            <a:schemeClr val="bg1">
              <a:alpha val="57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Principle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1905000"/>
            <a:ext cx="2133600" cy="523220"/>
          </a:xfrm>
          <a:prstGeom prst="rect">
            <a:avLst/>
          </a:prstGeom>
          <a:solidFill>
            <a:schemeClr val="bg1">
              <a:alpha val="57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What is it?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4349578"/>
            <a:ext cx="3200400" cy="523220"/>
          </a:xfrm>
          <a:prstGeom prst="rect">
            <a:avLst/>
          </a:prstGeom>
          <a:solidFill>
            <a:schemeClr val="bg1">
              <a:alpha val="57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We already do it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5562600"/>
            <a:ext cx="3505200" cy="523220"/>
          </a:xfrm>
          <a:prstGeom prst="rect">
            <a:avLst/>
          </a:prstGeom>
          <a:solidFill>
            <a:schemeClr val="bg1">
              <a:alpha val="57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What’s the point?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4343400"/>
            <a:ext cx="911311" cy="523220"/>
          </a:xfrm>
          <a:prstGeom prst="rect">
            <a:avLst/>
          </a:prstGeom>
          <a:solidFill>
            <a:schemeClr val="bg1">
              <a:alpha val="57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F#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1981200"/>
            <a:ext cx="811427" cy="523220"/>
          </a:xfrm>
          <a:prstGeom prst="rect">
            <a:avLst/>
          </a:prstGeom>
          <a:solidFill>
            <a:schemeClr val="bg1">
              <a:alpha val="57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C#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5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Referential transparency in functional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functional -&gt; no mutable state, no side effects.</a:t>
            </a:r>
          </a:p>
          <a:p>
            <a:r>
              <a:rPr lang="en-US" dirty="0" smtClean="0"/>
              <a:t>Every function is referentially transparent.</a:t>
            </a:r>
          </a:p>
          <a:p>
            <a:r>
              <a:rPr lang="en-US" dirty="0" smtClean="0"/>
              <a:t>In real life: side effects are localized and called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0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Referential transparency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methods are not evil if:</a:t>
            </a:r>
          </a:p>
          <a:p>
            <a:r>
              <a:rPr lang="en-US" dirty="0"/>
              <a:t> </a:t>
            </a:r>
            <a:r>
              <a:rPr lang="en-US" dirty="0" smtClean="0"/>
              <a:t>- no internal state</a:t>
            </a:r>
          </a:p>
          <a:p>
            <a:r>
              <a:rPr lang="en-US" dirty="0"/>
              <a:t> </a:t>
            </a:r>
            <a:r>
              <a:rPr lang="en-US" dirty="0" smtClean="0"/>
              <a:t>- no side effects</a:t>
            </a:r>
          </a:p>
          <a:p>
            <a:r>
              <a:rPr lang="en-US" dirty="0"/>
              <a:t> </a:t>
            </a:r>
            <a:r>
              <a:rPr lang="en-US" dirty="0" smtClean="0"/>
              <a:t>- test, test, test!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5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Encapsulation is not always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hide complexity when you can reduce it.</a:t>
            </a:r>
          </a:p>
          <a:p>
            <a:r>
              <a:rPr lang="en-US" dirty="0" smtClean="0"/>
              <a:t>Example of the </a:t>
            </a:r>
            <a:r>
              <a:rPr lang="en-US" dirty="0" err="1" smtClean="0"/>
              <a:t>UrlUtilImpl</a:t>
            </a:r>
            <a:r>
              <a:rPr lang="en-US" dirty="0" smtClean="0"/>
              <a:t> class?</a:t>
            </a:r>
          </a:p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Stop compilation of code that uses data in an invalid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76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In, Data 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0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14" name="Sun 13"/>
          <p:cNvSpPr/>
          <p:nvPr/>
        </p:nvSpPr>
        <p:spPr>
          <a:xfrm>
            <a:off x="914400" y="-631"/>
            <a:ext cx="6858000" cy="6705600"/>
          </a:xfrm>
          <a:prstGeom prst="su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05200" y="2514600"/>
            <a:ext cx="1447800" cy="1447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hord 7"/>
          <p:cNvSpPr/>
          <p:nvPr/>
        </p:nvSpPr>
        <p:spPr>
          <a:xfrm>
            <a:off x="1905000" y="2667000"/>
            <a:ext cx="1143000" cy="1066800"/>
          </a:xfrm>
          <a:prstGeom prst="cho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ardrop 8"/>
          <p:cNvSpPr/>
          <p:nvPr/>
        </p:nvSpPr>
        <p:spPr>
          <a:xfrm>
            <a:off x="5562600" y="2895600"/>
            <a:ext cx="1447800" cy="914400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output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71800" y="3200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05400" y="3200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37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3992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Injection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Utility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41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Methods Are Good 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3992563"/>
          </a:xfrm>
        </p:spPr>
        <p:txBody>
          <a:bodyPr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dirty="0" smtClean="0"/>
              <a:t>1. Don’t access global state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dirty="0" smtClean="0"/>
              <a:t>2. Don’t modify the input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dirty="0" smtClean="0"/>
              <a:t>3. Don’t touch the rest of the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46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Testable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Easier to understand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2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152400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unused deposits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05200" y="12192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unused donations</a:t>
            </a:r>
            <a:endParaRPr lang="en-US" dirty="0"/>
          </a:p>
        </p:txBody>
      </p:sp>
      <p:sp>
        <p:nvSpPr>
          <p:cNvPr id="5" name="Connector 4"/>
          <p:cNvSpPr/>
          <p:nvPr/>
        </p:nvSpPr>
        <p:spPr>
          <a:xfrm>
            <a:off x="4038600" y="6248400"/>
            <a:ext cx="381000" cy="3810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3" idx="3"/>
            <a:endCxn id="5" idx="6"/>
          </p:cNvCxnSpPr>
          <p:nvPr/>
        </p:nvCxnSpPr>
        <p:spPr>
          <a:xfrm flipH="1">
            <a:off x="4419600" y="1676400"/>
            <a:ext cx="533400" cy="4762500"/>
          </a:xfrm>
          <a:prstGeom prst="curvedConnector3">
            <a:avLst>
              <a:gd name="adj1" fmla="val -34095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2800" y="2286000"/>
            <a:ext cx="1905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link record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52800" y="3581400"/>
            <a:ext cx="1905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 donation done</a:t>
            </a:r>
            <a:endParaRPr lang="en-US" dirty="0"/>
          </a:p>
        </p:txBody>
      </p:sp>
      <p:sp>
        <p:nvSpPr>
          <p:cNvPr id="13" name="Decision 12"/>
          <p:cNvSpPr/>
          <p:nvPr/>
        </p:nvSpPr>
        <p:spPr>
          <a:xfrm>
            <a:off x="3733800" y="4724400"/>
            <a:ext cx="914400" cy="9906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13" idx="1"/>
            <a:endCxn id="3" idx="1"/>
          </p:cNvCxnSpPr>
          <p:nvPr/>
        </p:nvCxnSpPr>
        <p:spPr>
          <a:xfrm rot="10800000">
            <a:off x="3505200" y="1676400"/>
            <a:ext cx="228600" cy="3543300"/>
          </a:xfrm>
          <a:prstGeom prst="curvedConnector3">
            <a:avLst>
              <a:gd name="adj1" fmla="val 6923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3" idx="2"/>
            <a:endCxn id="2" idx="1"/>
          </p:cNvCxnSpPr>
          <p:nvPr/>
        </p:nvCxnSpPr>
        <p:spPr>
          <a:xfrm rot="5400000" flipH="1">
            <a:off x="1333500" y="2857500"/>
            <a:ext cx="5105400" cy="609600"/>
          </a:xfrm>
          <a:prstGeom prst="curvedConnector4">
            <a:avLst>
              <a:gd name="adj1" fmla="val -4478"/>
              <a:gd name="adj2" fmla="val 5473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3" idx="3"/>
            <a:endCxn id="5" idx="6"/>
          </p:cNvCxnSpPr>
          <p:nvPr/>
        </p:nvCxnSpPr>
        <p:spPr>
          <a:xfrm flipH="1">
            <a:off x="4419600" y="5219700"/>
            <a:ext cx="228600" cy="1219200"/>
          </a:xfrm>
          <a:prstGeom prst="curvedConnector3">
            <a:avLst>
              <a:gd name="adj1" fmla="val -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9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429000" y="2590800"/>
            <a:ext cx="1905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209800" y="228600"/>
            <a:ext cx="1447800" cy="10668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deposits</a:t>
            </a: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5334000" y="228600"/>
            <a:ext cx="1447800" cy="10668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</a:t>
            </a:r>
            <a:r>
              <a:rPr lang="en-US" dirty="0" smtClean="0"/>
              <a:t>donations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2133600" y="5257800"/>
            <a:ext cx="1447800" cy="10668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matches</a:t>
            </a:r>
            <a:endParaRPr lang="en-US" dirty="0"/>
          </a:p>
        </p:txBody>
      </p:sp>
      <p:sp>
        <p:nvSpPr>
          <p:cNvPr id="18" name="Can 17"/>
          <p:cNvSpPr/>
          <p:nvPr/>
        </p:nvSpPr>
        <p:spPr>
          <a:xfrm>
            <a:off x="4876800" y="5257800"/>
            <a:ext cx="1447800" cy="1066800"/>
          </a:xfrm>
          <a:prstGeom prst="can">
            <a:avLst>
              <a:gd name="adj" fmla="val 288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 donations</a:t>
            </a:r>
            <a:endParaRPr lang="en-US" dirty="0"/>
          </a:p>
        </p:txBody>
      </p:sp>
      <p:sp>
        <p:nvSpPr>
          <p:cNvPr id="6" name="Manual Operation 5"/>
          <p:cNvSpPr/>
          <p:nvPr/>
        </p:nvSpPr>
        <p:spPr>
          <a:xfrm>
            <a:off x="5105400" y="1447800"/>
            <a:ext cx="1905000" cy="609600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unused</a:t>
            </a:r>
            <a:endParaRPr lang="en-US" dirty="0"/>
          </a:p>
        </p:txBody>
      </p:sp>
      <p:sp>
        <p:nvSpPr>
          <p:cNvPr id="20" name="Manual Operation 19"/>
          <p:cNvSpPr/>
          <p:nvPr/>
        </p:nvSpPr>
        <p:spPr>
          <a:xfrm>
            <a:off x="2057400" y="1409428"/>
            <a:ext cx="1905000" cy="609600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unused</a:t>
            </a:r>
            <a:endParaRPr lang="en-US" dirty="0"/>
          </a:p>
        </p:txBody>
      </p:sp>
      <p:cxnSp>
        <p:nvCxnSpPr>
          <p:cNvPr id="8" name="Straight Arrow Connector 7"/>
          <p:cNvCxnSpPr>
            <a:stCxn id="20" idx="2"/>
            <a:endCxn id="11" idx="0"/>
          </p:cNvCxnSpPr>
          <p:nvPr/>
        </p:nvCxnSpPr>
        <p:spPr>
          <a:xfrm>
            <a:off x="3009900" y="2019028"/>
            <a:ext cx="1371600" cy="571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11" idx="0"/>
          </p:cNvCxnSpPr>
          <p:nvPr/>
        </p:nvCxnSpPr>
        <p:spPr>
          <a:xfrm flipH="1">
            <a:off x="4381500" y="20574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Data 29"/>
          <p:cNvSpPr/>
          <p:nvPr/>
        </p:nvSpPr>
        <p:spPr>
          <a:xfrm>
            <a:off x="5257800" y="4343400"/>
            <a:ext cx="762000" cy="304800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1" idx="2"/>
            <a:endCxn id="17" idx="1"/>
          </p:cNvCxnSpPr>
          <p:nvPr/>
        </p:nvCxnSpPr>
        <p:spPr>
          <a:xfrm rot="5400000">
            <a:off x="2743200" y="3619500"/>
            <a:ext cx="1752600" cy="1524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" idx="2"/>
            <a:endCxn id="30" idx="1"/>
          </p:cNvCxnSpPr>
          <p:nvPr/>
        </p:nvCxnSpPr>
        <p:spPr>
          <a:xfrm rot="16200000" flipH="1">
            <a:off x="4591050" y="3295650"/>
            <a:ext cx="838200" cy="1257300"/>
          </a:xfrm>
          <a:prstGeom prst="bentConnector3">
            <a:avLst>
              <a:gd name="adj1" fmla="val 844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0" idx="3"/>
            <a:endCxn id="18" idx="1"/>
          </p:cNvCxnSpPr>
          <p:nvPr/>
        </p:nvCxnSpPr>
        <p:spPr>
          <a:xfrm rot="16200000" flipH="1">
            <a:off x="5276850" y="4933950"/>
            <a:ext cx="609600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133600" y="2209800"/>
            <a:ext cx="4572000" cy="2883932"/>
            <a:chOff x="2133600" y="2209800"/>
            <a:chExt cx="4572000" cy="2883932"/>
          </a:xfrm>
        </p:grpSpPr>
        <p:sp>
          <p:nvSpPr>
            <p:cNvPr id="27" name="TextBox 26"/>
            <p:cNvSpPr txBox="1"/>
            <p:nvPr/>
          </p:nvSpPr>
          <p:spPr>
            <a:xfrm>
              <a:off x="2438400" y="2209800"/>
              <a:ext cx="1839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List&lt;Deposit&gt;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48200" y="2209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List&lt;Donation&gt;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33600" y="3581400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List&lt;Match&lt;</a:t>
              </a:r>
              <a:r>
                <a:rPr lang="en-US" dirty="0" err="1" smtClean="0"/>
                <a:t>Deposit,Donation</a:t>
              </a:r>
              <a:r>
                <a:rPr lang="en-US" dirty="0" smtClean="0"/>
                <a:t>&gt;&gt;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48200" y="47244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List&lt;Donation&gt;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519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7" name="Double Wave 6"/>
          <p:cNvSpPr/>
          <p:nvPr/>
        </p:nvSpPr>
        <p:spPr>
          <a:xfrm>
            <a:off x="609600" y="2819400"/>
            <a:ext cx="7696200" cy="1143000"/>
          </a:xfrm>
          <a:prstGeom prst="doubleWave">
            <a:avLst/>
          </a:prstGeom>
          <a:solidFill>
            <a:srgbClr val="FFECD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971800"/>
            <a:ext cx="6477000" cy="830997"/>
          </a:xfrm>
          <a:prstGeom prst="rect">
            <a:avLst/>
          </a:prstGeom>
        </p:spPr>
        <p:txBody>
          <a:bodyPr wrap="square">
            <a:prstTxWarp prst="textChevron">
              <a:avLst/>
            </a:prstTxWarp>
            <a:spAutoFit/>
          </a:bodyPr>
          <a:lstStyle/>
          <a:p>
            <a:pPr algn="ctr"/>
            <a:r>
              <a:rPr lang="en-US" sz="2400" dirty="0"/>
              <a:t>Problem easier, because we know each step of the way of </a:t>
            </a:r>
            <a:r>
              <a:rPr lang="en-US" sz="2400" dirty="0" smtClean="0"/>
              <a:t>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060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F#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0"/>
            <a:ext cx="9144000" cy="7620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let </a:t>
            </a:r>
            <a:r>
              <a:rPr lang="en-US" dirty="0" err="1">
                <a:latin typeface="Courier"/>
                <a:cs typeface="Courier"/>
              </a:rPr>
              <a:t>createAccount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db:UserDbService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  <a:r>
              <a:rPr lang="en-US" dirty="0">
                <a:latin typeface="Courier"/>
                <a:cs typeface="Courier"/>
              </a:rPr>
              <a:t> email password =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let exists =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db.AccountExists</a:t>
            </a:r>
            <a:r>
              <a:rPr lang="en-US" dirty="0">
                <a:latin typeface="Courier"/>
                <a:cs typeface="Courier"/>
              </a:rPr>
              <a:t>(email);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if (exists) “/</a:t>
            </a:r>
            <a:r>
              <a:rPr lang="en-US" dirty="0" err="1">
                <a:latin typeface="Courier"/>
                <a:cs typeface="Courier"/>
              </a:rPr>
              <a:t>forgotPassword</a:t>
            </a:r>
            <a:r>
              <a:rPr lang="en-US" dirty="0">
                <a:latin typeface="Courier"/>
                <a:cs typeface="Courier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else if (</a:t>
            </a:r>
            <a:r>
              <a:rPr lang="en-US" dirty="0" smtClean="0">
                <a:latin typeface="Courier"/>
                <a:cs typeface="Courier"/>
              </a:rPr>
              <a:t>invalid (</a:t>
            </a:r>
            <a:r>
              <a:rPr lang="en-US" dirty="0">
                <a:latin typeface="Courier"/>
                <a:cs typeface="Courier"/>
              </a:rPr>
              <a:t>email, password</a:t>
            </a:r>
            <a:r>
              <a:rPr lang="en-US" dirty="0" smtClean="0">
                <a:latin typeface="Courier"/>
                <a:cs typeface="Courier"/>
              </a:rPr>
              <a:t>))       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“/</a:t>
            </a:r>
            <a:r>
              <a:rPr lang="en-US" dirty="0" err="1">
                <a:latin typeface="Courier"/>
                <a:cs typeface="Courier"/>
              </a:rPr>
              <a:t>passwordAdvice</a:t>
            </a:r>
            <a:r>
              <a:rPr lang="en-US" dirty="0">
                <a:latin typeface="Courier"/>
                <a:cs typeface="Courier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db.CreateUser</a:t>
            </a:r>
            <a:r>
              <a:rPr lang="en-US" dirty="0">
                <a:latin typeface="Courier"/>
                <a:cs typeface="Courier"/>
              </a:rPr>
              <a:t>(email, password);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“/welcome”;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love about 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28800"/>
            <a:ext cx="4762500" cy="2867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76400"/>
            <a:ext cx="5035550" cy="454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3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7086600" cy="1143000"/>
          </a:xfrm>
        </p:spPr>
        <p:txBody>
          <a:bodyPr/>
          <a:lstStyle/>
          <a:p>
            <a:r>
              <a:rPr lang="en-US" dirty="0" smtClean="0"/>
              <a:t>C#: data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144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string </a:t>
            </a:r>
            <a:r>
              <a:rPr lang="en-US" sz="2400" dirty="0" err="1" smtClean="0">
                <a:latin typeface="Courier"/>
                <a:cs typeface="Courier"/>
              </a:rPr>
              <a:t>createAccount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UserDbService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db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                    String email, 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                    String password)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boolean</a:t>
            </a:r>
            <a:r>
              <a:rPr lang="en-US" sz="2400" dirty="0" smtClean="0">
                <a:latin typeface="Courier"/>
                <a:cs typeface="Courier"/>
              </a:rPr>
              <a:t> exists =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db.AccountExists</a:t>
            </a:r>
            <a:r>
              <a:rPr lang="en-US" sz="2400" dirty="0" smtClean="0">
                <a:latin typeface="Courier"/>
                <a:cs typeface="Courier"/>
              </a:rPr>
              <a:t>(email);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if (exists) {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return</a:t>
            </a:r>
            <a:r>
              <a:rPr lang="en-US" sz="2400" dirty="0" smtClean="0">
                <a:latin typeface="Courier"/>
                <a:cs typeface="Courier"/>
              </a:rPr>
              <a:t> “/</a:t>
            </a:r>
            <a:r>
              <a:rPr lang="en-US" sz="2400" dirty="0" err="1" smtClean="0">
                <a:latin typeface="Courier"/>
                <a:cs typeface="Courier"/>
              </a:rPr>
              <a:t>forgotPassword</a:t>
            </a:r>
            <a:r>
              <a:rPr lang="en-US" sz="2400" dirty="0" smtClean="0">
                <a:latin typeface="Courier"/>
                <a:cs typeface="Courier"/>
              </a:rPr>
              <a:t>”; }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 if (</a:t>
            </a:r>
            <a:r>
              <a:rPr lang="en-US" sz="2400" dirty="0" err="1" smtClean="0">
                <a:latin typeface="Courier"/>
                <a:cs typeface="Courier"/>
              </a:rPr>
              <a:t>invalidPassword</a:t>
            </a:r>
            <a:r>
              <a:rPr lang="en-US" sz="2400" dirty="0" smtClean="0">
                <a:latin typeface="Courier"/>
                <a:cs typeface="Courier"/>
              </a:rPr>
              <a:t>(email, password) 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{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return</a:t>
            </a:r>
            <a:r>
              <a:rPr lang="en-US" sz="2400" dirty="0" smtClean="0">
                <a:latin typeface="Courier"/>
                <a:cs typeface="Courier"/>
              </a:rPr>
              <a:t> “/</a:t>
            </a:r>
            <a:r>
              <a:rPr lang="en-US" sz="2400" dirty="0" err="1" smtClean="0">
                <a:latin typeface="Courier"/>
                <a:cs typeface="Courier"/>
              </a:rPr>
              <a:t>passwordAdvice</a:t>
            </a:r>
            <a:r>
              <a:rPr lang="en-US" sz="2400" dirty="0" smtClean="0">
                <a:latin typeface="Courier"/>
                <a:cs typeface="Courier"/>
              </a:rPr>
              <a:t>”;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db.CreateUser</a:t>
            </a:r>
            <a:r>
              <a:rPr lang="en-US" sz="2400" dirty="0" smtClean="0">
                <a:latin typeface="Courier"/>
                <a:cs typeface="Courier"/>
              </a:rPr>
              <a:t>(email, password);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return</a:t>
            </a:r>
            <a:r>
              <a:rPr lang="en-US" sz="2400" dirty="0" smtClean="0">
                <a:latin typeface="Courier"/>
                <a:cs typeface="Courier"/>
              </a:rPr>
              <a:t> “/welcome”;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4600"/>
            <a:ext cx="914400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4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7086600" cy="1143000"/>
          </a:xfrm>
        </p:spPr>
        <p:txBody>
          <a:bodyPr/>
          <a:lstStyle/>
          <a:p>
            <a:r>
              <a:rPr lang="en-US" dirty="0" smtClean="0"/>
              <a:t>C#: data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string password;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string email;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private </a:t>
            </a:r>
            <a:r>
              <a:rPr lang="en-US" sz="2400" dirty="0" err="1" smtClean="0">
                <a:latin typeface="Courier"/>
                <a:cs typeface="Courier"/>
              </a:rPr>
              <a:t>boolean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V</a:t>
            </a:r>
            <a:r>
              <a:rPr lang="en-US" sz="2400" dirty="0" err="1" smtClean="0">
                <a:latin typeface="Courier"/>
                <a:cs typeface="Courier"/>
              </a:rPr>
              <a:t>alidatePassword</a:t>
            </a:r>
            <a:r>
              <a:rPr lang="en-US" sz="2400" dirty="0" smtClean="0">
                <a:latin typeface="Courier"/>
                <a:cs typeface="Courier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return !</a:t>
            </a:r>
            <a:r>
              <a:rPr lang="en-US" sz="2400" dirty="0" err="1" smtClean="0">
                <a:latin typeface="Courier"/>
                <a:cs typeface="Courier"/>
              </a:rPr>
              <a:t>password.Contains</a:t>
            </a:r>
            <a:r>
              <a:rPr lang="en-US" sz="2400" dirty="0" smtClean="0">
                <a:latin typeface="Courier"/>
                <a:cs typeface="Courier"/>
              </a:rPr>
              <a:t>(email);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7086600" cy="1143000"/>
          </a:xfrm>
        </p:spPr>
        <p:txBody>
          <a:bodyPr/>
          <a:lstStyle/>
          <a:p>
            <a:r>
              <a:rPr lang="en-US" dirty="0" smtClean="0"/>
              <a:t>C#: data in, data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private </a:t>
            </a:r>
            <a:r>
              <a:rPr lang="en-US" sz="2400" dirty="0" err="1" smtClean="0">
                <a:latin typeface="Courier"/>
                <a:cs typeface="Courier"/>
              </a:rPr>
              <a:t>boolean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V</a:t>
            </a:r>
            <a:r>
              <a:rPr lang="en-US" sz="2400" dirty="0" err="1" smtClean="0">
                <a:latin typeface="Courier"/>
                <a:cs typeface="Courier"/>
              </a:rPr>
              <a:t>alidatePassword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latin typeface="Courier"/>
                <a:cs typeface="Courier"/>
              </a:rPr>
              <a:t>string email, 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latin typeface="Courier"/>
                <a:cs typeface="Courier"/>
              </a:rPr>
              <a:t>string password)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return !</a:t>
            </a:r>
            <a:r>
              <a:rPr lang="en-US" sz="2400" dirty="0" err="1" smtClean="0">
                <a:latin typeface="Courier"/>
                <a:cs typeface="Courier"/>
              </a:rPr>
              <a:t>password.Contains</a:t>
            </a:r>
            <a:r>
              <a:rPr lang="en-US" sz="2400" dirty="0" smtClean="0">
                <a:latin typeface="Courier"/>
                <a:cs typeface="Courier"/>
              </a:rPr>
              <a:t>(email);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2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27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won’t change that object, because you can’t.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6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590800"/>
            <a:ext cx="3352800" cy="3992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System.String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Effective C#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9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less state that can change, the less you have to think about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Concurrency!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50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3916363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solidFill>
                  <a:schemeClr val="accent4"/>
                </a:solidFill>
                <a:latin typeface="Courier"/>
                <a:cs typeface="Courier"/>
              </a:rPr>
              <a:t>let four = 4 </a:t>
            </a:r>
            <a:r>
              <a:rPr lang="en-US" dirty="0" smtClean="0">
                <a:latin typeface="Courier"/>
                <a:cs typeface="Courier"/>
              </a:rPr>
              <a:t>// immutable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let mutable n = 2 </a:t>
            </a:r>
            <a:r>
              <a:rPr lang="en-US" dirty="0" smtClean="0">
                <a:latin typeface="Courier"/>
                <a:cs typeface="Courier"/>
              </a:rPr>
              <a:t>// mutable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latin typeface="Courier"/>
                <a:cs typeface="Courier"/>
              </a:rPr>
              <a:t>n = 4 // false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n &lt;- 4 </a:t>
            </a:r>
            <a:r>
              <a:rPr lang="en-US" dirty="0" smtClean="0">
                <a:latin typeface="Courier"/>
                <a:cs typeface="Courier"/>
              </a:rPr>
              <a:t>// “destructive update”</a:t>
            </a:r>
            <a:endParaRPr lang="en-US" dirty="0" smtClean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63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050" y="0"/>
            <a:ext cx="1828800" cy="1793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#: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p</a:t>
            </a:r>
            <a:r>
              <a:rPr lang="en-US" sz="2400" dirty="0" smtClean="0">
                <a:latin typeface="Courier"/>
                <a:cs typeface="Courier"/>
              </a:rPr>
              <a:t>ublic </a:t>
            </a:r>
            <a:r>
              <a:rPr lang="en-US" sz="2400" dirty="0" err="1" smtClean="0">
                <a:latin typeface="Courier"/>
                <a:cs typeface="Courier"/>
              </a:rPr>
              <a:t>struct</a:t>
            </a:r>
            <a:r>
              <a:rPr lang="en-US" sz="2400" dirty="0" smtClean="0">
                <a:latin typeface="Courier"/>
                <a:cs typeface="Courier"/>
              </a:rPr>
              <a:t> Address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private </a:t>
            </a:r>
            <a:r>
              <a:rPr lang="en-US" sz="2400" dirty="0" err="1" smtClean="0">
                <a:solidFill>
                  <a:schemeClr val="accent4"/>
                </a:solidFill>
                <a:latin typeface="Courier"/>
                <a:cs typeface="Courier"/>
              </a:rPr>
              <a:t>readonly</a:t>
            </a:r>
            <a:r>
              <a:rPr lang="en-US" sz="2400" dirty="0" smtClean="0">
                <a:solidFill>
                  <a:schemeClr val="accent4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string city;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public Address(string city) : this() 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this.city</a:t>
            </a:r>
            <a:r>
              <a:rPr lang="en-US" sz="2400" dirty="0" smtClean="0">
                <a:latin typeface="Courier"/>
                <a:cs typeface="Courier"/>
              </a:rPr>
              <a:t> = city;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public string City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get { return city; }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}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1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#: defensive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p</a:t>
            </a:r>
            <a:r>
              <a:rPr lang="en-US" sz="2400" dirty="0" smtClean="0">
                <a:latin typeface="Courier"/>
                <a:cs typeface="Courier"/>
              </a:rPr>
              <a:t>ublic c</a:t>
            </a:r>
            <a:r>
              <a:rPr lang="en-US" sz="2400" dirty="0" smtClean="0">
                <a:latin typeface="Courier"/>
                <a:cs typeface="Courier"/>
              </a:rPr>
              <a:t>lass Customer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private </a:t>
            </a:r>
            <a:r>
              <a:rPr lang="en-US" sz="2400" dirty="0" err="1" smtClean="0">
                <a:solidFill>
                  <a:srgbClr val="64A73B"/>
                </a:solidFill>
                <a:latin typeface="Courier"/>
                <a:cs typeface="Courier"/>
              </a:rPr>
              <a:t>readonly</a:t>
            </a:r>
            <a:r>
              <a:rPr lang="en-US" sz="2400" dirty="0" smtClean="0">
                <a:solidFill>
                  <a:srgbClr val="64A73B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64A73B"/>
                </a:solidFill>
                <a:latin typeface="Courier"/>
                <a:cs typeface="Courier"/>
              </a:rPr>
              <a:t>IEnumerable</a:t>
            </a:r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Phone</a:t>
            </a:r>
            <a:r>
              <a:rPr lang="en-US" sz="2400" dirty="0" smtClean="0">
                <a:latin typeface="Courier"/>
                <a:cs typeface="Courier"/>
              </a:rPr>
              <a:t>&gt; </a:t>
            </a:r>
            <a:r>
              <a:rPr lang="en-US" sz="2400" dirty="0" err="1" smtClean="0">
                <a:latin typeface="Courier"/>
                <a:cs typeface="Courier"/>
              </a:rPr>
              <a:t>phoneNumbers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public Customer(</a:t>
            </a:r>
            <a:r>
              <a:rPr lang="en-US" sz="2400" dirty="0" err="1" smtClean="0">
                <a:latin typeface="Courier"/>
                <a:cs typeface="Courier"/>
              </a:rPr>
              <a:t>IEnumerable</a:t>
            </a:r>
            <a:r>
              <a:rPr lang="en-US" sz="2400" dirty="0" smtClean="0">
                <a:latin typeface="Courier"/>
                <a:cs typeface="Courier"/>
              </a:rPr>
              <a:t> phones) {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     </a:t>
            </a:r>
            <a:r>
              <a:rPr lang="en-US" sz="2400" dirty="0" err="1" smtClean="0">
                <a:latin typeface="Courier"/>
                <a:cs typeface="Courier"/>
              </a:rPr>
              <a:t>this.phones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  <a:r>
              <a:rPr lang="en-US" sz="2400" dirty="0" smtClean="0">
                <a:solidFill>
                  <a:srgbClr val="64A73B"/>
                </a:solidFill>
                <a:latin typeface="Courier"/>
                <a:cs typeface="Courier"/>
              </a:rPr>
              <a:t>new List</a:t>
            </a:r>
            <a:r>
              <a:rPr lang="en-US" sz="2400" dirty="0" smtClean="0">
                <a:latin typeface="Courier"/>
                <a:cs typeface="Courier"/>
              </a:rPr>
              <a:t>(phones);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}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050" y="0"/>
            <a:ext cx="1828800" cy="1793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8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egofairy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1000"/>
            <a:ext cx="5012389" cy="6119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programming will solve all our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9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#: copy on 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Customer </a:t>
            </a:r>
            <a:r>
              <a:rPr lang="en-US" sz="2400" dirty="0" err="1" smtClean="0">
                <a:latin typeface="Courier"/>
                <a:cs typeface="Courier"/>
              </a:rPr>
              <a:t>AddPhone</a:t>
            </a:r>
            <a:r>
              <a:rPr lang="en-US" sz="2400" dirty="0" smtClean="0">
                <a:latin typeface="Courier"/>
                <a:cs typeface="Courier"/>
              </a:rPr>
              <a:t>(Phone </a:t>
            </a:r>
            <a:r>
              <a:rPr lang="en-US" sz="2400" dirty="0" err="1" smtClean="0">
                <a:latin typeface="Courier"/>
                <a:cs typeface="Courier"/>
              </a:rPr>
              <a:t>newPhone</a:t>
            </a:r>
            <a:r>
              <a:rPr lang="en-US" sz="24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List&lt;Phone&gt; </a:t>
            </a:r>
            <a:r>
              <a:rPr lang="en-US" sz="2400" dirty="0" err="1" smtClean="0">
                <a:latin typeface="Courier"/>
                <a:cs typeface="Courier"/>
              </a:rPr>
              <a:t>morePhones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         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  <a:cs typeface="Courier"/>
              </a:rPr>
              <a:t>new List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this.phones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morePhones.Add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newPhone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return new Customer(</a:t>
            </a:r>
            <a:r>
              <a:rPr lang="en-US" sz="2400" dirty="0" err="1" smtClean="0">
                <a:latin typeface="Courier"/>
                <a:cs typeface="Courier"/>
              </a:rPr>
              <a:t>morePhones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050" y="0"/>
            <a:ext cx="1828800" cy="1793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11276" name="Picture 12" descr="http://greenfield.fortunecity.com/tiger/6/pics/tigerk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806" y="2354669"/>
            <a:ext cx="58758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s://encrypted-tbn1.google.com/images?q=tbn:ANd9GcS0zq87NrAepzgDx-TIEX0M9LsX_oc9EQAdjIAL8MsFVjqhjZh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297" y="2454150"/>
            <a:ext cx="751703" cy="5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majicatl.com/files/2011/09/strawberry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92352"/>
            <a:ext cx="738187" cy="73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Immutable linked list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0" y="2354669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2379382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2369085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2369085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4495800" y="2750085"/>
            <a:ext cx="228600" cy="10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5486400" y="275008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5" idx="1"/>
          </p:cNvCxnSpPr>
          <p:nvPr/>
        </p:nvCxnSpPr>
        <p:spPr>
          <a:xfrm flipV="1">
            <a:off x="6477000" y="2735669"/>
            <a:ext cx="228600" cy="14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5831" y="2354669"/>
            <a:ext cx="3014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fruit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62200" y="2616279"/>
            <a:ext cx="1371600" cy="126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42884" y="3141382"/>
            <a:ext cx="4569039" cy="1202018"/>
            <a:chOff x="1242884" y="3141382"/>
            <a:chExt cx="4569039" cy="1202018"/>
          </a:xfrm>
        </p:grpSpPr>
        <p:pic>
          <p:nvPicPr>
            <p:cNvPr id="11266" name="Picture 2" descr="http://www.thehstblog.com/uploads/image/tomato(1)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882" y="3521734"/>
              <a:ext cx="824041" cy="821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018903" y="3551567"/>
              <a:ext cx="7620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42884" y="3670957"/>
              <a:ext cx="3390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f</a:t>
              </a:r>
              <a:r>
                <a:rPr lang="en-US" sz="2800" dirty="0" err="1" smtClean="0"/>
                <a:t>ruit.add</a:t>
              </a:r>
              <a:r>
                <a:rPr lang="en-US" sz="2800" dirty="0" smtClean="0"/>
                <a:t>(tomato)</a:t>
              </a:r>
              <a:endParaRPr lang="en-US" sz="28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4495800" y="3932568"/>
              <a:ext cx="381000" cy="298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0"/>
              <a:endCxn id="6" idx="2"/>
            </p:cNvCxnSpPr>
            <p:nvPr/>
          </p:nvCxnSpPr>
          <p:spPr>
            <a:xfrm flipH="1" flipV="1">
              <a:off x="4114800" y="3141382"/>
              <a:ext cx="1285103" cy="4101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268" name="Picture 4" descr="http://farm4.static.flickr.com/3527/3939478230_468de8b2c8_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855" y="2498540"/>
            <a:ext cx="638429" cy="47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696200" y="2362200"/>
            <a:ext cx="762000" cy="76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67600" y="2743200"/>
            <a:ext cx="228600" cy="14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46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encrypted-tbn1.google.com/images?q=tbn:ANd9GcSFgX1o73_GKjegThHdyDlb0OFhxWQmr66dLfqplJ8YF_nfvqCSB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33800"/>
            <a:ext cx="800101" cy="80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61" y="228600"/>
            <a:ext cx="8229600" cy="1143000"/>
          </a:xfrm>
        </p:spPr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readonly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mmutable collections</a:t>
            </a:r>
          </a:p>
        </p:txBody>
      </p:sp>
      <p:pic>
        <p:nvPicPr>
          <p:cNvPr id="5" name="Picture 8" descr="https://encrypted-tbn1.google.com/images?q=tbn:ANd9GcS0zq87NrAepzgDx-TIEX0M9LsX_oc9EQAdjIAL8MsFVjqhjZ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58" y="3871798"/>
            <a:ext cx="751703" cy="5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majicatl.com/files/2011/09/strawberry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61" y="3810000"/>
            <a:ext cx="738187" cy="73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78561" y="3797030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69161" y="3786733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9761" y="3786733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3740561" y="4167733"/>
            <a:ext cx="228600" cy="10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4731161" y="4167733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5721761" y="4153317"/>
            <a:ext cx="228600" cy="14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http://farm4.static.flickr.com/3527/3939478230_468de8b2c8_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616" y="3916188"/>
            <a:ext cx="638429" cy="47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37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#: copy on 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m</a:t>
            </a:r>
            <a:r>
              <a:rPr lang="en-US" sz="2400" dirty="0" smtClean="0">
                <a:latin typeface="Courier"/>
                <a:cs typeface="Courier"/>
              </a:rPr>
              <a:t>ember </a:t>
            </a:r>
            <a:r>
              <a:rPr lang="en-US" sz="2400" dirty="0" err="1" smtClean="0">
                <a:latin typeface="Courier"/>
                <a:cs typeface="Courier"/>
              </a:rPr>
              <a:t>this.AddPhone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newPhone:Phone</a:t>
            </a:r>
            <a:r>
              <a:rPr lang="en-US" sz="24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new Customer(</a:t>
            </a:r>
            <a:r>
              <a:rPr lang="en-US" sz="2400" dirty="0" err="1" smtClean="0">
                <a:solidFill>
                  <a:srgbClr val="AA2B1E"/>
                </a:solidFill>
                <a:latin typeface="Courier"/>
                <a:cs typeface="Courier"/>
              </a:rPr>
              <a:t>newPhone</a:t>
            </a:r>
            <a:r>
              <a:rPr lang="en-US" sz="2400" dirty="0" smtClean="0">
                <a:solidFill>
                  <a:srgbClr val="AA2B1E"/>
                </a:solidFill>
                <a:latin typeface="Courier"/>
                <a:cs typeface="Courier"/>
              </a:rPr>
              <a:t> :: phones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050" y="0"/>
            <a:ext cx="1828800" cy="1793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8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private </a:t>
            </a:r>
            <a:r>
              <a:rPr lang="en-US" sz="2400" dirty="0" err="1" smtClean="0">
                <a:latin typeface="Courier"/>
                <a:cs typeface="Courier"/>
              </a:rPr>
              <a:t>readonly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64A73B"/>
                </a:solidFill>
                <a:latin typeface="Courier"/>
                <a:cs typeface="Courier"/>
              </a:rPr>
              <a:t>FSharpList</a:t>
            </a:r>
            <a:r>
              <a:rPr lang="en-US" sz="2400" dirty="0" smtClean="0">
                <a:latin typeface="Courier"/>
                <a:cs typeface="Courier"/>
              </a:rPr>
              <a:t>&lt;Phone&gt; phones;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p</a:t>
            </a:r>
            <a:r>
              <a:rPr lang="en-US" sz="2400" dirty="0" smtClean="0">
                <a:latin typeface="Courier"/>
                <a:cs typeface="Courier"/>
              </a:rPr>
              <a:t>ublic Customer (</a:t>
            </a:r>
            <a:r>
              <a:rPr lang="en-US" sz="2400" dirty="0" err="1" smtClean="0">
                <a:latin typeface="Courier"/>
                <a:cs typeface="Courier"/>
              </a:rPr>
              <a:t>IEnumerable</a:t>
            </a:r>
            <a:r>
              <a:rPr lang="en-US" sz="2400" dirty="0" smtClean="0">
                <a:latin typeface="Courier"/>
                <a:cs typeface="Courier"/>
              </a:rPr>
              <a:t> phones)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 err="1" smtClean="0">
                <a:latin typeface="Courier"/>
                <a:cs typeface="Courier"/>
              </a:rPr>
              <a:t>this.phones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  <a:r>
              <a:rPr lang="en-US" sz="2400" dirty="0" err="1" smtClean="0">
                <a:solidFill>
                  <a:schemeClr val="accent4"/>
                </a:solidFill>
                <a:latin typeface="Courier"/>
                <a:cs typeface="Courier"/>
              </a:rPr>
              <a:t>SeqModule.ToList</a:t>
            </a:r>
            <a:r>
              <a:rPr lang="en-US" sz="2400" dirty="0" smtClean="0">
                <a:latin typeface="Courier"/>
                <a:cs typeface="Courier"/>
              </a:rPr>
              <a:t>(phones);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Customer </a:t>
            </a:r>
            <a:r>
              <a:rPr lang="en-US" sz="2400" dirty="0" err="1" smtClean="0">
                <a:latin typeface="Courier"/>
                <a:cs typeface="Courier"/>
              </a:rPr>
              <a:t>AddPhone</a:t>
            </a:r>
            <a:r>
              <a:rPr lang="en-US" sz="2400" dirty="0" smtClean="0">
                <a:latin typeface="Courier"/>
                <a:cs typeface="Courier"/>
              </a:rPr>
              <a:t>(Phone </a:t>
            </a:r>
            <a:r>
              <a:rPr lang="en-US" sz="2400" dirty="0" err="1" smtClean="0">
                <a:latin typeface="Courier"/>
                <a:cs typeface="Courier"/>
              </a:rPr>
              <a:t>newPhone</a:t>
            </a:r>
            <a:r>
              <a:rPr lang="en-US" sz="24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return new Customer(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 err="1" smtClean="0">
                <a:solidFill>
                  <a:srgbClr val="64A73B"/>
                </a:solidFill>
                <a:latin typeface="Courier"/>
                <a:cs typeface="Courier"/>
              </a:rPr>
              <a:t>FSharpList</a:t>
            </a:r>
            <a:r>
              <a:rPr lang="en-US" sz="2400" dirty="0" smtClean="0">
                <a:solidFill>
                  <a:srgbClr val="64A73B"/>
                </a:solidFill>
                <a:latin typeface="Courier"/>
                <a:cs typeface="Courier"/>
              </a:rPr>
              <a:t>&lt;Phone&gt;.Cons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newPhone</a:t>
            </a:r>
            <a:r>
              <a:rPr lang="en-US" sz="2400" dirty="0" smtClean="0">
                <a:latin typeface="Courier"/>
                <a:cs typeface="Courier"/>
              </a:rPr>
              <a:t>, phones)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050" y="0"/>
            <a:ext cx="1828800" cy="1793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75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#: copy on 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Customer </a:t>
            </a:r>
            <a:r>
              <a:rPr lang="en-US" sz="2400" dirty="0" err="1" smtClean="0">
                <a:latin typeface="Courier"/>
                <a:cs typeface="Courier"/>
              </a:rPr>
              <a:t>AddPhone</a:t>
            </a:r>
            <a:r>
              <a:rPr lang="en-US" sz="2400" dirty="0" smtClean="0">
                <a:latin typeface="Courier"/>
                <a:cs typeface="Courier"/>
              </a:rPr>
              <a:t>(Phone </a:t>
            </a:r>
            <a:r>
              <a:rPr lang="en-US" sz="2400" dirty="0" err="1" smtClean="0">
                <a:latin typeface="Courier"/>
                <a:cs typeface="Courier"/>
              </a:rPr>
              <a:t>newPhone</a:t>
            </a:r>
            <a:r>
              <a:rPr lang="en-US" sz="24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IEnumerable</a:t>
            </a:r>
            <a:r>
              <a:rPr lang="en-US" sz="2400" dirty="0" smtClean="0">
                <a:latin typeface="Courier"/>
                <a:cs typeface="Courier"/>
              </a:rPr>
              <a:t>&lt;Phone&gt; </a:t>
            </a:r>
            <a:r>
              <a:rPr lang="en-US" sz="2400" dirty="0" err="1" smtClean="0">
                <a:latin typeface="Courier"/>
                <a:cs typeface="Courier"/>
              </a:rPr>
              <a:t>morePhones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         // create list, or cons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return new Customer(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morePhones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name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address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birthday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cousins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050" y="0"/>
            <a:ext cx="1828800" cy="1793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20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encrypted-tbn1.google.com/images?q=tbn:ANd9GcSFgX1o73_GKjegThHdyDlb0OFhxWQmr66dLfqplJ8YF_nfvqCSB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13" y="3748632"/>
            <a:ext cx="800101" cy="80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61" y="228600"/>
            <a:ext cx="8229600" cy="1143000"/>
          </a:xfrm>
        </p:spPr>
        <p:txBody>
          <a:bodyPr/>
          <a:lstStyle/>
          <a:p>
            <a:r>
              <a:rPr lang="en-US" dirty="0" smtClean="0"/>
              <a:t>Immutability in </a:t>
            </a:r>
            <a:r>
              <a:rPr lang="en-US" dirty="0"/>
              <a:t>J</a:t>
            </a:r>
            <a:r>
              <a:rPr lang="en-US" dirty="0" smtClean="0"/>
              <a:t>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1752600"/>
          </a:xfrm>
        </p:spPr>
        <p:txBody>
          <a:bodyPr/>
          <a:lstStyle/>
          <a:p>
            <a:r>
              <a:rPr lang="en-US" dirty="0" err="1" smtClean="0"/>
              <a:t>readonly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mmutable collections</a:t>
            </a:r>
          </a:p>
        </p:txBody>
      </p:sp>
      <p:pic>
        <p:nvPicPr>
          <p:cNvPr id="5" name="Picture 8" descr="https://encrypted-tbn1.google.com/images?q=tbn:ANd9GcS0zq87NrAepzgDx-TIEX0M9LsX_oc9EQAdjIAL8MsFVjqhjZ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58" y="3871798"/>
            <a:ext cx="751703" cy="5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majicatl.com/files/2011/09/strawberry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61" y="3810000"/>
            <a:ext cx="738187" cy="73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78561" y="3797030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69161" y="3786733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9761" y="3786733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3740561" y="4167733"/>
            <a:ext cx="228600" cy="10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4731161" y="4167733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5721761" y="4153317"/>
            <a:ext cx="228600" cy="14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http://farm4.static.flickr.com/3527/3939478230_468de8b2c8_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616" y="3916188"/>
            <a:ext cx="638429" cy="47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6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050" y="0"/>
            <a:ext cx="1828800" cy="1793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Immutability in Java</a:t>
            </a:r>
            <a:endParaRPr lang="en-US" dirty="0"/>
          </a:p>
        </p:txBody>
      </p:sp>
      <p:pic>
        <p:nvPicPr>
          <p:cNvPr id="8194" name="Picture 2" descr="http://www.bellybytes.com/food/images/guav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352800"/>
            <a:ext cx="2266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2362200"/>
            <a:ext cx="691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ImmutableMap.copyOf</a:t>
            </a:r>
            <a:r>
              <a:rPr lang="en-US" sz="2800" dirty="0" smtClean="0"/>
              <a:t>(</a:t>
            </a:r>
            <a:r>
              <a:rPr lang="en-US" sz="2800" dirty="0" err="1" smtClean="0"/>
              <a:t>mutableMap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304800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ImmutableList.of</a:t>
            </a:r>
            <a:r>
              <a:rPr lang="en-US" sz="2800" dirty="0" smtClean="0"/>
              <a:t>(item, item, item)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5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Immutability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Sometimes data and behavior really should be separate.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5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022" y="492550"/>
            <a:ext cx="7772400" cy="1470025"/>
          </a:xfrm>
        </p:spPr>
        <p:txBody>
          <a:bodyPr/>
          <a:lstStyle/>
          <a:p>
            <a:r>
              <a:rPr lang="en-US" dirty="0" smtClean="0"/>
              <a:t>Verbs are people too</a:t>
            </a:r>
            <a:endParaRPr lang="en-US" dirty="0"/>
          </a:p>
        </p:txBody>
      </p:sp>
      <p:pic>
        <p:nvPicPr>
          <p:cNvPr id="5" name="Picture 3" descr="C:\Users\jessitron\Documents\Dell WebCam Central\Snap Photos\120306-22175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8" t="2838" b="24730"/>
          <a:stretch/>
        </p:blipFill>
        <p:spPr bwMode="auto">
          <a:xfrm>
            <a:off x="2079978" y="1914439"/>
            <a:ext cx="4670854" cy="33116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8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ulpture-lego-art-0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90600"/>
            <a:ext cx="69850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5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229600" cy="1219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Functions are values.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Pass ‘</a:t>
            </a:r>
            <a:r>
              <a:rPr lang="en-US" dirty="0" err="1" smtClean="0"/>
              <a:t>em</a:t>
            </a:r>
            <a:r>
              <a:rPr lang="en-US" dirty="0" smtClean="0"/>
              <a:t> around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6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 smtClean="0"/>
              <a:t>Strategy pattern</a:t>
            </a:r>
          </a:p>
          <a:p>
            <a:r>
              <a:rPr lang="en-US" dirty="0" smtClean="0"/>
              <a:t>Command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Callbacks</a:t>
            </a: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7086600" y="3048000"/>
            <a:ext cx="1371600" cy="10668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1000" y="3581400"/>
            <a:ext cx="1219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What</a:t>
            </a:r>
            <a:endParaRPr lang="en-US" dirty="0"/>
          </a:p>
        </p:txBody>
      </p:sp>
      <p:cxnSp>
        <p:nvCxnSpPr>
          <p:cNvPr id="9" name="Curved Connector 8"/>
          <p:cNvCxnSpPr>
            <a:stCxn id="4" idx="2"/>
            <a:endCxn id="5" idx="3"/>
          </p:cNvCxnSpPr>
          <p:nvPr/>
        </p:nvCxnSpPr>
        <p:spPr>
          <a:xfrm rot="10800000" flipV="1">
            <a:off x="5410200" y="3581400"/>
            <a:ext cx="1676400" cy="7239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0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pic>
        <p:nvPicPr>
          <p:cNvPr id="14338" name="Picture 2" descr="https://encrypted-tbn3.google.com/images?q=tbn:ANd9GcQ1Bd8gNng22LuR5s6NH2qmYEp1nNB2oRoEPJJz3iIj4R6EdbBY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242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4876800" y="1992527"/>
            <a:ext cx="28194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urved Connector 7"/>
          <p:cNvCxnSpPr>
            <a:stCxn id="6" idx="2"/>
          </p:cNvCxnSpPr>
          <p:nvPr/>
        </p:nvCxnSpPr>
        <p:spPr>
          <a:xfrm rot="10800000" flipV="1">
            <a:off x="4114800" y="2564026"/>
            <a:ext cx="762000" cy="78877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0" y="2743200"/>
            <a:ext cx="141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nClick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2438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 (                    )</a:t>
            </a:r>
            <a:endParaRPr lang="en-US" dirty="0"/>
          </a:p>
        </p:txBody>
      </p:sp>
      <p:pic>
        <p:nvPicPr>
          <p:cNvPr id="14" name="Picture 12" descr="http://greenfield.fortunecity.com/tiger/6/pics/tigerk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84" y="2076676"/>
            <a:ext cx="701887" cy="91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7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Passing around instructions is useful.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5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Tell, Don’t Ask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8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types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400" y="41910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F#: </a:t>
            </a:r>
            <a:r>
              <a:rPr lang="en-US" sz="2400" dirty="0" smtClean="0">
                <a:solidFill>
                  <a:schemeClr val="tx2"/>
                </a:solidFill>
              </a:rPr>
              <a:t>string</a:t>
            </a:r>
            <a:r>
              <a:rPr lang="en-US" sz="2400" dirty="0" smtClean="0"/>
              <a:t> -&gt; </a:t>
            </a:r>
            <a:r>
              <a:rPr lang="en-US" sz="2400" dirty="0" err="1" smtClean="0">
                <a:solidFill>
                  <a:srgbClr val="465E9C"/>
                </a:solidFill>
              </a:rPr>
              <a:t>int</a:t>
            </a:r>
            <a:r>
              <a:rPr lang="en-US" sz="2400" dirty="0" smtClean="0">
                <a:solidFill>
                  <a:srgbClr val="465E9C"/>
                </a:solidFill>
              </a:rPr>
              <a:t> </a:t>
            </a:r>
            <a:r>
              <a:rPr lang="en-US" sz="2400" dirty="0" smtClean="0"/>
              <a:t>-&gt; </a:t>
            </a:r>
            <a:r>
              <a:rPr lang="en-US" sz="2400" dirty="0" smtClean="0">
                <a:solidFill>
                  <a:schemeClr val="accent4"/>
                </a:solidFill>
              </a:rPr>
              <a:t>string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33528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#: 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</a:t>
            </a:r>
            <a:r>
              <a:rPr lang="en-US" sz="2400" dirty="0" smtClean="0">
                <a:solidFill>
                  <a:srgbClr val="465E9C"/>
                </a:solidFill>
              </a:rPr>
              <a:t>string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465E9C"/>
                </a:solidFill>
              </a:rPr>
              <a:t>int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string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5908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#: public delegate </a:t>
            </a:r>
            <a:r>
              <a:rPr lang="en-US" sz="2400" dirty="0" smtClean="0">
                <a:solidFill>
                  <a:srgbClr val="4B7D2C"/>
                </a:solidFill>
              </a:rPr>
              <a:t>string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/>
              <a:t>CustomDelegate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tx2"/>
                </a:solidFill>
              </a:rPr>
              <a:t>string</a:t>
            </a:r>
            <a:r>
              <a:rPr lang="en-US" sz="2400" dirty="0" smtClean="0"/>
              <a:t> s, </a:t>
            </a:r>
            <a:r>
              <a:rPr lang="en-US" sz="2400" dirty="0" err="1" smtClean="0">
                <a:solidFill>
                  <a:srgbClr val="465E9C"/>
                </a:solidFill>
              </a:rPr>
              <a:t>int</a:t>
            </a:r>
            <a:r>
              <a:rPr lang="en-US" sz="2400" dirty="0" smtClean="0">
                <a:solidFill>
                  <a:srgbClr val="465E9C"/>
                </a:solidFill>
              </a:rPr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443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5120"/>
            <a:ext cx="7162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6868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class </a:t>
            </a:r>
            <a:r>
              <a:rPr lang="en-US" sz="2400" dirty="0" err="1" smtClean="0">
                <a:latin typeface="Courier"/>
                <a:cs typeface="Courier"/>
              </a:rPr>
              <a:t>CostInflation</a:t>
            </a:r>
            <a:r>
              <a:rPr lang="en-US" sz="2400" dirty="0" smtClean="0">
                <a:latin typeface="Courier"/>
                <a:cs typeface="Courier"/>
              </a:rPr>
              <a:t> implements </a:t>
            </a:r>
            <a:r>
              <a:rPr lang="en-US" sz="2400" dirty="0" err="1" smtClean="0">
                <a:latin typeface="Courier"/>
                <a:cs typeface="Courier"/>
              </a:rPr>
              <a:t>FunctionOverTime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public float </a:t>
            </a:r>
            <a:r>
              <a:rPr lang="en-US" sz="2400" dirty="0" err="1" smtClean="0">
                <a:latin typeface="Courier"/>
                <a:cs typeface="Courier"/>
              </a:rPr>
              <a:t>valueAt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 t)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return // some calculated value;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0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5120"/>
            <a:ext cx="7162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5344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let </a:t>
            </a:r>
            <a:r>
              <a:rPr lang="en-US" sz="2400" dirty="0" err="1" smtClean="0">
                <a:latin typeface="Courier"/>
                <a:cs typeface="Courier"/>
              </a:rPr>
              <a:t>costInflation</a:t>
            </a:r>
            <a:r>
              <a:rPr lang="en-US" sz="2400" dirty="0" smtClean="0">
                <a:latin typeface="Courier"/>
                <a:cs typeface="Courier"/>
              </a:rPr>
              <a:t> = Variable (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“Cost Inflation”, </a:t>
            </a:r>
            <a:r>
              <a:rPr lang="en-US" sz="2400" dirty="0" smtClean="0">
                <a:solidFill>
                  <a:srgbClr val="64A73B"/>
                </a:solidFill>
                <a:latin typeface="Courier"/>
                <a:cs typeface="Courier"/>
              </a:rPr>
              <a:t>fun t -&gt; </a:t>
            </a:r>
            <a:r>
              <a:rPr lang="en-US" sz="2400" dirty="0" err="1" smtClean="0">
                <a:solidFill>
                  <a:srgbClr val="64A73B"/>
                </a:solidFill>
                <a:latin typeface="Courier"/>
                <a:cs typeface="Courier"/>
              </a:rPr>
              <a:t>pown</a:t>
            </a:r>
            <a:r>
              <a:rPr lang="en-US" sz="2400" dirty="0" smtClean="0">
                <a:solidFill>
                  <a:srgbClr val="64A73B"/>
                </a:solidFill>
                <a:latin typeface="Courier"/>
                <a:cs typeface="Courier"/>
              </a:rPr>
              <a:t> 1.15 t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let </a:t>
            </a:r>
            <a:r>
              <a:rPr lang="en-US" sz="2400" dirty="0" err="1" smtClean="0">
                <a:latin typeface="Courier"/>
                <a:cs typeface="Courier"/>
              </a:rPr>
              <a:t>seasonalVolume</a:t>
            </a:r>
            <a:r>
              <a:rPr lang="en-US" sz="2400" dirty="0" smtClean="0">
                <a:latin typeface="Courier"/>
                <a:cs typeface="Courier"/>
              </a:rPr>
              <a:t> = [| 0.95</a:t>
            </a:r>
            <a:r>
              <a:rPr lang="en-US" sz="2400" dirty="0">
                <a:latin typeface="Courier"/>
                <a:cs typeface="Courier"/>
              </a:rPr>
              <a:t>;</a:t>
            </a:r>
            <a:r>
              <a:rPr lang="en-US" sz="2400" dirty="0" smtClean="0">
                <a:latin typeface="Courier"/>
                <a:cs typeface="Courier"/>
              </a:rPr>
              <a:t> 0.99; 1.01,…|]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let </a:t>
            </a:r>
            <a:r>
              <a:rPr lang="en-US" sz="2400" dirty="0" err="1" smtClean="0">
                <a:latin typeface="Courier"/>
                <a:cs typeface="Courier"/>
              </a:rPr>
              <a:t>seasonalAdjustment</a:t>
            </a:r>
            <a:r>
              <a:rPr lang="en-US" sz="2400" dirty="0" smtClean="0">
                <a:latin typeface="Courier"/>
                <a:cs typeface="Courier"/>
              </a:rPr>
              <a:t> = Variable(“Season”,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fun t -&gt; </a:t>
            </a:r>
            <a:r>
              <a:rPr lang="en-US" sz="2400" dirty="0" err="1" smtClean="0">
                <a:solidFill>
                  <a:srgbClr val="64A73B"/>
                </a:solidFill>
                <a:latin typeface="Courier"/>
                <a:cs typeface="Courier"/>
              </a:rPr>
              <a:t>seasonalVolume</a:t>
            </a:r>
            <a:r>
              <a:rPr lang="en-US" sz="2400" dirty="0" smtClean="0">
                <a:solidFill>
                  <a:srgbClr val="64A73B"/>
                </a:solidFill>
                <a:latin typeface="Courier"/>
                <a:cs typeface="Courier"/>
              </a:rPr>
              <a:t>.[t % 12]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7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5120"/>
            <a:ext cx="7162800" cy="11430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5344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private </a:t>
            </a:r>
            <a:r>
              <a:rPr lang="en-US" sz="2400" dirty="0" err="1">
                <a:latin typeface="Courier"/>
                <a:cs typeface="Courier"/>
              </a:rPr>
              <a:t>readonly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Func</a:t>
            </a:r>
            <a:r>
              <a:rPr lang="en-US" sz="2400" dirty="0">
                <a:latin typeface="Courier"/>
                <a:cs typeface="Courier"/>
              </a:rPr>
              <a:t>&lt;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, double&gt; </a:t>
            </a:r>
            <a:r>
              <a:rPr lang="en-US" sz="2400" dirty="0" err="1" smtClean="0">
                <a:latin typeface="Courier"/>
                <a:cs typeface="Courier"/>
              </a:rPr>
              <a:t>calc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public </a:t>
            </a:r>
            <a:r>
              <a:rPr lang="en-US" sz="2400" dirty="0" err="1">
                <a:latin typeface="Courier"/>
                <a:cs typeface="Courier"/>
              </a:rPr>
              <a:t>Func</a:t>
            </a:r>
            <a:r>
              <a:rPr lang="en-US" sz="2400" dirty="0">
                <a:latin typeface="Courier"/>
                <a:cs typeface="Courier"/>
              </a:rPr>
              <a:t>&lt;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, double&gt; </a:t>
            </a:r>
            <a:r>
              <a:rPr lang="en-US" sz="2400" dirty="0" err="1">
                <a:latin typeface="Courier"/>
                <a:cs typeface="Courier"/>
              </a:rPr>
              <a:t>ValueAt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get { return </a:t>
            </a:r>
            <a:r>
              <a:rPr lang="en-US" sz="2400" dirty="0" err="1" smtClean="0">
                <a:latin typeface="Courier"/>
                <a:cs typeface="Courier"/>
              </a:rPr>
              <a:t>calc</a:t>
            </a:r>
            <a:r>
              <a:rPr lang="en-US" sz="2400" dirty="0" smtClean="0">
                <a:latin typeface="Courier"/>
                <a:cs typeface="Courier"/>
              </a:rPr>
              <a:t>; </a:t>
            </a:r>
            <a:r>
              <a:rPr lang="en-US" sz="24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96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5120"/>
            <a:ext cx="7162800" cy="11430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5344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var</a:t>
            </a:r>
            <a:r>
              <a:rPr lang="en-US" sz="2400" dirty="0" smtClean="0">
                <a:latin typeface="Courier"/>
                <a:cs typeface="Courier"/>
              </a:rPr>
              <a:t> inflation = new Variable(“Inflation”,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</a:t>
            </a:r>
            <a:r>
              <a:rPr lang="en-US" sz="2400" dirty="0" smtClean="0">
                <a:solidFill>
                  <a:srgbClr val="64A73B"/>
                </a:solidFill>
                <a:latin typeface="Courier"/>
                <a:cs typeface="Courier"/>
              </a:rPr>
              <a:t>t =&gt; </a:t>
            </a:r>
            <a:r>
              <a:rPr lang="en-US" sz="2400" dirty="0" err="1" smtClean="0">
                <a:solidFill>
                  <a:srgbClr val="64A73B"/>
                </a:solidFill>
                <a:latin typeface="Courier"/>
                <a:cs typeface="Courier"/>
              </a:rPr>
              <a:t>Math.Pow</a:t>
            </a:r>
            <a:r>
              <a:rPr lang="en-US" sz="2400" dirty="0" smtClean="0">
                <a:solidFill>
                  <a:srgbClr val="64A73B"/>
                </a:solidFill>
                <a:latin typeface="Courier"/>
                <a:cs typeface="Courier"/>
              </a:rPr>
              <a:t>(1.15,t)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inflation.ValueAt</a:t>
            </a:r>
            <a:r>
              <a:rPr lang="en-US" sz="2400" dirty="0" smtClean="0">
                <a:latin typeface="Courier"/>
                <a:cs typeface="Courier"/>
              </a:rPr>
              <a:t>(3);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55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gohe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2133600"/>
            <a:ext cx="7620000" cy="4572000"/>
          </a:xfrm>
          <a:prstGeom prst="rect">
            <a:avLst/>
          </a:prstGeom>
        </p:spPr>
      </p:pic>
      <p:pic>
        <p:nvPicPr>
          <p:cNvPr id="5" name="Picture 4" descr="legoconvers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04800"/>
            <a:ext cx="5715000" cy="428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44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Verbs in Java</a:t>
            </a:r>
            <a:endParaRPr lang="en-US" dirty="0"/>
          </a:p>
        </p:txBody>
      </p:sp>
      <p:pic>
        <p:nvPicPr>
          <p:cNvPr id="9218" name="Picture 2" descr="http://www.bellybytes.com/food/images/guav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55" y="3368932"/>
            <a:ext cx="2266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9324" y="1634251"/>
            <a:ext cx="79412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Function&lt;</a:t>
            </a:r>
            <a:r>
              <a:rPr lang="en-US" sz="2400" dirty="0" err="1" smtClean="0"/>
              <a:t>String,String</a:t>
            </a:r>
            <a:r>
              <a:rPr lang="en-US" sz="2400" dirty="0" smtClean="0"/>
              <a:t>&gt; </a:t>
            </a:r>
            <a:r>
              <a:rPr lang="en-US" sz="2400" dirty="0" err="1" smtClean="0"/>
              <a:t>reformatBugLine</a:t>
            </a:r>
            <a:r>
              <a:rPr lang="en-US" sz="2400" dirty="0" smtClean="0"/>
              <a:t> = new Function&lt;String, String&gt;() {</a:t>
            </a:r>
          </a:p>
          <a:p>
            <a:r>
              <a:rPr lang="en-US" sz="2400" dirty="0" smtClean="0"/>
              <a:t>    public String apply(String input) {</a:t>
            </a:r>
          </a:p>
          <a:p>
            <a:r>
              <a:rPr lang="en-US" sz="2400" dirty="0" smtClean="0"/>
              <a:t>      String[] words = </a:t>
            </a:r>
            <a:r>
              <a:rPr lang="en-US" sz="2400" dirty="0" err="1" smtClean="0"/>
              <a:t>input.split</a:t>
            </a:r>
            <a:r>
              <a:rPr lang="en-US" sz="2400" dirty="0" smtClean="0"/>
              <a:t>(" ");</a:t>
            </a:r>
          </a:p>
          <a:p>
            <a:r>
              <a:rPr lang="en-US" sz="2400" dirty="0" smtClean="0"/>
              <a:t>      return "Saw the bug at " + words[0] + " on " + word[1];</a:t>
            </a:r>
          </a:p>
          <a:p>
            <a:r>
              <a:rPr lang="en-US" sz="2400" dirty="0" smtClean="0"/>
              <a:t>    }</a:t>
            </a:r>
          </a:p>
          <a:p>
            <a:r>
              <a:rPr lang="en-US" sz="2400" dirty="0" smtClean="0"/>
              <a:t>  };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9064" y="516255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Iterables.transform</a:t>
            </a:r>
            <a:r>
              <a:rPr lang="en-US" sz="2800" dirty="0" smtClean="0"/>
              <a:t>(</a:t>
            </a:r>
            <a:r>
              <a:rPr lang="en-US" sz="2800" dirty="0" err="1" smtClean="0"/>
              <a:t>bugLines</a:t>
            </a:r>
            <a:r>
              <a:rPr lang="en-US" sz="2800" dirty="0" smtClean="0"/>
              <a:t>, </a:t>
            </a:r>
            <a:r>
              <a:rPr lang="en-US" sz="2800" dirty="0" err="1" smtClean="0"/>
              <a:t>reformatBugLine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4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Declarative style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8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Say what you’re doing, not how you’re doing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1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8229600" cy="4068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Refactoring: single-line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7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3240"/>
            <a:ext cx="8229600" cy="43329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 USER_NAME, count(*), max(</a:t>
            </a:r>
            <a:r>
              <a:rPr lang="en-US" dirty="0" err="1" smtClean="0"/>
              <a:t>update_date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From USER_ROLES</a:t>
            </a:r>
          </a:p>
          <a:p>
            <a:pPr marL="0" indent="0">
              <a:buNone/>
            </a:pPr>
            <a:r>
              <a:rPr lang="en-US" dirty="0" smtClean="0"/>
              <a:t>Where USER_ID = :</a:t>
            </a:r>
            <a:r>
              <a:rPr lang="en-US" dirty="0" err="1" smtClean="0"/>
              <a:t>userId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by USER_NAME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81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Readable code</a:t>
            </a:r>
          </a:p>
          <a:p>
            <a:pPr marL="0" indent="0">
              <a:buNone/>
            </a:pPr>
            <a:r>
              <a:rPr lang="en-US" dirty="0" smtClean="0"/>
              <a:t>Smaller, simpler pieces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4191000"/>
            <a:ext cx="5943600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>
              <a:spcBef>
                <a:spcPct val="20000"/>
              </a:spcBef>
            </a:pP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Familiar != readable</a:t>
            </a:r>
          </a:p>
        </p:txBody>
      </p:sp>
    </p:spTree>
    <p:extLst>
      <p:ext uri="{BB962C8B-B14F-4D97-AF65-F5344CB8AC3E}">
        <p14:creationId xmlns:p14="http://schemas.microsoft.com/office/powerpoint/2010/main" val="410394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3992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private </a:t>
            </a:r>
            <a:r>
              <a:rPr lang="en-US" sz="2400" dirty="0" err="1" smtClean="0">
                <a:latin typeface="Courier"/>
                <a:cs typeface="Courier"/>
              </a:rPr>
              <a:t>Iterable</a:t>
            </a:r>
            <a:r>
              <a:rPr lang="en-US" sz="2400" dirty="0" smtClean="0">
                <a:latin typeface="Courier"/>
                <a:cs typeface="Courier"/>
              </a:rPr>
              <a:t>&lt;String&gt;      </a:t>
            </a:r>
            <a:r>
              <a:rPr lang="en-US" sz="2400" dirty="0" err="1" smtClean="0">
                <a:latin typeface="Courier"/>
                <a:cs typeface="Courier"/>
              </a:rPr>
              <a:t>getBugLines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Iterable</a:t>
            </a:r>
            <a:r>
              <a:rPr lang="en-US" sz="2400" dirty="0" smtClean="0">
                <a:latin typeface="Courier"/>
                <a:cs typeface="Courier"/>
              </a:rPr>
              <a:t>&lt;String&gt; lines) 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List&lt;String&gt; output = new </a:t>
            </a:r>
            <a:r>
              <a:rPr lang="en-US" sz="2400" dirty="0" err="1" smtClean="0">
                <a:latin typeface="Courier"/>
                <a:cs typeface="Courier"/>
              </a:rPr>
              <a:t>LinkedList</a:t>
            </a:r>
            <a:r>
              <a:rPr lang="en-US" sz="24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for(String s : lines)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if(</a:t>
            </a:r>
            <a:r>
              <a:rPr lang="en-US" sz="2400" dirty="0" err="1" smtClean="0">
                <a:latin typeface="Courier"/>
                <a:cs typeface="Courier"/>
              </a:rPr>
              <a:t>s.startsWith</a:t>
            </a:r>
            <a:r>
              <a:rPr lang="en-US" sz="2400" dirty="0" smtClean="0">
                <a:latin typeface="Courier"/>
                <a:cs typeface="Courier"/>
              </a:rPr>
              <a:t>(“BUG”)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  </a:t>
            </a:r>
            <a:r>
              <a:rPr lang="en-US" sz="2400" dirty="0" err="1" smtClean="0">
                <a:latin typeface="Courier"/>
                <a:cs typeface="Courier"/>
              </a:rPr>
              <a:t>output.add</a:t>
            </a:r>
            <a:r>
              <a:rPr lang="en-US" sz="2400" dirty="0" smtClean="0">
                <a:latin typeface="Courier"/>
                <a:cs typeface="Courier"/>
              </a:rPr>
              <a:t>(s);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}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return output;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14159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F#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5344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List.filter</a:t>
            </a:r>
            <a:r>
              <a:rPr lang="en-US" sz="2400" dirty="0">
                <a:latin typeface="Courier"/>
                <a:cs typeface="Courier"/>
              </a:rPr>
              <a:t> 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(</a:t>
            </a:r>
            <a:r>
              <a:rPr lang="en-US" sz="2400" dirty="0">
                <a:latin typeface="Courier"/>
                <a:cs typeface="Courier"/>
              </a:rPr>
              <a:t>fun 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s:string</a:t>
            </a:r>
            <a:r>
              <a:rPr lang="en-US" sz="2400" dirty="0" smtClean="0">
                <a:latin typeface="Courier"/>
                <a:cs typeface="Courier"/>
              </a:rPr>
              <a:t>) </a:t>
            </a:r>
            <a:r>
              <a:rPr lang="en-US" sz="2400" dirty="0">
                <a:latin typeface="Courier"/>
                <a:cs typeface="Courier"/>
              </a:rPr>
              <a:t>-&gt; </a:t>
            </a:r>
            <a:r>
              <a:rPr lang="en-US" sz="2400" dirty="0" err="1">
                <a:latin typeface="Courier"/>
                <a:cs typeface="Courier"/>
              </a:rPr>
              <a:t>s.StartsWith</a:t>
            </a:r>
            <a:r>
              <a:rPr lang="en-US" sz="2400" dirty="0" smtClean="0">
                <a:latin typeface="Courier"/>
                <a:cs typeface="Courier"/>
              </a:rPr>
              <a:t>(“BUG"</a:t>
            </a:r>
            <a:r>
              <a:rPr lang="en-US" sz="2400" dirty="0">
                <a:latin typeface="Courier"/>
                <a:cs typeface="Courier"/>
              </a:rPr>
              <a:t>)) 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lines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8960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C#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2514600"/>
            <a:ext cx="87630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lines.Where</a:t>
            </a:r>
            <a:r>
              <a:rPr lang="en-US" sz="2400" dirty="0" smtClean="0">
                <a:latin typeface="Courier"/>
                <a:cs typeface="Courier"/>
              </a:rPr>
              <a:t>(s =&gt; </a:t>
            </a:r>
            <a:r>
              <a:rPr lang="en-US" sz="2400" dirty="0" err="1" smtClean="0">
                <a:latin typeface="Courier"/>
                <a:cs typeface="Courier"/>
              </a:rPr>
              <a:t>s.StartsWith</a:t>
            </a:r>
            <a:r>
              <a:rPr lang="en-US" sz="2400" dirty="0" smtClean="0">
                <a:latin typeface="Courier"/>
                <a:cs typeface="Courier"/>
              </a:rPr>
              <a:t>(“BUG”)).</a:t>
            </a:r>
            <a:r>
              <a:rPr lang="en-US" sz="2400" dirty="0" err="1" smtClean="0">
                <a:latin typeface="Courier"/>
                <a:cs typeface="Courier"/>
              </a:rPr>
              <a:t>ToList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75477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Declarative style in 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2880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for (String line : list) {</a:t>
            </a:r>
          </a:p>
          <a:p>
            <a:r>
              <a:rPr lang="en-US" sz="2800" dirty="0" smtClean="0"/>
              <a:t>      if (</a:t>
            </a:r>
            <a:r>
              <a:rPr lang="en-US" sz="2800" dirty="0" err="1" smtClean="0"/>
              <a:t>line.startsWith</a:t>
            </a:r>
            <a:r>
              <a:rPr lang="en-US" sz="2800" dirty="0" smtClean="0"/>
              <a:t>("BUG")) {</a:t>
            </a:r>
          </a:p>
          <a:p>
            <a:r>
              <a:rPr lang="en-US" sz="2800" dirty="0" smtClean="0"/>
              <a:t>        report(line);</a:t>
            </a:r>
          </a:p>
          <a:p>
            <a:r>
              <a:rPr lang="en-US" sz="2800" dirty="0" smtClean="0"/>
              <a:t>      }</a:t>
            </a:r>
          </a:p>
          <a:p>
            <a:r>
              <a:rPr lang="en-US" sz="2800" dirty="0" smtClean="0"/>
              <a:t> }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2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Programming paradigms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Imperative</a:t>
            </a:r>
          </a:p>
          <a:p>
            <a:r>
              <a:rPr lang="en-US" dirty="0" smtClean="0"/>
              <a:t>Procedural</a:t>
            </a:r>
          </a:p>
          <a:p>
            <a:r>
              <a:rPr lang="en-US" dirty="0" smtClean="0"/>
              <a:t>Object-Oriented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Aspect-oriented</a:t>
            </a:r>
          </a:p>
          <a:p>
            <a:r>
              <a:rPr lang="en-US" dirty="0" smtClean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645141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Declarative style in 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6589" y="3048000"/>
            <a:ext cx="575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reportAll</a:t>
            </a:r>
            <a:r>
              <a:rPr lang="en-US" sz="2800" dirty="0" smtClean="0"/>
              <a:t>(</a:t>
            </a:r>
            <a:r>
              <a:rPr lang="en-US" sz="2800" dirty="0" err="1" smtClean="0"/>
              <a:t>filterForBugs</a:t>
            </a:r>
            <a:r>
              <a:rPr lang="en-US" sz="2800" dirty="0" smtClean="0"/>
              <a:t>(list));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1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828800"/>
            <a:ext cx="777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List&lt;String&gt;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bugLines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new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LinkedList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&lt;String&gt;();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for (String line : list) {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  if 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line.startsWith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("BUG")) {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bugLines.add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(line);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  }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}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eturn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bugLines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Declarative style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5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590799"/>
            <a:ext cx="6096000" cy="2677656"/>
          </a:xfrm>
          <a:prstGeom prst="rect">
            <a:avLst/>
          </a:prstGeom>
          <a:blipFill dpi="0" rotWithShape="1">
            <a:blip r:embed="rId3">
              <a:alphaModFix amt="19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final Predicate&lt;String&gt;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startsWithBug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new Predicate&lt;String&gt;() {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  public boolean apply(String s) {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    return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s.startsWith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("BUG");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  }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};</a:t>
            </a:r>
          </a:p>
        </p:txBody>
      </p:sp>
      <p:sp>
        <p:nvSpPr>
          <p:cNvPr id="3" name="Rectangle 2"/>
          <p:cNvSpPr/>
          <p:nvPr/>
        </p:nvSpPr>
        <p:spPr>
          <a:xfrm>
            <a:off x="407773" y="1793241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Iterable&lt;String&gt; </a:t>
            </a:r>
            <a:r>
              <a:rPr lang="en-US" sz="28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bugLines</a:t>
            </a:r>
            <a:r>
              <a:rPr lang="en-US" sz="28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= filter(list, </a:t>
            </a:r>
            <a:r>
              <a:rPr lang="en-US" sz="28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startsWithBug</a:t>
            </a:r>
            <a:r>
              <a:rPr lang="en-US" sz="28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);</a:t>
            </a:r>
          </a:p>
        </p:txBody>
      </p:sp>
      <p:pic>
        <p:nvPicPr>
          <p:cNvPr id="10242" name="Picture 2" descr="http://www.bellybytes.com/food/images/guav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54" y="3559619"/>
            <a:ext cx="2083762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828800" y="274638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Declarative style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9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Null Is Your Enemy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65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null reference is not a valid object reference. Let’s stop treating it like one.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8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43863" y="1619250"/>
            <a:ext cx="1750541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Thingiebob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doStuff</a:t>
            </a:r>
            <a:r>
              <a:rPr lang="en-US" dirty="0" smtClean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3943350"/>
            <a:ext cx="2057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NullThingiebob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doStuff</a:t>
            </a:r>
            <a:r>
              <a:rPr lang="en-US" dirty="0" smtClean="0"/>
              <a:t>() {}</a:t>
            </a:r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H="1" flipV="1">
            <a:off x="4819134" y="3219450"/>
            <a:ext cx="1467366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46404" y="3943350"/>
            <a:ext cx="2077995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SomeThingiebob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doStuff</a:t>
            </a:r>
            <a:r>
              <a:rPr lang="en-US" dirty="0" smtClean="0"/>
              <a:t>() {…}</a:t>
            </a:r>
          </a:p>
        </p:txBody>
      </p:sp>
      <p:cxnSp>
        <p:nvCxnSpPr>
          <p:cNvPr id="13" name="Straight Arrow Connector 12"/>
          <p:cNvCxnSpPr>
            <a:stCxn id="12" idx="0"/>
            <a:endCxn id="5" idx="2"/>
          </p:cNvCxnSpPr>
          <p:nvPr/>
        </p:nvCxnSpPr>
        <p:spPr>
          <a:xfrm flipV="1">
            <a:off x="3685402" y="3219450"/>
            <a:ext cx="1133732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74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28956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NullReferenceException</a:t>
            </a:r>
            <a:endParaRPr 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152400" y="1318230"/>
            <a:ext cx="8839200" cy="4267200"/>
          </a:xfrm>
          <a:prstGeom prst="noSmoking">
            <a:avLst/>
          </a:prstGeom>
          <a:solidFill>
            <a:srgbClr val="FF0000">
              <a:alpha val="77000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259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150" y="274638"/>
            <a:ext cx="667265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Defeating null in functional languages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11608" y="1600200"/>
            <a:ext cx="1750541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Option&lt;T&gt;</a:t>
            </a:r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92594" y="3924300"/>
            <a:ext cx="1746422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None</a:t>
            </a:r>
          </a:p>
        </p:txBody>
      </p:sp>
      <p:cxnSp>
        <p:nvCxnSpPr>
          <p:cNvPr id="6" name="Straight Arrow Connector 5"/>
          <p:cNvCxnSpPr>
            <a:stCxn id="5" idx="0"/>
            <a:endCxn id="4" idx="2"/>
          </p:cNvCxnSpPr>
          <p:nvPr/>
        </p:nvCxnSpPr>
        <p:spPr>
          <a:xfrm flipH="1" flipV="1">
            <a:off x="4186879" y="3200400"/>
            <a:ext cx="1278926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14150" y="3924300"/>
            <a:ext cx="1828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Some&lt;T&gt;</a:t>
            </a:r>
          </a:p>
        </p:txBody>
      </p:sp>
      <p:cxnSp>
        <p:nvCxnSpPr>
          <p:cNvPr id="8" name="Straight Arrow Connector 7"/>
          <p:cNvCxnSpPr>
            <a:stCxn id="7" idx="0"/>
            <a:endCxn id="4" idx="2"/>
          </p:cNvCxnSpPr>
          <p:nvPr/>
        </p:nvCxnSpPr>
        <p:spPr>
          <a:xfrm flipV="1">
            <a:off x="2928550" y="3200400"/>
            <a:ext cx="1258329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8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pattern match on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3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9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4" t="28493" r="30829" b="43168"/>
          <a:stretch/>
        </p:blipFill>
        <p:spPr bwMode="auto">
          <a:xfrm>
            <a:off x="457200" y="1219200"/>
            <a:ext cx="8185230" cy="333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9864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Defeating null in 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561844"/>
            <a:ext cx="50865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if 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banana.isPresent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()) {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String contents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banana.get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(); 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}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881" y="1981200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Optional&lt;String&gt; banana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Optional.of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("banana");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Optional&lt;String&gt;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noBanana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Optional.absent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();</a:t>
            </a:r>
          </a:p>
        </p:txBody>
      </p:sp>
      <p:pic>
        <p:nvPicPr>
          <p:cNvPr id="7170" name="Picture 2" descr="http://www.bellybytes.com/food/images/guav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00400"/>
            <a:ext cx="2266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00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Defeating null in 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454876"/>
            <a:ext cx="693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Optional.fromNullable</a:t>
            </a:r>
            <a:r>
              <a:rPr lang="en-US" sz="2800" dirty="0" smtClean="0"/>
              <a:t>(</a:t>
            </a:r>
            <a:r>
              <a:rPr lang="en-US" sz="2800" dirty="0" err="1" smtClean="0"/>
              <a:t>mightBeNull</a:t>
            </a:r>
            <a:r>
              <a:rPr lang="en-US" sz="2800" dirty="0" smtClean="0"/>
              <a:t>);</a:t>
            </a:r>
          </a:p>
        </p:txBody>
      </p:sp>
      <p:pic>
        <p:nvPicPr>
          <p:cNvPr id="4098" name="Picture 2" descr="http://www.bellybytes.com/food/images/guav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124200"/>
            <a:ext cx="2266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37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Strong typing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4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the wrong type of data is passed in, the compiler complains.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54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71800"/>
            <a:ext cx="8229600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C# is strongly typed, right?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5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pic>
        <p:nvPicPr>
          <p:cNvPr id="2050" name="Picture 2" descr="http://www.informit.com/ShowCover.aspx?isbn=03211252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222" y="1599539"/>
            <a:ext cx="2743200" cy="36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4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uble Wave 5"/>
          <p:cNvSpPr/>
          <p:nvPr/>
        </p:nvSpPr>
        <p:spPr>
          <a:xfrm>
            <a:off x="838200" y="2362200"/>
            <a:ext cx="7620000" cy="1143000"/>
          </a:xfrm>
          <a:prstGeom prst="doubleWav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28789"/>
              </p:ext>
            </p:extLst>
          </p:nvPr>
        </p:nvGraphicFramePr>
        <p:xfrm>
          <a:off x="1386443" y="2615724"/>
          <a:ext cx="6393339" cy="548640"/>
        </p:xfrm>
        <a:graphic>
          <a:graphicData uri="http://schemas.openxmlformats.org/drawingml/2006/table">
            <a:tbl>
              <a:tblPr/>
              <a:tblGrid>
                <a:gridCol w="639333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Verdana"/>
                        </a:rPr>
                        <a:t>The beginning of wisdom is to call things by their right names</a:t>
                      </a:r>
                      <a:r>
                        <a:rPr lang="en-US" dirty="0" smtClean="0">
                          <a:latin typeface="Verdana"/>
                        </a:rPr>
                        <a:t>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85888" y="2616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24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574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type </a:t>
            </a:r>
            <a:r>
              <a:rPr lang="en-US" dirty="0" err="1" smtClean="0">
                <a:latin typeface="Courier"/>
                <a:cs typeface="Courier"/>
              </a:rPr>
              <a:t>FirstName</a:t>
            </a:r>
            <a:r>
              <a:rPr lang="en-US" dirty="0" smtClean="0">
                <a:latin typeface="Courier"/>
                <a:cs typeface="Courier"/>
              </a:rPr>
              <a:t> = String   </a:t>
            </a:r>
            <a:r>
              <a:rPr lang="en-US" dirty="0" smtClean="0"/>
              <a:t>	// </a:t>
            </a:r>
            <a:r>
              <a:rPr lang="en-US" dirty="0" smtClean="0"/>
              <a:t>type </a:t>
            </a:r>
            <a:r>
              <a:rPr lang="en-US" dirty="0" smtClean="0"/>
              <a:t>alias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data </a:t>
            </a:r>
            <a:r>
              <a:rPr lang="en-US" dirty="0" smtClean="0">
                <a:latin typeface="Courier"/>
                <a:cs typeface="Courier"/>
              </a:rPr>
              <a:t>Customer = Customer </a:t>
            </a:r>
            <a:r>
              <a:rPr lang="en-US" dirty="0" err="1" smtClean="0">
                <a:latin typeface="Courier"/>
                <a:cs typeface="Courier"/>
              </a:rPr>
              <a:t>FirstName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EmailAddress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/>
              <a:t>	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8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How?? what way is best?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40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example generated by </a:t>
            </a:r>
            <a:r>
              <a:rPr lang="en-US" dirty="0" err="1" smtClean="0"/>
              <a:t>ReSharper</a:t>
            </a:r>
            <a:endParaRPr lang="en-US" dirty="0" smtClean="0"/>
          </a:p>
          <a:p>
            <a:r>
              <a:rPr lang="en-US" dirty="0" smtClean="0"/>
              <a:t>Implicit conversion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5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Goals for today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smtClean="0"/>
              <a:t>Look at functional principles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smtClean="0"/>
              <a:t>Learn how functional programmers solve problems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smtClean="0"/>
              <a:t>Solve more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1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399" y="21336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boolean </a:t>
            </a:r>
            <a:r>
              <a:rPr lang="en-US" sz="2400" dirty="0" err="1" smtClean="0"/>
              <a:t>validateUser</a:t>
            </a:r>
            <a:r>
              <a:rPr lang="en-US" sz="2400" dirty="0" smtClean="0"/>
              <a:t>(User user) 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EmailAddress</a:t>
            </a:r>
            <a:r>
              <a:rPr lang="en-US" sz="2400" dirty="0" smtClean="0"/>
              <a:t> email = </a:t>
            </a:r>
            <a:r>
              <a:rPr lang="en-US" sz="2400" dirty="0" err="1" smtClean="0"/>
              <a:t>user.getEmailAddress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  // exercise business logic</a:t>
            </a:r>
          </a:p>
          <a:p>
            <a:r>
              <a:rPr lang="en-US" sz="2400" dirty="0" smtClean="0"/>
              <a:t>    return true;    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9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Strong typing in Java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02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Strong typing in functional languages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905000"/>
            <a:ext cx="624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/>
              <a:t>List [+A]                   // from </a:t>
            </a:r>
            <a:r>
              <a:rPr lang="en-US" dirty="0" err="1" smtClean="0"/>
              <a:t>Scaladoc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 smtClean="0"/>
              <a:t>indexOf</a:t>
            </a:r>
            <a:r>
              <a:rPr lang="en-US" b="1" dirty="0"/>
              <a:t> [B &gt;: A] (</a:t>
            </a:r>
            <a:r>
              <a:rPr lang="en-US" b="1" dirty="0" err="1"/>
              <a:t>elem</a:t>
            </a:r>
            <a:r>
              <a:rPr lang="en-US" b="1" dirty="0"/>
              <a:t>: B): </a:t>
            </a:r>
            <a:r>
              <a:rPr lang="en-US" b="1" u="sng" dirty="0" err="1" smtClean="0">
                <a:hlinkClick r:id="rId2"/>
              </a:rPr>
              <a:t>Int</a:t>
            </a:r>
            <a:endParaRPr lang="en-US" b="1" u="sng" dirty="0" smtClean="0"/>
          </a:p>
          <a:p>
            <a:pPr fontAlgn="base"/>
            <a:endParaRPr lang="en-US" b="1" dirty="0" smtClean="0"/>
          </a:p>
          <a:p>
            <a:pPr fontAlgn="base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b="1" dirty="0" smtClean="0"/>
              <a:t> </a:t>
            </a:r>
            <a:r>
              <a:rPr lang="en-US" b="1" dirty="0" err="1" smtClean="0"/>
              <a:t>sameElements</a:t>
            </a:r>
            <a:r>
              <a:rPr lang="en-US" b="1" dirty="0"/>
              <a:t> (that: </a:t>
            </a:r>
            <a:r>
              <a:rPr lang="en-US" b="1" dirty="0" err="1">
                <a:hlinkClick r:id="rId3"/>
              </a:rPr>
              <a:t>GenIterable</a:t>
            </a:r>
            <a:r>
              <a:rPr lang="en-US" b="1" dirty="0"/>
              <a:t>[A]): </a:t>
            </a:r>
            <a:r>
              <a:rPr lang="en-US" b="1" u="sng" dirty="0">
                <a:hlinkClick r:id="rId4"/>
              </a:rPr>
              <a:t>Boolean</a:t>
            </a:r>
            <a:endParaRPr lang="en-US" b="1" dirty="0"/>
          </a:p>
          <a:p>
            <a:pPr fontAlgn="base"/>
            <a:endParaRPr lang="en-US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3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Strong typing in Java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912" y="4863068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User(</a:t>
            </a:r>
            <a:r>
              <a:rPr lang="en-US" dirty="0" err="1" smtClean="0"/>
              <a:t>FirstName</a:t>
            </a:r>
            <a:r>
              <a:rPr lang="en-US" dirty="0" smtClean="0"/>
              <a:t> name, </a:t>
            </a:r>
            <a:r>
              <a:rPr lang="en-US" dirty="0" err="1" smtClean="0"/>
              <a:t>EmailAddress</a:t>
            </a:r>
            <a:r>
              <a:rPr lang="en-US" dirty="0" smtClean="0"/>
              <a:t> login)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1371600"/>
            <a:ext cx="4267200" cy="3139321"/>
          </a:xfrm>
          <a:prstGeom prst="rect">
            <a:avLst/>
          </a:prstGeom>
          <a:blipFill dpi="0" rotWithShape="1">
            <a:blip r:embed="rId3">
              <a:alphaModFix amt="19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FirstName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 public final String </a:t>
            </a:r>
            <a:r>
              <a:rPr lang="en-US" dirty="0" err="1" smtClean="0"/>
              <a:t>stringValue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public </a:t>
            </a:r>
            <a:r>
              <a:rPr lang="en-US" dirty="0" err="1" smtClean="0"/>
              <a:t>FirstName</a:t>
            </a:r>
            <a:r>
              <a:rPr lang="en-US" dirty="0" smtClean="0"/>
              <a:t>(final String value)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this.stringValue</a:t>
            </a:r>
            <a:r>
              <a:rPr lang="en-US" dirty="0" smtClean="0"/>
              <a:t> = value;</a:t>
            </a:r>
            <a:br>
              <a:rPr lang="en-US" dirty="0" smtClean="0"/>
            </a:br>
            <a:r>
              <a:rPr lang="en-US" dirty="0" smtClean="0"/>
              <a:t>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public String </a:t>
            </a:r>
            <a:r>
              <a:rPr lang="en-US" dirty="0" err="1" smtClean="0"/>
              <a:t>toString</a:t>
            </a:r>
            <a:r>
              <a:rPr lang="en-US" dirty="0" smtClean="0"/>
              <a:t>() {...}</a:t>
            </a:r>
            <a:br>
              <a:rPr lang="en-US" dirty="0" smtClean="0"/>
            </a:br>
            <a:r>
              <a:rPr lang="en-US" dirty="0" smtClean="0"/>
              <a:t>   public boolean equals() {...}</a:t>
            </a:r>
            <a:br>
              <a:rPr lang="en-US" dirty="0" smtClean="0"/>
            </a:br>
            <a:r>
              <a:rPr lang="en-US" dirty="0" smtClean="0"/>
              <a:t>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hashCode</a:t>
            </a:r>
            <a:r>
              <a:rPr lang="en-US" dirty="0" smtClean="0"/>
              <a:t>() {...}</a:t>
            </a:r>
            <a:br>
              <a:rPr lang="en-US" dirty="0" smtClean="0"/>
            </a:br>
            <a:r>
              <a:rPr lang="en-US" dirty="0" smtClean="0"/>
              <a:t>}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8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295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793241"/>
            <a:ext cx="10281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User(</a:t>
            </a:r>
            <a:r>
              <a:rPr lang="en-US" sz="2400" dirty="0" err="1"/>
              <a:t>f</a:t>
            </a:r>
            <a:r>
              <a:rPr lang="en-US" sz="2400" dirty="0" err="1" smtClean="0"/>
              <a:t>irstName</a:t>
            </a:r>
            <a:r>
              <a:rPr lang="en-US" sz="2400" dirty="0" smtClean="0"/>
              <a:t>(“Joe”),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emailAddress</a:t>
            </a:r>
            <a:r>
              <a:rPr lang="en-US" sz="2400" dirty="0" smtClean="0"/>
              <a:t>(“joe@gmail.com”));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72111" y="3048000"/>
            <a:ext cx="7843289" cy="1569660"/>
          </a:xfrm>
          <a:prstGeom prst="rect">
            <a:avLst/>
          </a:prstGeom>
          <a:blipFill dpi="0" rotWithShape="1">
            <a:blip r:embed="rId3">
              <a:alphaModFix amt="19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static 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 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(String value)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return new 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(value);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Strong typing in Java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399" y="21336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public boolean </a:t>
            </a:r>
            <a:r>
              <a:rPr lang="en-US" sz="2400" dirty="0" err="1" smtClean="0"/>
              <a:t>validateUser</a:t>
            </a:r>
            <a:r>
              <a:rPr lang="en-US" sz="2400" dirty="0" smtClean="0"/>
              <a:t>(User user) 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EmailAddress</a:t>
            </a:r>
            <a:r>
              <a:rPr lang="en-US" sz="2400" dirty="0" smtClean="0"/>
              <a:t> email = </a:t>
            </a:r>
            <a:r>
              <a:rPr lang="en-US" sz="2400" dirty="0" err="1" smtClean="0"/>
              <a:t>user.getEmailAddress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  // exercise business logic</a:t>
            </a:r>
          </a:p>
          <a:p>
            <a:r>
              <a:rPr lang="en-US" sz="2400" dirty="0" smtClean="0"/>
              <a:t>    return true;    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9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Strong typing in Java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1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51088" y="1793241"/>
            <a:ext cx="7811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boolean validate(</a:t>
            </a:r>
            <a:r>
              <a:rPr lang="en-US" dirty="0" err="1" smtClean="0"/>
              <a:t>HasEmailAddress</a:t>
            </a:r>
            <a:r>
              <a:rPr lang="en-US" dirty="0" smtClean="0"/>
              <a:t> anything)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EmailAddress</a:t>
            </a:r>
            <a:r>
              <a:rPr lang="en-US" dirty="0" smtClean="0"/>
              <a:t> email = </a:t>
            </a:r>
            <a:r>
              <a:rPr lang="en-US" dirty="0" err="1" smtClean="0"/>
              <a:t>anything.getEmailAddress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// exercise business logic</a:t>
            </a:r>
          </a:p>
          <a:p>
            <a:r>
              <a:rPr lang="en-US" dirty="0" smtClean="0"/>
              <a:t>    return true;</a:t>
            </a:r>
          </a:p>
          <a:p>
            <a:r>
              <a:rPr lang="en-US" dirty="0" smtClean="0"/>
              <a:t> 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3639900"/>
            <a:ext cx="4724400" cy="923330"/>
          </a:xfrm>
          <a:prstGeom prst="rect">
            <a:avLst/>
          </a:prstGeom>
          <a:blipFill dpi="0" rotWithShape="1">
            <a:blip r:embed="rId4">
              <a:alphaModFix amt="19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/>
              <a:t> interface </a:t>
            </a:r>
            <a:r>
              <a:rPr lang="en-US" dirty="0" err="1" smtClean="0"/>
              <a:t>HasEmailAddress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EmailAddress</a:t>
            </a:r>
            <a:r>
              <a:rPr lang="en-US" dirty="0" smtClean="0"/>
              <a:t> </a:t>
            </a:r>
            <a:r>
              <a:rPr lang="en-US" dirty="0" err="1" smtClean="0"/>
              <a:t>getEmailAddress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}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Strong typing in Java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0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5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Delaying evaluation of an expression until the last responsible moment.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1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780" y="2352094"/>
            <a:ext cx="4655820" cy="4233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Providers, Factories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39056" y="3505200"/>
            <a:ext cx="445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SQL Cursors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8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6096000" cy="575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You may never even need it.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048000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Separate “what to do” from “when to stop.”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9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4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122525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0800" y="12192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Immutability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17526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Verbs Are People Too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2667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Declarative Style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37338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Null Is Your Enemy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471616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Strong Typing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28900" y="55626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Lazy Evaluation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0" y="6096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In, Data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5387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Lazy evaluation in functional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 smtClean="0"/>
              <a:t>Haskell is lazy by default</a:t>
            </a:r>
          </a:p>
          <a:p>
            <a:endParaRPr lang="en-US" dirty="0" smtClean="0"/>
          </a:p>
          <a:p>
            <a:r>
              <a:rPr lang="en-US" dirty="0" smtClean="0"/>
              <a:t>F# provides a Lazy&lt;_&gt; type</a:t>
            </a:r>
          </a:p>
          <a:p>
            <a:endParaRPr lang="en-US" dirty="0"/>
          </a:p>
          <a:p>
            <a:r>
              <a:rPr lang="en-US" dirty="0" smtClean="0"/>
              <a:t>Infinite sequences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3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Lazy evaluation in </a:t>
            </a:r>
            <a:r>
              <a:rPr lang="en-US" dirty="0"/>
              <a:t>J</a:t>
            </a:r>
            <a:r>
              <a:rPr lang="en-US" dirty="0" smtClean="0"/>
              <a:t>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00"/>
            <a:ext cx="6705600" cy="3840163"/>
          </a:xfrm>
        </p:spPr>
        <p:txBody>
          <a:bodyPr/>
          <a:lstStyle/>
          <a:p>
            <a:r>
              <a:rPr lang="en-US" dirty="0" smtClean="0"/>
              <a:t>Callable</a:t>
            </a:r>
          </a:p>
          <a:p>
            <a:endParaRPr lang="en-US" dirty="0" smtClean="0"/>
          </a:p>
          <a:p>
            <a:r>
              <a:rPr lang="en-US" dirty="0" smtClean="0"/>
              <a:t>Iterable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2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1352550"/>
            <a:ext cx="8610600" cy="48320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bugCount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0;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String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nextLine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file.readLine();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while 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bugCount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&lt; 40) {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if 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nextLine.startsWith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("BUG")) {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String[] words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nextLine.split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(" ");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report("Saw the bug at "+words[0]+" on "+ words[1]);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bugCount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++;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}</a:t>
            </a:r>
          </a:p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waitUntilFileHasMoreData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(file);</a:t>
            </a:r>
          </a:p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nextLine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= file.readLine();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57200" y="1885950"/>
            <a:ext cx="4800600" cy="3733800"/>
            <a:chOff x="457200" y="1143000"/>
            <a:chExt cx="4800600" cy="3733800"/>
          </a:xfrm>
        </p:grpSpPr>
        <p:sp>
          <p:nvSpPr>
            <p:cNvPr id="9" name="Rectangle 8"/>
            <p:cNvSpPr/>
            <p:nvPr/>
          </p:nvSpPr>
          <p:spPr>
            <a:xfrm>
              <a:off x="457200" y="1143000"/>
              <a:ext cx="4800600" cy="381000"/>
            </a:xfrm>
            <a:prstGeom prst="rect">
              <a:avLst/>
            </a:prstGeom>
            <a:solidFill>
              <a:srgbClr val="7030A0">
                <a:alpha val="3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" y="4114800"/>
              <a:ext cx="4800600" cy="762000"/>
            </a:xfrm>
            <a:prstGeom prst="rect">
              <a:avLst/>
            </a:prstGeom>
            <a:solidFill>
              <a:srgbClr val="7030A0">
                <a:alpha val="3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" y="1428750"/>
            <a:ext cx="3276600" cy="2971800"/>
            <a:chOff x="457200" y="685800"/>
            <a:chExt cx="3276600" cy="2971800"/>
          </a:xfrm>
        </p:grpSpPr>
        <p:sp>
          <p:nvSpPr>
            <p:cNvPr id="7" name="Rectangle 6"/>
            <p:cNvSpPr/>
            <p:nvPr/>
          </p:nvSpPr>
          <p:spPr>
            <a:xfrm>
              <a:off x="457200" y="685800"/>
              <a:ext cx="2667000" cy="381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1600200"/>
              <a:ext cx="2286000" cy="3048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0" y="3276600"/>
              <a:ext cx="1905000" cy="381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7700" y="2724150"/>
            <a:ext cx="4686300" cy="2057400"/>
            <a:chOff x="647700" y="1981200"/>
            <a:chExt cx="4686300" cy="2057400"/>
          </a:xfrm>
        </p:grpSpPr>
        <p:sp>
          <p:nvSpPr>
            <p:cNvPr id="12" name="Rectangle 11"/>
            <p:cNvSpPr/>
            <p:nvPr/>
          </p:nvSpPr>
          <p:spPr>
            <a:xfrm>
              <a:off x="647700" y="1981200"/>
              <a:ext cx="4686300" cy="381000"/>
            </a:xfrm>
            <a:prstGeom prst="rect">
              <a:avLst/>
            </a:prstGeom>
            <a:solidFill>
              <a:srgbClr val="00B050">
                <a:alpha val="3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7700" y="3657600"/>
              <a:ext cx="114300" cy="381000"/>
            </a:xfrm>
            <a:prstGeom prst="rect">
              <a:avLst/>
            </a:prstGeom>
            <a:solidFill>
              <a:srgbClr val="00B050">
                <a:alpha val="3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0100" y="3181350"/>
            <a:ext cx="7658100" cy="790575"/>
            <a:chOff x="800100" y="2438400"/>
            <a:chExt cx="7658100" cy="790575"/>
          </a:xfrm>
        </p:grpSpPr>
        <p:sp>
          <p:nvSpPr>
            <p:cNvPr id="14" name="Rectangle 13"/>
            <p:cNvSpPr/>
            <p:nvPr/>
          </p:nvSpPr>
          <p:spPr>
            <a:xfrm>
              <a:off x="800100" y="2438400"/>
              <a:ext cx="5067300" cy="381000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9750" y="2847975"/>
              <a:ext cx="6648450" cy="381000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0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6050"/>
            <a:ext cx="9144000" cy="16319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7200" y="1843891"/>
            <a:ext cx="8077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for (String s : take(new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RandomFileIterable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br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))                               	.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filterBy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(STARTS_WITH_BUG_PREDICATE)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	.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transformWith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(TRANSFORM_BUG_FUNCTION) 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	.limit(40) 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	.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asImmutableList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()) {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  report(s); 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3207662"/>
            <a:ext cx="1333500" cy="38100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1905000"/>
            <a:ext cx="4191000" cy="381000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33524" y="2381250"/>
            <a:ext cx="6010275" cy="3810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33524" y="2743200"/>
            <a:ext cx="6848476" cy="381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style</a:t>
            </a:r>
            <a:endParaRPr lang="en-US" dirty="0"/>
          </a:p>
        </p:txBody>
      </p:sp>
      <p:pic>
        <p:nvPicPr>
          <p:cNvPr id="18" name="Picture 2" descr="http://www.bellybytes.com/food/images/guava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24250"/>
            <a:ext cx="2266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0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 animBg="1"/>
      <p:bldP spid="1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developer’s creed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 am more than an Object-Oriented Developer.</a:t>
            </a:r>
          </a:p>
          <a:p>
            <a:pPr marL="0" indent="0">
              <a:buNone/>
            </a:pPr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 am a solver of problems, a creator of solutions.</a:t>
            </a:r>
          </a:p>
          <a:p>
            <a:pPr marL="0" indent="0">
              <a:buNone/>
            </a:pPr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 will approach each problem with an open mind and solve it as best my team can devise.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622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Every new tool &amp; paradigm seems to help me at work in a surprisingly recursive &amp; backwards-compatible way. 			@</a:t>
            </a:r>
            <a:r>
              <a:rPr lang="en-US" sz="2800" dirty="0" err="1" smtClean="0"/>
              <a:t>coridrew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429000"/>
            <a:ext cx="260278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7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Jessica Kerr</a:t>
            </a:r>
            <a:r>
              <a:rPr lang="en-US" dirty="0" smtClean="0"/>
              <a:t>				@</a:t>
            </a:r>
            <a:r>
              <a:rPr lang="en-US" dirty="0" err="1" smtClean="0"/>
              <a:t>jessitron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Jessitron.blogspot.com</a:t>
            </a:r>
          </a:p>
          <a:p>
            <a:pPr marL="0" indent="0">
              <a:buNone/>
            </a:pPr>
            <a:r>
              <a:rPr lang="en-US" dirty="0" smtClean="0"/>
              <a:t>jessitron@gmail.com</a:t>
            </a:r>
          </a:p>
          <a:p>
            <a:pPr marL="0" indent="0">
              <a:buNone/>
            </a:pPr>
            <a:r>
              <a:rPr lang="en-US" dirty="0" smtClean="0"/>
              <a:t>(where are the slides posted?)</a:t>
            </a:r>
          </a:p>
          <a:p>
            <a:pPr marL="0" indent="0">
              <a:buNone/>
            </a:pPr>
            <a:r>
              <a:rPr lang="en-US" dirty="0" smtClean="0"/>
              <a:t>Look for me at KCDC, April 27-28 kcdc.info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78233" y="1588412"/>
            <a:ext cx="1530050" cy="85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Given a particular set of inputs, the function always returns the same output.</a:t>
            </a:r>
          </a:p>
          <a:p>
            <a:r>
              <a:rPr lang="en-US" dirty="0" smtClean="0"/>
              <a:t>Nothing else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8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tests are easier when methods depend only on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method is not predictable, is it ever really tested?</a:t>
            </a:r>
          </a:p>
          <a:p>
            <a:r>
              <a:rPr lang="en-US" dirty="0" smtClean="0"/>
              <a:t>The pipeline. Show the white board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8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23952</TotalTime>
  <Words>4103</Words>
  <Application>Microsoft Macintosh PowerPoint</Application>
  <PresentationFormat>On-screen Show (4:3)</PresentationFormat>
  <Paragraphs>658</Paragraphs>
  <Slides>102</Slides>
  <Notes>75</Notes>
  <HiddenSlides>26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3" baseType="lpstr">
      <vt:lpstr>Office Theme</vt:lpstr>
      <vt:lpstr>Functional Principles for OO Development</vt:lpstr>
      <vt:lpstr>What do we love about OO?</vt:lpstr>
      <vt:lpstr>Functional programming will solve all our problems</vt:lpstr>
      <vt:lpstr>PowerPoint Presentation</vt:lpstr>
      <vt:lpstr>PowerPoint Presentation</vt:lpstr>
      <vt:lpstr>Programming paradigms</vt:lpstr>
      <vt:lpstr>PowerPoint Presentation</vt:lpstr>
      <vt:lpstr>Goals for today</vt:lpstr>
      <vt:lpstr>PowerPoint Presentation</vt:lpstr>
      <vt:lpstr>PowerPoint Presentation</vt:lpstr>
      <vt:lpstr>Data In, Data Out</vt:lpstr>
      <vt:lpstr>What is it?</vt:lpstr>
      <vt:lpstr>We already do it</vt:lpstr>
      <vt:lpstr>Static Methods Are Good When</vt:lpstr>
      <vt:lpstr>What’s the point?</vt:lpstr>
      <vt:lpstr>PowerPoint Presentation</vt:lpstr>
      <vt:lpstr>PowerPoint Presentation</vt:lpstr>
      <vt:lpstr>What’s the point?</vt:lpstr>
      <vt:lpstr>F#</vt:lpstr>
      <vt:lpstr>C#: data in</vt:lpstr>
      <vt:lpstr>C#: data ?</vt:lpstr>
      <vt:lpstr>C#: data in, data out</vt:lpstr>
      <vt:lpstr>Immutability</vt:lpstr>
      <vt:lpstr>What is it?</vt:lpstr>
      <vt:lpstr>We already do it</vt:lpstr>
      <vt:lpstr>What’s the point?</vt:lpstr>
      <vt:lpstr>F#</vt:lpstr>
      <vt:lpstr>C#: easy</vt:lpstr>
      <vt:lpstr>C#: defensive copy</vt:lpstr>
      <vt:lpstr>C#: copy on mod</vt:lpstr>
      <vt:lpstr>Immutable linked list</vt:lpstr>
      <vt:lpstr>C#</vt:lpstr>
      <vt:lpstr>F#: copy on mod</vt:lpstr>
      <vt:lpstr>F# in C#</vt:lpstr>
      <vt:lpstr>C#: copy on mod</vt:lpstr>
      <vt:lpstr>Immutability in Java</vt:lpstr>
      <vt:lpstr>Immutability in Java</vt:lpstr>
      <vt:lpstr>Immutability in Java</vt:lpstr>
      <vt:lpstr>Verbs are people too</vt:lpstr>
      <vt:lpstr>What is it?</vt:lpstr>
      <vt:lpstr>We already do it</vt:lpstr>
      <vt:lpstr>We already do it</vt:lpstr>
      <vt:lpstr>What’s the point?</vt:lpstr>
      <vt:lpstr>Tell, Don’t Ask</vt:lpstr>
      <vt:lpstr>Function types</vt:lpstr>
      <vt:lpstr>Java</vt:lpstr>
      <vt:lpstr>F#</vt:lpstr>
      <vt:lpstr>C#</vt:lpstr>
      <vt:lpstr>C#</vt:lpstr>
      <vt:lpstr>Verbs in Java</vt:lpstr>
      <vt:lpstr>Declarative style</vt:lpstr>
      <vt:lpstr>What is it?</vt:lpstr>
      <vt:lpstr>We already do it</vt:lpstr>
      <vt:lpstr>We already do it</vt:lpstr>
      <vt:lpstr>What’s the point?</vt:lpstr>
      <vt:lpstr>Java</vt:lpstr>
      <vt:lpstr>F#</vt:lpstr>
      <vt:lpstr>C#</vt:lpstr>
      <vt:lpstr>Declarative style in Java</vt:lpstr>
      <vt:lpstr>Declarative style in Java</vt:lpstr>
      <vt:lpstr>Declarative style in Java</vt:lpstr>
      <vt:lpstr>PowerPoint Presentation</vt:lpstr>
      <vt:lpstr>Null Is Your Enemy</vt:lpstr>
      <vt:lpstr>What is it?</vt:lpstr>
      <vt:lpstr>We already do it</vt:lpstr>
      <vt:lpstr>What’s the point?</vt:lpstr>
      <vt:lpstr>Defeating null in functional languages</vt:lpstr>
      <vt:lpstr>F#</vt:lpstr>
      <vt:lpstr>C#</vt:lpstr>
      <vt:lpstr>Defeating null in Java</vt:lpstr>
      <vt:lpstr>Defeating null in Java</vt:lpstr>
      <vt:lpstr>Strong typing</vt:lpstr>
      <vt:lpstr>What is it?</vt:lpstr>
      <vt:lpstr>We already do it</vt:lpstr>
      <vt:lpstr>We already do it</vt:lpstr>
      <vt:lpstr>What’s the point?</vt:lpstr>
      <vt:lpstr>Haskell</vt:lpstr>
      <vt:lpstr>F#</vt:lpstr>
      <vt:lpstr>C#</vt:lpstr>
      <vt:lpstr>PowerPoint Presentation</vt:lpstr>
      <vt:lpstr>Strong typing in functional languages</vt:lpstr>
      <vt:lpstr>Strong typing in Java</vt:lpstr>
      <vt:lpstr>Strong typing in Java</vt:lpstr>
      <vt:lpstr>PowerPoint Presentation</vt:lpstr>
      <vt:lpstr>Strong typing in Java</vt:lpstr>
      <vt:lpstr>Lazy evaluation</vt:lpstr>
      <vt:lpstr>What is it?</vt:lpstr>
      <vt:lpstr>We already do it</vt:lpstr>
      <vt:lpstr>What’s the point?</vt:lpstr>
      <vt:lpstr>Lazy evaluation in functional languages</vt:lpstr>
      <vt:lpstr>Lazy evaluation in Java</vt:lpstr>
      <vt:lpstr>Imperative Java</vt:lpstr>
      <vt:lpstr>Functional style</vt:lpstr>
      <vt:lpstr>developer’s creed</vt:lpstr>
      <vt:lpstr>PowerPoint Presentation</vt:lpstr>
      <vt:lpstr>Thank you</vt:lpstr>
      <vt:lpstr>Referential transparency</vt:lpstr>
      <vt:lpstr>We already do it</vt:lpstr>
      <vt:lpstr>What is the point?</vt:lpstr>
      <vt:lpstr>Referential transparency in functional languages</vt:lpstr>
      <vt:lpstr>Referential transparency in java</vt:lpstr>
      <vt:lpstr>Encapsulation is not always the solution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jessitron</dc:creator>
  <cp:lastModifiedBy>Jessica Kerr</cp:lastModifiedBy>
  <cp:revision>138</cp:revision>
  <dcterms:created xsi:type="dcterms:W3CDTF">2012-02-28T03:01:30Z</dcterms:created>
  <dcterms:modified xsi:type="dcterms:W3CDTF">2012-07-29T16:42:39Z</dcterms:modified>
</cp:coreProperties>
</file>