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330" r:id="rId9"/>
    <p:sldId id="331" r:id="rId10"/>
    <p:sldId id="263" r:id="rId11"/>
    <p:sldId id="264" r:id="rId12"/>
    <p:sldId id="266" r:id="rId13"/>
    <p:sldId id="268" r:id="rId14"/>
    <p:sldId id="269" r:id="rId15"/>
    <p:sldId id="270" r:id="rId16"/>
    <p:sldId id="271" r:id="rId17"/>
    <p:sldId id="340" r:id="rId18"/>
    <p:sldId id="332" r:id="rId19"/>
    <p:sldId id="281" r:id="rId20"/>
    <p:sldId id="284" r:id="rId21"/>
    <p:sldId id="285" r:id="rId22"/>
    <p:sldId id="286" r:id="rId23"/>
    <p:sldId id="283" r:id="rId24"/>
    <p:sldId id="288" r:id="rId25"/>
    <p:sldId id="333" r:id="rId26"/>
    <p:sldId id="272" r:id="rId27"/>
    <p:sldId id="273" r:id="rId28"/>
    <p:sldId id="274" r:id="rId29"/>
    <p:sldId id="275" r:id="rId30"/>
    <p:sldId id="276" r:id="rId31"/>
    <p:sldId id="279" r:id="rId32"/>
    <p:sldId id="334" r:id="rId33"/>
    <p:sldId id="335" r:id="rId34"/>
    <p:sldId id="336" r:id="rId35"/>
    <p:sldId id="337" r:id="rId36"/>
    <p:sldId id="315" r:id="rId37"/>
    <p:sldId id="316" r:id="rId38"/>
    <p:sldId id="317" r:id="rId39"/>
    <p:sldId id="318" r:id="rId40"/>
    <p:sldId id="319" r:id="rId41"/>
    <p:sldId id="320" r:id="rId42"/>
    <p:sldId id="322" r:id="rId43"/>
    <p:sldId id="321" r:id="rId44"/>
    <p:sldId id="297" r:id="rId45"/>
    <p:sldId id="323" r:id="rId46"/>
    <p:sldId id="298" r:id="rId47"/>
    <p:sldId id="299" r:id="rId48"/>
    <p:sldId id="324" r:id="rId49"/>
    <p:sldId id="300" r:id="rId50"/>
    <p:sldId id="325" r:id="rId51"/>
    <p:sldId id="301" r:id="rId52"/>
    <p:sldId id="326" r:id="rId53"/>
    <p:sldId id="327" r:id="rId54"/>
    <p:sldId id="302" r:id="rId55"/>
    <p:sldId id="304" r:id="rId56"/>
    <p:sldId id="303" r:id="rId57"/>
    <p:sldId id="305" r:id="rId58"/>
    <p:sldId id="306" r:id="rId59"/>
    <p:sldId id="328" r:id="rId60"/>
    <p:sldId id="329" r:id="rId61"/>
    <p:sldId id="338" r:id="rId62"/>
    <p:sldId id="339" r:id="rId63"/>
    <p:sldId id="314" r:id="rId64"/>
    <p:sldId id="307" r:id="rId65"/>
    <p:sldId id="308" r:id="rId66"/>
    <p:sldId id="309" r:id="rId67"/>
    <p:sldId id="310" r:id="rId68"/>
    <p:sldId id="311" r:id="rId69"/>
    <p:sldId id="312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A56A3D-2E54-42FF-B374-A4D9C75218DB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330"/>
          </p14:sldIdLst>
        </p14:section>
        <p14:section name="Immutability" id="{272D182D-DD5F-4CAA-B326-20592464C983}">
          <p14:sldIdLst>
            <p14:sldId id="331"/>
            <p14:sldId id="263"/>
            <p14:sldId id="264"/>
            <p14:sldId id="266"/>
            <p14:sldId id="268"/>
            <p14:sldId id="269"/>
            <p14:sldId id="270"/>
            <p14:sldId id="271"/>
            <p14:sldId id="340"/>
          </p14:sldIdLst>
        </p14:section>
        <p14:section name="Verbs Count Too" id="{5FD2A034-7B06-41FA-B92B-5985440D9330}">
          <p14:sldIdLst>
            <p14:sldId id="332"/>
            <p14:sldId id="281"/>
            <p14:sldId id="284"/>
            <p14:sldId id="285"/>
            <p14:sldId id="286"/>
            <p14:sldId id="283"/>
            <p14:sldId id="288"/>
          </p14:sldIdLst>
        </p14:section>
        <p14:section name="Declarative Style" id="{BCA66EAA-C788-4339-9A31-57193D8E902A}">
          <p14:sldIdLst>
            <p14:sldId id="333"/>
            <p14:sldId id="272"/>
            <p14:sldId id="273"/>
            <p14:sldId id="274"/>
            <p14:sldId id="275"/>
            <p14:sldId id="276"/>
            <p14:sldId id="279"/>
            <p14:sldId id="334"/>
            <p14:sldId id="335"/>
            <p14:sldId id="336"/>
          </p14:sldIdLst>
        </p14:section>
        <p14:section name="Null is Your Enemy" id="{C0250968-DFA7-4FF3-A224-B68C1357A95C}">
          <p14:sldIdLst>
            <p14:sldId id="337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Static Typing" id="{F13700CD-9901-4C4B-B8B8-0625D118B8A4}">
          <p14:sldIdLst>
            <p14:sldId id="322"/>
            <p14:sldId id="321"/>
            <p14:sldId id="297"/>
            <p14:sldId id="323"/>
            <p14:sldId id="298"/>
            <p14:sldId id="299"/>
            <p14:sldId id="324"/>
            <p14:sldId id="300"/>
            <p14:sldId id="325"/>
            <p14:sldId id="301"/>
            <p14:sldId id="326"/>
          </p14:sldIdLst>
        </p14:section>
        <p14:section name="Lazy Evaluation" id="{64EFED8B-3086-4191-959C-0B4F207935C3}">
          <p14:sldIdLst>
            <p14:sldId id="327"/>
            <p14:sldId id="302"/>
            <p14:sldId id="304"/>
            <p14:sldId id="303"/>
            <p14:sldId id="305"/>
            <p14:sldId id="306"/>
            <p14:sldId id="328"/>
            <p14:sldId id="329"/>
          </p14:sldIdLst>
        </p14:section>
        <p14:section name="Conclusion" id="{3A5C676C-48CC-445E-8783-0BF948150318}">
          <p14:sldIdLst>
            <p14:sldId id="338"/>
            <p14:sldId id="339"/>
            <p14:sldId id="314"/>
          </p14:sldIdLst>
        </p14:section>
        <p14:section name="Referential Transparency" id="{1843C3B8-EE0A-49E0-94F8-7D8DF00A6523}">
          <p14:sldIdLst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1942" autoAdjust="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C1A15-1659-46A0-B93C-EC0794FC41B5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03B9-8A8C-45EB-B664-B7C47432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mutability is accidental complexity.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6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programming deals often with list processing.</a:t>
            </a:r>
          </a:p>
          <a:p>
            <a:r>
              <a:rPr lang="en-US" dirty="0" smtClean="0"/>
              <a:t>Think</a:t>
            </a:r>
            <a:r>
              <a:rPr lang="en-US" baseline="0" dirty="0" smtClean="0"/>
              <a:t> of it as a pipeline.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 the original list is immutable, adding to the beginning does not copy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0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Java</a:t>
            </a:r>
            <a:r>
              <a:rPr lang="en-US" baseline="0" dirty="0" smtClean="0"/>
              <a:t> is another library, for the extremely functional-minded.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Collections.unmodifiableList</a:t>
            </a:r>
            <a:r>
              <a:rPr lang="en-US" baseline="0" dirty="0" smtClean="0"/>
              <a:t> doesn’t copy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1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the Pricing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Every time we start a thread</a:t>
            </a:r>
          </a:p>
          <a:p>
            <a:r>
              <a:rPr lang="en-US" dirty="0" err="1" smtClean="0"/>
              <a:t>onClick</a:t>
            </a:r>
            <a:r>
              <a:rPr lang="en-US" dirty="0" smtClean="0"/>
              <a:t> events to buttons</a:t>
            </a:r>
          </a:p>
          <a:p>
            <a:r>
              <a:rPr lang="en-US" dirty="0" smtClean="0"/>
              <a:t>Dependency injection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62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,</a:t>
            </a:r>
            <a:r>
              <a:rPr lang="en-US" baseline="0" dirty="0" smtClean="0"/>
              <a:t> we do this all the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Why, just yesterday I hit</a:t>
            </a:r>
            <a:r>
              <a:rPr lang="en-US" baseline="0" dirty="0" smtClean="0"/>
              <a:t> an instance where I needed to pass in how to implement one piece of an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4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testability. When you’re passing in the method to call, you don’t have to mock an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3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already have Callable and</a:t>
            </a:r>
            <a:r>
              <a:rPr lang="en-US" baseline="0" dirty="0" smtClean="0"/>
              <a:t> Runnable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8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husband won’t let me tell him how to do the stuff I ask him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Stuff about the hype it had way back when Java was new:</a:t>
            </a:r>
          </a:p>
          <a:p>
            <a:r>
              <a:rPr lang="en-US" dirty="0" smtClean="0"/>
              <a:t>We were going to grab objects off the shelf and plug them together like tinker toys and </a:t>
            </a:r>
            <a:r>
              <a:rPr lang="en-US" dirty="0" err="1" smtClean="0"/>
              <a:t>wa</a:t>
            </a:r>
            <a:r>
              <a:rPr lang="en-US" dirty="0" smtClean="0"/>
              <a:t>-la, applications would emerge.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25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Excel is another example. We specify the</a:t>
            </a:r>
            <a:r>
              <a:rPr lang="en-US" baseline="0" dirty="0" smtClean="0"/>
              <a:t> relationships between the cells, not the order of calculation.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8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3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to think about</a:t>
            </a:r>
            <a:r>
              <a:rPr lang="en-US" baseline="0" dirty="0" smtClean="0"/>
              <a:t> this. You have to follow the logic and picture it in order to name what it is doing.</a:t>
            </a:r>
          </a:p>
          <a:p>
            <a:r>
              <a:rPr lang="en-US" baseline="0" dirty="0" smtClean="0"/>
              <a:t>This is very readable BECAUSE IT IS FAMILIAR.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the power to create new idioms!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9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Closer</a:t>
            </a:r>
            <a:r>
              <a:rPr lang="en-US" baseline="0" dirty="0" smtClean="0"/>
              <a:t> look at the </a:t>
            </a:r>
            <a:r>
              <a:rPr lang="en-US" baseline="0" dirty="0" err="1" smtClean="0"/>
              <a:t>filterForBugs</a:t>
            </a:r>
            <a:r>
              <a:rPr lang="en-US" baseline="0" dirty="0" smtClean="0"/>
              <a:t> method. We can make this a bit more declarative,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Guava makes the filter operation one line, BUT</a:t>
            </a:r>
            <a:r>
              <a:rPr lang="en-US" baseline="0" dirty="0" smtClean="0"/>
              <a:t> you have to define the predicate as an anonymous class.</a:t>
            </a:r>
          </a:p>
          <a:p>
            <a:r>
              <a:rPr lang="en-US" baseline="0" dirty="0" smtClean="0"/>
              <a:t>(define predicate)</a:t>
            </a:r>
            <a:endParaRPr lang="en-US" dirty="0" smtClean="0"/>
          </a:p>
          <a:p>
            <a:r>
              <a:rPr lang="en-US" dirty="0" smtClean="0"/>
              <a:t>What was twenty characters in </a:t>
            </a:r>
            <a:r>
              <a:rPr lang="en-US" dirty="0" err="1" smtClean="0"/>
              <a:t>Scala</a:t>
            </a:r>
            <a:r>
              <a:rPr lang="en-US" dirty="0" smtClean="0"/>
              <a:t> is five or six lines of code in Java, with curly braces and</a:t>
            </a:r>
            <a:r>
              <a:rPr lang="en-US" baseline="0" dirty="0" smtClean="0"/>
              <a:t> pointy braces and parentheses.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NullPointerException</a:t>
            </a:r>
            <a:r>
              <a:rPr lang="en-US" dirty="0" smtClean="0"/>
              <a:t> happens because the compiler allows object references to point to something other than an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9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“Pattern Honorable</a:t>
            </a:r>
            <a:r>
              <a:rPr lang="en-US" baseline="0" dirty="0" smtClean="0"/>
              <a:t> Mention” in Head First Design Patterns</a:t>
            </a:r>
            <a:endParaRPr lang="en-US" dirty="0" smtClean="0"/>
          </a:p>
          <a:p>
            <a:r>
              <a:rPr lang="en-US" dirty="0" smtClean="0"/>
              <a:t>If null //blah</a:t>
            </a:r>
            <a:r>
              <a:rPr lang="en-US" baseline="0" dirty="0" smtClean="0"/>
              <a:t> else // blah is not very object-oriented. </a:t>
            </a:r>
          </a:p>
          <a:p>
            <a:r>
              <a:rPr lang="en-US" baseline="0" dirty="0" smtClean="0"/>
              <a:t>This is a form of “Replace conditional with polymorphism”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way we do it is with the @</a:t>
            </a:r>
            <a:r>
              <a:rPr lang="en-US" baseline="0" dirty="0" err="1" smtClean="0"/>
              <a:t>Nullable</a:t>
            </a:r>
            <a:r>
              <a:rPr lang="en-US" baseline="0" dirty="0" smtClean="0"/>
              <a:t> annotation. We attempt to mark which parameters might be 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95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may or may not return something, call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04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attempts: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Nullable</a:t>
            </a:r>
            <a:r>
              <a:rPr lang="en-US" dirty="0" smtClean="0"/>
              <a:t>, @</a:t>
            </a:r>
            <a:r>
              <a:rPr lang="en-US" dirty="0" err="1" smtClean="0"/>
              <a:t>MayReturnNull</a:t>
            </a:r>
            <a:endParaRPr lang="en-US" dirty="0" smtClean="0"/>
          </a:p>
          <a:p>
            <a:r>
              <a:rPr lang="en-US" dirty="0" err="1" smtClean="0"/>
              <a:t>NullObjectPatterns</a:t>
            </a:r>
            <a:endParaRPr lang="en-US" dirty="0" smtClean="0"/>
          </a:p>
          <a:p>
            <a:r>
              <a:rPr lang="en-US" dirty="0" smtClean="0"/>
              <a:t>Optional in Guava</a:t>
            </a:r>
          </a:p>
          <a:p>
            <a:endParaRPr lang="en-US" dirty="0" smtClean="0"/>
          </a:p>
          <a:p>
            <a:r>
              <a:rPr lang="en-US" dirty="0" smtClean="0"/>
              <a:t>What else</a:t>
            </a:r>
            <a:r>
              <a:rPr lang="en-US" baseline="0" dirty="0" smtClean="0"/>
              <a:t> optional can do: you can always call .equals get it as a set; chain them with or; pull only the populated values out a list of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would like to see: transform (map), filter, </a:t>
            </a:r>
            <a:r>
              <a:rPr lang="en-US" baseline="0" dirty="0" err="1" smtClean="0"/>
              <a:t>iter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programming is yet another way to solve</a:t>
            </a:r>
            <a:r>
              <a:rPr lang="en-US" baseline="0" dirty="0" smtClean="0"/>
              <a:t> problems, providing its own kind of glue, its own ways of putting the pieces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biggest benefit is calling .equals.</a:t>
            </a:r>
            <a:r>
              <a:rPr lang="en-US" baseline="0" dirty="0" smtClean="0"/>
              <a:t> Too bad there aren’t more methods on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01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more specific we are with the type of data, the more the compiler can help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6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it is statically</a:t>
            </a:r>
            <a:r>
              <a:rPr lang="en-US" baseline="0" dirty="0" smtClean="0"/>
              <a:t> typed. How we use that is up to us.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Erasure messes up runtime type checking.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7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Emphasizes</a:t>
            </a:r>
            <a:r>
              <a:rPr lang="en-US" baseline="0" dirty="0" smtClean="0"/>
              <a:t> creating a language to describe the domain, and carefully naming each type in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97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Safety.</a:t>
            </a:r>
          </a:p>
          <a:p>
            <a:r>
              <a:rPr lang="en-US" dirty="0" smtClean="0"/>
              <a:t>Catch</a:t>
            </a:r>
            <a:r>
              <a:rPr lang="en-US" baseline="0" dirty="0" smtClean="0"/>
              <a:t> errors as early as possible.</a:t>
            </a:r>
          </a:p>
          <a:p>
            <a:r>
              <a:rPr lang="en-US" baseline="0" dirty="0" smtClean="0"/>
              <a:t>Provide meaning to data.</a:t>
            </a:r>
          </a:p>
          <a:p>
            <a:r>
              <a:rPr lang="en-US" baseline="0" dirty="0" smtClean="0"/>
              <a:t>Encapsulation, while we’re at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228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say about Haskell, if you</a:t>
            </a:r>
            <a:r>
              <a:rPr lang="en-US" baseline="0" dirty="0" smtClean="0"/>
              <a:t> can get your program to compile, it’s probably right.</a:t>
            </a:r>
          </a:p>
          <a:p>
            <a:r>
              <a:rPr lang="en-US" baseline="0" dirty="0" smtClean="0"/>
              <a:t>Catch the errors early, dammit.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being picky about what we want, and then there’s being specific about what we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56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Benefits: 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not true that “first name is a string.” Rather, “First name is _stored as_ a string.”</a:t>
            </a:r>
            <a:endParaRPr lang="en-US" dirty="0" smtClean="0"/>
          </a:p>
          <a:p>
            <a:r>
              <a:rPr lang="en-US" dirty="0" smtClean="0"/>
              <a:t>Arguments</a:t>
            </a:r>
            <a:r>
              <a:rPr lang="en-US" baseline="0" dirty="0" smtClean="0"/>
              <a:t> are more specific</a:t>
            </a:r>
          </a:p>
          <a:p>
            <a:r>
              <a:rPr lang="en-US" baseline="0" dirty="0" smtClean="0"/>
              <a:t>Put validations in the particular types</a:t>
            </a:r>
          </a:p>
          <a:p>
            <a:r>
              <a:rPr lang="en-US" baseline="0" dirty="0" smtClean="0"/>
              <a:t>You know when you switched the order – compile error</a:t>
            </a:r>
          </a:p>
          <a:p>
            <a:r>
              <a:rPr lang="en-US" baseline="0" dirty="0" smtClean="0"/>
              <a:t>If you ever do need to change the underlying type, or the validations, or add a field, you have a place to do that. (Encapsulation)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71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Sure,</a:t>
            </a:r>
            <a:r>
              <a:rPr lang="en-US" baseline="0" dirty="0" smtClean="0"/>
              <a:t> it is a lot of </a:t>
            </a:r>
            <a:r>
              <a:rPr lang="en-US" baseline="0" dirty="0" err="1" smtClean="0"/>
              <a:t>cruft</a:t>
            </a:r>
            <a:r>
              <a:rPr lang="en-US" baseline="0" dirty="0" smtClean="0"/>
              <a:t>. But it has a purpose. Think hard about how important correctness is in your program.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77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Specificness</a:t>
            </a:r>
            <a:r>
              <a:rPr lang="en-US" dirty="0" smtClean="0"/>
              <a:t> is another part of strong 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9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more specific.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r>
              <a:rPr lang="en-US" baseline="0" dirty="0" smtClean="0"/>
              <a:t> lists over 25 programming paradigms.</a:t>
            </a:r>
          </a:p>
          <a:p>
            <a:r>
              <a:rPr lang="en-US" baseline="0" dirty="0" smtClean="0"/>
              <a:t>Each paradigm is suited to a particular problem set.</a:t>
            </a:r>
          </a:p>
          <a:p>
            <a:r>
              <a:rPr lang="en-US" baseline="0" dirty="0" smtClean="0"/>
              <a:t>Each presents its own way of solving problems. The more we know, the more tools we have – not necessarily to use to solve the problem, either. We have more ways of thinking about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78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Laziness as a programmer virtue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84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around how to get something, instead of getting it every time.</a:t>
            </a:r>
          </a:p>
          <a:p>
            <a:endParaRPr lang="en-US" dirty="0" smtClean="0"/>
          </a:p>
          <a:p>
            <a:r>
              <a:rPr lang="en-US" dirty="0" smtClean="0"/>
              <a:t>Of course we do lazy initialization, such as in Hibernate. But that bites us because we’re not passing the full “how</a:t>
            </a:r>
            <a:r>
              <a:rPr lang="en-US" baseline="0" dirty="0" smtClean="0"/>
              <a:t> to do it” back to the remote-invocation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1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passing around the result of some </a:t>
            </a:r>
            <a:r>
              <a:rPr lang="en-US" baseline="0" dirty="0" smtClean="0"/>
              <a:t>calculation, we’re passing around how to get that result.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result expressions in a conditional – one of those will never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75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Haskell can be very tricky to debug because</a:t>
            </a:r>
            <a:r>
              <a:rPr lang="en-US" baseline="0" dirty="0" smtClean="0"/>
              <a:t> of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F#’s Lazy type can also be used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64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3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03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Scala</a:t>
            </a:r>
            <a:r>
              <a:rPr lang="en-US" dirty="0" smtClean="0"/>
              <a:t> recognizes that each class has methods that operate on the class, without belonging in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61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data from behavior?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0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 solve problems more effectively.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3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principle,</a:t>
            </a:r>
            <a:r>
              <a:rPr lang="en-US" baseline="0" dirty="0" smtClean="0"/>
              <a:t> we will see these six points.</a:t>
            </a:r>
          </a:p>
          <a:p>
            <a:r>
              <a:rPr lang="en-US" baseline="0" dirty="0" smtClean="0"/>
              <a:t>Counterclockwise, people, because this talk is about learning new ways to think.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point is: for</a:t>
            </a:r>
            <a:r>
              <a:rPr lang="en-US" baseline="0" dirty="0" smtClean="0"/>
              <a:t> every variable you change to an immutable value, that’s one fewer thing you have to hold in your 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61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Stateles</a:t>
            </a:r>
            <a:r>
              <a:rPr lang="en-US" baseline="0" dirty="0" smtClean="0"/>
              <a:t>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Locking is for wimps.</a:t>
            </a:r>
          </a:p>
          <a:p>
            <a:r>
              <a:rPr lang="en-US" dirty="0" smtClean="0"/>
              <a:t>Concurrency</a:t>
            </a:r>
            <a:r>
              <a:rPr lang="en-US" baseline="0" dirty="0" smtClean="0"/>
              <a:t> is, frankly, a great excuse to favor immutability. The real reason is to reduce the moving parts.</a:t>
            </a:r>
          </a:p>
          <a:p>
            <a:r>
              <a:rPr lang="en-US" baseline="0" dirty="0" smtClean="0"/>
              <a:t>Functional programming tries to reduce moving parts; OO  tries to hide them inside of objects.  We can do better: we can do both.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2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2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6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CA948-8985-4C88-A988-7188DCEE65B3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lang.org/api/current/scala/collection/GenIterable.html" TargetMode="External"/><Relationship Id="rId2" Type="http://schemas.openxmlformats.org/officeDocument/2006/relationships/hyperlink" Target="http://www.scala-lang.org/api/current/scala/I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hyperlink" Target="http://www.scala-lang.org/api/current/scala/Boolean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534400" cy="1470025"/>
          </a:xfrm>
        </p:spPr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Functional eye for the OO guy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What your mother never told you about Java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5410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jessitron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4102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Jessica Kerr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7989" y="-2831186"/>
            <a:ext cx="1530050" cy="85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 smtClean="0"/>
              <a:t>The value of an identifier never changes.</a:t>
            </a:r>
          </a:p>
          <a:p>
            <a:r>
              <a:rPr lang="en-US" dirty="0" smtClean="0"/>
              <a:t>Objects never change state.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err="1" smtClean="0"/>
              <a:t>java.lang.String</a:t>
            </a:r>
            <a:endParaRPr lang="en-US" dirty="0" smtClean="0"/>
          </a:p>
          <a:p>
            <a:r>
              <a:rPr lang="en-US" dirty="0" smtClean="0"/>
              <a:t>Effective Java</a:t>
            </a:r>
            <a:endParaRPr lang="en-US" dirty="0"/>
          </a:p>
          <a:p>
            <a:r>
              <a:rPr lang="en-US" dirty="0" smtClean="0"/>
              <a:t>Message Passing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dirty="0" smtClean="0"/>
              <a:t>The less state that can change, the less you have to think about.</a:t>
            </a:r>
          </a:p>
          <a:p>
            <a:r>
              <a:rPr lang="en-US" dirty="0" smtClean="0"/>
              <a:t>Concurrency!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Immutability in 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 smtClean="0"/>
              <a:t>Pure: everything is immutable.</a:t>
            </a:r>
          </a:p>
          <a:p>
            <a:endParaRPr lang="en-US" dirty="0" smtClean="0"/>
          </a:p>
          <a:p>
            <a:r>
              <a:rPr lang="en-US" dirty="0" smtClean="0"/>
              <a:t>Hybrid: immutable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11276" name="Picture 12" descr="http://greenfield.fortunecity.com/tiger/6/pics/tigerk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06" y="2354669"/>
            <a:ext cx="587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s://encrypted-tbn1.google.com/images?q=tbn:ANd9GcS0zq87NrAepzgDx-TIEX0M9LsX_oc9EQAdjIAL8MsFVjqhjZh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97" y="2454150"/>
            <a:ext cx="751703" cy="5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majicatl.com/files/2011/09/strawberry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92352"/>
            <a:ext cx="738187" cy="7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www.thehstblog.com/uploads/image/tomato(1)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882" y="3521734"/>
            <a:ext cx="824041" cy="82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Immutability in functional languages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2354669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2379382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369085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2369085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18903" y="3551567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5029200" y="2750085"/>
            <a:ext cx="228600" cy="1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6019800" y="275008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5" idx="1"/>
          </p:cNvCxnSpPr>
          <p:nvPr/>
        </p:nvCxnSpPr>
        <p:spPr>
          <a:xfrm flipV="1">
            <a:off x="7010400" y="2735669"/>
            <a:ext cx="228600" cy="1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5831" y="2354669"/>
            <a:ext cx="3014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fruit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242884" y="3670957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dirty="0" err="1" smtClean="0"/>
              <a:t>ruit.add</a:t>
            </a:r>
            <a:r>
              <a:rPr lang="en-US" sz="2800" dirty="0" smtClean="0"/>
              <a:t>(tomato)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261627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38600" y="3932567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6" idx="2"/>
          </p:cNvCxnSpPr>
          <p:nvPr/>
        </p:nvCxnSpPr>
        <p:spPr>
          <a:xfrm flipH="1" flipV="1">
            <a:off x="4648200" y="3141382"/>
            <a:ext cx="751703" cy="41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4" descr="http://farm4.static.flickr.com/3527/3939478230_468de8b2c8_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55" y="2498540"/>
            <a:ext cx="638429" cy="47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encrypted-tbn1.google.com/images?q=tbn:ANd9GcSFgX1o73_GKjegThHdyDlb0OFhxWQmr66dLfqplJ8YF_nfvqCSB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13" y="3748632"/>
            <a:ext cx="800101" cy="80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61" y="228600"/>
            <a:ext cx="8229600" cy="1143000"/>
          </a:xfrm>
        </p:spPr>
        <p:txBody>
          <a:bodyPr/>
          <a:lstStyle/>
          <a:p>
            <a:r>
              <a:rPr lang="en-US" dirty="0" smtClean="0"/>
              <a:t>Immutability in </a:t>
            </a:r>
            <a:r>
              <a:rPr lang="en-US" dirty="0"/>
              <a:t>J</a:t>
            </a:r>
            <a:r>
              <a:rPr lang="en-US" dirty="0" smtClean="0"/>
              <a:t>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final</a:t>
            </a:r>
          </a:p>
          <a:p>
            <a:r>
              <a:rPr lang="en-US" dirty="0"/>
              <a:t>I</a:t>
            </a:r>
            <a:r>
              <a:rPr lang="en-US" dirty="0" smtClean="0"/>
              <a:t>mmutable collections</a:t>
            </a:r>
          </a:p>
        </p:txBody>
      </p:sp>
      <p:pic>
        <p:nvPicPr>
          <p:cNvPr id="5" name="Picture 8" descr="https://encrypted-tbn1.google.com/images?q=tbn:ANd9GcS0zq87NrAepzgDx-TIEX0M9LsX_oc9EQAdjIAL8MsFVjqhjZ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58" y="3871798"/>
            <a:ext cx="751703" cy="5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ajicatl.com/files/2011/09/strawberry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61" y="3810000"/>
            <a:ext cx="738187" cy="7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78561" y="3797030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9161" y="3786733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9761" y="3786733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3740561" y="4167733"/>
            <a:ext cx="228600" cy="1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731161" y="4167733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5721761" y="4153317"/>
            <a:ext cx="228600" cy="1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http://farm4.static.flickr.com/3527/3939478230_468de8b2c8_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616" y="3916188"/>
            <a:ext cx="638429" cy="47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Immutability in Java</a:t>
            </a:r>
            <a:endParaRPr lang="en-US" dirty="0"/>
          </a:p>
        </p:txBody>
      </p:sp>
      <p:pic>
        <p:nvPicPr>
          <p:cNvPr id="8194" name="Picture 2" descr="http://www.bellybytes.com/food/images/guav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52800"/>
            <a:ext cx="2266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2362200"/>
            <a:ext cx="691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ImmutableMap.copyOf</a:t>
            </a:r>
            <a:r>
              <a:rPr lang="en-US" sz="2800" dirty="0" smtClean="0"/>
              <a:t>(</a:t>
            </a:r>
            <a:r>
              <a:rPr lang="en-US" sz="2800" dirty="0" err="1" smtClean="0"/>
              <a:t>mutableMap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0480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ImmutableList.of</a:t>
            </a:r>
            <a:r>
              <a:rPr lang="en-US" sz="2800" dirty="0" smtClean="0"/>
              <a:t>(item, item, item)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Immutability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smtClean="0"/>
              <a:t>Sometimes data and behavior really should be separate.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022" y="492550"/>
            <a:ext cx="7772400" cy="1470025"/>
          </a:xfrm>
        </p:spPr>
        <p:txBody>
          <a:bodyPr/>
          <a:lstStyle/>
          <a:p>
            <a:r>
              <a:rPr lang="en-US" dirty="0" smtClean="0"/>
              <a:t>Verbs are people too</a:t>
            </a:r>
            <a:endParaRPr lang="en-US" dirty="0"/>
          </a:p>
        </p:txBody>
      </p:sp>
      <p:pic>
        <p:nvPicPr>
          <p:cNvPr id="5" name="Picture 3" descr="C:\Users\jessitron\Documents\Dell WebCam Central\Snap Photos\120306-22175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t="2838" b="24730"/>
          <a:stretch/>
        </p:blipFill>
        <p:spPr bwMode="auto">
          <a:xfrm>
            <a:off x="2079978" y="1914439"/>
            <a:ext cx="4670854" cy="33116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Functions are values. They can be passed around just like data.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developer’s creed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am more than an Object-Oriented Developer.</a:t>
            </a:r>
          </a:p>
          <a:p>
            <a:pPr marL="0" indent="0">
              <a:buNone/>
            </a:pPr>
            <a:r>
              <a:rPr lang="en-US" dirty="0" smtClean="0"/>
              <a:t>I am a solver of problems, a creator of solutions.</a:t>
            </a:r>
          </a:p>
          <a:p>
            <a:pPr marL="0" indent="0">
              <a:buNone/>
            </a:pPr>
            <a:r>
              <a:rPr lang="en-US" dirty="0" smtClean="0"/>
              <a:t>I will approach each problem with an open mind and solve it as best my team can devise.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Strategy pattern</a:t>
            </a:r>
          </a:p>
          <a:p>
            <a:r>
              <a:rPr lang="en-US" dirty="0" smtClean="0"/>
              <a:t>Command pattern</a:t>
            </a:r>
          </a:p>
        </p:txBody>
      </p:sp>
      <p:sp>
        <p:nvSpPr>
          <p:cNvPr id="4" name="Oval 3"/>
          <p:cNvSpPr/>
          <p:nvPr/>
        </p:nvSpPr>
        <p:spPr>
          <a:xfrm>
            <a:off x="4800600" y="3352800"/>
            <a:ext cx="1371600" cy="10668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35052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What</a:t>
            </a:r>
            <a:endParaRPr lang="en-US" dirty="0"/>
          </a:p>
        </p:txBody>
      </p:sp>
      <p:cxnSp>
        <p:nvCxnSpPr>
          <p:cNvPr id="9" name="Curved Connector 8"/>
          <p:cNvCxnSpPr>
            <a:stCxn id="4" idx="2"/>
            <a:endCxn id="5" idx="3"/>
          </p:cNvCxnSpPr>
          <p:nvPr/>
        </p:nvCxnSpPr>
        <p:spPr>
          <a:xfrm rot="10800000" flipV="1">
            <a:off x="3429000" y="3886200"/>
            <a:ext cx="1371600" cy="342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pic>
        <p:nvPicPr>
          <p:cNvPr id="14338" name="Picture 2" descr="https://encrypted-tbn3.google.com/images?q=tbn:ANd9GcQ1Bd8gNng22LuR5s6NH2qmYEp1nNB2oRoEPJJz3iIj4R6EdbBY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52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876800" y="1992527"/>
            <a:ext cx="28194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urved Connector 7"/>
          <p:cNvCxnSpPr>
            <a:stCxn id="6" idx="2"/>
          </p:cNvCxnSpPr>
          <p:nvPr/>
        </p:nvCxnSpPr>
        <p:spPr>
          <a:xfrm rot="10800000" flipV="1">
            <a:off x="4114800" y="2564026"/>
            <a:ext cx="762000" cy="7887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1862" y="25640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2438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 (                    )</a:t>
            </a:r>
            <a:endParaRPr lang="en-US" dirty="0"/>
          </a:p>
        </p:txBody>
      </p:sp>
      <p:pic>
        <p:nvPicPr>
          <p:cNvPr id="14" name="Picture 12" descr="http://greenfield.fortunecity.com/tiger/6/pics/tigerk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84" y="2076676"/>
            <a:ext cx="701887" cy="91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Passing around instructions is useful.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5120"/>
            <a:ext cx="716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Verbs in 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Functions are full data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 in Java</a:t>
            </a:r>
            <a:endParaRPr lang="en-US" dirty="0"/>
          </a:p>
        </p:txBody>
      </p:sp>
      <p:pic>
        <p:nvPicPr>
          <p:cNvPr id="9218" name="Picture 2" descr="http://www.bellybytes.com/food/images/guav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55" y="3368932"/>
            <a:ext cx="2266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9324" y="1634251"/>
            <a:ext cx="79412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Function&lt;</a:t>
            </a:r>
            <a:r>
              <a:rPr lang="en-US" sz="2400" dirty="0" err="1" smtClean="0"/>
              <a:t>String,String</a:t>
            </a:r>
            <a:r>
              <a:rPr lang="en-US" sz="2400" dirty="0" smtClean="0"/>
              <a:t>&gt; </a:t>
            </a:r>
            <a:r>
              <a:rPr lang="en-US" sz="2400" dirty="0" err="1" smtClean="0"/>
              <a:t>reformatBugLine</a:t>
            </a:r>
            <a:r>
              <a:rPr lang="en-US" sz="2400" dirty="0" smtClean="0"/>
              <a:t> = new Function&lt;String, String&gt;() {</a:t>
            </a:r>
          </a:p>
          <a:p>
            <a:r>
              <a:rPr lang="en-US" sz="2400" dirty="0" smtClean="0"/>
              <a:t>    public String apply(String input) {</a:t>
            </a:r>
          </a:p>
          <a:p>
            <a:r>
              <a:rPr lang="en-US" sz="2400" dirty="0" smtClean="0"/>
              <a:t>      String[] words = </a:t>
            </a:r>
            <a:r>
              <a:rPr lang="en-US" sz="2400" dirty="0" err="1" smtClean="0"/>
              <a:t>input.split</a:t>
            </a:r>
            <a:r>
              <a:rPr lang="en-US" sz="2400" dirty="0" smtClean="0"/>
              <a:t>(" ");</a:t>
            </a:r>
          </a:p>
          <a:p>
            <a:r>
              <a:rPr lang="en-US" sz="2400" dirty="0" smtClean="0"/>
              <a:t>      return "Saw the bug at " + words[0] + " on " + word[1];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  };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9064" y="516255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Iterables.transform</a:t>
            </a:r>
            <a:r>
              <a:rPr lang="en-US" sz="2800" dirty="0" smtClean="0"/>
              <a:t>(</a:t>
            </a:r>
            <a:r>
              <a:rPr lang="en-US" sz="2800" dirty="0" err="1" smtClean="0"/>
              <a:t>bugLines</a:t>
            </a:r>
            <a:r>
              <a:rPr lang="en-US" sz="2800" dirty="0" smtClean="0"/>
              <a:t>, </a:t>
            </a:r>
            <a:r>
              <a:rPr lang="en-US" sz="2800" dirty="0" err="1" smtClean="0"/>
              <a:t>reformatBugLine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Declarative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Say what you’re doing, not how you’re doing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Refactoring: single-line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240"/>
            <a:ext cx="8229600" cy="43329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USER_NAME, count(*), max(</a:t>
            </a:r>
            <a:r>
              <a:rPr lang="en-US" dirty="0" err="1" smtClean="0"/>
              <a:t>update_date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From USER_ROLES</a:t>
            </a:r>
          </a:p>
          <a:p>
            <a:pPr marL="0" indent="0">
              <a:buNone/>
            </a:pPr>
            <a:r>
              <a:rPr lang="en-US" dirty="0" smtClean="0"/>
              <a:t>Where USER_ID = :</a:t>
            </a:r>
            <a:r>
              <a:rPr lang="en-US" dirty="0" err="1" smtClean="0"/>
              <a:t>userId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by USER_NAME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smtClean="0"/>
              <a:t>Readable code</a:t>
            </a:r>
          </a:p>
          <a:p>
            <a:r>
              <a:rPr lang="en-US" dirty="0" smtClean="0"/>
              <a:t>Familiar != readable</a:t>
            </a:r>
          </a:p>
          <a:p>
            <a:r>
              <a:rPr lang="en-US" dirty="0" smtClean="0"/>
              <a:t>Abstraction at a smaller scale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love about 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5400"/>
            <a:ext cx="4762500" cy="2867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5" y="1143000"/>
            <a:ext cx="5035550" cy="45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3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 style in 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65532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 small functions</a:t>
            </a:r>
          </a:p>
          <a:p>
            <a:r>
              <a:rPr lang="en-US" dirty="0" smtClean="0"/>
              <a:t>One-line collection processing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37338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linesFromFile.filter</a:t>
            </a:r>
            <a:r>
              <a:rPr lang="en-US" sz="2800" dirty="0" smtClean="0"/>
              <a:t> ( _.</a:t>
            </a:r>
            <a:r>
              <a:rPr lang="en-US" sz="2800" dirty="0" err="1" smtClean="0"/>
              <a:t>startsWith</a:t>
            </a:r>
            <a:r>
              <a:rPr lang="en-US" sz="2800" dirty="0" smtClean="0"/>
              <a:t>(“BUG”))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 style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88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for (String line : list) {</a:t>
            </a:r>
          </a:p>
          <a:p>
            <a:r>
              <a:rPr lang="en-US" sz="2800" dirty="0" smtClean="0"/>
              <a:t>      if (</a:t>
            </a:r>
            <a:r>
              <a:rPr lang="en-US" sz="2800" dirty="0" err="1" smtClean="0"/>
              <a:t>line.startsWith</a:t>
            </a:r>
            <a:r>
              <a:rPr lang="en-US" sz="2800" dirty="0" smtClean="0"/>
              <a:t>("BUG")) {</a:t>
            </a:r>
          </a:p>
          <a:p>
            <a:r>
              <a:rPr lang="en-US" sz="2800" dirty="0" smtClean="0"/>
              <a:t>        report(line);</a:t>
            </a:r>
          </a:p>
          <a:p>
            <a:r>
              <a:rPr lang="en-US" sz="2800" dirty="0" smtClean="0"/>
              <a:t>      }</a:t>
            </a:r>
          </a:p>
          <a:p>
            <a:r>
              <a:rPr lang="en-US" sz="2800" dirty="0" smtClean="0"/>
              <a:t> }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 style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6589" y="3048000"/>
            <a:ext cx="575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reportAll</a:t>
            </a:r>
            <a:r>
              <a:rPr lang="en-US" sz="2800" dirty="0" smtClean="0"/>
              <a:t>(</a:t>
            </a:r>
            <a:r>
              <a:rPr lang="en-US" sz="2800" dirty="0" err="1" smtClean="0"/>
              <a:t>filterForBugs</a:t>
            </a:r>
            <a:r>
              <a:rPr lang="en-US" sz="2800" dirty="0" smtClean="0"/>
              <a:t>(list));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828800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List&lt;String&gt;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bugLines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new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LinkedList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&lt;String&gt;();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for (String line : list)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if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line.startsWith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("BUG"))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bugLines.add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(line);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}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eturn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bugLines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 style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590799"/>
            <a:ext cx="6096000" cy="2677656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final Predicate&lt;String&gt;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startsWithBug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new Predicate&lt;String&gt;()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public boolean apply(String s)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  return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s.startsWith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("BUG");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}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};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773" y="1793241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Iterable&lt;String&gt; </a:t>
            </a:r>
            <a:r>
              <a:rPr lang="en-US" sz="28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bugLines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= filter(list, </a:t>
            </a:r>
            <a:r>
              <a:rPr lang="en-US" sz="28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startsWithBug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);</a:t>
            </a:r>
            <a:endParaRPr lang="en-US" sz="2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 descr="http://www.bellybytes.com/food/images/guav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54" y="3559619"/>
            <a:ext cx="2083762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828800" y="274638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Declarative style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Null Is Your Enemy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null reference is not a valid object reference. Let’s stop treating it like one.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43863" y="1619250"/>
            <a:ext cx="1750541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Thingiebob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doStuff</a:t>
            </a:r>
            <a:r>
              <a:rPr lang="en-US" dirty="0" smtClean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3943350"/>
            <a:ext cx="1746422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NullThingiebob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doStuff</a:t>
            </a:r>
            <a:r>
              <a:rPr lang="en-US" dirty="0" smtClean="0"/>
              <a:t>() {}</a:t>
            </a:r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H="1" flipV="1">
            <a:off x="4819134" y="3219450"/>
            <a:ext cx="1311877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46405" y="3943350"/>
            <a:ext cx="1828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SomeThingiebob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doStuff</a:t>
            </a:r>
            <a:r>
              <a:rPr lang="en-US" dirty="0" smtClean="0"/>
              <a:t>() {…}</a:t>
            </a:r>
          </a:p>
        </p:txBody>
      </p:sp>
      <p:cxnSp>
        <p:nvCxnSpPr>
          <p:cNvPr id="13" name="Straight Arrow Connector 12"/>
          <p:cNvCxnSpPr>
            <a:stCxn id="12" idx="0"/>
            <a:endCxn id="5" idx="2"/>
          </p:cNvCxnSpPr>
          <p:nvPr/>
        </p:nvCxnSpPr>
        <p:spPr>
          <a:xfrm flipV="1">
            <a:off x="3560805" y="3219450"/>
            <a:ext cx="1258329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5100" y="2681111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NPE</a:t>
            </a:r>
            <a:endParaRPr lang="en-US" sz="9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2476500" y="1318230"/>
            <a:ext cx="4191000" cy="4267200"/>
          </a:xfrm>
          <a:prstGeom prst="noSmoking">
            <a:avLst/>
          </a:prstGeom>
          <a:solidFill>
            <a:srgbClr val="FF0000">
              <a:alpha val="77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150" y="274638"/>
            <a:ext cx="667265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Defeating null in functional languages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11608" y="1600200"/>
            <a:ext cx="1750541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Option&lt;T&gt;</a:t>
            </a:r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92594" y="3924300"/>
            <a:ext cx="1746422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None</a:t>
            </a:r>
          </a:p>
        </p:txBody>
      </p:sp>
      <p:cxnSp>
        <p:nvCxnSpPr>
          <p:cNvPr id="6" name="Straight Arrow Connector 5"/>
          <p:cNvCxnSpPr>
            <a:stCxn id="5" idx="0"/>
            <a:endCxn id="4" idx="2"/>
          </p:cNvCxnSpPr>
          <p:nvPr/>
        </p:nvCxnSpPr>
        <p:spPr>
          <a:xfrm flipH="1" flipV="1">
            <a:off x="4186879" y="3200400"/>
            <a:ext cx="1278926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14150" y="3924300"/>
            <a:ext cx="1828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Some&lt;T&gt;</a:t>
            </a:r>
          </a:p>
        </p:txBody>
      </p:sp>
      <p:cxnSp>
        <p:nvCxnSpPr>
          <p:cNvPr id="8" name="Straight Arrow Connector 7"/>
          <p:cNvCxnSpPr>
            <a:stCxn id="7" idx="0"/>
            <a:endCxn id="4" idx="2"/>
          </p:cNvCxnSpPr>
          <p:nvPr/>
        </p:nvCxnSpPr>
        <p:spPr>
          <a:xfrm flipV="1">
            <a:off x="2928550" y="3200400"/>
            <a:ext cx="1258329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programming will solve all our problems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2590800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No.</a:t>
            </a:r>
            <a:endParaRPr lang="en-US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3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Defeating null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561844"/>
            <a:ext cx="50865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if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banana.isPresent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())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String contents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banana.get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();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}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881" y="198120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Optional&lt;String&gt; banana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Optional.of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("banana");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Optional&lt;String&gt;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noBanana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Optional.absent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();</a:t>
            </a:r>
          </a:p>
        </p:txBody>
      </p:sp>
      <p:pic>
        <p:nvPicPr>
          <p:cNvPr id="7170" name="Picture 2" descr="http://www.bellybytes.com/food/images/gu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0"/>
            <a:ext cx="2266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Defeating null in 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454876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Optional.fromNullable</a:t>
            </a:r>
            <a:r>
              <a:rPr lang="en-US" sz="2800" dirty="0" smtClean="0"/>
              <a:t>(</a:t>
            </a:r>
            <a:r>
              <a:rPr lang="en-US" sz="2800" dirty="0" err="1" smtClean="0"/>
              <a:t>mightBeNull</a:t>
            </a:r>
            <a:r>
              <a:rPr lang="en-US" sz="2800" dirty="0" smtClean="0"/>
              <a:t>);</a:t>
            </a:r>
            <a:endParaRPr lang="en-US" sz="2800" dirty="0" smtClean="0"/>
          </a:p>
        </p:txBody>
      </p:sp>
      <p:pic>
        <p:nvPicPr>
          <p:cNvPr id="4098" name="Picture 2" descr="http://www.bellybytes.com/food/images/gu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124200"/>
            <a:ext cx="2266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Strong typing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the wrong type of data is passed in, the compiler complains.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Java is strongly typed, right?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pic>
        <p:nvPicPr>
          <p:cNvPr id="205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222" y="1599539"/>
            <a:ext cx="2743200" cy="36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Wave 5"/>
          <p:cNvSpPr/>
          <p:nvPr/>
        </p:nvSpPr>
        <p:spPr>
          <a:xfrm>
            <a:off x="838200" y="2362200"/>
            <a:ext cx="7620000" cy="1143000"/>
          </a:xfrm>
          <a:prstGeom prst="doubleWav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28789"/>
              </p:ext>
            </p:extLst>
          </p:nvPr>
        </p:nvGraphicFramePr>
        <p:xfrm>
          <a:off x="1386443" y="2615724"/>
          <a:ext cx="6393339" cy="548640"/>
        </p:xfrm>
        <a:graphic>
          <a:graphicData uri="http://schemas.openxmlformats.org/drawingml/2006/table">
            <a:tbl>
              <a:tblPr/>
              <a:tblGrid>
                <a:gridCol w="63933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/>
                        </a:rPr>
                        <a:t>The beginning of wisdom is to call things by their right names</a:t>
                      </a:r>
                      <a:r>
                        <a:rPr lang="en-US" dirty="0" smtClean="0">
                          <a:latin typeface="Verdana"/>
                        </a:rPr>
                        <a:t>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5888" y="2616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 typing in functional languages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</a:t>
            </a:r>
            <a:r>
              <a:rPr lang="en-US" dirty="0" err="1" smtClean="0"/>
              <a:t>FirstName</a:t>
            </a:r>
            <a:r>
              <a:rPr lang="en-US" dirty="0" smtClean="0"/>
              <a:t> = String   			// Haskell type alias</a:t>
            </a:r>
          </a:p>
          <a:p>
            <a:endParaRPr lang="en-US" dirty="0"/>
          </a:p>
          <a:p>
            <a:r>
              <a:rPr lang="en-US" dirty="0" smtClean="0"/>
              <a:t>data User = User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EmailAddress</a:t>
            </a:r>
            <a:r>
              <a:rPr lang="en-US" dirty="0" smtClean="0"/>
              <a:t>  	// Haskell data type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 typing in functional languages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905000"/>
            <a:ext cx="624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List [+A]                   // from </a:t>
            </a:r>
            <a:r>
              <a:rPr lang="en-US" dirty="0" err="1" smtClean="0"/>
              <a:t>Scaladoc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indexOf</a:t>
            </a:r>
            <a:r>
              <a:rPr lang="en-US" b="1" dirty="0"/>
              <a:t> [B &gt;: A] (</a:t>
            </a:r>
            <a:r>
              <a:rPr lang="en-US" b="1" dirty="0" err="1"/>
              <a:t>elem</a:t>
            </a:r>
            <a:r>
              <a:rPr lang="en-US" b="1" dirty="0"/>
              <a:t>: B): </a:t>
            </a:r>
            <a:r>
              <a:rPr lang="en-US" b="1" u="sng" dirty="0" err="1" smtClean="0">
                <a:hlinkClick r:id="rId2"/>
              </a:rPr>
              <a:t>Int</a:t>
            </a:r>
            <a:endParaRPr lang="en-US" b="1" u="sng" dirty="0" smtClean="0"/>
          </a:p>
          <a:p>
            <a:pPr fontAlgn="base"/>
            <a:endParaRPr lang="en-US" b="1" dirty="0" smtClean="0"/>
          </a:p>
          <a:p>
            <a:pPr fontAlgn="base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b="1" dirty="0" smtClean="0"/>
              <a:t> </a:t>
            </a:r>
            <a:r>
              <a:rPr lang="en-US" b="1" dirty="0" err="1" smtClean="0"/>
              <a:t>sameElements</a:t>
            </a:r>
            <a:r>
              <a:rPr lang="en-US" b="1" dirty="0"/>
              <a:t> (that: </a:t>
            </a:r>
            <a:r>
              <a:rPr lang="en-US" b="1" dirty="0" err="1">
                <a:hlinkClick r:id="rId3"/>
              </a:rPr>
              <a:t>GenIterable</a:t>
            </a:r>
            <a:r>
              <a:rPr lang="en-US" b="1" dirty="0"/>
              <a:t>[A]): </a:t>
            </a:r>
            <a:r>
              <a:rPr lang="en-US" b="1" u="sng" dirty="0">
                <a:hlinkClick r:id="rId4"/>
              </a:rPr>
              <a:t>Boolean</a:t>
            </a:r>
            <a:endParaRPr lang="en-US" b="1" dirty="0"/>
          </a:p>
          <a:p>
            <a:pPr fontAlgn="base"/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Strong typing in 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912" y="48630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User(</a:t>
            </a:r>
            <a:r>
              <a:rPr lang="en-US" dirty="0" err="1" smtClean="0"/>
              <a:t>FirstName</a:t>
            </a:r>
            <a:r>
              <a:rPr lang="en-US" dirty="0" smtClean="0"/>
              <a:t> name, </a:t>
            </a:r>
            <a:r>
              <a:rPr lang="en-US" dirty="0" err="1" smtClean="0"/>
              <a:t>EmailAddress</a:t>
            </a:r>
            <a:r>
              <a:rPr lang="en-US" dirty="0" smtClean="0"/>
              <a:t> login)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1371600"/>
            <a:ext cx="4267200" cy="3139321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FirstName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public final String </a:t>
            </a:r>
            <a:r>
              <a:rPr lang="en-US" dirty="0" err="1" smtClean="0"/>
              <a:t>stringValue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public </a:t>
            </a:r>
            <a:r>
              <a:rPr lang="en-US" dirty="0" err="1" smtClean="0"/>
              <a:t>FirstName</a:t>
            </a:r>
            <a:r>
              <a:rPr lang="en-US" dirty="0" smtClean="0"/>
              <a:t>(final String value)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this.stringValue</a:t>
            </a:r>
            <a:r>
              <a:rPr lang="en-US" dirty="0" smtClean="0"/>
              <a:t> = value;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public String </a:t>
            </a:r>
            <a:r>
              <a:rPr lang="en-US" dirty="0" err="1" smtClean="0"/>
              <a:t>toString</a:t>
            </a:r>
            <a:r>
              <a:rPr lang="en-US" dirty="0" smtClean="0"/>
              <a:t>() {...}</a:t>
            </a:r>
            <a:br>
              <a:rPr lang="en-US" dirty="0" smtClean="0"/>
            </a:br>
            <a:r>
              <a:rPr lang="en-US" dirty="0" smtClean="0"/>
              <a:t>   public boolean equals() {...}</a:t>
            </a:r>
            <a:br>
              <a:rPr lang="en-US" dirty="0" smtClean="0"/>
            </a:br>
            <a:r>
              <a:rPr lang="en-US" dirty="0" smtClean="0"/>
              <a:t>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() {...}</a:t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Programming paradigms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Imperative</a:t>
            </a:r>
          </a:p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Aspect-oriented</a:t>
            </a:r>
          </a:p>
          <a:p>
            <a:r>
              <a:rPr lang="en-US" dirty="0" smtClean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6451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295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793241"/>
            <a:ext cx="10281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User(</a:t>
            </a:r>
            <a:r>
              <a:rPr lang="en-US" sz="2400" dirty="0" err="1"/>
              <a:t>f</a:t>
            </a:r>
            <a:r>
              <a:rPr lang="en-US" sz="2400" dirty="0" err="1" smtClean="0"/>
              <a:t>irstName</a:t>
            </a:r>
            <a:r>
              <a:rPr lang="en-US" sz="2400" dirty="0" smtClean="0"/>
              <a:t>(“Joe”),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emailAddress</a:t>
            </a:r>
            <a:r>
              <a:rPr lang="en-US" sz="2400" dirty="0" smtClean="0"/>
              <a:t>(“joe@gmail.com”));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72111" y="3048000"/>
            <a:ext cx="7843289" cy="1569660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static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(String value)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return new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(value);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Strong typing in Java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399" y="21336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boolean </a:t>
            </a:r>
            <a:r>
              <a:rPr lang="en-US" sz="2400" dirty="0" err="1" smtClean="0"/>
              <a:t>validateUser</a:t>
            </a:r>
            <a:r>
              <a:rPr lang="en-US" sz="2400" dirty="0" smtClean="0"/>
              <a:t>(User user) 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EmailAddress</a:t>
            </a:r>
            <a:r>
              <a:rPr lang="en-US" sz="2400" dirty="0" smtClean="0"/>
              <a:t> email = </a:t>
            </a:r>
            <a:r>
              <a:rPr lang="en-US" sz="2400" dirty="0" err="1" smtClean="0"/>
              <a:t>user.getEmailAddress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// exercise business logic</a:t>
            </a:r>
          </a:p>
          <a:p>
            <a:r>
              <a:rPr lang="en-US" sz="2400" dirty="0" smtClean="0"/>
              <a:t>    return true;   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Strong typing in Java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1088" y="1793241"/>
            <a:ext cx="7811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boolean validate(</a:t>
            </a:r>
            <a:r>
              <a:rPr lang="en-US" dirty="0" err="1" smtClean="0"/>
              <a:t>HasEmailAddress</a:t>
            </a:r>
            <a:r>
              <a:rPr lang="en-US" dirty="0" smtClean="0"/>
              <a:t> anything)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EmailAddress</a:t>
            </a:r>
            <a:r>
              <a:rPr lang="en-US" dirty="0" smtClean="0"/>
              <a:t> email = </a:t>
            </a:r>
            <a:r>
              <a:rPr lang="en-US" dirty="0" err="1" smtClean="0"/>
              <a:t>anything.getEmailAddress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// exercise business logic</a:t>
            </a:r>
          </a:p>
          <a:p>
            <a:r>
              <a:rPr lang="en-US" dirty="0" smtClean="0"/>
              <a:t>    return true;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639900"/>
            <a:ext cx="4724400" cy="923330"/>
          </a:xfrm>
          <a:prstGeom prst="rect">
            <a:avLst/>
          </a:prstGeom>
          <a:blipFill dpi="0" rotWithShape="1">
            <a:blip r:embed="rId4">
              <a:alphaModFix amt="19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 interface </a:t>
            </a:r>
            <a:r>
              <a:rPr lang="en-US" dirty="0" err="1" smtClean="0"/>
              <a:t>HasEmailAddress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EmailAddress</a:t>
            </a:r>
            <a:r>
              <a:rPr lang="en-US" dirty="0" smtClean="0"/>
              <a:t> </a:t>
            </a:r>
            <a:r>
              <a:rPr lang="en-US" dirty="0" err="1" smtClean="0"/>
              <a:t>getEmailAddress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Strong typing in Java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Delaying evaluation of an expression until the last responsible moment.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780" y="2352094"/>
            <a:ext cx="4655820" cy="423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Providers, Factories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39056" y="3505200"/>
            <a:ext cx="445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SQL Cursors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6096000" cy="575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You may never even need it.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04800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Separate “what to do” from “when to stop.”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Lazy evaluation in 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Haskell is lazy by default</a:t>
            </a:r>
          </a:p>
          <a:p>
            <a:endParaRPr lang="en-US" dirty="0" smtClean="0"/>
          </a:p>
          <a:p>
            <a:r>
              <a:rPr lang="en-US" dirty="0" smtClean="0"/>
              <a:t>F# provides a Lazy&lt;_&gt; type</a:t>
            </a:r>
          </a:p>
          <a:p>
            <a:endParaRPr lang="en-US" dirty="0"/>
          </a:p>
          <a:p>
            <a:r>
              <a:rPr lang="en-US" dirty="0" smtClean="0"/>
              <a:t>Infinite sequences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Lazy evaluation in </a:t>
            </a:r>
            <a:r>
              <a:rPr lang="en-US" dirty="0"/>
              <a:t>J</a:t>
            </a:r>
            <a:r>
              <a:rPr lang="en-US" dirty="0" smtClean="0"/>
              <a:t>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6705600" cy="3840163"/>
          </a:xfrm>
        </p:spPr>
        <p:txBody>
          <a:bodyPr/>
          <a:lstStyle/>
          <a:p>
            <a:r>
              <a:rPr lang="en-US" dirty="0" smtClean="0"/>
              <a:t>Callable</a:t>
            </a:r>
          </a:p>
          <a:p>
            <a:endParaRPr lang="en-US" dirty="0" smtClean="0"/>
          </a:p>
          <a:p>
            <a:r>
              <a:rPr lang="en-US" dirty="0" smtClean="0"/>
              <a:t>Iterable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352550"/>
            <a:ext cx="8610600" cy="48320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bugCount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0;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String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nextLine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file.readLine();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while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bugCount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&lt; 40)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if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nextLine.startsWith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("BUG"))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String[] words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nextLine.split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(" ");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report("Saw the bug at "+words[0]+" on "+ words[1]);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bugCount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++;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}</a:t>
            </a: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waitUntilFileHasMoreData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(file);</a:t>
            </a: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nextLine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file.readLine();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200" y="1885950"/>
            <a:ext cx="4800600" cy="3733800"/>
            <a:chOff x="457200" y="1143000"/>
            <a:chExt cx="4800600" cy="3733800"/>
          </a:xfrm>
        </p:grpSpPr>
        <p:sp>
          <p:nvSpPr>
            <p:cNvPr id="9" name="Rectangle 8"/>
            <p:cNvSpPr/>
            <p:nvPr/>
          </p:nvSpPr>
          <p:spPr>
            <a:xfrm>
              <a:off x="457200" y="1143000"/>
              <a:ext cx="4800600" cy="381000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" y="4114800"/>
              <a:ext cx="4800600" cy="762000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1428750"/>
            <a:ext cx="3276600" cy="2971800"/>
            <a:chOff x="457200" y="685800"/>
            <a:chExt cx="3276600" cy="2971800"/>
          </a:xfrm>
        </p:grpSpPr>
        <p:sp>
          <p:nvSpPr>
            <p:cNvPr id="7" name="Rectangle 6"/>
            <p:cNvSpPr/>
            <p:nvPr/>
          </p:nvSpPr>
          <p:spPr>
            <a:xfrm>
              <a:off x="457200" y="685800"/>
              <a:ext cx="2667000" cy="381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1600200"/>
              <a:ext cx="2286000" cy="3048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3276600"/>
              <a:ext cx="1905000" cy="381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7700" y="2724150"/>
            <a:ext cx="4686300" cy="2057400"/>
            <a:chOff x="647700" y="1981200"/>
            <a:chExt cx="4686300" cy="2057400"/>
          </a:xfrm>
        </p:grpSpPr>
        <p:sp>
          <p:nvSpPr>
            <p:cNvPr id="12" name="Rectangle 11"/>
            <p:cNvSpPr/>
            <p:nvPr/>
          </p:nvSpPr>
          <p:spPr>
            <a:xfrm>
              <a:off x="647700" y="1981200"/>
              <a:ext cx="4686300" cy="381000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3657600"/>
              <a:ext cx="114300" cy="381000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100" y="3181350"/>
            <a:ext cx="7658100" cy="790575"/>
            <a:chOff x="800100" y="2438400"/>
            <a:chExt cx="7658100" cy="790575"/>
          </a:xfrm>
        </p:grpSpPr>
        <p:sp>
          <p:nvSpPr>
            <p:cNvPr id="14" name="Rectangle 13"/>
            <p:cNvSpPr/>
            <p:nvPr/>
          </p:nvSpPr>
          <p:spPr>
            <a:xfrm>
              <a:off x="800100" y="2438400"/>
              <a:ext cx="5067300" cy="38100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9750" y="2847975"/>
              <a:ext cx="6648450" cy="38100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Goals for today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arenR"/>
            </a:pPr>
            <a:r>
              <a:rPr lang="en-US" dirty="0" smtClean="0"/>
              <a:t> Look at functional principles</a:t>
            </a:r>
          </a:p>
          <a:p>
            <a:pPr>
              <a:buAutoNum type="arabicParenR"/>
            </a:pPr>
            <a:r>
              <a:rPr lang="en-US" dirty="0" smtClean="0"/>
              <a:t> Learn how functional programmers solve problems</a:t>
            </a:r>
          </a:p>
          <a:p>
            <a:pPr>
              <a:buAutoNum type="arabicParenR"/>
            </a:pPr>
            <a:r>
              <a:rPr lang="en-US" dirty="0" smtClean="0"/>
              <a:t> Solve more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1843891"/>
            <a:ext cx="807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for (String s : take(new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RandomFileIterable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))                               	.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filterBy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(STARTS_WITH_BUG_PREDICATE)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	.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transformWith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(TRANSFORM_BUG_FUNCTION)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	.limit(40)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	.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asImmutableList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())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report(s);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207662"/>
            <a:ext cx="1333500" cy="38100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1905000"/>
            <a:ext cx="4191000" cy="38100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33524" y="2381250"/>
            <a:ext cx="6010275" cy="381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3524" y="2743200"/>
            <a:ext cx="6848476" cy="381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style</a:t>
            </a:r>
            <a:endParaRPr lang="en-US" dirty="0"/>
          </a:p>
        </p:txBody>
      </p:sp>
      <p:pic>
        <p:nvPicPr>
          <p:cNvPr id="18" name="Picture 2" descr="http://www.bellybytes.com/food/images/guava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24250"/>
            <a:ext cx="2266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0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developer’s creed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 am more than an Object-Oriented Developer.</a:t>
            </a:r>
          </a:p>
          <a:p>
            <a:pPr marL="0" indent="0">
              <a:buNone/>
            </a:pP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 am a solver of problems, a creator of solutions.</a:t>
            </a:r>
          </a:p>
          <a:p>
            <a:pPr marL="0" indent="0">
              <a:buNone/>
            </a:pP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 will approach each problem with an open mind and solve it as best my team can devise.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62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Every new tool &amp; paradigm seems to help me at work in a surprisingly recursive &amp; backwards-compatible way. 			@</a:t>
            </a:r>
            <a:r>
              <a:rPr lang="en-US" sz="2800" dirty="0" err="1" smtClean="0"/>
              <a:t>coridrew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429000"/>
            <a:ext cx="260278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Jessica Kerr</a:t>
            </a:r>
            <a:r>
              <a:rPr lang="en-US" dirty="0" smtClean="0"/>
              <a:t>				@</a:t>
            </a:r>
            <a:r>
              <a:rPr lang="en-US" dirty="0" err="1" smtClean="0"/>
              <a:t>jessitron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Jessitron.blogspot.com</a:t>
            </a:r>
          </a:p>
          <a:p>
            <a:pPr marL="0" indent="0">
              <a:buNone/>
            </a:pPr>
            <a:r>
              <a:rPr lang="en-US" dirty="0" smtClean="0"/>
              <a:t>jessitron@gmail.com</a:t>
            </a:r>
          </a:p>
          <a:p>
            <a:pPr marL="0" indent="0">
              <a:buNone/>
            </a:pPr>
            <a:r>
              <a:rPr lang="en-US" dirty="0" smtClean="0"/>
              <a:t>(where are the slides posted?)</a:t>
            </a:r>
          </a:p>
          <a:p>
            <a:pPr marL="0" indent="0">
              <a:buNone/>
            </a:pPr>
            <a:r>
              <a:rPr lang="en-US" dirty="0" smtClean="0"/>
              <a:t>Look for me at KCDC, April 27-28 kcdc.info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78233" y="1588412"/>
            <a:ext cx="1530050" cy="85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Given a particular set of inputs, the function always returns the same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are easier when methods depend only on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is not predictable, is it ever really tested?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Referential transparency in 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functional -&gt; no mutable state, no side effects.</a:t>
            </a:r>
          </a:p>
          <a:p>
            <a:r>
              <a:rPr lang="en-US" dirty="0" smtClean="0"/>
              <a:t>Every function is referentially transparent.</a:t>
            </a:r>
          </a:p>
          <a:p>
            <a:r>
              <a:rPr lang="en-US" dirty="0" smtClean="0"/>
              <a:t>In real life: side effects are localized and called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Referential transparency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methods are not evil if:</a:t>
            </a:r>
          </a:p>
          <a:p>
            <a:r>
              <a:rPr lang="en-US" dirty="0"/>
              <a:t> </a:t>
            </a:r>
            <a:r>
              <a:rPr lang="en-US" dirty="0" smtClean="0"/>
              <a:t>- no internal state</a:t>
            </a:r>
          </a:p>
          <a:p>
            <a:r>
              <a:rPr lang="en-US" dirty="0"/>
              <a:t> </a:t>
            </a:r>
            <a:r>
              <a:rPr lang="en-US" dirty="0" smtClean="0"/>
              <a:t>- no side effects</a:t>
            </a:r>
          </a:p>
          <a:p>
            <a:r>
              <a:rPr lang="en-US" dirty="0"/>
              <a:t> </a:t>
            </a:r>
            <a:r>
              <a:rPr lang="en-US" dirty="0" smtClean="0"/>
              <a:t>- test, test, test!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Encapsulation is not always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hide complexity when you can reduce it.</a:t>
            </a:r>
          </a:p>
          <a:p>
            <a:r>
              <a:rPr lang="en-US" dirty="0" smtClean="0"/>
              <a:t>Example of the </a:t>
            </a:r>
            <a:r>
              <a:rPr lang="en-US" dirty="0" err="1" smtClean="0"/>
              <a:t>UrlUtilImpl</a:t>
            </a:r>
            <a:r>
              <a:rPr lang="en-US" dirty="0" smtClean="0"/>
              <a:t> class?</a:t>
            </a:r>
          </a:p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Stop compilation of code that uses data in an invalid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22525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762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Immutability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1752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Verbs Are People Too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667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Declarative Style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37338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 Is Your Enemy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471616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Strong Typing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8900" y="5562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Lazy Evaluation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53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89753" y="0"/>
            <a:ext cx="616449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599" y="762000"/>
            <a:ext cx="18288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Principle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905000"/>
            <a:ext cx="21336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What is it?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349578"/>
            <a:ext cx="32004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We already do it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5562600"/>
            <a:ext cx="35052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What’s the point?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1411" y="4324864"/>
            <a:ext cx="22479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Functional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057400"/>
            <a:ext cx="1725827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Java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11787</TotalTime>
  <Words>2269</Words>
  <Application>Microsoft Office PowerPoint</Application>
  <PresentationFormat>On-screen Show (4:3)</PresentationFormat>
  <Paragraphs>407</Paragraphs>
  <Slides>69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Functional eye for the OO guy</vt:lpstr>
      <vt:lpstr>developer’s creed</vt:lpstr>
      <vt:lpstr>What do we love about OO?</vt:lpstr>
      <vt:lpstr>Functional programming will solve all our problems</vt:lpstr>
      <vt:lpstr>Programming paradigms</vt:lpstr>
      <vt:lpstr>Goals for today</vt:lpstr>
      <vt:lpstr>PowerPoint Presentation</vt:lpstr>
      <vt:lpstr>PowerPoint Presentation</vt:lpstr>
      <vt:lpstr>Immutability</vt:lpstr>
      <vt:lpstr>What is it?</vt:lpstr>
      <vt:lpstr>We already do it</vt:lpstr>
      <vt:lpstr>What’s the point?</vt:lpstr>
      <vt:lpstr>Immutability in functional languages</vt:lpstr>
      <vt:lpstr>Immutability in functional languages</vt:lpstr>
      <vt:lpstr>Immutability in Java</vt:lpstr>
      <vt:lpstr>Immutability in Java</vt:lpstr>
      <vt:lpstr>Immutability in Java</vt:lpstr>
      <vt:lpstr>Verbs are people too</vt:lpstr>
      <vt:lpstr>What is it?</vt:lpstr>
      <vt:lpstr>We already do it</vt:lpstr>
      <vt:lpstr>We already do it</vt:lpstr>
      <vt:lpstr>What’s the point?</vt:lpstr>
      <vt:lpstr>Verbs in functional languages</vt:lpstr>
      <vt:lpstr>Verbs in Java</vt:lpstr>
      <vt:lpstr>Declarative style</vt:lpstr>
      <vt:lpstr>What is it?</vt:lpstr>
      <vt:lpstr>We already do it</vt:lpstr>
      <vt:lpstr>We already do it</vt:lpstr>
      <vt:lpstr>What’s the point?</vt:lpstr>
      <vt:lpstr>Declarative style in functional languages</vt:lpstr>
      <vt:lpstr>Declarative style in Java</vt:lpstr>
      <vt:lpstr>Declarative style in Java</vt:lpstr>
      <vt:lpstr>Declarative style in Java</vt:lpstr>
      <vt:lpstr>PowerPoint Presentation</vt:lpstr>
      <vt:lpstr>Null Is Your Enemy</vt:lpstr>
      <vt:lpstr>What is it?</vt:lpstr>
      <vt:lpstr>We already do it</vt:lpstr>
      <vt:lpstr>What’s the point?</vt:lpstr>
      <vt:lpstr>Defeating null in functional languages</vt:lpstr>
      <vt:lpstr>Defeating null in Java</vt:lpstr>
      <vt:lpstr>Defeating null in Java</vt:lpstr>
      <vt:lpstr>Strong typing</vt:lpstr>
      <vt:lpstr>What is it?</vt:lpstr>
      <vt:lpstr>We already do it</vt:lpstr>
      <vt:lpstr>We already do it</vt:lpstr>
      <vt:lpstr>What’s the point?</vt:lpstr>
      <vt:lpstr>Strong typing in functional languages</vt:lpstr>
      <vt:lpstr>Strong typing in functional languages</vt:lpstr>
      <vt:lpstr>Strong typing in Java</vt:lpstr>
      <vt:lpstr>Strong typing in Java</vt:lpstr>
      <vt:lpstr>PowerPoint Presentation</vt:lpstr>
      <vt:lpstr>Strong typing in Java</vt:lpstr>
      <vt:lpstr>Lazy evaluation</vt:lpstr>
      <vt:lpstr>What is it?</vt:lpstr>
      <vt:lpstr>We already do it</vt:lpstr>
      <vt:lpstr>What’s the point?</vt:lpstr>
      <vt:lpstr>Lazy evaluation in functional languages</vt:lpstr>
      <vt:lpstr>Lazy evaluation in Java</vt:lpstr>
      <vt:lpstr>Imperative Java</vt:lpstr>
      <vt:lpstr>Functional style</vt:lpstr>
      <vt:lpstr>developer’s creed</vt:lpstr>
      <vt:lpstr>PowerPoint Presentation</vt:lpstr>
      <vt:lpstr>Thank you</vt:lpstr>
      <vt:lpstr>Referential transparency</vt:lpstr>
      <vt:lpstr>We already do it</vt:lpstr>
      <vt:lpstr>What is the point?</vt:lpstr>
      <vt:lpstr>Referential transparency in functional languages</vt:lpstr>
      <vt:lpstr>Referential transparency in java</vt:lpstr>
      <vt:lpstr>Encapsulation is not always the solution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jessitron</dc:creator>
  <cp:lastModifiedBy>jessitron</cp:lastModifiedBy>
  <cp:revision>75</cp:revision>
  <dcterms:created xsi:type="dcterms:W3CDTF">2012-02-28T03:01:30Z</dcterms:created>
  <dcterms:modified xsi:type="dcterms:W3CDTF">2012-03-07T07:28:32Z</dcterms:modified>
</cp:coreProperties>
</file>