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notesMasterIdLst>
    <p:notesMasterId r:id="rId3"/>
  </p:notesMasterIdLst>
  <p:sldIdLst>
    <p:sldId id="275" r:id="rId2"/>
  </p:sldIdLst>
  <p:sldSz cx="21383625" cy="302752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C178D-96DF-8B59-751F-0237F62663ED}" name="Paul, Jürgen" initials="JP" userId="S::bt308394@myubt.de::fc777b76-b4d4-4daf-a7b2-3f9864d429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CCF"/>
    <a:srgbClr val="A2232C"/>
    <a:srgbClr val="ECA6AB"/>
    <a:srgbClr val="CD2D38"/>
    <a:srgbClr val="4733C4"/>
    <a:srgbClr val="18B8BD"/>
    <a:srgbClr val="545FC7"/>
    <a:srgbClr val="C02A35"/>
    <a:srgbClr val="7B1B22"/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4" autoAdjust="0"/>
    <p:restoredTop sz="95020" autoAdjust="0"/>
  </p:normalViewPr>
  <p:slideViewPr>
    <p:cSldViewPr snapToGrid="0" showGuides="1">
      <p:cViewPr>
        <p:scale>
          <a:sx n="33" d="100"/>
          <a:sy n="33" d="100"/>
        </p:scale>
        <p:origin x="974" y="-260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25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r">
              <a:defRPr sz="300"/>
            </a:lvl1pPr>
          </a:lstStyle>
          <a:p>
            <a:fld id="{F5F779A3-EDDA-431B-AF07-CD568712874D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38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955" tIns="10978" rIns="21955" bIns="1097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9" y="4925446"/>
            <a:ext cx="5679742" cy="4029840"/>
          </a:xfrm>
          <a:prstGeom prst="rect">
            <a:avLst/>
          </a:prstGeom>
        </p:spPr>
        <p:txBody>
          <a:bodyPr vert="horz" lIns="21955" tIns="10978" rIns="21955" bIns="109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25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r">
              <a:defRPr sz="300"/>
            </a:lvl1pPr>
          </a:lstStyle>
          <a:p>
            <a:fld id="{663BC1B8-8CF5-4A2F-AE81-3AA42D60F4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88B2E4B-1089-94D1-2860-0A26CE7354D0}"/>
              </a:ext>
            </a:extLst>
          </p:cNvPr>
          <p:cNvSpPr/>
          <p:nvPr/>
        </p:nvSpPr>
        <p:spPr>
          <a:xfrm>
            <a:off x="57122" y="5240342"/>
            <a:ext cx="21429235" cy="25034871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hteck 1">
            <a:extLst>
              <a:ext uri="{FF2B5EF4-FFF2-40B4-BE49-F238E27FC236}">
                <a16:creationId xmlns:a16="http://schemas.microsoft.com/office/drawing/2014/main" id="{D2678536-C2CE-CCFA-B314-5E149381F2B3}"/>
              </a:ext>
            </a:extLst>
          </p:cNvPr>
          <p:cNvSpPr>
            <a:spLocks/>
          </p:cNvSpPr>
          <p:nvPr/>
        </p:nvSpPr>
        <p:spPr>
          <a:xfrm>
            <a:off x="186541" y="16576127"/>
            <a:ext cx="4950000" cy="910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47" name="Rechteck 1">
            <a:extLst>
              <a:ext uri="{FF2B5EF4-FFF2-40B4-BE49-F238E27FC236}">
                <a16:creationId xmlns:a16="http://schemas.microsoft.com/office/drawing/2014/main" id="{27F7F46E-F8F3-8697-C2BA-3290F10CB7C5}"/>
              </a:ext>
            </a:extLst>
          </p:cNvPr>
          <p:cNvSpPr>
            <a:spLocks/>
          </p:cNvSpPr>
          <p:nvPr/>
        </p:nvSpPr>
        <p:spPr>
          <a:xfrm>
            <a:off x="5547727" y="16576127"/>
            <a:ext cx="4950000" cy="9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48" name="Rechteck 1">
            <a:extLst>
              <a:ext uri="{FF2B5EF4-FFF2-40B4-BE49-F238E27FC236}">
                <a16:creationId xmlns:a16="http://schemas.microsoft.com/office/drawing/2014/main" id="{1783D117-E1F1-868A-08CF-B7833151A180}"/>
              </a:ext>
            </a:extLst>
          </p:cNvPr>
          <p:cNvSpPr>
            <a:spLocks/>
          </p:cNvSpPr>
          <p:nvPr/>
        </p:nvSpPr>
        <p:spPr>
          <a:xfrm>
            <a:off x="10847051" y="16551404"/>
            <a:ext cx="4950000" cy="9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49" name="Rechteck 1">
            <a:extLst>
              <a:ext uri="{FF2B5EF4-FFF2-40B4-BE49-F238E27FC236}">
                <a16:creationId xmlns:a16="http://schemas.microsoft.com/office/drawing/2014/main" id="{51A12177-0FCD-A117-5694-B07CB067B5B8}"/>
              </a:ext>
            </a:extLst>
          </p:cNvPr>
          <p:cNvSpPr>
            <a:spLocks/>
          </p:cNvSpPr>
          <p:nvPr/>
        </p:nvSpPr>
        <p:spPr>
          <a:xfrm>
            <a:off x="16268768" y="16576127"/>
            <a:ext cx="4950000" cy="9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D976F8F-1924-2833-9FDE-BBD592AEA6C9}"/>
              </a:ext>
            </a:extLst>
          </p:cNvPr>
          <p:cNvSpPr/>
          <p:nvPr/>
        </p:nvSpPr>
        <p:spPr>
          <a:xfrm>
            <a:off x="57125" y="49369"/>
            <a:ext cx="21360598" cy="2375803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A506C52-2225-C394-DE53-CC3FA7ED9F4B}"/>
              </a:ext>
            </a:extLst>
          </p:cNvPr>
          <p:cNvSpPr/>
          <p:nvPr/>
        </p:nvSpPr>
        <p:spPr>
          <a:xfrm>
            <a:off x="57125" y="1735927"/>
            <a:ext cx="21360598" cy="3367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B7FF5A8-53EF-ACD1-1BD5-448447BDDF81}"/>
              </a:ext>
            </a:extLst>
          </p:cNvPr>
          <p:cNvSpPr/>
          <p:nvPr/>
        </p:nvSpPr>
        <p:spPr>
          <a:xfrm>
            <a:off x="57124" y="1721844"/>
            <a:ext cx="21360600" cy="266288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A7A41FB-DCE4-F96C-1184-90647BDB0B17}"/>
              </a:ext>
            </a:extLst>
          </p:cNvPr>
          <p:cNvSpPr txBox="1"/>
          <p:nvPr/>
        </p:nvSpPr>
        <p:spPr>
          <a:xfrm>
            <a:off x="19219" y="2013175"/>
            <a:ext cx="2136060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1E1E875-79DC-0157-2830-B018677C0A75}"/>
              </a:ext>
            </a:extLst>
          </p:cNvPr>
          <p:cNvSpPr txBox="1"/>
          <p:nvPr/>
        </p:nvSpPr>
        <p:spPr>
          <a:xfrm>
            <a:off x="631166" y="4229132"/>
            <a:ext cx="20136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noProof="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2D83D5-83E2-BDEE-1FDF-304A27496AF7}"/>
              </a:ext>
            </a:extLst>
          </p:cNvPr>
          <p:cNvSpPr/>
          <p:nvPr/>
        </p:nvSpPr>
        <p:spPr>
          <a:xfrm>
            <a:off x="-14862" y="29380671"/>
            <a:ext cx="21656020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Mestl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E398EA9-A530-5E10-F2DC-B8F0CCF10034}"/>
              </a:ext>
            </a:extLst>
          </p:cNvPr>
          <p:cNvSpPr/>
          <p:nvPr/>
        </p:nvSpPr>
        <p:spPr>
          <a:xfrm>
            <a:off x="57122" y="28935211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060FFC-3FA9-A720-CEAE-A87714C8724B}"/>
              </a:ext>
            </a:extLst>
          </p:cNvPr>
          <p:cNvSpPr>
            <a:spLocks/>
          </p:cNvSpPr>
          <p:nvPr/>
        </p:nvSpPr>
        <p:spPr>
          <a:xfrm>
            <a:off x="186541" y="15848852"/>
            <a:ext cx="21032227" cy="727579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Ergebnisse 🏆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A880DFE-0358-5AEE-2901-52F7DCFE246A}"/>
              </a:ext>
            </a:extLst>
          </p:cNvPr>
          <p:cNvSpPr>
            <a:spLocks/>
          </p:cNvSpPr>
          <p:nvPr/>
        </p:nvSpPr>
        <p:spPr>
          <a:xfrm>
            <a:off x="220406" y="26153344"/>
            <a:ext cx="7476942" cy="824313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Literatur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FA780-9853-8DCC-8E85-D0027E4B2187}"/>
              </a:ext>
            </a:extLst>
          </p:cNvPr>
          <p:cNvSpPr>
            <a:spLocks/>
          </p:cNvSpPr>
          <p:nvPr/>
        </p:nvSpPr>
        <p:spPr>
          <a:xfrm>
            <a:off x="318463" y="10537591"/>
            <a:ext cx="9261841" cy="489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8D84797-E1AD-9F73-EAC0-168D7AB82188}"/>
              </a:ext>
            </a:extLst>
          </p:cNvPr>
          <p:cNvSpPr>
            <a:spLocks/>
          </p:cNvSpPr>
          <p:nvPr/>
        </p:nvSpPr>
        <p:spPr>
          <a:xfrm>
            <a:off x="319143" y="10031181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CF8B20A8-1B03-4A2D-653F-D6FAF6833FAE}"/>
              </a:ext>
            </a:extLst>
          </p:cNvPr>
          <p:cNvSpPr>
            <a:spLocks/>
          </p:cNvSpPr>
          <p:nvPr/>
        </p:nvSpPr>
        <p:spPr>
          <a:xfrm>
            <a:off x="319144" y="6303993"/>
            <a:ext cx="9252933" cy="33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9F368E97-2D2E-5C65-3363-C994D847D0EF}"/>
              </a:ext>
            </a:extLst>
          </p:cNvPr>
          <p:cNvSpPr>
            <a:spLocks/>
          </p:cNvSpPr>
          <p:nvPr/>
        </p:nvSpPr>
        <p:spPr>
          <a:xfrm>
            <a:off x="319145" y="553156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Fragestellung❓</a:t>
            </a:r>
            <a:endParaRPr lang="de-DE" sz="44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0A5C6F69-53B7-C5C3-5409-38499900E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187480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753BC8E-8CFE-F8C0-B141-48014DC6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8" y="238429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D82AF66-FC8F-42A3-ABE8-D40CF3C71E2B}"/>
              </a:ext>
            </a:extLst>
          </p:cNvPr>
          <p:cNvSpPr txBox="1"/>
          <p:nvPr/>
        </p:nvSpPr>
        <p:spPr>
          <a:xfrm>
            <a:off x="38170" y="3478814"/>
            <a:ext cx="21360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21E55E-3719-491E-B4D4-5DF08AC100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506035" y="-119571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12F6939-E1D4-48AC-BE93-9F6F2359EE14}"/>
              </a:ext>
            </a:extLst>
          </p:cNvPr>
          <p:cNvSpPr>
            <a:spLocks/>
          </p:cNvSpPr>
          <p:nvPr/>
        </p:nvSpPr>
        <p:spPr>
          <a:xfrm>
            <a:off x="9891220" y="551932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Ziel</a:t>
            </a:r>
            <a:r>
              <a:rPr lang="de-DE" sz="44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9A54AF-2033-47E5-BF13-21FBBB9011A8}"/>
              </a:ext>
            </a:extLst>
          </p:cNvPr>
          <p:cNvSpPr>
            <a:spLocks/>
          </p:cNvSpPr>
          <p:nvPr/>
        </p:nvSpPr>
        <p:spPr>
          <a:xfrm>
            <a:off x="9891219" y="6268845"/>
            <a:ext cx="11224555" cy="9182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de-DE" sz="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63C28E-925F-4412-B7B7-C8FB8C6CD287}"/>
              </a:ext>
            </a:extLst>
          </p:cNvPr>
          <p:cNvSpPr txBox="1"/>
          <p:nvPr/>
        </p:nvSpPr>
        <p:spPr>
          <a:xfrm>
            <a:off x="419187" y="6482422"/>
            <a:ext cx="9227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📰 Wie haben sich Medien über die letzten Jahre verändert?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⚖️ Ist der Journalismus subjektiver geworden?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📈 Gibt es Trends in der Artikelanzahl/-länge?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FB9512-DD41-4107-A830-3F4BF852AA2A}"/>
              </a:ext>
            </a:extLst>
          </p:cNvPr>
          <p:cNvSpPr txBox="1"/>
          <p:nvPr/>
        </p:nvSpPr>
        <p:spPr>
          <a:xfrm>
            <a:off x="9983546" y="6439282"/>
            <a:ext cx="110928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🔍 Analyse von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New York Times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” und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Guardian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“ von 2010 – 2011 und 2020 - 2021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Untersuchung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Objektivität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Polarisierung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Anzahl und Länge der Artikel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🔎Identifikation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langfristigen Trends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im Journalismus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📢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Vergleich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zwischen einer amerikanischen und einer britischen Zeitung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E3D282-4EE7-48B2-B5A4-20B06B168D47}"/>
              </a:ext>
            </a:extLst>
          </p:cNvPr>
          <p:cNvSpPr txBox="1"/>
          <p:nvPr/>
        </p:nvSpPr>
        <p:spPr>
          <a:xfrm>
            <a:off x="439142" y="10960083"/>
            <a:ext cx="9261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💻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Datenbeschaffung: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🌐 Web Scraping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BeautifulSoup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🔗 Nutzung der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beider Zeitungen</a:t>
            </a: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Analyse: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🤖 Sentimentanalyse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📉 Berechnung von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 &amp; Polarisation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💾Speicherung und Visualisierung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SQLite,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Plotly, Streamlit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72864D-895D-3BB4-CCE5-7C56F93D2D41}"/>
              </a:ext>
            </a:extLst>
          </p:cNvPr>
          <p:cNvSpPr txBox="1"/>
          <p:nvPr/>
        </p:nvSpPr>
        <p:spPr>
          <a:xfrm>
            <a:off x="8949817" y="27681514"/>
            <a:ext cx="949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Direkte Zitate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C952ED-F9B5-3131-9049-192ACA68F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703" y="11178314"/>
            <a:ext cx="2124027" cy="27387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8D7A60-C5C2-ADF0-9478-8AEBF5787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0822" y="10945675"/>
            <a:ext cx="5569726" cy="311733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32111B5-9EA9-AA6B-11C0-A3C14198C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46217" y="11045680"/>
            <a:ext cx="2913785" cy="291378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641425-5500-1B16-C63E-C99A0B47222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36271" b="36271"/>
          <a:stretch/>
        </p:blipFill>
        <p:spPr>
          <a:xfrm>
            <a:off x="15706961" y="13911024"/>
            <a:ext cx="5369442" cy="14759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35A352-E364-D02C-407A-9611C4E7A4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8701" t="30507" b="35807"/>
          <a:stretch/>
        </p:blipFill>
        <p:spPr>
          <a:xfrm>
            <a:off x="10171330" y="14082011"/>
            <a:ext cx="5545966" cy="1291683"/>
          </a:xfrm>
          <a:prstGeom prst="rect">
            <a:avLst/>
          </a:prstGeom>
        </p:spPr>
      </p:pic>
      <p:sp>
        <p:nvSpPr>
          <p:cNvPr id="24" name="Rechteck 94">
            <a:extLst>
              <a:ext uri="{FF2B5EF4-FFF2-40B4-BE49-F238E27FC236}">
                <a16:creationId xmlns:a16="http://schemas.microsoft.com/office/drawing/2014/main" id="{401397C9-30A3-6689-4EBB-20B230E1C967}"/>
              </a:ext>
            </a:extLst>
          </p:cNvPr>
          <p:cNvSpPr>
            <a:spLocks/>
          </p:cNvSpPr>
          <p:nvPr/>
        </p:nvSpPr>
        <p:spPr>
          <a:xfrm>
            <a:off x="287181" y="26933068"/>
            <a:ext cx="20824676" cy="191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56739-7DBC-1FA6-C41A-668C96E238F1}"/>
              </a:ext>
            </a:extLst>
          </p:cNvPr>
          <p:cNvSpPr txBox="1"/>
          <p:nvPr/>
        </p:nvSpPr>
        <p:spPr>
          <a:xfrm>
            <a:off x="2155285" y="26813595"/>
            <a:ext cx="7229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Text</a:t>
            </a:r>
          </a:p>
          <a:p>
            <a:pPr algn="just"/>
            <a:endParaRPr lang="de-DE" sz="20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1896088-AA9F-5439-87ED-E690F0A16B22}"/>
              </a:ext>
            </a:extLst>
          </p:cNvPr>
          <p:cNvCxnSpPr>
            <a:cxnSpLocks/>
          </p:cNvCxnSpPr>
          <p:nvPr/>
        </p:nvCxnSpPr>
        <p:spPr>
          <a:xfrm flipV="1">
            <a:off x="3656815" y="26153344"/>
            <a:ext cx="58222" cy="2736275"/>
          </a:xfrm>
          <a:prstGeom prst="line">
            <a:avLst/>
          </a:prstGeom>
          <a:ln w="57150">
            <a:solidFill>
              <a:srgbClr val="EC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4FCBBF-525E-8637-B521-38088A11F09A}"/>
              </a:ext>
            </a:extLst>
          </p:cNvPr>
          <p:cNvGrpSpPr/>
          <p:nvPr/>
        </p:nvGrpSpPr>
        <p:grpSpPr>
          <a:xfrm>
            <a:off x="22250380" y="18984065"/>
            <a:ext cx="6361983" cy="7396521"/>
            <a:chOff x="14134485" y="20753556"/>
            <a:chExt cx="6361983" cy="739652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DD6E99-C416-8835-6230-375679D4C67E}"/>
                </a:ext>
              </a:extLst>
            </p:cNvPr>
            <p:cNvSpPr>
              <a:spLocks/>
            </p:cNvSpPr>
            <p:nvPr/>
          </p:nvSpPr>
          <p:spPr>
            <a:xfrm>
              <a:off x="14134485" y="20760588"/>
              <a:ext cx="6202592" cy="7389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AF23CE4-9515-AF3C-37E8-B6CBD4A29F89}"/>
                </a:ext>
              </a:extLst>
            </p:cNvPr>
            <p:cNvSpPr>
              <a:spLocks/>
            </p:cNvSpPr>
            <p:nvPr/>
          </p:nvSpPr>
          <p:spPr>
            <a:xfrm>
              <a:off x="14139546" y="20753556"/>
              <a:ext cx="6197531" cy="835976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noProof="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835EE6A-0F96-C59F-8829-2C5EDFD32962}"/>
                </a:ext>
              </a:extLst>
            </p:cNvPr>
            <p:cNvSpPr txBox="1"/>
            <p:nvPr/>
          </p:nvSpPr>
          <p:spPr>
            <a:xfrm>
              <a:off x="14289066" y="21843206"/>
              <a:ext cx="6207402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Einfluss von sozialen Medien oder dem Trend zu kürzeren Texten erkennbar.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Beide Zeitungen zeigen eine ähnliche Entwicklung, was auf vergleichbare journalistische Standards hindeutet.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Spricht für eine weiterhin neutrale Berichterstattung.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A5DB40BD-AE90-49CC-B684-A08B086E4906}"/>
              </a:ext>
            </a:extLst>
          </p:cNvPr>
          <p:cNvSpPr txBox="1"/>
          <p:nvPr/>
        </p:nvSpPr>
        <p:spPr>
          <a:xfrm>
            <a:off x="10944609" y="20947035"/>
            <a:ext cx="5150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/>
              <a:t>📉 Artikellänge:</a:t>
            </a:r>
          </a:p>
          <a:p>
            <a:r>
              <a:rPr lang="de-DE" sz="2400" noProof="0" dirty="0"/>
              <a:t>Guardian ca. 800 Wörter pro Artikel</a:t>
            </a:r>
          </a:p>
          <a:p>
            <a:r>
              <a:rPr lang="de-DE" sz="2400" noProof="0" dirty="0"/>
              <a:t>New York Times ca. 1100 Wörter pro Artikel</a:t>
            </a:r>
            <a:br>
              <a:rPr lang="de-DE" sz="2400" noProof="0" dirty="0"/>
            </a:br>
            <a:r>
              <a:rPr lang="de-DE" sz="2400" noProof="0" dirty="0"/>
              <a:t>keine signifikanten Veränderungen</a:t>
            </a:r>
          </a:p>
        </p:txBody>
      </p:sp>
      <p:pic>
        <p:nvPicPr>
          <p:cNvPr id="19" name="Grafik 23">
            <a:extLst>
              <a:ext uri="{FF2B5EF4-FFF2-40B4-BE49-F238E27FC236}">
                <a16:creationId xmlns:a16="http://schemas.microsoft.com/office/drawing/2014/main" id="{7E3565B8-9C95-8554-A2D4-9678AF1C1A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6540" y="16565699"/>
            <a:ext cx="4946591" cy="3712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D6CCD7-D8A9-7A17-BE6D-CE140A303851}"/>
              </a:ext>
            </a:extLst>
          </p:cNvPr>
          <p:cNvSpPr txBox="1"/>
          <p:nvPr/>
        </p:nvSpPr>
        <p:spPr>
          <a:xfrm>
            <a:off x="161821" y="20935006"/>
            <a:ext cx="494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/>
              <a:t>⚖️ Subjektivität:</a:t>
            </a:r>
          </a:p>
          <a:p>
            <a:r>
              <a:rPr lang="de-DE" sz="2400" noProof="0" dirty="0"/>
              <a:t>Opinion-Artikel </a:t>
            </a:r>
            <a:r>
              <a:rPr lang="de-DE" sz="2400" noProof="0" dirty="0">
                <a:sym typeface="Wingdings" panose="05000000000000000000" pitchFamily="2" charset="2"/>
              </a:rPr>
              <a:t> subjektiv</a:t>
            </a:r>
            <a:br>
              <a:rPr lang="de-DE" sz="2400" noProof="0" dirty="0">
                <a:sym typeface="Wingdings" panose="05000000000000000000" pitchFamily="2" charset="2"/>
              </a:rPr>
            </a:br>
            <a:r>
              <a:rPr lang="de-DE" sz="2400" noProof="0" dirty="0">
                <a:sym typeface="Wingdings" panose="05000000000000000000" pitchFamily="2" charset="2"/>
              </a:rPr>
              <a:t>W</a:t>
            </a:r>
            <a:r>
              <a:rPr lang="de-DE" sz="2400" noProof="0" dirty="0"/>
              <a:t>orld-Artikel </a:t>
            </a:r>
            <a:r>
              <a:rPr lang="de-DE" sz="2400" noProof="0" dirty="0">
                <a:sym typeface="Wingdings" panose="05000000000000000000" pitchFamily="2" charset="2"/>
              </a:rPr>
              <a:t> konstant objektiv</a:t>
            </a:r>
          </a:p>
          <a:p>
            <a:r>
              <a:rPr lang="de-DE" sz="2400" noProof="0" dirty="0"/>
              <a:t>Politics-Artikel </a:t>
            </a:r>
            <a:r>
              <a:rPr lang="de-DE" sz="2400" noProof="0" dirty="0">
                <a:sym typeface="Wingdings" panose="05000000000000000000" pitchFamily="2" charset="2"/>
              </a:rPr>
              <a:t> zunehmend objektiv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F9D32-C2BF-D794-CE18-FCF8D383031A}"/>
              </a:ext>
            </a:extLst>
          </p:cNvPr>
          <p:cNvSpPr txBox="1"/>
          <p:nvPr/>
        </p:nvSpPr>
        <p:spPr>
          <a:xfrm>
            <a:off x="16436382" y="20943427"/>
            <a:ext cx="46087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b="1" noProof="0" dirty="0"/>
              <a:t>🔢Artikelanzahl:</a:t>
            </a:r>
            <a:endParaRPr lang="de-DE" sz="2400" noProof="0" dirty="0"/>
          </a:p>
          <a:p>
            <a:r>
              <a:rPr lang="de-DE" sz="2400" noProof="0" dirty="0"/>
              <a:t>Guardian-Artikelanzahl in „Opinion“ ist gesunken</a:t>
            </a:r>
          </a:p>
          <a:p>
            <a:r>
              <a:rPr lang="de-DE" sz="2400" noProof="0" dirty="0"/>
              <a:t>New-York-Times-Artikelanzahl der</a:t>
            </a:r>
          </a:p>
          <a:p>
            <a:r>
              <a:rPr lang="de-DE" sz="2400" noProof="0" dirty="0"/>
              <a:t>Rubrik Politics gestiegen</a:t>
            </a:r>
          </a:p>
        </p:txBody>
      </p:sp>
      <p:pic>
        <p:nvPicPr>
          <p:cNvPr id="50" name="Grafik 23">
            <a:extLst>
              <a:ext uri="{FF2B5EF4-FFF2-40B4-BE49-F238E27FC236}">
                <a16:creationId xmlns:a16="http://schemas.microsoft.com/office/drawing/2014/main" id="{EDC46B7D-5237-34E1-60AA-EB1FF128AB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9431" y="16579992"/>
            <a:ext cx="4946591" cy="371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rafik 23">
            <a:extLst>
              <a:ext uri="{FF2B5EF4-FFF2-40B4-BE49-F238E27FC236}">
                <a16:creationId xmlns:a16="http://schemas.microsoft.com/office/drawing/2014/main" id="{91805B7E-E3D0-7D81-90D6-376AB34A5F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104"/>
          <a:stretch/>
        </p:blipFill>
        <p:spPr bwMode="auto">
          <a:xfrm>
            <a:off x="10855521" y="16594285"/>
            <a:ext cx="4946591" cy="371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rafik 23">
            <a:extLst>
              <a:ext uri="{FF2B5EF4-FFF2-40B4-BE49-F238E27FC236}">
                <a16:creationId xmlns:a16="http://schemas.microsoft.com/office/drawing/2014/main" id="{8F95D5FE-7E8E-8A54-AED1-AC342D4BEE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275213" y="16608578"/>
            <a:ext cx="4946591" cy="371269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73BF7C2-9B81-A147-10DA-7F0093334800}"/>
              </a:ext>
            </a:extLst>
          </p:cNvPr>
          <p:cNvSpPr txBox="1"/>
          <p:nvPr/>
        </p:nvSpPr>
        <p:spPr>
          <a:xfrm>
            <a:off x="5609239" y="20947035"/>
            <a:ext cx="454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/>
              <a:t>📊Polarisation:</a:t>
            </a:r>
          </a:p>
          <a:p>
            <a:pPr marL="342900" indent="-342900">
              <a:buFontTx/>
              <a:buChar char="-"/>
            </a:pPr>
            <a:r>
              <a:rPr lang="de-DE" sz="2400" noProof="0" dirty="0"/>
              <a:t>konstanter Durchschnittswert (0,1)</a:t>
            </a:r>
          </a:p>
          <a:p>
            <a:pPr marL="342900" indent="-342900">
              <a:buFontTx/>
              <a:buChar char="-"/>
            </a:pPr>
            <a:r>
              <a:rPr lang="de-DE" sz="2400" noProof="0" dirty="0"/>
              <a:t>keine negative oder positive Tendenz</a:t>
            </a:r>
          </a:p>
        </p:txBody>
      </p:sp>
      <p:pic>
        <p:nvPicPr>
          <p:cNvPr id="1026" name="Picture 2" descr="5.000+ kostenlose Pfeil und Richtung-Bilder - Pixabay">
            <a:extLst>
              <a:ext uri="{FF2B5EF4-FFF2-40B4-BE49-F238E27FC236}">
                <a16:creationId xmlns:a16="http://schemas.microsoft.com/office/drawing/2014/main" id="{B42A6092-01F2-AFF6-A1DB-0767608A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85" y="22771079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3CE5BFC-5761-4F06-AE99-9711461B33DD}"/>
              </a:ext>
            </a:extLst>
          </p:cNvPr>
          <p:cNvSpPr txBox="1"/>
          <p:nvPr/>
        </p:nvSpPr>
        <p:spPr>
          <a:xfrm>
            <a:off x="11003887" y="23737577"/>
            <a:ext cx="46664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>
                <a:latin typeface="Aptos" panose="020B0004020202020204" pitchFamily="34" charset="0"/>
                <a:cs typeface="Times New Roman" panose="02020603050405020304" pitchFamily="18" charset="0"/>
              </a:rPr>
              <a:t>Kein </a:t>
            </a:r>
            <a:r>
              <a:rPr lang="de-DE" sz="23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Trend zu kürzeren Texten erkennbar („</a:t>
            </a:r>
            <a:r>
              <a:rPr lang="de-DE" sz="2400" dirty="0"/>
              <a:t>Short-Form-Content“, Soziale Medien</a:t>
            </a:r>
            <a:r>
              <a:rPr lang="de-DE" sz="23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de-DE" sz="23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2703F4-CC8A-8C19-E2BE-DA26DB0A76F7}"/>
              </a:ext>
            </a:extLst>
          </p:cNvPr>
          <p:cNvSpPr txBox="1"/>
          <p:nvPr/>
        </p:nvSpPr>
        <p:spPr>
          <a:xfrm>
            <a:off x="254388" y="23437636"/>
            <a:ext cx="534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400" dirty="0"/>
              <a:t>Opinion-Artikel erwartungsgemäß hohe Subjektivität</a:t>
            </a:r>
          </a:p>
          <a:p>
            <a:pPr marL="342900" indent="-342900">
              <a:buFontTx/>
              <a:buChar char="-"/>
            </a:pPr>
            <a:r>
              <a:rPr lang="de-DE" sz="2400" dirty="0"/>
              <a:t>World-Artikel eher Objektiv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4B362D-BA87-C632-E961-3C043566CE63}"/>
              </a:ext>
            </a:extLst>
          </p:cNvPr>
          <p:cNvSpPr txBox="1"/>
          <p:nvPr/>
        </p:nvSpPr>
        <p:spPr>
          <a:xfrm>
            <a:off x="16439418" y="23781029"/>
            <a:ext cx="46087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noProof="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Mögliche Gründe: geänderte redaktionelle Schwerpunkte oder eine veränderte Nachrichtenlage.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0DBFDB-6782-2DB6-B112-2720DEDC4AC1}"/>
              </a:ext>
            </a:extLst>
          </p:cNvPr>
          <p:cNvSpPr txBox="1"/>
          <p:nvPr/>
        </p:nvSpPr>
        <p:spPr>
          <a:xfrm>
            <a:off x="5684982" y="23530219"/>
            <a:ext cx="47800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300" dirty="0"/>
              <a:t>Sehr ähnliche Entwicklung beider Zeitungen</a:t>
            </a:r>
          </a:p>
          <a:p>
            <a:pPr marL="285750" indent="-285750">
              <a:buFontTx/>
              <a:buChar char="-"/>
            </a:pPr>
            <a:r>
              <a:rPr lang="de-DE" sz="2300" dirty="0">
                <a:sym typeface="Wingdings" panose="05000000000000000000" pitchFamily="2" charset="2"/>
              </a:rPr>
              <a:t> </a:t>
            </a:r>
            <a:r>
              <a:rPr lang="de-DE" sz="2300" dirty="0"/>
              <a:t>Vergleichbare standards</a:t>
            </a:r>
          </a:p>
          <a:p>
            <a:pPr marL="285750" indent="-285750">
              <a:buFontTx/>
              <a:buChar char="-"/>
            </a:pPr>
            <a:r>
              <a:rPr lang="de-DE" sz="2300" dirty="0"/>
              <a:t>Etablierte Medien nutzen </a:t>
            </a:r>
            <a:r>
              <a:rPr lang="de-DE" sz="2300" dirty="0">
                <a:solidFill>
                  <a:srgbClr val="FF0000"/>
                </a:solidFill>
              </a:rPr>
              <a:t>Normalisierte </a:t>
            </a:r>
            <a:r>
              <a:rPr lang="de-DE" sz="2300" dirty="0"/>
              <a:t>Sprache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03314-A7A2-51D5-1E0F-EC81FD587D41}"/>
              </a:ext>
            </a:extLst>
          </p:cNvPr>
          <p:cNvSpPr txBox="1"/>
          <p:nvPr/>
        </p:nvSpPr>
        <p:spPr>
          <a:xfrm>
            <a:off x="16323240" y="20207898"/>
            <a:ext cx="49339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/>
              <a:t>Artikelanzahl</a:t>
            </a:r>
            <a:r>
              <a:rPr lang="de-DE" sz="1700" dirty="0"/>
              <a:t> der Rubrik Opinion von „The Guardian“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558C28-63DD-FF80-8F3A-1076F39AE631}"/>
              </a:ext>
            </a:extLst>
          </p:cNvPr>
          <p:cNvSpPr txBox="1"/>
          <p:nvPr/>
        </p:nvSpPr>
        <p:spPr>
          <a:xfrm>
            <a:off x="273139" y="20196480"/>
            <a:ext cx="4933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/>
              <a:t>Subjektivität</a:t>
            </a:r>
            <a:r>
              <a:rPr lang="de-DE" sz="1700" dirty="0"/>
              <a:t> von „The Guardian“ ähnlich „The New York Times“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545517-E3E3-ECBE-AC9D-B9A6B7AF5499}"/>
              </a:ext>
            </a:extLst>
          </p:cNvPr>
          <p:cNvSpPr txBox="1"/>
          <p:nvPr/>
        </p:nvSpPr>
        <p:spPr>
          <a:xfrm>
            <a:off x="5654001" y="20141336"/>
            <a:ext cx="4933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/>
              <a:t>Polarisation</a:t>
            </a:r>
            <a:r>
              <a:rPr lang="de-DE" sz="1700" dirty="0"/>
              <a:t> von „The Guardian“ sehr ähnlich der </a:t>
            </a:r>
          </a:p>
          <a:p>
            <a:r>
              <a:rPr lang="de-DE" sz="1700" dirty="0"/>
              <a:t>„New York Times“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4C66EC-2520-D771-A188-0E840F529826}"/>
              </a:ext>
            </a:extLst>
          </p:cNvPr>
          <p:cNvSpPr txBox="1"/>
          <p:nvPr/>
        </p:nvSpPr>
        <p:spPr>
          <a:xfrm>
            <a:off x="11030675" y="20185782"/>
            <a:ext cx="4933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/>
              <a:t>Wörteranzahl</a:t>
            </a:r>
            <a:r>
              <a:rPr lang="de-DE" sz="1700" dirty="0"/>
              <a:t> der Zeitung „The Guardian“, alle Rubriken vereint</a:t>
            </a:r>
          </a:p>
        </p:txBody>
      </p:sp>
      <p:pic>
        <p:nvPicPr>
          <p:cNvPr id="66" name="Picture 2" descr="5.000+ kostenlose Pfeil und Richtung-Bilder - Pixabay">
            <a:extLst>
              <a:ext uri="{FF2B5EF4-FFF2-40B4-BE49-F238E27FC236}">
                <a16:creationId xmlns:a16="http://schemas.microsoft.com/office/drawing/2014/main" id="{46570FBD-2EC2-ABC1-472D-E8FB0496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17" y="22735876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5.000+ kostenlose Pfeil und Richtung-Bilder - Pixabay">
            <a:extLst>
              <a:ext uri="{FF2B5EF4-FFF2-40B4-BE49-F238E27FC236}">
                <a16:creationId xmlns:a16="http://schemas.microsoft.com/office/drawing/2014/main" id="{F9F85AEA-47EA-BFEC-82E6-681B3F78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411" y="22944876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5.000+ kostenlose Pfeil und Richtung-Bilder - Pixabay">
            <a:extLst>
              <a:ext uri="{FF2B5EF4-FFF2-40B4-BE49-F238E27FC236}">
                <a16:creationId xmlns:a16="http://schemas.microsoft.com/office/drawing/2014/main" id="{6524755C-5BA0-7BF8-A33D-3EEC7BD0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32" y="22969250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365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Times New Roman</vt:lpstr>
      <vt:lpstr>Wingdings</vt:lpstr>
      <vt:lpstr>Office 2013 – 2022-Design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Hübner</dc:creator>
  <cp:lastModifiedBy>Levi Blu</cp:lastModifiedBy>
  <cp:revision>170</cp:revision>
  <cp:lastPrinted>2025-02-09T17:26:35Z</cp:lastPrinted>
  <dcterms:created xsi:type="dcterms:W3CDTF">2015-09-02T12:45:28Z</dcterms:created>
  <dcterms:modified xsi:type="dcterms:W3CDTF">2025-02-13T20:55:15Z</dcterms:modified>
</cp:coreProperties>
</file>