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3"/>
  </p:notesMasterIdLst>
  <p:sldIdLst>
    <p:sldId id="275" r:id="rId2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32C"/>
    <a:srgbClr val="ECA6AB"/>
    <a:srgbClr val="CD2D38"/>
    <a:srgbClr val="4733C4"/>
    <a:srgbClr val="18B8BD"/>
    <a:srgbClr val="F4CCCF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856" autoAdjust="0"/>
  </p:normalViewPr>
  <p:slideViewPr>
    <p:cSldViewPr snapToGrid="0" showGuides="1">
      <p:cViewPr>
        <p:scale>
          <a:sx n="75" d="100"/>
          <a:sy n="75" d="100"/>
        </p:scale>
        <p:origin x="62" y="-7901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25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r">
              <a:defRPr sz="300"/>
            </a:lvl1pPr>
          </a:lstStyle>
          <a:p>
            <a:fld id="{F5F779A3-EDDA-431B-AF07-CD568712874D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38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955" tIns="10978" rIns="21955" bIns="1097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9" y="4925446"/>
            <a:ext cx="5679742" cy="4029840"/>
          </a:xfrm>
          <a:prstGeom prst="rect">
            <a:avLst/>
          </a:prstGeom>
        </p:spPr>
        <p:txBody>
          <a:bodyPr vert="horz" lIns="21955" tIns="10978" rIns="21955" bIns="109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25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r">
              <a:defRPr sz="300"/>
            </a:lvl1pPr>
          </a:lstStyle>
          <a:p>
            <a:fld id="{663BC1B8-8CF5-4A2F-AE81-3AA42D60F4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-45610" y="5651869"/>
            <a:ext cx="21360598" cy="23446700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11514" y="24685"/>
            <a:ext cx="21360598" cy="2375803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11514" y="1711243"/>
            <a:ext cx="21360598" cy="3367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11513" y="1697160"/>
            <a:ext cx="21360600" cy="266288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-26392" y="1988491"/>
            <a:ext cx="2136060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dirty="0">
                <a:solidFill>
                  <a:srgbClr val="A2232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585555" y="4389108"/>
            <a:ext cx="20136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7235" y="29157625"/>
            <a:ext cx="21361527" cy="1092904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</a:t>
            </a:r>
            <a:r>
              <a:rPr lang="de-DE" sz="4657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Mestl</a:t>
            </a:r>
            <a:r>
              <a:rPr lang="de-DE" sz="4657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11511" y="28910527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DD6E99-C416-8835-6230-375679D4C67E}"/>
              </a:ext>
            </a:extLst>
          </p:cNvPr>
          <p:cNvSpPr>
            <a:spLocks/>
          </p:cNvSpPr>
          <p:nvPr/>
        </p:nvSpPr>
        <p:spPr>
          <a:xfrm>
            <a:off x="14840492" y="16541601"/>
            <a:ext cx="6356924" cy="939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F23CE4-9515-AF3C-37E8-B6CBD4A29F89}"/>
              </a:ext>
            </a:extLst>
          </p:cNvPr>
          <p:cNvSpPr>
            <a:spLocks/>
          </p:cNvSpPr>
          <p:nvPr/>
        </p:nvSpPr>
        <p:spPr>
          <a:xfrm>
            <a:off x="14845552" y="16534570"/>
            <a:ext cx="6356923" cy="73659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A8401BF-6F63-1B59-D17C-4BAED99551A0}"/>
              </a:ext>
            </a:extLst>
          </p:cNvPr>
          <p:cNvSpPr>
            <a:spLocks/>
          </p:cNvSpPr>
          <p:nvPr/>
        </p:nvSpPr>
        <p:spPr>
          <a:xfrm>
            <a:off x="272852" y="17073097"/>
            <a:ext cx="7368267" cy="9657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272852" y="16603166"/>
            <a:ext cx="7368267" cy="710403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Ergebnisse 🏆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4391BC1-8EB6-EE21-230A-1C5A4E0D0BF2}"/>
              </a:ext>
            </a:extLst>
          </p:cNvPr>
          <p:cNvSpPr>
            <a:spLocks/>
          </p:cNvSpPr>
          <p:nvPr/>
        </p:nvSpPr>
        <p:spPr>
          <a:xfrm>
            <a:off x="68637" y="27836813"/>
            <a:ext cx="21036280" cy="109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266725" y="28077148"/>
            <a:ext cx="11169942" cy="592866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272852" y="10880061"/>
            <a:ext cx="9261841" cy="553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273532" y="10373651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273533" y="6646463"/>
            <a:ext cx="9252933" cy="33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273534" y="587403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Fragestellung❓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56739-7DBC-1FA6-C41A-668C96E238F1}"/>
              </a:ext>
            </a:extLst>
          </p:cNvPr>
          <p:cNvSpPr txBox="1"/>
          <p:nvPr/>
        </p:nvSpPr>
        <p:spPr>
          <a:xfrm>
            <a:off x="1114758" y="28310994"/>
            <a:ext cx="1941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Wuellen</a:t>
            </a: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2" y="162796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67" y="213745"/>
            <a:ext cx="3205044" cy="1327242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1896088-AA9F-5439-87ED-E690F0A16B22}"/>
              </a:ext>
            </a:extLst>
          </p:cNvPr>
          <p:cNvCxnSpPr>
            <a:cxnSpLocks/>
          </p:cNvCxnSpPr>
          <p:nvPr/>
        </p:nvCxnSpPr>
        <p:spPr>
          <a:xfrm flipH="1" flipV="1">
            <a:off x="11359333" y="26930918"/>
            <a:ext cx="22368" cy="2112753"/>
          </a:xfrm>
          <a:prstGeom prst="line">
            <a:avLst/>
          </a:prstGeom>
          <a:ln w="57150">
            <a:solidFill>
              <a:srgbClr val="EC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-7441" y="3544975"/>
            <a:ext cx="21360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dirty="0">
                <a:solidFill>
                  <a:srgbClr val="A2232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460424" y="-144255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9845609" y="586179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Ziel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9845609" y="6662994"/>
            <a:ext cx="11224555" cy="9409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373576" y="6824892"/>
            <a:ext cx="922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📰 Wie haben sich Medieninhalte über die letzten Jahre verändert?</a:t>
            </a:r>
          </a:p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 Ist der Journalismus objektiver oder subjektiver geworden?</a:t>
            </a:r>
          </a:p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Gibt es Trends in der Artikelanzahl/länge?</a:t>
            </a:r>
          </a:p>
          <a:p>
            <a:endParaRPr lang="de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9937935" y="6781752"/>
            <a:ext cx="110928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Analyse von „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York Times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und „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Guardian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von 2010 – 2011 und 2020 - 2021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Untersuchung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von </a:t>
            </a:r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Objektivität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Polarisierung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Anzahl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Länge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Artikel</a:t>
            </a:r>
          </a:p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🔎Identifikation von 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langfristigen Trends</a:t>
            </a:r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 Journalismus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📢 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Vergleich</a:t>
            </a:r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Berichterstattung in verschiedenen gesellschaftlichen und politischen Kontexten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315825" y="11241527"/>
            <a:ext cx="92106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Datenbeschaffung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🌐 Web Scraping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🔗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Nutzung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beider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Zeitungen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🤖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Sentimentanalyse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📉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Berechnung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von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Subjektivität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Polarisation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💾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Speicherung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Visualisierung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SQLite,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DB40BD-AE90-49CC-B684-A08B086E4906}"/>
              </a:ext>
            </a:extLst>
          </p:cNvPr>
          <p:cNvSpPr txBox="1"/>
          <p:nvPr/>
        </p:nvSpPr>
        <p:spPr>
          <a:xfrm>
            <a:off x="366657" y="17640256"/>
            <a:ext cx="711005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Artikellänge: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Guardian ca. 800 Wörter pro Artikel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NY Times ca. 1100 Wörter pro Artikel</a:t>
            </a:r>
            <a:b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keine signifikanten Veränderungen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📊Polarisation:</a:t>
            </a:r>
            <a:endParaRPr lang="de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konstanter Durchschnittswert von 0,1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keine negative oder positive Tendenz erkennbar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</a:t>
            </a:r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Subjektivität:</a:t>
            </a:r>
          </a:p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Opinion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-Artikel 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subjektiv</a:t>
            </a:r>
            <a:b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orld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-Artikel 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konstant objektiv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-Artikel 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zunehmend objektiv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🔢Artikelanzahl: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Guardian-Artikelanzahl ist gesunken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New-York-Times-Artikelanzahl der Rubrik </a:t>
            </a:r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gestiegen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72864D-895D-3BB4-CCE5-7C56F93D2D41}"/>
              </a:ext>
            </a:extLst>
          </p:cNvPr>
          <p:cNvSpPr txBox="1"/>
          <p:nvPr/>
        </p:nvSpPr>
        <p:spPr>
          <a:xfrm>
            <a:off x="11613881" y="27157356"/>
            <a:ext cx="949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Direkte Zitate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4860A1-9E2D-6404-42BD-FE5A43EE5081}"/>
              </a:ext>
            </a:extLst>
          </p:cNvPr>
          <p:cNvSpPr>
            <a:spLocks/>
          </p:cNvSpPr>
          <p:nvPr/>
        </p:nvSpPr>
        <p:spPr>
          <a:xfrm>
            <a:off x="9900099" y="28104481"/>
            <a:ext cx="11219483" cy="58972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835EE6A-0F96-C59F-8829-2C5EDFD32962}"/>
              </a:ext>
            </a:extLst>
          </p:cNvPr>
          <p:cNvSpPr txBox="1"/>
          <p:nvPr/>
        </p:nvSpPr>
        <p:spPr>
          <a:xfrm>
            <a:off x="14995073" y="18024947"/>
            <a:ext cx="62074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Kein Einfluss von sozialen Medien oder dem Trend zu kürzeren Texten erkennbar.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Beide Zeitungen zeigen eine ähnliche Entwicklung, was auf vergleichbare journalistische Standards hindeutet.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Spricht für eine weiterhin neutrale Berichterstattung.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Mögliche Gründe: geänderte redaktionelle Schwerpunkte oder eine veränderte Nachrichtenlage.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70534D61-CDFE-474A-339A-0AB8BEEAB909}"/>
              </a:ext>
            </a:extLst>
          </p:cNvPr>
          <p:cNvSpPr/>
          <p:nvPr/>
        </p:nvSpPr>
        <p:spPr>
          <a:xfrm>
            <a:off x="7201249" y="18305926"/>
            <a:ext cx="1532188" cy="580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Grafik 23" descr="Artikelanzahl - Guardian - Opinion - Days">
            <a:extLst>
              <a:ext uri="{FF2B5EF4-FFF2-40B4-BE49-F238E27FC236}">
                <a16:creationId xmlns:a16="http://schemas.microsoft.com/office/drawing/2014/main" id="{23208AE9-2B61-D9CD-A83E-3DFA32739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10" y="16222789"/>
            <a:ext cx="5117542" cy="383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C952ED-F9B5-3131-9049-192ACA68F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9013" y="11677927"/>
            <a:ext cx="2361631" cy="30451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8D7A60-C5C2-ADF0-9478-8AEBF5787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840" y="11683843"/>
            <a:ext cx="5569726" cy="311733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32111B5-9EA9-AA6B-11C0-A3C14198C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85976" y="11538753"/>
            <a:ext cx="3248179" cy="32481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641425-5500-1B16-C63E-C99A0B47222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36271" b="36271"/>
          <a:stretch/>
        </p:blipFill>
        <p:spPr>
          <a:xfrm>
            <a:off x="15710049" y="14709956"/>
            <a:ext cx="5369442" cy="14759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35A352-E364-D02C-407A-9611C4E7A43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8701" t="30507" b="35807"/>
          <a:stretch/>
        </p:blipFill>
        <p:spPr>
          <a:xfrm>
            <a:off x="9754994" y="14820581"/>
            <a:ext cx="5545966" cy="1291683"/>
          </a:xfrm>
          <a:prstGeom prst="rect">
            <a:avLst/>
          </a:prstGeom>
        </p:spPr>
      </p:pic>
      <p:sp>
        <p:nvSpPr>
          <p:cNvPr id="54" name="Pfeil: nach rechts 21">
            <a:extLst>
              <a:ext uri="{FF2B5EF4-FFF2-40B4-BE49-F238E27FC236}">
                <a16:creationId xmlns:a16="http://schemas.microsoft.com/office/drawing/2014/main" id="{AF7A0520-AD8F-EBE1-2182-0641680742A4}"/>
              </a:ext>
            </a:extLst>
          </p:cNvPr>
          <p:cNvSpPr/>
          <p:nvPr/>
        </p:nvSpPr>
        <p:spPr>
          <a:xfrm>
            <a:off x="7201249" y="20584372"/>
            <a:ext cx="1532188" cy="580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Pfeil: nach rechts 21">
            <a:extLst>
              <a:ext uri="{FF2B5EF4-FFF2-40B4-BE49-F238E27FC236}">
                <a16:creationId xmlns:a16="http://schemas.microsoft.com/office/drawing/2014/main" id="{D0976170-E048-0C02-1F60-017FB2F33133}"/>
              </a:ext>
            </a:extLst>
          </p:cNvPr>
          <p:cNvSpPr/>
          <p:nvPr/>
        </p:nvSpPr>
        <p:spPr>
          <a:xfrm>
            <a:off x="7201249" y="22862818"/>
            <a:ext cx="1532188" cy="580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Pfeil: nach rechts 21">
            <a:extLst>
              <a:ext uri="{FF2B5EF4-FFF2-40B4-BE49-F238E27FC236}">
                <a16:creationId xmlns:a16="http://schemas.microsoft.com/office/drawing/2014/main" id="{A665BC97-4429-A222-6352-F78733EDF6D9}"/>
              </a:ext>
            </a:extLst>
          </p:cNvPr>
          <p:cNvSpPr/>
          <p:nvPr/>
        </p:nvSpPr>
        <p:spPr>
          <a:xfrm>
            <a:off x="7201249" y="25141264"/>
            <a:ext cx="1532188" cy="580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Grafik 19" descr="Polarisation - Guardian - Together">
            <a:extLst>
              <a:ext uri="{FF2B5EF4-FFF2-40B4-BE49-F238E27FC236}">
                <a16:creationId xmlns:a16="http://schemas.microsoft.com/office/drawing/2014/main" id="{D340636C-99DA-F9EB-435F-902FB7DBAB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10" y="20007644"/>
            <a:ext cx="5117542" cy="383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rafik 17" descr="Subjektivität - NYT - All">
            <a:extLst>
              <a:ext uri="{FF2B5EF4-FFF2-40B4-BE49-F238E27FC236}">
                <a16:creationId xmlns:a16="http://schemas.microsoft.com/office/drawing/2014/main" id="{24223019-F8CB-F9BA-26F9-4A1B1F87B7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050" y="23812922"/>
            <a:ext cx="5117543" cy="3838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3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294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– 2022-Design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164</cp:revision>
  <cp:lastPrinted>2025-02-09T17:26:35Z</cp:lastPrinted>
  <dcterms:created xsi:type="dcterms:W3CDTF">2015-09-02T12:45:28Z</dcterms:created>
  <dcterms:modified xsi:type="dcterms:W3CDTF">2025-02-09T17:33:25Z</dcterms:modified>
</cp:coreProperties>
</file>