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720" r:id="rId1"/>
  </p:sldMasterIdLst>
  <p:notesMasterIdLst>
    <p:notesMasterId r:id="rId3"/>
  </p:notesMasterIdLst>
  <p:sldIdLst>
    <p:sldId id="278" r:id="rId2"/>
  </p:sldIdLst>
  <p:sldSz cx="21636038" cy="30456188"/>
  <p:notesSz cx="7099300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94" userDrawn="1">
          <p15:clr>
            <a:srgbClr val="A4A3A4"/>
          </p15:clr>
        </p15:guide>
        <p15:guide id="2" pos="681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E2C178D-96DF-8B59-751F-0237F62663ED}" name="Paul, Jürgen" initials="JP" userId="S::bt308394@myubt.de::fc777b76-b4d4-4daf-a7b2-3f9864d4295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CCCF"/>
    <a:srgbClr val="A2232C"/>
    <a:srgbClr val="ECA6AB"/>
    <a:srgbClr val="CD2D38"/>
    <a:srgbClr val="4733C4"/>
    <a:srgbClr val="18B8BD"/>
    <a:srgbClr val="545FC7"/>
    <a:srgbClr val="C02A35"/>
    <a:srgbClr val="7B1B22"/>
    <a:srgbClr val="A222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804" autoAdjust="0"/>
    <p:restoredTop sz="95020" autoAdjust="0"/>
  </p:normalViewPr>
  <p:slideViewPr>
    <p:cSldViewPr snapToGrid="0" showGuides="1">
      <p:cViewPr>
        <p:scale>
          <a:sx n="33" d="100"/>
          <a:sy n="33" d="100"/>
        </p:scale>
        <p:origin x="1147" y="58"/>
      </p:cViewPr>
      <p:guideLst>
        <p:guide orient="horz" pos="9594"/>
        <p:guide pos="68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/>
          <a:lstStyle>
            <a:lvl1pPr algn="l">
              <a:defRPr sz="3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325" y="1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/>
          <a:lstStyle>
            <a:lvl1pPr algn="r">
              <a:defRPr sz="300"/>
            </a:lvl1pPr>
          </a:lstStyle>
          <a:p>
            <a:fld id="{F5F779A3-EDDA-431B-AF07-CD568712874D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24100" y="1279525"/>
            <a:ext cx="245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1955" tIns="10978" rIns="21955" bIns="10978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779" y="4925446"/>
            <a:ext cx="5679742" cy="4029840"/>
          </a:xfrm>
          <a:prstGeom prst="rect">
            <a:avLst/>
          </a:prstGeom>
        </p:spPr>
        <p:txBody>
          <a:bodyPr vert="horz" lIns="21955" tIns="10978" rIns="21955" bIns="1097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721579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 anchor="b"/>
          <a:lstStyle>
            <a:lvl1pPr algn="l">
              <a:defRPr sz="3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325" y="9721579"/>
            <a:ext cx="3076464" cy="513035"/>
          </a:xfrm>
          <a:prstGeom prst="rect">
            <a:avLst/>
          </a:prstGeom>
        </p:spPr>
        <p:txBody>
          <a:bodyPr vert="horz" lIns="21955" tIns="10978" rIns="21955" bIns="10978" rtlCol="0" anchor="b"/>
          <a:lstStyle>
            <a:lvl1pPr algn="r">
              <a:defRPr sz="300"/>
            </a:lvl1pPr>
          </a:lstStyle>
          <a:p>
            <a:fld id="{663BC1B8-8CF5-4A2F-AE81-3AA42D60F46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9914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21998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1pPr>
    <a:lvl2pPr marL="460999" algn="l" defTabSz="921998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2pPr>
    <a:lvl3pPr marL="921998" algn="l" defTabSz="921998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3pPr>
    <a:lvl4pPr marL="1382997" algn="l" defTabSz="921998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4pPr>
    <a:lvl5pPr marL="1843997" algn="l" defTabSz="921998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5pPr>
    <a:lvl6pPr marL="2304995" algn="l" defTabSz="921998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6pPr>
    <a:lvl7pPr marL="2765995" algn="l" defTabSz="921998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7pPr>
    <a:lvl8pPr marL="3226994" algn="l" defTabSz="921998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8pPr>
    <a:lvl9pPr marL="3687993" algn="l" defTabSz="921998" rtl="0" eaLnBrk="1" latinLnBrk="0" hangingPunct="1">
      <a:defRPr sz="121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A7F62-07AB-FD53-CF3A-1DD148F06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E5882C-E9C6-10E3-7360-29BFCBF7CB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324100" y="1279525"/>
            <a:ext cx="2451100" cy="34544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3C3DE7-0664-F75F-1547-0E230D6EC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EC43A-D153-96F1-ECD5-3D9000589F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3BC1B8-8CF5-4A2F-AE81-3AA42D60F461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07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2703" y="4984383"/>
            <a:ext cx="18390632" cy="10603265"/>
          </a:xfrm>
        </p:spPr>
        <p:txBody>
          <a:bodyPr anchor="b"/>
          <a:lstStyle>
            <a:lvl1pPr algn="ctr">
              <a:defRPr sz="14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4505" y="15996551"/>
            <a:ext cx="16227029" cy="7353193"/>
          </a:xfrm>
        </p:spPr>
        <p:txBody>
          <a:bodyPr/>
          <a:lstStyle>
            <a:lvl1pPr marL="0" indent="0" algn="ctr">
              <a:buNone/>
              <a:defRPr sz="5679"/>
            </a:lvl1pPr>
            <a:lvl2pPr marL="1081781" indent="0" algn="ctr">
              <a:buNone/>
              <a:defRPr sz="4732"/>
            </a:lvl2pPr>
            <a:lvl3pPr marL="2163562" indent="0" algn="ctr">
              <a:buNone/>
              <a:defRPr sz="4259"/>
            </a:lvl3pPr>
            <a:lvl4pPr marL="3245343" indent="0" algn="ctr">
              <a:buNone/>
              <a:defRPr sz="3786"/>
            </a:lvl4pPr>
            <a:lvl5pPr marL="4327124" indent="0" algn="ctr">
              <a:buNone/>
              <a:defRPr sz="3786"/>
            </a:lvl5pPr>
            <a:lvl6pPr marL="5408905" indent="0" algn="ctr">
              <a:buNone/>
              <a:defRPr sz="3786"/>
            </a:lvl6pPr>
            <a:lvl7pPr marL="6490686" indent="0" algn="ctr">
              <a:buNone/>
              <a:defRPr sz="3786"/>
            </a:lvl7pPr>
            <a:lvl8pPr marL="7572466" indent="0" algn="ctr">
              <a:buNone/>
              <a:defRPr sz="3786"/>
            </a:lvl8pPr>
            <a:lvl9pPr marL="8654247" indent="0" algn="ctr">
              <a:buNone/>
              <a:defRPr sz="378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25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927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83291" y="1621510"/>
            <a:ext cx="4665271" cy="258102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7479" y="1621510"/>
            <a:ext cx="13725362" cy="258102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060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594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210" y="7592906"/>
            <a:ext cx="18661083" cy="12668926"/>
          </a:xfrm>
        </p:spPr>
        <p:txBody>
          <a:bodyPr anchor="b"/>
          <a:lstStyle>
            <a:lvl1pPr>
              <a:defRPr sz="141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6210" y="20381685"/>
            <a:ext cx="18661083" cy="6662289"/>
          </a:xfrm>
        </p:spPr>
        <p:txBody>
          <a:bodyPr/>
          <a:lstStyle>
            <a:lvl1pPr marL="0" indent="0">
              <a:buNone/>
              <a:defRPr sz="5679">
                <a:solidFill>
                  <a:schemeClr val="tx1"/>
                </a:solidFill>
              </a:defRPr>
            </a:lvl1pPr>
            <a:lvl2pPr marL="1081781" indent="0">
              <a:buNone/>
              <a:defRPr sz="4732">
                <a:solidFill>
                  <a:schemeClr val="tx1">
                    <a:tint val="75000"/>
                  </a:schemeClr>
                </a:solidFill>
              </a:defRPr>
            </a:lvl2pPr>
            <a:lvl3pPr marL="2163562" indent="0">
              <a:buNone/>
              <a:defRPr sz="4259">
                <a:solidFill>
                  <a:schemeClr val="tx1">
                    <a:tint val="75000"/>
                  </a:schemeClr>
                </a:solidFill>
              </a:defRPr>
            </a:lvl3pPr>
            <a:lvl4pPr marL="3245343" indent="0">
              <a:buNone/>
              <a:defRPr sz="3786">
                <a:solidFill>
                  <a:schemeClr val="tx1">
                    <a:tint val="75000"/>
                  </a:schemeClr>
                </a:solidFill>
              </a:defRPr>
            </a:lvl4pPr>
            <a:lvl5pPr marL="4327124" indent="0">
              <a:buNone/>
              <a:defRPr sz="3786">
                <a:solidFill>
                  <a:schemeClr val="tx1">
                    <a:tint val="75000"/>
                  </a:schemeClr>
                </a:solidFill>
              </a:defRPr>
            </a:lvl5pPr>
            <a:lvl6pPr marL="5408905" indent="0">
              <a:buNone/>
              <a:defRPr sz="3786">
                <a:solidFill>
                  <a:schemeClr val="tx1">
                    <a:tint val="75000"/>
                  </a:schemeClr>
                </a:solidFill>
              </a:defRPr>
            </a:lvl6pPr>
            <a:lvl7pPr marL="6490686" indent="0">
              <a:buNone/>
              <a:defRPr sz="3786">
                <a:solidFill>
                  <a:schemeClr val="tx1">
                    <a:tint val="75000"/>
                  </a:schemeClr>
                </a:solidFill>
              </a:defRPr>
            </a:lvl7pPr>
            <a:lvl8pPr marL="7572466" indent="0">
              <a:buNone/>
              <a:defRPr sz="3786">
                <a:solidFill>
                  <a:schemeClr val="tx1">
                    <a:tint val="75000"/>
                  </a:schemeClr>
                </a:solidFill>
              </a:defRPr>
            </a:lvl8pPr>
            <a:lvl9pPr marL="8654247" indent="0">
              <a:buNone/>
              <a:defRPr sz="378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3201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7478" y="8107550"/>
            <a:ext cx="9195316" cy="19324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53244" y="8107550"/>
            <a:ext cx="9195316" cy="19324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016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296" y="1621516"/>
            <a:ext cx="18661083" cy="588678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298" y="7465998"/>
            <a:ext cx="9153057" cy="3658970"/>
          </a:xfrm>
        </p:spPr>
        <p:txBody>
          <a:bodyPr anchor="b"/>
          <a:lstStyle>
            <a:lvl1pPr marL="0" indent="0">
              <a:buNone/>
              <a:defRPr sz="5679" b="1"/>
            </a:lvl1pPr>
            <a:lvl2pPr marL="1081781" indent="0">
              <a:buNone/>
              <a:defRPr sz="4732" b="1"/>
            </a:lvl2pPr>
            <a:lvl3pPr marL="2163562" indent="0">
              <a:buNone/>
              <a:defRPr sz="4259" b="1"/>
            </a:lvl3pPr>
            <a:lvl4pPr marL="3245343" indent="0">
              <a:buNone/>
              <a:defRPr sz="3786" b="1"/>
            </a:lvl4pPr>
            <a:lvl5pPr marL="4327124" indent="0">
              <a:buNone/>
              <a:defRPr sz="3786" b="1"/>
            </a:lvl5pPr>
            <a:lvl6pPr marL="5408905" indent="0">
              <a:buNone/>
              <a:defRPr sz="3786" b="1"/>
            </a:lvl6pPr>
            <a:lvl7pPr marL="6490686" indent="0">
              <a:buNone/>
              <a:defRPr sz="3786" b="1"/>
            </a:lvl7pPr>
            <a:lvl8pPr marL="7572466" indent="0">
              <a:buNone/>
              <a:defRPr sz="3786" b="1"/>
            </a:lvl8pPr>
            <a:lvl9pPr marL="8654247" indent="0">
              <a:buNone/>
              <a:defRPr sz="37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0298" y="11124969"/>
            <a:ext cx="9153057" cy="16363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53246" y="7465998"/>
            <a:ext cx="9198134" cy="3658970"/>
          </a:xfrm>
        </p:spPr>
        <p:txBody>
          <a:bodyPr anchor="b"/>
          <a:lstStyle>
            <a:lvl1pPr marL="0" indent="0">
              <a:buNone/>
              <a:defRPr sz="5679" b="1"/>
            </a:lvl1pPr>
            <a:lvl2pPr marL="1081781" indent="0">
              <a:buNone/>
              <a:defRPr sz="4732" b="1"/>
            </a:lvl2pPr>
            <a:lvl3pPr marL="2163562" indent="0">
              <a:buNone/>
              <a:defRPr sz="4259" b="1"/>
            </a:lvl3pPr>
            <a:lvl4pPr marL="3245343" indent="0">
              <a:buNone/>
              <a:defRPr sz="3786" b="1"/>
            </a:lvl4pPr>
            <a:lvl5pPr marL="4327124" indent="0">
              <a:buNone/>
              <a:defRPr sz="3786" b="1"/>
            </a:lvl5pPr>
            <a:lvl6pPr marL="5408905" indent="0">
              <a:buNone/>
              <a:defRPr sz="3786" b="1"/>
            </a:lvl6pPr>
            <a:lvl7pPr marL="6490686" indent="0">
              <a:buNone/>
              <a:defRPr sz="3786" b="1"/>
            </a:lvl7pPr>
            <a:lvl8pPr marL="7572466" indent="0">
              <a:buNone/>
              <a:defRPr sz="3786" b="1"/>
            </a:lvl8pPr>
            <a:lvl9pPr marL="8654247" indent="0">
              <a:buNone/>
              <a:defRPr sz="378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53246" y="11124969"/>
            <a:ext cx="9198134" cy="16363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3480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4728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70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296" y="2030412"/>
            <a:ext cx="6978185" cy="7106444"/>
          </a:xfrm>
        </p:spPr>
        <p:txBody>
          <a:bodyPr anchor="b"/>
          <a:lstStyle>
            <a:lvl1pPr>
              <a:defRPr sz="75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98134" y="4385134"/>
            <a:ext cx="10953244" cy="21643634"/>
          </a:xfrm>
        </p:spPr>
        <p:txBody>
          <a:bodyPr/>
          <a:lstStyle>
            <a:lvl1pPr>
              <a:defRPr sz="7572"/>
            </a:lvl1pPr>
            <a:lvl2pPr>
              <a:defRPr sz="6625"/>
            </a:lvl2pPr>
            <a:lvl3pPr>
              <a:defRPr sz="5679"/>
            </a:lvl3pPr>
            <a:lvl4pPr>
              <a:defRPr sz="4732"/>
            </a:lvl4pPr>
            <a:lvl5pPr>
              <a:defRPr sz="4732"/>
            </a:lvl5pPr>
            <a:lvl6pPr>
              <a:defRPr sz="4732"/>
            </a:lvl6pPr>
            <a:lvl7pPr>
              <a:defRPr sz="4732"/>
            </a:lvl7pPr>
            <a:lvl8pPr>
              <a:defRPr sz="4732"/>
            </a:lvl8pPr>
            <a:lvl9pPr>
              <a:defRPr sz="47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0296" y="9136856"/>
            <a:ext cx="6978185" cy="16927157"/>
          </a:xfrm>
        </p:spPr>
        <p:txBody>
          <a:bodyPr/>
          <a:lstStyle>
            <a:lvl1pPr marL="0" indent="0">
              <a:buNone/>
              <a:defRPr sz="3786"/>
            </a:lvl1pPr>
            <a:lvl2pPr marL="1081781" indent="0">
              <a:buNone/>
              <a:defRPr sz="3313"/>
            </a:lvl2pPr>
            <a:lvl3pPr marL="2163562" indent="0">
              <a:buNone/>
              <a:defRPr sz="2839"/>
            </a:lvl3pPr>
            <a:lvl4pPr marL="3245343" indent="0">
              <a:buNone/>
              <a:defRPr sz="2366"/>
            </a:lvl4pPr>
            <a:lvl5pPr marL="4327124" indent="0">
              <a:buNone/>
              <a:defRPr sz="2366"/>
            </a:lvl5pPr>
            <a:lvl6pPr marL="5408905" indent="0">
              <a:buNone/>
              <a:defRPr sz="2366"/>
            </a:lvl6pPr>
            <a:lvl7pPr marL="6490686" indent="0">
              <a:buNone/>
              <a:defRPr sz="2366"/>
            </a:lvl7pPr>
            <a:lvl8pPr marL="7572466" indent="0">
              <a:buNone/>
              <a:defRPr sz="2366"/>
            </a:lvl8pPr>
            <a:lvl9pPr marL="8654247" indent="0">
              <a:buNone/>
              <a:defRPr sz="23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448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0296" y="2030412"/>
            <a:ext cx="6978185" cy="7106444"/>
          </a:xfrm>
        </p:spPr>
        <p:txBody>
          <a:bodyPr anchor="b"/>
          <a:lstStyle>
            <a:lvl1pPr>
              <a:defRPr sz="757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98134" y="4385134"/>
            <a:ext cx="10953244" cy="21643634"/>
          </a:xfrm>
        </p:spPr>
        <p:txBody>
          <a:bodyPr anchor="t"/>
          <a:lstStyle>
            <a:lvl1pPr marL="0" indent="0">
              <a:buNone/>
              <a:defRPr sz="7572"/>
            </a:lvl1pPr>
            <a:lvl2pPr marL="1081781" indent="0">
              <a:buNone/>
              <a:defRPr sz="6625"/>
            </a:lvl2pPr>
            <a:lvl3pPr marL="2163562" indent="0">
              <a:buNone/>
              <a:defRPr sz="5679"/>
            </a:lvl3pPr>
            <a:lvl4pPr marL="3245343" indent="0">
              <a:buNone/>
              <a:defRPr sz="4732"/>
            </a:lvl4pPr>
            <a:lvl5pPr marL="4327124" indent="0">
              <a:buNone/>
              <a:defRPr sz="4732"/>
            </a:lvl5pPr>
            <a:lvl6pPr marL="5408905" indent="0">
              <a:buNone/>
              <a:defRPr sz="4732"/>
            </a:lvl6pPr>
            <a:lvl7pPr marL="6490686" indent="0">
              <a:buNone/>
              <a:defRPr sz="4732"/>
            </a:lvl7pPr>
            <a:lvl8pPr marL="7572466" indent="0">
              <a:buNone/>
              <a:defRPr sz="4732"/>
            </a:lvl8pPr>
            <a:lvl9pPr marL="8654247" indent="0">
              <a:buNone/>
              <a:defRPr sz="47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0296" y="9136856"/>
            <a:ext cx="6978185" cy="16927157"/>
          </a:xfrm>
        </p:spPr>
        <p:txBody>
          <a:bodyPr/>
          <a:lstStyle>
            <a:lvl1pPr marL="0" indent="0">
              <a:buNone/>
              <a:defRPr sz="3786"/>
            </a:lvl1pPr>
            <a:lvl2pPr marL="1081781" indent="0">
              <a:buNone/>
              <a:defRPr sz="3313"/>
            </a:lvl2pPr>
            <a:lvl3pPr marL="2163562" indent="0">
              <a:buNone/>
              <a:defRPr sz="2839"/>
            </a:lvl3pPr>
            <a:lvl4pPr marL="3245343" indent="0">
              <a:buNone/>
              <a:defRPr sz="2366"/>
            </a:lvl4pPr>
            <a:lvl5pPr marL="4327124" indent="0">
              <a:buNone/>
              <a:defRPr sz="2366"/>
            </a:lvl5pPr>
            <a:lvl6pPr marL="5408905" indent="0">
              <a:buNone/>
              <a:defRPr sz="2366"/>
            </a:lvl6pPr>
            <a:lvl7pPr marL="6490686" indent="0">
              <a:buNone/>
              <a:defRPr sz="2366"/>
            </a:lvl7pPr>
            <a:lvl8pPr marL="7572466" indent="0">
              <a:buNone/>
              <a:defRPr sz="2366"/>
            </a:lvl8pPr>
            <a:lvl9pPr marL="8654247" indent="0">
              <a:buNone/>
              <a:defRPr sz="236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59FF0-020B-4F2F-9C83-EF26E34AF9B2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426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7478" y="1621516"/>
            <a:ext cx="18661083" cy="58867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478" y="8107550"/>
            <a:ext cx="18661083" cy="19324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7477" y="28228381"/>
            <a:ext cx="4868109" cy="1621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59FF0-020B-4F2F-9C83-EF26E34AF9B2}" type="datetimeFigureOut">
              <a:rPr lang="de-DE" smtClean="0"/>
              <a:t>22.02.2025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66938" y="28228381"/>
            <a:ext cx="7302163" cy="1621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80452" y="28228381"/>
            <a:ext cx="4868109" cy="16215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88895-7528-427E-A6B4-65AE1BD2454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889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2163562" rtl="0" eaLnBrk="1" latinLnBrk="0" hangingPunct="1">
        <a:lnSpc>
          <a:spcPct val="90000"/>
        </a:lnSpc>
        <a:spcBef>
          <a:spcPct val="0"/>
        </a:spcBef>
        <a:buNone/>
        <a:defRPr sz="104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890" indent="-540890" algn="l" defTabSz="2163562" rtl="0" eaLnBrk="1" latinLnBrk="0" hangingPunct="1">
        <a:lnSpc>
          <a:spcPct val="90000"/>
        </a:lnSpc>
        <a:spcBef>
          <a:spcPts val="2366"/>
        </a:spcBef>
        <a:buFont typeface="Arial" panose="020B0604020202020204" pitchFamily="34" charset="0"/>
        <a:buChar char="•"/>
        <a:defRPr sz="6625" kern="1200">
          <a:solidFill>
            <a:schemeClr val="tx1"/>
          </a:solidFill>
          <a:latin typeface="+mn-lt"/>
          <a:ea typeface="+mn-ea"/>
          <a:cs typeface="+mn-cs"/>
        </a:defRPr>
      </a:lvl1pPr>
      <a:lvl2pPr marL="1622671" indent="-540890" algn="l" defTabSz="2163562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5679" kern="1200">
          <a:solidFill>
            <a:schemeClr val="tx1"/>
          </a:solidFill>
          <a:latin typeface="+mn-lt"/>
          <a:ea typeface="+mn-ea"/>
          <a:cs typeface="+mn-cs"/>
        </a:defRPr>
      </a:lvl2pPr>
      <a:lvl3pPr marL="2704452" indent="-540890" algn="l" defTabSz="2163562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732" kern="1200">
          <a:solidFill>
            <a:schemeClr val="tx1"/>
          </a:solidFill>
          <a:latin typeface="+mn-lt"/>
          <a:ea typeface="+mn-ea"/>
          <a:cs typeface="+mn-cs"/>
        </a:defRPr>
      </a:lvl3pPr>
      <a:lvl4pPr marL="3786233" indent="-540890" algn="l" defTabSz="2163562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259" kern="1200">
          <a:solidFill>
            <a:schemeClr val="tx1"/>
          </a:solidFill>
          <a:latin typeface="+mn-lt"/>
          <a:ea typeface="+mn-ea"/>
          <a:cs typeface="+mn-cs"/>
        </a:defRPr>
      </a:lvl4pPr>
      <a:lvl5pPr marL="4868014" indent="-540890" algn="l" defTabSz="2163562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259" kern="1200">
          <a:solidFill>
            <a:schemeClr val="tx1"/>
          </a:solidFill>
          <a:latin typeface="+mn-lt"/>
          <a:ea typeface="+mn-ea"/>
          <a:cs typeface="+mn-cs"/>
        </a:defRPr>
      </a:lvl5pPr>
      <a:lvl6pPr marL="5949795" indent="-540890" algn="l" defTabSz="2163562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259" kern="1200">
          <a:solidFill>
            <a:schemeClr val="tx1"/>
          </a:solidFill>
          <a:latin typeface="+mn-lt"/>
          <a:ea typeface="+mn-ea"/>
          <a:cs typeface="+mn-cs"/>
        </a:defRPr>
      </a:lvl6pPr>
      <a:lvl7pPr marL="7031576" indent="-540890" algn="l" defTabSz="2163562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259" kern="1200">
          <a:solidFill>
            <a:schemeClr val="tx1"/>
          </a:solidFill>
          <a:latin typeface="+mn-lt"/>
          <a:ea typeface="+mn-ea"/>
          <a:cs typeface="+mn-cs"/>
        </a:defRPr>
      </a:lvl7pPr>
      <a:lvl8pPr marL="8113357" indent="-540890" algn="l" defTabSz="2163562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259" kern="1200">
          <a:solidFill>
            <a:schemeClr val="tx1"/>
          </a:solidFill>
          <a:latin typeface="+mn-lt"/>
          <a:ea typeface="+mn-ea"/>
          <a:cs typeface="+mn-cs"/>
        </a:defRPr>
      </a:lvl8pPr>
      <a:lvl9pPr marL="9195138" indent="-540890" algn="l" defTabSz="2163562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2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3562" rtl="0" eaLnBrk="1" latinLnBrk="0" hangingPunct="1">
        <a:defRPr sz="4259" kern="1200">
          <a:solidFill>
            <a:schemeClr val="tx1"/>
          </a:solidFill>
          <a:latin typeface="+mn-lt"/>
          <a:ea typeface="+mn-ea"/>
          <a:cs typeface="+mn-cs"/>
        </a:defRPr>
      </a:lvl1pPr>
      <a:lvl2pPr marL="1081781" algn="l" defTabSz="2163562" rtl="0" eaLnBrk="1" latinLnBrk="0" hangingPunct="1">
        <a:defRPr sz="4259" kern="1200">
          <a:solidFill>
            <a:schemeClr val="tx1"/>
          </a:solidFill>
          <a:latin typeface="+mn-lt"/>
          <a:ea typeface="+mn-ea"/>
          <a:cs typeface="+mn-cs"/>
        </a:defRPr>
      </a:lvl2pPr>
      <a:lvl3pPr marL="2163562" algn="l" defTabSz="2163562" rtl="0" eaLnBrk="1" latinLnBrk="0" hangingPunct="1">
        <a:defRPr sz="4259" kern="1200">
          <a:solidFill>
            <a:schemeClr val="tx1"/>
          </a:solidFill>
          <a:latin typeface="+mn-lt"/>
          <a:ea typeface="+mn-ea"/>
          <a:cs typeface="+mn-cs"/>
        </a:defRPr>
      </a:lvl3pPr>
      <a:lvl4pPr marL="3245343" algn="l" defTabSz="2163562" rtl="0" eaLnBrk="1" latinLnBrk="0" hangingPunct="1">
        <a:defRPr sz="4259" kern="1200">
          <a:solidFill>
            <a:schemeClr val="tx1"/>
          </a:solidFill>
          <a:latin typeface="+mn-lt"/>
          <a:ea typeface="+mn-ea"/>
          <a:cs typeface="+mn-cs"/>
        </a:defRPr>
      </a:lvl4pPr>
      <a:lvl5pPr marL="4327124" algn="l" defTabSz="2163562" rtl="0" eaLnBrk="1" latinLnBrk="0" hangingPunct="1">
        <a:defRPr sz="4259" kern="1200">
          <a:solidFill>
            <a:schemeClr val="tx1"/>
          </a:solidFill>
          <a:latin typeface="+mn-lt"/>
          <a:ea typeface="+mn-ea"/>
          <a:cs typeface="+mn-cs"/>
        </a:defRPr>
      </a:lvl5pPr>
      <a:lvl6pPr marL="5408905" algn="l" defTabSz="2163562" rtl="0" eaLnBrk="1" latinLnBrk="0" hangingPunct="1">
        <a:defRPr sz="4259" kern="1200">
          <a:solidFill>
            <a:schemeClr val="tx1"/>
          </a:solidFill>
          <a:latin typeface="+mn-lt"/>
          <a:ea typeface="+mn-ea"/>
          <a:cs typeface="+mn-cs"/>
        </a:defRPr>
      </a:lvl6pPr>
      <a:lvl7pPr marL="6490686" algn="l" defTabSz="2163562" rtl="0" eaLnBrk="1" latinLnBrk="0" hangingPunct="1">
        <a:defRPr sz="4259" kern="1200">
          <a:solidFill>
            <a:schemeClr val="tx1"/>
          </a:solidFill>
          <a:latin typeface="+mn-lt"/>
          <a:ea typeface="+mn-ea"/>
          <a:cs typeface="+mn-cs"/>
        </a:defRPr>
      </a:lvl7pPr>
      <a:lvl8pPr marL="7572466" algn="l" defTabSz="2163562" rtl="0" eaLnBrk="1" latinLnBrk="0" hangingPunct="1">
        <a:defRPr sz="4259" kern="1200">
          <a:solidFill>
            <a:schemeClr val="tx1"/>
          </a:solidFill>
          <a:latin typeface="+mn-lt"/>
          <a:ea typeface="+mn-ea"/>
          <a:cs typeface="+mn-cs"/>
        </a:defRPr>
      </a:lvl8pPr>
      <a:lvl9pPr marL="8654247" algn="l" defTabSz="2163562" rtl="0" eaLnBrk="1" latinLnBrk="0" hangingPunct="1">
        <a:defRPr sz="42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DD2C0-406E-A3CF-01B1-B0B2D963A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489AA451-805F-E2A2-79AD-056A7A2DD513}"/>
              </a:ext>
            </a:extLst>
          </p:cNvPr>
          <p:cNvSpPr/>
          <p:nvPr/>
        </p:nvSpPr>
        <p:spPr>
          <a:xfrm>
            <a:off x="0" y="5318522"/>
            <a:ext cx="21655270" cy="25588197"/>
          </a:xfrm>
          <a:prstGeom prst="rect">
            <a:avLst/>
          </a:prstGeom>
          <a:gradFill flip="none" rotWithShape="1">
            <a:gsLst>
              <a:gs pos="85000">
                <a:srgbClr val="A2232C"/>
              </a:gs>
              <a:gs pos="0">
                <a:srgbClr val="ECA6AB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Rechteck 105">
            <a:extLst>
              <a:ext uri="{FF2B5EF4-FFF2-40B4-BE49-F238E27FC236}">
                <a16:creationId xmlns:a16="http://schemas.microsoft.com/office/drawing/2014/main" id="{372F7B96-0E9C-6F77-F857-A7F5B34272B5}"/>
              </a:ext>
            </a:extLst>
          </p:cNvPr>
          <p:cNvSpPr/>
          <p:nvPr/>
        </p:nvSpPr>
        <p:spPr>
          <a:xfrm>
            <a:off x="-484319" y="-422754"/>
            <a:ext cx="22499338" cy="255887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3387" b="1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2" name="Rechteck 111">
            <a:extLst>
              <a:ext uri="{FF2B5EF4-FFF2-40B4-BE49-F238E27FC236}">
                <a16:creationId xmlns:a16="http://schemas.microsoft.com/office/drawing/2014/main" id="{874B2A07-0DF8-7627-6976-68ED1B58B6A9}"/>
              </a:ext>
            </a:extLst>
          </p:cNvPr>
          <p:cNvSpPr/>
          <p:nvPr/>
        </p:nvSpPr>
        <p:spPr>
          <a:xfrm>
            <a:off x="-257907" y="1812332"/>
            <a:ext cx="22171094" cy="346170"/>
          </a:xfrm>
          <a:prstGeom prst="rect">
            <a:avLst/>
          </a:prstGeom>
          <a:solidFill>
            <a:srgbClr val="A222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Textfeld 112">
            <a:extLst>
              <a:ext uri="{FF2B5EF4-FFF2-40B4-BE49-F238E27FC236}">
                <a16:creationId xmlns:a16="http://schemas.microsoft.com/office/drawing/2014/main" id="{1FDBC863-3C50-4EA5-B2EB-DA91F9185574}"/>
              </a:ext>
            </a:extLst>
          </p:cNvPr>
          <p:cNvSpPr txBox="1"/>
          <p:nvPr/>
        </p:nvSpPr>
        <p:spPr>
          <a:xfrm>
            <a:off x="1228382" y="2103663"/>
            <a:ext cx="14296174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8800" b="1" dirty="0">
                <a:solidFill>
                  <a:srgbClr val="A2232C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Wandel der Worte</a:t>
            </a:r>
          </a:p>
        </p:txBody>
      </p:sp>
      <p:sp>
        <p:nvSpPr>
          <p:cNvPr id="114" name="Textfeld 113">
            <a:extLst>
              <a:ext uri="{FF2B5EF4-FFF2-40B4-BE49-F238E27FC236}">
                <a16:creationId xmlns:a16="http://schemas.microsoft.com/office/drawing/2014/main" id="{B256FA40-B074-F25E-DD0F-419DB6703BAD}"/>
              </a:ext>
            </a:extLst>
          </p:cNvPr>
          <p:cNvSpPr txBox="1"/>
          <p:nvPr/>
        </p:nvSpPr>
        <p:spPr>
          <a:xfrm>
            <a:off x="1228382" y="4319622"/>
            <a:ext cx="1347705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6000" b="1" dirty="0">
                <a:solidFill>
                  <a:schemeClr val="bg1">
                    <a:lumMod val="50000"/>
                  </a:schemeClr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Levi Blumenwitz</a:t>
            </a:r>
          </a:p>
        </p:txBody>
      </p:sp>
      <p:sp>
        <p:nvSpPr>
          <p:cNvPr id="115" name="Rechteck 114">
            <a:extLst>
              <a:ext uri="{FF2B5EF4-FFF2-40B4-BE49-F238E27FC236}">
                <a16:creationId xmlns:a16="http://schemas.microsoft.com/office/drawing/2014/main" id="{FAF51D58-586A-56DA-05B1-9F786FA3B248}"/>
              </a:ext>
            </a:extLst>
          </p:cNvPr>
          <p:cNvSpPr/>
          <p:nvPr/>
        </p:nvSpPr>
        <p:spPr>
          <a:xfrm>
            <a:off x="323164" y="29438780"/>
            <a:ext cx="21110683" cy="894542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657" b="1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Arbeitswelt – Melanie Mestl – Schuljahr 24/25</a:t>
            </a:r>
          </a:p>
        </p:txBody>
      </p:sp>
      <p:sp>
        <p:nvSpPr>
          <p:cNvPr id="116" name="Rechteck 115">
            <a:extLst>
              <a:ext uri="{FF2B5EF4-FFF2-40B4-BE49-F238E27FC236}">
                <a16:creationId xmlns:a16="http://schemas.microsoft.com/office/drawing/2014/main" id="{1F3CD7FC-E9DE-42A3-93F8-2EB78DC88A56}"/>
              </a:ext>
            </a:extLst>
          </p:cNvPr>
          <p:cNvSpPr/>
          <p:nvPr/>
        </p:nvSpPr>
        <p:spPr>
          <a:xfrm>
            <a:off x="183331" y="29025699"/>
            <a:ext cx="21360597" cy="266288"/>
          </a:xfrm>
          <a:prstGeom prst="rect">
            <a:avLst/>
          </a:prstGeom>
          <a:solidFill>
            <a:srgbClr val="A223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83F441A-CB98-E88A-1875-409841E3E7CF}"/>
              </a:ext>
            </a:extLst>
          </p:cNvPr>
          <p:cNvSpPr>
            <a:spLocks/>
          </p:cNvSpPr>
          <p:nvPr/>
        </p:nvSpPr>
        <p:spPr>
          <a:xfrm>
            <a:off x="323166" y="9369880"/>
            <a:ext cx="9383346" cy="50470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4E9DBE8E-DCDF-C68F-8812-175AE2201F4D}"/>
              </a:ext>
            </a:extLst>
          </p:cNvPr>
          <p:cNvSpPr>
            <a:spLocks/>
          </p:cNvSpPr>
          <p:nvPr/>
        </p:nvSpPr>
        <p:spPr>
          <a:xfrm>
            <a:off x="328194" y="8898371"/>
            <a:ext cx="9378317" cy="817695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4400" b="1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Methodik 🛠️</a:t>
            </a:r>
          </a:p>
        </p:txBody>
      </p:sp>
      <p:sp>
        <p:nvSpPr>
          <p:cNvPr id="1076" name="Rechteck 1075">
            <a:extLst>
              <a:ext uri="{FF2B5EF4-FFF2-40B4-BE49-F238E27FC236}">
                <a16:creationId xmlns:a16="http://schemas.microsoft.com/office/drawing/2014/main" id="{02C9EF85-B5B8-7D2F-D14F-5A662D282B80}"/>
              </a:ext>
            </a:extLst>
          </p:cNvPr>
          <p:cNvSpPr>
            <a:spLocks/>
          </p:cNvSpPr>
          <p:nvPr/>
        </p:nvSpPr>
        <p:spPr>
          <a:xfrm>
            <a:off x="322573" y="6394482"/>
            <a:ext cx="9375712" cy="22509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44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73" name="Rechteck 1072">
            <a:extLst>
              <a:ext uri="{FF2B5EF4-FFF2-40B4-BE49-F238E27FC236}">
                <a16:creationId xmlns:a16="http://schemas.microsoft.com/office/drawing/2014/main" id="{149D3BFB-5F7D-6D3E-9526-19034D7AD8F4}"/>
              </a:ext>
            </a:extLst>
          </p:cNvPr>
          <p:cNvSpPr>
            <a:spLocks/>
          </p:cNvSpPr>
          <p:nvPr/>
        </p:nvSpPr>
        <p:spPr>
          <a:xfrm>
            <a:off x="322464" y="5622049"/>
            <a:ext cx="9384048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b="1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Fragestellung❓</a:t>
            </a:r>
            <a:endParaRPr lang="de-DE" sz="44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de-DE" sz="4400" b="1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32" name="Grafik 1031" descr="Ein Bild, das Kunst enthält.&#10;&#10;Automatisch generierte Beschreibung mit geringer Zuverlässigkeit">
            <a:extLst>
              <a:ext uri="{FF2B5EF4-FFF2-40B4-BE49-F238E27FC236}">
                <a16:creationId xmlns:a16="http://schemas.microsoft.com/office/drawing/2014/main" id="{60C4F77C-1319-EA6F-3C00-6C1B560881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70" y="277968"/>
            <a:ext cx="1440000" cy="1440000"/>
          </a:xfrm>
          <a:prstGeom prst="rect">
            <a:avLst/>
          </a:prstGeom>
        </p:spPr>
      </p:pic>
      <p:pic>
        <p:nvPicPr>
          <p:cNvPr id="1036" name="Grafik 1035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1523185B-4D98-CC35-54B2-9663FA36C5A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EFEFEF"/>
              </a:clrFrom>
              <a:clrTo>
                <a:srgbClr val="EFEFE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785" y="328917"/>
            <a:ext cx="3205044" cy="1327242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6261F97A-E750-D427-2B13-CD1ECA5B941F}"/>
              </a:ext>
            </a:extLst>
          </p:cNvPr>
          <p:cNvSpPr txBox="1"/>
          <p:nvPr/>
        </p:nvSpPr>
        <p:spPr>
          <a:xfrm>
            <a:off x="1228382" y="3569302"/>
            <a:ext cx="142961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4000" b="1" dirty="0">
                <a:solidFill>
                  <a:srgbClr val="A2232C"/>
                </a:solidFill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Langzeitdatenanalyse journalistischer Perspektiven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1BD9AA54-AFB0-09C2-853A-42B0B1D13FE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54"/>
          <a:stretch/>
        </p:blipFill>
        <p:spPr>
          <a:xfrm>
            <a:off x="13632244" y="-29083"/>
            <a:ext cx="8135123" cy="1666962"/>
          </a:xfrm>
          <a:prstGeom prst="rect">
            <a:avLst/>
          </a:prstGeom>
        </p:spPr>
      </p:pic>
      <p:sp>
        <p:nvSpPr>
          <p:cNvPr id="33" name="Rechteck 32">
            <a:extLst>
              <a:ext uri="{FF2B5EF4-FFF2-40B4-BE49-F238E27FC236}">
                <a16:creationId xmlns:a16="http://schemas.microsoft.com/office/drawing/2014/main" id="{B3763A70-942A-CD5A-82C7-C9294D8F6F3A}"/>
              </a:ext>
            </a:extLst>
          </p:cNvPr>
          <p:cNvSpPr>
            <a:spLocks/>
          </p:cNvSpPr>
          <p:nvPr/>
        </p:nvSpPr>
        <p:spPr>
          <a:xfrm>
            <a:off x="10017429" y="5609814"/>
            <a:ext cx="11354569" cy="786948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4400" b="1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Ziel</a:t>
            </a:r>
            <a:r>
              <a:rPr lang="de-DE" sz="4400" dirty="0">
                <a:latin typeface="Aptos" panose="020B0004020202020204" pitchFamily="34" charset="0"/>
                <a:cs typeface="Times New Roman" panose="02020603050405020304" pitchFamily="18" charset="0"/>
              </a:rPr>
              <a:t>🎯 </a:t>
            </a:r>
          </a:p>
          <a:p>
            <a:endParaRPr lang="de-DE" sz="4400" b="1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B8D8598F-80F2-7D1F-387F-564585A69895}"/>
              </a:ext>
            </a:extLst>
          </p:cNvPr>
          <p:cNvSpPr>
            <a:spLocks/>
          </p:cNvSpPr>
          <p:nvPr/>
        </p:nvSpPr>
        <p:spPr>
          <a:xfrm>
            <a:off x="10017429" y="6359332"/>
            <a:ext cx="11354570" cy="80399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endParaRPr lang="de-DE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7E2BEB96-9906-FB21-83D5-7DCD0101AAFE}"/>
              </a:ext>
            </a:extLst>
          </p:cNvPr>
          <p:cNvSpPr txBox="1"/>
          <p:nvPr/>
        </p:nvSpPr>
        <p:spPr>
          <a:xfrm>
            <a:off x="411376" y="6650048"/>
            <a:ext cx="92272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📰 Veränderung der Medien über die Zeit ?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⚖️ Verstärkte Subjektivität im Journalismus ?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📈 Trends in der Artikelanzahl/-länge ?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707A25A-D391-E3B6-383D-09F0EC21E924}"/>
              </a:ext>
            </a:extLst>
          </p:cNvPr>
          <p:cNvSpPr txBox="1"/>
          <p:nvPr/>
        </p:nvSpPr>
        <p:spPr>
          <a:xfrm>
            <a:off x="10109755" y="6529770"/>
            <a:ext cx="11092857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🔍 Analyse von „</a:t>
            </a:r>
            <a:r>
              <a:rPr lang="de-DE" sz="3600" b="1" dirty="0">
                <a:latin typeface="Aptos" panose="020B0004020202020204" pitchFamily="34" charset="0"/>
                <a:cs typeface="Times New Roman" panose="02020603050405020304" pitchFamily="18" charset="0"/>
              </a:rPr>
              <a:t>The New York Times</a:t>
            </a:r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” und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      „</a:t>
            </a:r>
            <a:r>
              <a:rPr lang="de-DE" sz="3600" b="1" dirty="0">
                <a:latin typeface="Aptos" panose="020B0004020202020204" pitchFamily="34" charset="0"/>
                <a:cs typeface="Times New Roman" panose="02020603050405020304" pitchFamily="18" charset="0"/>
              </a:rPr>
              <a:t>The Guardian</a:t>
            </a:r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“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📢 </a:t>
            </a:r>
            <a:r>
              <a:rPr lang="de-DE" sz="3600" b="1" dirty="0">
                <a:latin typeface="Aptos" panose="020B0004020202020204" pitchFamily="34" charset="0"/>
                <a:cs typeface="Times New Roman" panose="02020603050405020304" pitchFamily="18" charset="0"/>
              </a:rPr>
              <a:t>Vergleich</a:t>
            </a:r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einer amerikanischen und einer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       britischen Zeitung  in den Rubriken „World“, 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      „Opinion“ und „Politics“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📅 Langzeitdatenanalyse von 120.000 Artikeln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       zwischen 2010 – 2011 und 2020 – 2021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🔎 Identifikation von </a:t>
            </a:r>
            <a:r>
              <a:rPr lang="de-DE" sz="3600" b="1" dirty="0">
                <a:latin typeface="Aptos" panose="020B0004020202020204" pitchFamily="34" charset="0"/>
                <a:cs typeface="Times New Roman" panose="02020603050405020304" pitchFamily="18" charset="0"/>
              </a:rPr>
              <a:t>langfristigen Trends</a:t>
            </a:r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im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      Journalismus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📊 Untersuchung von </a:t>
            </a:r>
            <a:r>
              <a:rPr lang="de-DE" sz="3600" b="1" dirty="0">
                <a:latin typeface="Aptos" panose="020B0004020202020204" pitchFamily="34" charset="0"/>
                <a:cs typeface="Times New Roman" panose="02020603050405020304" pitchFamily="18" charset="0"/>
              </a:rPr>
              <a:t>Subjektivität</a:t>
            </a:r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de-DE" sz="3600" b="1" dirty="0">
                <a:latin typeface="Aptos" panose="020B0004020202020204" pitchFamily="34" charset="0"/>
                <a:cs typeface="Times New Roman" panose="02020603050405020304" pitchFamily="18" charset="0"/>
              </a:rPr>
              <a:t>Polarisierung</a:t>
            </a:r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,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      Anzahl und Länge der Artikel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💻 Entwicklung einer </a:t>
            </a:r>
            <a:r>
              <a:rPr lang="de-DE" sz="3600" b="1" dirty="0">
                <a:latin typeface="Aptos" panose="020B0004020202020204" pitchFamily="34" charset="0"/>
                <a:cs typeface="Times New Roman" panose="02020603050405020304" pitchFamily="18" charset="0"/>
              </a:rPr>
              <a:t>interaktiven Webseite </a:t>
            </a:r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zur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       konkreten Trendanalyse von Zeitungen</a:t>
            </a:r>
          </a:p>
          <a:p>
            <a:r>
              <a:rPr lang="de-DE" sz="3600" dirty="0">
                <a:latin typeface="Aptos" panose="020B0004020202020204" pitchFamily="34" charset="0"/>
                <a:cs typeface="Times New Roman" panose="02020603050405020304" pitchFamily="18" charset="0"/>
              </a:rPr>
              <a:t>        (Filter für Jahre, Rubriken, Zeitungen)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BB58D0CC-F515-6F22-D6A1-1B1F3368C635}"/>
              </a:ext>
            </a:extLst>
          </p:cNvPr>
          <p:cNvSpPr txBox="1"/>
          <p:nvPr/>
        </p:nvSpPr>
        <p:spPr>
          <a:xfrm>
            <a:off x="394058" y="9853759"/>
            <a:ext cx="926184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>
                <a:latin typeface="Aptos" panose="020B0004020202020204" pitchFamily="34" charset="0"/>
                <a:cs typeface="Times New Roman" panose="02020603050405020304" pitchFamily="18" charset="0"/>
              </a:rPr>
              <a:t>💻 </a:t>
            </a:r>
            <a:r>
              <a:rPr lang="de-DE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Datenbeschaffung:</a:t>
            </a:r>
            <a:endParaRPr lang="de-DE" sz="32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dirty="0">
                <a:latin typeface="Aptos" panose="020B0004020202020204" pitchFamily="34" charset="0"/>
                <a:cs typeface="Times New Roman" panose="02020603050405020304" pitchFamily="18" charset="0"/>
              </a:rPr>
              <a:t>	🌐 Web Scraping mit </a:t>
            </a:r>
            <a:r>
              <a:rPr lang="de-DE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Python, Selenium,</a:t>
            </a:r>
          </a:p>
          <a:p>
            <a:r>
              <a:rPr lang="de-DE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             BeautifulSoup</a:t>
            </a:r>
            <a:endParaRPr lang="de-DE" sz="32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dirty="0">
                <a:latin typeface="Aptos" panose="020B0004020202020204" pitchFamily="34" charset="0"/>
                <a:cs typeface="Times New Roman" panose="02020603050405020304" pitchFamily="18" charset="0"/>
              </a:rPr>
              <a:t>	🔗 Nutzung der </a:t>
            </a:r>
            <a:r>
              <a:rPr lang="de-DE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APIs</a:t>
            </a:r>
            <a:r>
              <a:rPr lang="de-DE" sz="3200" dirty="0">
                <a:latin typeface="Aptos" panose="020B0004020202020204" pitchFamily="34" charset="0"/>
                <a:cs typeface="Times New Roman" panose="02020603050405020304" pitchFamily="18" charset="0"/>
              </a:rPr>
              <a:t> beider Zeitungen</a:t>
            </a:r>
          </a:p>
          <a:p>
            <a:r>
              <a:rPr lang="de-DE" sz="3200" dirty="0">
                <a:latin typeface="Aptos" panose="020B0004020202020204" pitchFamily="34" charset="0"/>
                <a:cs typeface="Times New Roman" panose="02020603050405020304" pitchFamily="18" charset="0"/>
              </a:rPr>
              <a:t>📊 </a:t>
            </a:r>
            <a:r>
              <a:rPr lang="de-DE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Analyse:</a:t>
            </a:r>
            <a:endParaRPr lang="de-DE" sz="32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dirty="0">
                <a:latin typeface="Aptos" panose="020B0004020202020204" pitchFamily="34" charset="0"/>
                <a:cs typeface="Times New Roman" panose="02020603050405020304" pitchFamily="18" charset="0"/>
              </a:rPr>
              <a:t>	🤖 Sentimentanalyse mit </a:t>
            </a:r>
            <a:r>
              <a:rPr lang="de-DE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TextBlob</a:t>
            </a:r>
            <a:endParaRPr lang="de-DE" sz="32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dirty="0">
                <a:latin typeface="Aptos" panose="020B0004020202020204" pitchFamily="34" charset="0"/>
                <a:cs typeface="Times New Roman" panose="02020603050405020304" pitchFamily="18" charset="0"/>
              </a:rPr>
              <a:t>	📉 Berechnung von </a:t>
            </a:r>
            <a:r>
              <a:rPr lang="de-DE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Subjektivität &amp; Polarisation</a:t>
            </a:r>
            <a:endParaRPr lang="de-DE" sz="32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de-DE" sz="3200" dirty="0">
                <a:latin typeface="Aptos" panose="020B0004020202020204" pitchFamily="34" charset="0"/>
                <a:cs typeface="Times New Roman" panose="02020603050405020304" pitchFamily="18" charset="0"/>
              </a:rPr>
              <a:t>	💾Speicherung und Visualisierung mit </a:t>
            </a:r>
            <a:r>
              <a:rPr lang="de-DE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SQLite,</a:t>
            </a:r>
          </a:p>
          <a:p>
            <a:r>
              <a:rPr lang="de-DE" sz="3200" b="1" dirty="0">
                <a:latin typeface="Aptos" panose="020B0004020202020204" pitchFamily="34" charset="0"/>
                <a:cs typeface="Times New Roman" panose="02020603050405020304" pitchFamily="18" charset="0"/>
              </a:rPr>
              <a:t>             Plotly, Streamlit</a:t>
            </a:r>
            <a:endParaRPr lang="de-DE" sz="32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4" name="Rechteck 94">
            <a:extLst>
              <a:ext uri="{FF2B5EF4-FFF2-40B4-BE49-F238E27FC236}">
                <a16:creationId xmlns:a16="http://schemas.microsoft.com/office/drawing/2014/main" id="{5963F808-2FD6-CE5B-2630-163FF0CB0E70}"/>
              </a:ext>
            </a:extLst>
          </p:cNvPr>
          <p:cNvSpPr>
            <a:spLocks/>
          </p:cNvSpPr>
          <p:nvPr/>
        </p:nvSpPr>
        <p:spPr>
          <a:xfrm>
            <a:off x="346612" y="26830707"/>
            <a:ext cx="21087235" cy="26404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https://github.com/AdminL3/Jugend-Forscht/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C8AD831-C456-B589-60D8-EF81205B6F22}"/>
              </a:ext>
            </a:extLst>
          </p:cNvPr>
          <p:cNvGrpSpPr/>
          <p:nvPr/>
        </p:nvGrpSpPr>
        <p:grpSpPr>
          <a:xfrm>
            <a:off x="14846048" y="2420241"/>
            <a:ext cx="6151910" cy="2505502"/>
            <a:chOff x="10171330" y="10945675"/>
            <a:chExt cx="10905073" cy="4441333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024CAAD-CFD5-21C1-48D7-E25AB43F9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922703" y="11178314"/>
              <a:ext cx="2124027" cy="2738746"/>
            </a:xfrm>
            <a:prstGeom prst="rect">
              <a:avLst/>
            </a:prstGeom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02E6ACA6-BA8C-B38A-68EC-E9EA33DE5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2130822" y="10945675"/>
              <a:ext cx="5569726" cy="3117339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C88D92F4-5269-6478-4831-9DC91CE68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6646217" y="11045680"/>
              <a:ext cx="2913785" cy="2913785"/>
            </a:xfrm>
            <a:prstGeom prst="rect">
              <a:avLst/>
            </a:prstGeom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D4B8D72-145B-C02C-ECA3-4AF393DBA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36271" b="36271"/>
            <a:stretch/>
          </p:blipFill>
          <p:spPr>
            <a:xfrm>
              <a:off x="15706961" y="13911024"/>
              <a:ext cx="5369442" cy="1475984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B826F31B-366F-AB0C-4954-26C2A86F9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l="18701" t="30507" b="35807"/>
            <a:stretch/>
          </p:blipFill>
          <p:spPr>
            <a:xfrm>
              <a:off x="10171330" y="14082011"/>
              <a:ext cx="5545966" cy="1291683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A44C1CC-75D3-B2CA-8B0C-FEDB12C3B81E}"/>
              </a:ext>
            </a:extLst>
          </p:cNvPr>
          <p:cNvGrpSpPr/>
          <p:nvPr/>
        </p:nvGrpSpPr>
        <p:grpSpPr>
          <a:xfrm>
            <a:off x="315051" y="14580343"/>
            <a:ext cx="21095350" cy="7063275"/>
            <a:chOff x="161821" y="14366748"/>
            <a:chExt cx="21095350" cy="7063275"/>
          </a:xfrm>
        </p:grpSpPr>
        <p:sp>
          <p:nvSpPr>
            <p:cNvPr id="47" name="Rechteck 1">
              <a:extLst>
                <a:ext uri="{FF2B5EF4-FFF2-40B4-BE49-F238E27FC236}">
                  <a16:creationId xmlns:a16="http://schemas.microsoft.com/office/drawing/2014/main" id="{7C116876-BE0D-15F2-6229-583C8732E904}"/>
                </a:ext>
              </a:extLst>
            </p:cNvPr>
            <p:cNvSpPr>
              <a:spLocks/>
            </p:cNvSpPr>
            <p:nvPr/>
          </p:nvSpPr>
          <p:spPr>
            <a:xfrm>
              <a:off x="5547727" y="15094021"/>
              <a:ext cx="4950000" cy="63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pic>
          <p:nvPicPr>
            <p:cNvPr id="50" name="Grafik 23">
              <a:extLst>
                <a:ext uri="{FF2B5EF4-FFF2-40B4-BE49-F238E27FC236}">
                  <a16:creationId xmlns:a16="http://schemas.microsoft.com/office/drawing/2014/main" id="{E2DD2FC2-BDE2-E20F-C71C-AAD9D5788A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5549431" y="15097888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357FC8B-13A2-68BE-0213-37FE97071635}"/>
                </a:ext>
              </a:extLst>
            </p:cNvPr>
            <p:cNvSpPr txBox="1"/>
            <p:nvPr/>
          </p:nvSpPr>
          <p:spPr>
            <a:xfrm>
              <a:off x="5609238" y="19464931"/>
              <a:ext cx="488678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📊Polarisation:</a:t>
              </a:r>
            </a:p>
            <a:p>
              <a:pPr marL="342900" indent="-342900">
                <a:buFontTx/>
                <a:buChar char="-"/>
              </a:pPr>
              <a:r>
                <a:rPr lang="de-DE" sz="2400" dirty="0"/>
                <a:t>konstanter Durchschnittswert (0,1)</a:t>
              </a:r>
            </a:p>
            <a:p>
              <a:pPr marL="342900" indent="-342900">
                <a:buFontTx/>
                <a:buChar char="-"/>
              </a:pPr>
              <a:r>
                <a:rPr lang="de-DE" sz="2400" dirty="0"/>
                <a:t>keine klare Tendenz</a:t>
              </a:r>
            </a:p>
          </p:txBody>
        </p:sp>
        <p:sp>
          <p:nvSpPr>
            <p:cNvPr id="35" name="Rechteck 1">
              <a:extLst>
                <a:ext uri="{FF2B5EF4-FFF2-40B4-BE49-F238E27FC236}">
                  <a16:creationId xmlns:a16="http://schemas.microsoft.com/office/drawing/2014/main" id="{28A17146-F9D7-7849-7064-D3B1BC620C0F}"/>
                </a:ext>
              </a:extLst>
            </p:cNvPr>
            <p:cNvSpPr>
              <a:spLocks/>
            </p:cNvSpPr>
            <p:nvPr/>
          </p:nvSpPr>
          <p:spPr>
            <a:xfrm>
              <a:off x="186541" y="15094023"/>
              <a:ext cx="4950000" cy="63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pic>
          <p:nvPicPr>
            <p:cNvPr id="19" name="Grafik 23">
              <a:extLst>
                <a:ext uri="{FF2B5EF4-FFF2-40B4-BE49-F238E27FC236}">
                  <a16:creationId xmlns:a16="http://schemas.microsoft.com/office/drawing/2014/main" id="{38315BA0-5502-C860-73D9-C048A707F5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86540" y="15083595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C64A330-5CAC-1A85-2B58-5A59BAD42E0D}"/>
                </a:ext>
              </a:extLst>
            </p:cNvPr>
            <p:cNvSpPr txBox="1"/>
            <p:nvPr/>
          </p:nvSpPr>
          <p:spPr>
            <a:xfrm>
              <a:off x="161821" y="19452902"/>
              <a:ext cx="4946591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⚖️ Subjektivität:</a:t>
              </a:r>
            </a:p>
            <a:p>
              <a:r>
                <a:rPr lang="de-DE" sz="2400" dirty="0"/>
                <a:t>„Politics“ 	➡️</a:t>
              </a:r>
              <a:r>
                <a:rPr lang="de-DE" sz="2400" dirty="0">
                  <a:sym typeface="Wingdings" panose="05000000000000000000" pitchFamily="2" charset="2"/>
                </a:rPr>
                <a:t> zunehmend objektiv </a:t>
              </a:r>
              <a:br>
                <a:rPr lang="de-DE" sz="2400" dirty="0">
                  <a:sym typeface="Wingdings" panose="05000000000000000000" pitchFamily="2" charset="2"/>
                </a:rPr>
              </a:br>
              <a:r>
                <a:rPr lang="de-DE" sz="2400" dirty="0">
                  <a:sym typeface="Wingdings" panose="05000000000000000000" pitchFamily="2" charset="2"/>
                </a:rPr>
                <a:t>„W</a:t>
              </a:r>
              <a:r>
                <a:rPr lang="de-DE" sz="2400" dirty="0"/>
                <a:t>orld“ 	➡️</a:t>
              </a:r>
              <a:r>
                <a:rPr lang="de-DE" sz="2400" dirty="0">
                  <a:sym typeface="Wingdings" panose="05000000000000000000" pitchFamily="2" charset="2"/>
                </a:rPr>
                <a:t> konstant objektiv</a:t>
              </a:r>
            </a:p>
            <a:p>
              <a:r>
                <a:rPr lang="de-DE" sz="2400" dirty="0"/>
                <a:t>„Opinion“ 	➡️</a:t>
              </a:r>
              <a:r>
                <a:rPr lang="de-DE" sz="2400" dirty="0">
                  <a:sym typeface="Wingdings" panose="05000000000000000000" pitchFamily="2" charset="2"/>
                </a:rPr>
                <a:t> konstant subjektiv</a:t>
              </a:r>
            </a:p>
            <a:p>
              <a:endParaRPr lang="de-DE" sz="2400" dirty="0">
                <a:sym typeface="Wingdings" panose="05000000000000000000" pitchFamily="2" charset="2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723A8DC-9F23-3FAA-14D2-A7EA6A2D4C6A}"/>
                </a:ext>
              </a:extLst>
            </p:cNvPr>
            <p:cNvSpPr txBox="1"/>
            <p:nvPr/>
          </p:nvSpPr>
          <p:spPr>
            <a:xfrm>
              <a:off x="195241" y="18626841"/>
              <a:ext cx="4933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Abbildung 1: </a:t>
              </a:r>
              <a:r>
                <a:rPr lang="de-DE" sz="1600" b="1" dirty="0"/>
                <a:t>Subjektivität</a:t>
              </a:r>
              <a:r>
                <a:rPr lang="de-DE" sz="1600" dirty="0"/>
                <a:t> von „The Guardian“ 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2226574-95F0-BE9F-7E67-1D0F004B88BC}"/>
                </a:ext>
              </a:extLst>
            </p:cNvPr>
            <p:cNvSpPr txBox="1"/>
            <p:nvPr/>
          </p:nvSpPr>
          <p:spPr>
            <a:xfrm>
              <a:off x="5678189" y="18647765"/>
              <a:ext cx="4933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Abbildung 2: </a:t>
              </a:r>
              <a:r>
                <a:rPr lang="de-DE" sz="1600" b="1" dirty="0"/>
                <a:t>Polarisation</a:t>
              </a:r>
              <a:r>
                <a:rPr lang="de-DE" sz="1600" dirty="0"/>
                <a:t> von „The New York Times“ </a:t>
              </a:r>
            </a:p>
          </p:txBody>
        </p:sp>
        <p:sp>
          <p:nvSpPr>
            <p:cNvPr id="48" name="Rechteck 1">
              <a:extLst>
                <a:ext uri="{FF2B5EF4-FFF2-40B4-BE49-F238E27FC236}">
                  <a16:creationId xmlns:a16="http://schemas.microsoft.com/office/drawing/2014/main" id="{73D3A477-61EC-1998-C041-56AA41A2B0C4}"/>
                </a:ext>
              </a:extLst>
            </p:cNvPr>
            <p:cNvSpPr>
              <a:spLocks/>
            </p:cNvSpPr>
            <p:nvPr/>
          </p:nvSpPr>
          <p:spPr>
            <a:xfrm>
              <a:off x="10847051" y="15069298"/>
              <a:ext cx="4950000" cy="63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sp>
          <p:nvSpPr>
            <p:cNvPr id="16" name="Textfeld 15">
              <a:extLst>
                <a:ext uri="{FF2B5EF4-FFF2-40B4-BE49-F238E27FC236}">
                  <a16:creationId xmlns:a16="http://schemas.microsoft.com/office/drawing/2014/main" id="{EA39495E-9539-B618-D917-880BB952715F}"/>
                </a:ext>
              </a:extLst>
            </p:cNvPr>
            <p:cNvSpPr txBox="1"/>
            <p:nvPr/>
          </p:nvSpPr>
          <p:spPr>
            <a:xfrm>
              <a:off x="10944609" y="19527419"/>
              <a:ext cx="5150473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📉 Artikellänge </a:t>
              </a:r>
              <a:r>
                <a:rPr lang="de-DE" sz="2400" dirty="0"/>
                <a:t>(Wörter pro Artikel):</a:t>
              </a:r>
            </a:p>
            <a:p>
              <a:r>
                <a:rPr lang="de-DE" sz="2400" dirty="0"/>
                <a:t>- Guardian ca. 800 Wörter</a:t>
              </a:r>
            </a:p>
            <a:p>
              <a:r>
                <a:rPr lang="de-DE" sz="2400" dirty="0"/>
                <a:t>- New York Times ca. 1.100 Wörter</a:t>
              </a:r>
              <a:br>
                <a:rPr lang="de-DE" sz="2400" dirty="0"/>
              </a:br>
              <a:r>
                <a:rPr lang="de-DE" sz="2400" dirty="0"/>
                <a:t>- keine signifikanten Veränderungen</a:t>
              </a:r>
            </a:p>
          </p:txBody>
        </p:sp>
        <p:pic>
          <p:nvPicPr>
            <p:cNvPr id="51" name="Grafik 23">
              <a:extLst>
                <a:ext uri="{FF2B5EF4-FFF2-40B4-BE49-F238E27FC236}">
                  <a16:creationId xmlns:a16="http://schemas.microsoft.com/office/drawing/2014/main" id="{FF8A3B76-2E25-B858-96F1-4C6D7B5AD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4" b="104"/>
            <a:stretch/>
          </p:blipFill>
          <p:spPr bwMode="auto">
            <a:xfrm>
              <a:off x="10855521" y="15112181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4EFB785-01E6-6944-9A90-1B8B8806A545}"/>
                </a:ext>
              </a:extLst>
            </p:cNvPr>
            <p:cNvSpPr txBox="1"/>
            <p:nvPr/>
          </p:nvSpPr>
          <p:spPr>
            <a:xfrm>
              <a:off x="10847051" y="18733323"/>
              <a:ext cx="493393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Abbildung 3: </a:t>
              </a:r>
              <a:r>
                <a:rPr lang="de-DE" sz="1600" b="1" dirty="0"/>
                <a:t>Wörteranzahl</a:t>
              </a:r>
              <a:r>
                <a:rPr lang="de-DE" sz="1600" dirty="0"/>
                <a:t> „The Guardian“, alle Rubriken</a:t>
              </a:r>
            </a:p>
          </p:txBody>
        </p:sp>
        <p:sp>
          <p:nvSpPr>
            <p:cNvPr id="49" name="Rechteck 1">
              <a:extLst>
                <a:ext uri="{FF2B5EF4-FFF2-40B4-BE49-F238E27FC236}">
                  <a16:creationId xmlns:a16="http://schemas.microsoft.com/office/drawing/2014/main" id="{0D7C2815-D093-B90F-CD65-1015F9797375}"/>
                </a:ext>
              </a:extLst>
            </p:cNvPr>
            <p:cNvSpPr>
              <a:spLocks/>
            </p:cNvSpPr>
            <p:nvPr/>
          </p:nvSpPr>
          <p:spPr>
            <a:xfrm>
              <a:off x="16268768" y="15094023"/>
              <a:ext cx="4950000" cy="63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&lt;&lt;&lt;&lt;&lt;&lt;&lt;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346D309-B465-ED21-510E-9F707320FDDD}"/>
                </a:ext>
              </a:extLst>
            </p:cNvPr>
            <p:cNvSpPr txBox="1"/>
            <p:nvPr/>
          </p:nvSpPr>
          <p:spPr>
            <a:xfrm>
              <a:off x="16263708" y="19461323"/>
              <a:ext cx="4892824" cy="19389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🔢 Artikelanzahl:</a:t>
              </a:r>
              <a:endParaRPr lang="de-DE" sz="2400" dirty="0"/>
            </a:p>
            <a:p>
              <a:r>
                <a:rPr lang="de-DE" sz="2400" dirty="0"/>
                <a:t>- Guardian: Anzahl in „Opinion“ ist </a:t>
              </a:r>
            </a:p>
            <a:p>
              <a:r>
                <a:rPr lang="de-DE" sz="2400" dirty="0"/>
                <a:t>   gesunken</a:t>
              </a:r>
            </a:p>
            <a:p>
              <a:r>
                <a:rPr lang="de-DE" sz="2400" dirty="0"/>
                <a:t>- New-York-Times: Anzahl in</a:t>
              </a:r>
            </a:p>
            <a:p>
              <a:r>
                <a:rPr lang="de-DE" sz="2400" dirty="0"/>
                <a:t>   „Politics“ gestiegen</a:t>
              </a:r>
            </a:p>
          </p:txBody>
        </p:sp>
        <p:pic>
          <p:nvPicPr>
            <p:cNvPr id="52" name="Grafik 23">
              <a:extLst>
                <a:ext uri="{FF2B5EF4-FFF2-40B4-BE49-F238E27FC236}">
                  <a16:creationId xmlns:a16="http://schemas.microsoft.com/office/drawing/2014/main" id="{4856CAFF-EF57-9A7A-7505-0DB7B068E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16273829" y="15104043"/>
              <a:ext cx="4946591" cy="37126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BB960E2-F1FD-DF73-88BF-7CB565993763}"/>
                </a:ext>
              </a:extLst>
            </p:cNvPr>
            <p:cNvSpPr txBox="1"/>
            <p:nvPr/>
          </p:nvSpPr>
          <p:spPr>
            <a:xfrm>
              <a:off x="16323240" y="18771408"/>
              <a:ext cx="493393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Abbildung 4: </a:t>
              </a:r>
              <a:r>
                <a:rPr lang="de-DE" sz="1600" b="1" dirty="0"/>
                <a:t>Artikelanzahl</a:t>
              </a:r>
              <a:r>
                <a:rPr lang="de-DE" sz="1600" dirty="0"/>
                <a:t> der Rubrik „Opinion“ von „The Guardian“</a:t>
              </a:r>
            </a:p>
          </p:txBody>
        </p:sp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6B783ABD-D41A-F6F6-0DB2-8F20ED8734D8}"/>
                </a:ext>
              </a:extLst>
            </p:cNvPr>
            <p:cNvSpPr>
              <a:spLocks/>
            </p:cNvSpPr>
            <p:nvPr/>
          </p:nvSpPr>
          <p:spPr>
            <a:xfrm>
              <a:off x="186541" y="14366748"/>
              <a:ext cx="21032227" cy="727579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400" b="1" dirty="0">
                  <a:solidFill>
                    <a:schemeClr val="tx1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 Ergebnisse 🏆 (ausgewählte Beispiele)</a:t>
              </a:r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DE82BE61-A4B7-F8C1-7B3F-CC3A28094D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3165" y="26819306"/>
            <a:ext cx="2651998" cy="2651998"/>
          </a:xfrm>
          <a:prstGeom prst="rect">
            <a:avLst/>
          </a:prstGeom>
        </p:spPr>
      </p:pic>
      <p:sp>
        <p:nvSpPr>
          <p:cNvPr id="143" name="Rechteck 142">
            <a:extLst>
              <a:ext uri="{FF2B5EF4-FFF2-40B4-BE49-F238E27FC236}">
                <a16:creationId xmlns:a16="http://schemas.microsoft.com/office/drawing/2014/main" id="{719C0BF8-C371-1C61-AFA1-F30F595B0655}"/>
              </a:ext>
            </a:extLst>
          </p:cNvPr>
          <p:cNvSpPr>
            <a:spLocks/>
          </p:cNvSpPr>
          <p:nvPr/>
        </p:nvSpPr>
        <p:spPr>
          <a:xfrm>
            <a:off x="323166" y="26178449"/>
            <a:ext cx="4916136" cy="653174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600" b="1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Die Forschungsarbeit:</a:t>
            </a:r>
          </a:p>
        </p:txBody>
      </p:sp>
      <p:sp>
        <p:nvSpPr>
          <p:cNvPr id="28" name="Rechteck 142">
            <a:extLst>
              <a:ext uri="{FF2B5EF4-FFF2-40B4-BE49-F238E27FC236}">
                <a16:creationId xmlns:a16="http://schemas.microsoft.com/office/drawing/2014/main" id="{ADBB29DA-E556-AE5C-35FC-41E626EBE4E6}"/>
              </a:ext>
            </a:extLst>
          </p:cNvPr>
          <p:cNvSpPr>
            <a:spLocks/>
          </p:cNvSpPr>
          <p:nvPr/>
        </p:nvSpPr>
        <p:spPr>
          <a:xfrm>
            <a:off x="5656505" y="26184546"/>
            <a:ext cx="4965724" cy="650511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b="1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Mehr über mein Projekt:</a:t>
            </a:r>
            <a:endParaRPr lang="de-DE" sz="4000" b="1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Rechteck 142">
            <a:extLst>
              <a:ext uri="{FF2B5EF4-FFF2-40B4-BE49-F238E27FC236}">
                <a16:creationId xmlns:a16="http://schemas.microsoft.com/office/drawing/2014/main" id="{F35C1075-9A08-F10D-AC31-1DC01393AD20}"/>
              </a:ext>
            </a:extLst>
          </p:cNvPr>
          <p:cNvSpPr>
            <a:spLocks/>
          </p:cNvSpPr>
          <p:nvPr/>
        </p:nvSpPr>
        <p:spPr>
          <a:xfrm>
            <a:off x="10973258" y="26190579"/>
            <a:ext cx="10460590" cy="638887"/>
          </a:xfrm>
          <a:prstGeom prst="rect">
            <a:avLst/>
          </a:prstGeom>
          <a:solidFill>
            <a:srgbClr val="D7D7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3200" b="1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Interaktive Webseiten:</a:t>
            </a:r>
            <a:endParaRPr lang="de-DE" sz="4000" b="1" dirty="0">
              <a:solidFill>
                <a:schemeClr val="tx1"/>
              </a:solidFill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3EB8BAB1-C355-A3FE-877F-71D787FE645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4"/>
          <a:stretch/>
        </p:blipFill>
        <p:spPr>
          <a:xfrm>
            <a:off x="5692510" y="26841179"/>
            <a:ext cx="2653200" cy="262998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4282ACBC-CBDB-046F-38F0-898C1254D2AE}"/>
              </a:ext>
            </a:extLst>
          </p:cNvPr>
          <p:cNvSpPr txBox="1"/>
          <p:nvPr/>
        </p:nvSpPr>
        <p:spPr>
          <a:xfrm>
            <a:off x="10973260" y="26954547"/>
            <a:ext cx="255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Sentimentanalyse: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C7A981-AD7D-FF9A-7DE4-AAA5DB0EAE5E}"/>
              </a:ext>
            </a:extLst>
          </p:cNvPr>
          <p:cNvSpPr txBox="1"/>
          <p:nvPr/>
        </p:nvSpPr>
        <p:spPr>
          <a:xfrm>
            <a:off x="16401422" y="26975786"/>
            <a:ext cx="2556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Wörteranzahl: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D21D5E26-16BE-CD6F-812D-E4608BCCF85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57"/>
          <a:stretch/>
        </p:blipFill>
        <p:spPr>
          <a:xfrm>
            <a:off x="18611979" y="26831625"/>
            <a:ext cx="2646719" cy="2539331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1FB73F04-6D83-B048-4263-654CE31A2CC2}"/>
              </a:ext>
            </a:extLst>
          </p:cNvPr>
          <p:cNvSpPr txBox="1"/>
          <p:nvPr/>
        </p:nvSpPr>
        <p:spPr>
          <a:xfrm>
            <a:off x="8267278" y="27093046"/>
            <a:ext cx="230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github.com/AdminL3/Jugend-Forscht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E3E60CD-D87D-DB5D-6FE7-7BD06D599A40}"/>
              </a:ext>
            </a:extLst>
          </p:cNvPr>
          <p:cNvGrpSpPr/>
          <p:nvPr/>
        </p:nvGrpSpPr>
        <p:grpSpPr>
          <a:xfrm>
            <a:off x="318716" y="21746183"/>
            <a:ext cx="21106063" cy="4332409"/>
            <a:chOff x="150234" y="21547635"/>
            <a:chExt cx="21106063" cy="4332409"/>
          </a:xfrm>
        </p:grpSpPr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2B363CA6-038B-A880-9302-F6511960824F}"/>
                </a:ext>
              </a:extLst>
            </p:cNvPr>
            <p:cNvSpPr/>
            <p:nvPr/>
          </p:nvSpPr>
          <p:spPr>
            <a:xfrm>
              <a:off x="156948" y="21549471"/>
              <a:ext cx="21095684" cy="43305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7B8B4C04-C5D5-7C17-0612-393403C49707}"/>
                </a:ext>
              </a:extLst>
            </p:cNvPr>
            <p:cNvSpPr>
              <a:spLocks/>
            </p:cNvSpPr>
            <p:nvPr/>
          </p:nvSpPr>
          <p:spPr>
            <a:xfrm>
              <a:off x="150234" y="21547635"/>
              <a:ext cx="21106063" cy="753300"/>
            </a:xfrm>
            <a:prstGeom prst="rect">
              <a:avLst/>
            </a:prstGeom>
            <a:solidFill>
              <a:srgbClr val="D7D7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4400" b="1" dirty="0">
                  <a:solidFill>
                    <a:schemeClr val="tx1"/>
                  </a:solidFill>
                  <a:latin typeface="Aptos" panose="020B0004020202020204" pitchFamily="34" charset="0"/>
                  <a:cs typeface="Times New Roman" panose="02020603050405020304" pitchFamily="18" charset="0"/>
                </a:rPr>
                <a:t>Interpretation🤔</a:t>
              </a:r>
            </a:p>
          </p:txBody>
        </p:sp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C15A0C3E-5E35-4C1F-8405-3D3A326E3B67}"/>
                </a:ext>
              </a:extLst>
            </p:cNvPr>
            <p:cNvSpPr txBox="1"/>
            <p:nvPr/>
          </p:nvSpPr>
          <p:spPr>
            <a:xfrm>
              <a:off x="263423" y="22480539"/>
              <a:ext cx="20781659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dirty="0">
                  <a:latin typeface="Aptos" panose="020B0004020202020204" pitchFamily="34" charset="0"/>
                  <a:cs typeface="Times New Roman" panose="02020603050405020304" pitchFamily="18" charset="0"/>
                </a:rPr>
                <a:t>- „World“ - Artikel grundsätzlich eher objektiv im Vergleich zu „Opinion“ ➡️ stärkere Meinungsbildung in der Rubrik „Opinion“, keine </a:t>
              </a:r>
            </a:p>
            <a:p>
              <a:r>
                <a:rPr lang="de-DE" sz="2800" dirty="0">
                  <a:latin typeface="Aptos" panose="020B0004020202020204" pitchFamily="34" charset="0"/>
                  <a:cs typeface="Times New Roman" panose="02020603050405020304" pitchFamily="18" charset="0"/>
                </a:rPr>
                <a:t>   Veränderung über die Zeit</a:t>
              </a:r>
            </a:p>
            <a:p>
              <a:r>
                <a:rPr lang="de-DE" sz="2800" dirty="0">
                  <a:latin typeface="Aptos" panose="020B0004020202020204" pitchFamily="34" charset="0"/>
                  <a:cs typeface="Times New Roman" panose="02020603050405020304" pitchFamily="18" charset="0"/>
                </a:rPr>
                <a:t>- Grundsätzlich geringe Polarisation, keine Tendenzen erkennbar ➡️ unverändert vergleichbare, neutrale Berichterstattung</a:t>
              </a:r>
            </a:p>
            <a:p>
              <a:r>
                <a:rPr lang="de-DE" sz="2800" dirty="0">
                  <a:latin typeface="Aptos" panose="020B0004020202020204" pitchFamily="34" charset="0"/>
                  <a:cs typeface="Times New Roman" panose="02020603050405020304" pitchFamily="18" charset="0"/>
                </a:rPr>
                <a:t>- Keine signifikante Änderung in der Artikellänge ➡️ Kein Einfluss von sozialen Medien oder dem Trend zu kürzeren Texten erkennbar</a:t>
              </a:r>
            </a:p>
            <a:p>
              <a:r>
                <a:rPr lang="de-DE" sz="2800" dirty="0">
                  <a:latin typeface="Aptos" panose="020B0004020202020204" pitchFamily="34" charset="0"/>
                  <a:cs typeface="Times New Roman" panose="02020603050405020304" pitchFamily="18" charset="0"/>
                </a:rPr>
                <a:t>- Deutliche Veränderungen in der Artikelanzahl ➡️ Mögliche Gründe: geänderte redaktionelle Schwerpunkte oder eine veränderte </a:t>
              </a:r>
            </a:p>
            <a:p>
              <a:r>
                <a:rPr lang="de-DE" sz="2800" dirty="0">
                  <a:latin typeface="Aptos" panose="020B0004020202020204" pitchFamily="34" charset="0"/>
                  <a:cs typeface="Times New Roman" panose="02020603050405020304" pitchFamily="18" charset="0"/>
                </a:rPr>
                <a:t>   Nachrichtenlage</a:t>
              </a:r>
            </a:p>
            <a:p>
              <a:r>
                <a:rPr lang="de-DE" sz="2800" dirty="0">
                  <a:latin typeface="Aptos" panose="020B0004020202020204" pitchFamily="34" charset="0"/>
                  <a:cs typeface="Times New Roman" panose="02020603050405020304" pitchFamily="18" charset="0"/>
                </a:rPr>
                <a:t>- Beide Zeitungen zeigen eine ähnliche Entwicklung, was auf vergleichbare journalistische Standards hindeutet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BC04DD0-7DAD-6BAC-0AAD-2420378F7A7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692" y="26841179"/>
            <a:ext cx="2635620" cy="263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64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460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Hübner</dc:creator>
  <cp:lastModifiedBy>Levi Blu</cp:lastModifiedBy>
  <cp:revision>193</cp:revision>
  <cp:lastPrinted>2025-02-09T17:26:35Z</cp:lastPrinted>
  <dcterms:created xsi:type="dcterms:W3CDTF">2015-09-02T12:45:28Z</dcterms:created>
  <dcterms:modified xsi:type="dcterms:W3CDTF">2025-02-22T16:43:24Z</dcterms:modified>
</cp:coreProperties>
</file>