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"/>
  </p:notesMasterIdLst>
  <p:sldIdLst>
    <p:sldId id="278" r:id="rId2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F"/>
    <a:srgbClr val="A2232C"/>
    <a:srgbClr val="ECA6AB"/>
    <a:srgbClr val="CD2D38"/>
    <a:srgbClr val="4733C4"/>
    <a:srgbClr val="18B8BD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4" autoAdjust="0"/>
    <p:restoredTop sz="95020" autoAdjust="0"/>
  </p:normalViewPr>
  <p:slideViewPr>
    <p:cSldViewPr snapToGrid="0" showGuides="1">
      <p:cViewPr>
        <p:scale>
          <a:sx n="50" d="100"/>
          <a:sy n="50" d="100"/>
        </p:scale>
        <p:origin x="864" y="-583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7F62-07AB-FD53-CF3A-1DD148F0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5882C-E9C6-10E3-7360-29BFCBF7C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C3DE7-0664-F75F-1547-0E230D6EC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C43A-D153-96F1-ECD5-3D9000589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D2C0-406E-A3CF-01B1-B0B2D963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89AA451-805F-E2A2-79AD-056A7A2DD513}"/>
              </a:ext>
            </a:extLst>
          </p:cNvPr>
          <p:cNvSpPr/>
          <p:nvPr/>
        </p:nvSpPr>
        <p:spPr>
          <a:xfrm>
            <a:off x="-14862" y="5228035"/>
            <a:ext cx="21432580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72F7B96-0E9C-6F77-F857-A7F5B34272B5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8DF1CF56-0CA3-D226-149A-8FF07E45C7F5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74B2A07-0DF8-7627-6976-68ED1B58B6A9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FDBC863-3C50-4EA5-B2EB-DA91F9185574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256FA40-B074-F25E-DD0F-419DB6703BAD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FAF51D58-586A-56DA-05B1-9F786FA3B248}"/>
              </a:ext>
            </a:extLst>
          </p:cNvPr>
          <p:cNvSpPr/>
          <p:nvPr/>
        </p:nvSpPr>
        <p:spPr>
          <a:xfrm>
            <a:off x="-14861" y="29380671"/>
            <a:ext cx="21432579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F3CD7FC-E9DE-42A3-93F8-2EB78DC88A56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3F441A-CB98-E88A-1875-409841E3E7CF}"/>
              </a:ext>
            </a:extLst>
          </p:cNvPr>
          <p:cNvSpPr>
            <a:spLocks/>
          </p:cNvSpPr>
          <p:nvPr/>
        </p:nvSpPr>
        <p:spPr>
          <a:xfrm>
            <a:off x="220405" y="9279390"/>
            <a:ext cx="9359900" cy="5047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E9DBE8E-DCDF-C68F-8812-175AE2201F4D}"/>
              </a:ext>
            </a:extLst>
          </p:cNvPr>
          <p:cNvSpPr>
            <a:spLocks/>
          </p:cNvSpPr>
          <p:nvPr/>
        </p:nvSpPr>
        <p:spPr>
          <a:xfrm>
            <a:off x="213563" y="8807881"/>
            <a:ext cx="9375712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02C9EF85-B5B8-7D2F-D14F-5A662D282B80}"/>
              </a:ext>
            </a:extLst>
          </p:cNvPr>
          <p:cNvSpPr>
            <a:spLocks/>
          </p:cNvSpPr>
          <p:nvPr/>
        </p:nvSpPr>
        <p:spPr>
          <a:xfrm>
            <a:off x="196366" y="6303994"/>
            <a:ext cx="9375712" cy="225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149D3BFB-5F7D-6D3E-9526-19034D7AD8F4}"/>
              </a:ext>
            </a:extLst>
          </p:cNvPr>
          <p:cNvSpPr>
            <a:spLocks/>
          </p:cNvSpPr>
          <p:nvPr/>
        </p:nvSpPr>
        <p:spPr>
          <a:xfrm>
            <a:off x="196257" y="5531561"/>
            <a:ext cx="9384048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60C4F77C-1319-EA6F-3C00-6C1B56088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1523185B-4D98-CC35-54B2-9663FA36C5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261F97A-E750-D427-2B13-CD1ECA5B941F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D9AA54-AFB0-09C2-853A-42B0B1D13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3763A70-942A-CD5A-82C7-C9294D8F6F3A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8D8598F-80F2-7D1F-387F-564585A69895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80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2BEB96-9906-FB21-83D5-7DCD0101AAFE}"/>
              </a:ext>
            </a:extLst>
          </p:cNvPr>
          <p:cNvSpPr txBox="1"/>
          <p:nvPr/>
        </p:nvSpPr>
        <p:spPr>
          <a:xfrm>
            <a:off x="285167" y="6559560"/>
            <a:ext cx="922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Veränderung der Medien über die Zeit 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Verstärkte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Subjektivität im Journalismus 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Trends in der Artikelanzahl/-länge 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07A25A-D391-E3B6-383D-09F0EC21E924}"/>
              </a:ext>
            </a:extLst>
          </p:cNvPr>
          <p:cNvSpPr txBox="1"/>
          <p:nvPr/>
        </p:nvSpPr>
        <p:spPr>
          <a:xfrm>
            <a:off x="9983546" y="6439282"/>
            <a:ext cx="11092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einer amerikanischen und einer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britischen Zeitung  in den Rubriken „World“,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„Opinion“ und „Politics“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 Langzeitdatenanalyse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von 120.000 Artikeln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zwischen 2010 – 2011 und 2020 – 2021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 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 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 konkreten Trendanalyse von Zeitungen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(Filter für Jahre, Rubriken, Zeitungen)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58D0CC-F515-6F22-D6A1-1B1F3368C635}"/>
              </a:ext>
            </a:extLst>
          </p:cNvPr>
          <p:cNvSpPr txBox="1"/>
          <p:nvPr/>
        </p:nvSpPr>
        <p:spPr>
          <a:xfrm>
            <a:off x="267851" y="9763269"/>
            <a:ext cx="9261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 Plotly, 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AD831-C456-B589-60D8-EF81205B6F22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24CAAD-CFD5-21C1-48D7-E25AB43F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E6ACA6-BA8C-B38A-68EC-E9EA33DE5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8D92F4-5269-6478-4831-9DC91CE6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D4B8D72-145B-C02C-ECA3-4AF393DB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826F31B-366F-AB0C-4954-26C2A86F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5963F808-2FD6-CE5B-2630-163FF0CB0E70}"/>
              </a:ext>
            </a:extLst>
          </p:cNvPr>
          <p:cNvSpPr>
            <a:spLocks/>
          </p:cNvSpPr>
          <p:nvPr/>
        </p:nvSpPr>
        <p:spPr>
          <a:xfrm>
            <a:off x="220406" y="26740219"/>
            <a:ext cx="21063788" cy="264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https://github.com/AdminL3/Jugend-Forscht/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44C1CC-75D3-B2CA-8B0C-FEDB12C3B81E}"/>
              </a:ext>
            </a:extLst>
          </p:cNvPr>
          <p:cNvGrpSpPr/>
          <p:nvPr/>
        </p:nvGrpSpPr>
        <p:grpSpPr>
          <a:xfrm>
            <a:off x="188844" y="14489853"/>
            <a:ext cx="21095350" cy="7063275"/>
            <a:chOff x="161821" y="14366748"/>
            <a:chExt cx="21095350" cy="7063275"/>
          </a:xfrm>
        </p:grpSpPr>
        <p:sp>
          <p:nvSpPr>
            <p:cNvPr id="47" name="Rechteck 1">
              <a:extLst>
                <a:ext uri="{FF2B5EF4-FFF2-40B4-BE49-F238E27FC236}">
                  <a16:creationId xmlns:a16="http://schemas.microsoft.com/office/drawing/2014/main" id="{7C116876-BE0D-15F2-6229-583C8732E904}"/>
                </a:ext>
              </a:extLst>
            </p:cNvPr>
            <p:cNvSpPr>
              <a:spLocks/>
            </p:cNvSpPr>
            <p:nvPr/>
          </p:nvSpPr>
          <p:spPr>
            <a:xfrm>
              <a:off x="5547727" y="15094021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50" name="Grafik 23">
              <a:extLst>
                <a:ext uri="{FF2B5EF4-FFF2-40B4-BE49-F238E27FC236}">
                  <a16:creationId xmlns:a16="http://schemas.microsoft.com/office/drawing/2014/main" id="{E2DD2FC2-BDE2-E20F-C71C-AAD9D578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549431" y="1509788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57FC8B-13A2-68BE-0213-37FE97071635}"/>
                </a:ext>
              </a:extLst>
            </p:cNvPr>
            <p:cNvSpPr txBox="1"/>
            <p:nvPr/>
          </p:nvSpPr>
          <p:spPr>
            <a:xfrm>
              <a:off x="5609238" y="19464931"/>
              <a:ext cx="48867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📊Polarisation:</a:t>
              </a:r>
            </a:p>
            <a:p>
              <a:pPr marL="342900" indent="-342900">
                <a:buFontTx/>
                <a:buChar char="-"/>
              </a:pPr>
              <a:r>
                <a:rPr lang="de-DE" sz="2400" noProof="0" dirty="0"/>
                <a:t>konstanter Durchschnittswert (0,1)</a:t>
              </a:r>
            </a:p>
            <a:p>
              <a:pPr marL="342900" indent="-342900">
                <a:buFontTx/>
                <a:buChar char="-"/>
              </a:pPr>
              <a:r>
                <a:rPr lang="de-DE" sz="2400" noProof="0" dirty="0"/>
                <a:t>keine klare Tendenz</a:t>
              </a:r>
            </a:p>
          </p:txBody>
        </p:sp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28A17146-F9D7-7849-7064-D3B1BC620C0F}"/>
                </a:ext>
              </a:extLst>
            </p:cNvPr>
            <p:cNvSpPr>
              <a:spLocks/>
            </p:cNvSpPr>
            <p:nvPr/>
          </p:nvSpPr>
          <p:spPr>
            <a:xfrm>
              <a:off x="186541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38315BA0-5502-C860-73D9-C048A707F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508359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4A330-5CAC-1A85-2B58-5A59BAD42E0D}"/>
                </a:ext>
              </a:extLst>
            </p:cNvPr>
            <p:cNvSpPr txBox="1"/>
            <p:nvPr/>
          </p:nvSpPr>
          <p:spPr>
            <a:xfrm>
              <a:off x="161821" y="19452902"/>
              <a:ext cx="49465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⚖️ Subjektivität:</a:t>
              </a:r>
            </a:p>
            <a:p>
              <a:r>
                <a:rPr lang="de-DE" sz="2400" noProof="0" dirty="0"/>
                <a:t>„Politics“ 	➡️</a:t>
              </a:r>
              <a:r>
                <a:rPr lang="de-DE" sz="2400" noProof="0" dirty="0">
                  <a:sym typeface="Wingdings" panose="05000000000000000000" pitchFamily="2" charset="2"/>
                </a:rPr>
                <a:t> zunehmend objektiv </a:t>
              </a:r>
              <a:br>
                <a:rPr lang="de-DE" sz="2400" noProof="0" dirty="0">
                  <a:sym typeface="Wingdings" panose="05000000000000000000" pitchFamily="2" charset="2"/>
                </a:rPr>
              </a:br>
              <a:r>
                <a:rPr lang="de-DE" sz="2400" noProof="0" dirty="0">
                  <a:sym typeface="Wingdings" panose="05000000000000000000" pitchFamily="2" charset="2"/>
                </a:rPr>
                <a:t>„W</a:t>
              </a:r>
              <a:r>
                <a:rPr lang="de-DE" sz="2400" noProof="0" dirty="0"/>
                <a:t>orld“ 	➡️</a:t>
              </a:r>
              <a:r>
                <a:rPr lang="de-DE" sz="2400" noProof="0" dirty="0">
                  <a:sym typeface="Wingdings" panose="05000000000000000000" pitchFamily="2" charset="2"/>
                </a:rPr>
                <a:t> konstant objektiv</a:t>
              </a:r>
            </a:p>
            <a:p>
              <a:r>
                <a:rPr lang="de-DE" sz="2400" noProof="0" dirty="0"/>
                <a:t>„Opinion“ 	➡️</a:t>
              </a:r>
              <a:r>
                <a:rPr lang="de-DE" sz="2400" dirty="0">
                  <a:sym typeface="Wingdings" panose="05000000000000000000" pitchFamily="2" charset="2"/>
                </a:rPr>
                <a:t> </a:t>
              </a:r>
              <a:r>
                <a:rPr lang="de-DE" sz="2400" noProof="0" dirty="0">
                  <a:sym typeface="Wingdings" panose="05000000000000000000" pitchFamily="2" charset="2"/>
                </a:rPr>
                <a:t>konstant subjektiv</a:t>
              </a:r>
            </a:p>
            <a:p>
              <a:endParaRPr lang="de-DE" sz="2400" noProof="0" dirty="0">
                <a:sym typeface="Wingdings" panose="05000000000000000000" pitchFamily="2" charset="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23A8DC-9F23-3FAA-14D2-A7EA6A2D4C6A}"/>
                </a:ext>
              </a:extLst>
            </p:cNvPr>
            <p:cNvSpPr txBox="1"/>
            <p:nvPr/>
          </p:nvSpPr>
          <p:spPr>
            <a:xfrm>
              <a:off x="195241" y="18626841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1: </a:t>
              </a:r>
              <a:r>
                <a:rPr lang="de-DE" sz="1600" b="1" dirty="0"/>
                <a:t>Subjektivität</a:t>
              </a:r>
              <a:r>
                <a:rPr lang="de-DE" sz="1600" dirty="0"/>
                <a:t> von „The Guardian“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226574-95F0-BE9F-7E67-1D0F004B88BC}"/>
                </a:ext>
              </a:extLst>
            </p:cNvPr>
            <p:cNvSpPr txBox="1"/>
            <p:nvPr/>
          </p:nvSpPr>
          <p:spPr>
            <a:xfrm>
              <a:off x="5678189" y="18647765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2: </a:t>
              </a:r>
              <a:r>
                <a:rPr lang="de-DE" sz="1600" b="1" dirty="0"/>
                <a:t>Polarisation</a:t>
              </a:r>
              <a:r>
                <a:rPr lang="de-DE" sz="1600" dirty="0"/>
                <a:t> von „The New York Times“ </a:t>
              </a:r>
            </a:p>
          </p:txBody>
        </p:sp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73D3A477-61EC-1998-C041-56AA41A2B0C4}"/>
                </a:ext>
              </a:extLst>
            </p:cNvPr>
            <p:cNvSpPr>
              <a:spLocks/>
            </p:cNvSpPr>
            <p:nvPr/>
          </p:nvSpPr>
          <p:spPr>
            <a:xfrm>
              <a:off x="10847051" y="15069298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A39495E-9539-B618-D917-880BB952715F}"/>
                </a:ext>
              </a:extLst>
            </p:cNvPr>
            <p:cNvSpPr txBox="1"/>
            <p:nvPr/>
          </p:nvSpPr>
          <p:spPr>
            <a:xfrm>
              <a:off x="10944609" y="19527419"/>
              <a:ext cx="51504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📉 Artikellänge </a:t>
              </a:r>
              <a:r>
                <a:rPr lang="de-DE" sz="2400" noProof="0" dirty="0"/>
                <a:t>(Wörter </a:t>
              </a:r>
              <a:r>
                <a:rPr lang="de-DE" sz="2400" dirty="0"/>
                <a:t>pro</a:t>
              </a:r>
              <a:r>
                <a:rPr lang="de-DE" sz="2400" noProof="0" dirty="0"/>
                <a:t> Artikel):</a:t>
              </a:r>
            </a:p>
            <a:p>
              <a:r>
                <a:rPr lang="de-DE" sz="2400" noProof="0" dirty="0"/>
                <a:t>- Guardian ca. 800 Wörter</a:t>
              </a:r>
            </a:p>
            <a:p>
              <a:r>
                <a:rPr lang="de-DE" sz="2400" noProof="0" dirty="0"/>
                <a:t>- New York Times ca. 1.100 Wörter</a:t>
              </a:r>
              <a:br>
                <a:rPr lang="de-DE" sz="2400" noProof="0" dirty="0"/>
              </a:br>
              <a:r>
                <a:rPr lang="de-DE" sz="2400" noProof="0" dirty="0"/>
                <a:t>- 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FF8A3B76-2E25-B858-96F1-4C6D7B5AD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5112181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EFB785-01E6-6944-9A90-1B8B8806A545}"/>
                </a:ext>
              </a:extLst>
            </p:cNvPr>
            <p:cNvSpPr txBox="1"/>
            <p:nvPr/>
          </p:nvSpPr>
          <p:spPr>
            <a:xfrm>
              <a:off x="10847051" y="18733323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3: </a:t>
              </a:r>
              <a:r>
                <a:rPr lang="de-DE" sz="1600" b="1" dirty="0"/>
                <a:t>Wörteranzahl</a:t>
              </a:r>
              <a:r>
                <a:rPr lang="de-DE" sz="1600" dirty="0"/>
                <a:t> „The Guardian“, alle Rubriken</a:t>
              </a:r>
            </a:p>
          </p:txBody>
        </p:sp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0D7C2815-D093-B90F-CD65-1015F9797375}"/>
                </a:ext>
              </a:extLst>
            </p:cNvPr>
            <p:cNvSpPr>
              <a:spLocks/>
            </p:cNvSpPr>
            <p:nvPr/>
          </p:nvSpPr>
          <p:spPr>
            <a:xfrm>
              <a:off x="16268768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46D309-B465-ED21-510E-9F707320FDDD}"/>
                </a:ext>
              </a:extLst>
            </p:cNvPr>
            <p:cNvSpPr txBox="1"/>
            <p:nvPr/>
          </p:nvSpPr>
          <p:spPr>
            <a:xfrm>
              <a:off x="16263708" y="19461323"/>
              <a:ext cx="4892824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🔢 Artikelanzahl:</a:t>
              </a:r>
              <a:endParaRPr lang="de-DE" sz="2400" noProof="0" dirty="0"/>
            </a:p>
            <a:p>
              <a:r>
                <a:rPr lang="de-DE" sz="2400" noProof="0" dirty="0"/>
                <a:t>- Guardian</a:t>
              </a:r>
              <a:r>
                <a:rPr lang="de-DE" sz="2400" dirty="0"/>
                <a:t>: Anzahl</a:t>
              </a:r>
              <a:r>
                <a:rPr lang="de-DE" sz="2400" noProof="0" dirty="0"/>
                <a:t> in „Opinion“ ist </a:t>
              </a:r>
            </a:p>
            <a:p>
              <a:r>
                <a:rPr lang="de-DE" sz="2400" dirty="0"/>
                <a:t>   </a:t>
              </a:r>
              <a:r>
                <a:rPr lang="de-DE" sz="2400" noProof="0" dirty="0"/>
                <a:t>gesunken</a:t>
              </a:r>
            </a:p>
            <a:p>
              <a:r>
                <a:rPr lang="de-DE" sz="2400" noProof="0" dirty="0"/>
                <a:t>- New-York-Times: Anzahl in</a:t>
              </a:r>
            </a:p>
            <a:p>
              <a:r>
                <a:rPr lang="de-DE" sz="2400" dirty="0"/>
                <a:t>  </a:t>
              </a:r>
              <a:r>
                <a:rPr lang="de-DE" sz="2400" noProof="0" dirty="0"/>
                <a:t> „Politics“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4856CAFF-EF57-9A7A-7505-0DB7B06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3829" y="15104043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B960E2-F1FD-DF73-88BF-7CB565993763}"/>
                </a:ext>
              </a:extLst>
            </p:cNvPr>
            <p:cNvSpPr txBox="1"/>
            <p:nvPr/>
          </p:nvSpPr>
          <p:spPr>
            <a:xfrm>
              <a:off x="16323240" y="18771408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4: </a:t>
              </a:r>
              <a:r>
                <a:rPr lang="de-DE" sz="1600" b="1" dirty="0"/>
                <a:t>Artikelanzahl</a:t>
              </a:r>
              <a:r>
                <a:rPr lang="de-DE" sz="1600" dirty="0"/>
                <a:t> der Rubrik „Opinion“ von „The Guardian“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B783ABD-D41A-F6F6-0DB2-8F20ED8734D8}"/>
                </a:ext>
              </a:extLst>
            </p:cNvPr>
            <p:cNvSpPr>
              <a:spLocks/>
            </p:cNvSpPr>
            <p:nvPr/>
          </p:nvSpPr>
          <p:spPr>
            <a:xfrm>
              <a:off x="186541" y="14366748"/>
              <a:ext cx="21032227" cy="727579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Ergebnisse 🏆 (ausgewählte Beispiele)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E82BE61-A4B7-F8C1-7B3F-CC3A28094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404" y="26728818"/>
            <a:ext cx="2651998" cy="2651998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719C0BF8-C371-1C61-AFA1-F30F595B0655}"/>
              </a:ext>
            </a:extLst>
          </p:cNvPr>
          <p:cNvSpPr>
            <a:spLocks/>
          </p:cNvSpPr>
          <p:nvPr/>
        </p:nvSpPr>
        <p:spPr>
          <a:xfrm>
            <a:off x="220405" y="26087961"/>
            <a:ext cx="4916136" cy="65317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ADBB29DA-E556-AE5C-35FC-41E626EBE4E6}"/>
              </a:ext>
            </a:extLst>
          </p:cNvPr>
          <p:cNvSpPr>
            <a:spLocks/>
          </p:cNvSpPr>
          <p:nvPr/>
        </p:nvSpPr>
        <p:spPr>
          <a:xfrm>
            <a:off x="5530298" y="26094056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Mehr über mein Projekt: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F35C1075-9A08-F10D-AC31-1DC01393AD20}"/>
              </a:ext>
            </a:extLst>
          </p:cNvPr>
          <p:cNvSpPr>
            <a:spLocks/>
          </p:cNvSpPr>
          <p:nvPr/>
        </p:nvSpPr>
        <p:spPr>
          <a:xfrm>
            <a:off x="10847051" y="26089929"/>
            <a:ext cx="10447856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Interaktive Webseiten: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B8BAB1-C355-A3FE-877F-71D787FE64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"/>
          <a:stretch/>
        </p:blipFill>
        <p:spPr>
          <a:xfrm>
            <a:off x="5566303" y="26750691"/>
            <a:ext cx="2653200" cy="26299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82ACBC-CBDB-046F-38F0-898C1254D2AE}"/>
              </a:ext>
            </a:extLst>
          </p:cNvPr>
          <p:cNvSpPr txBox="1"/>
          <p:nvPr/>
        </p:nvSpPr>
        <p:spPr>
          <a:xfrm>
            <a:off x="10847051" y="26864057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Sentimentanalyse: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C7A981-AD7D-FF9A-7DE4-AAA5DB0EAE5E}"/>
              </a:ext>
            </a:extLst>
          </p:cNvPr>
          <p:cNvSpPr txBox="1"/>
          <p:nvPr/>
        </p:nvSpPr>
        <p:spPr>
          <a:xfrm>
            <a:off x="16275213" y="26885296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Wörteranzahl: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21D5E26-16BE-CD6F-812D-E4608BCCF8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"/>
          <a:stretch/>
        </p:blipFill>
        <p:spPr>
          <a:xfrm>
            <a:off x="18485770" y="26741135"/>
            <a:ext cx="2646719" cy="25393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FB73F04-6D83-B048-4263-654CE31A2CC2}"/>
              </a:ext>
            </a:extLst>
          </p:cNvPr>
          <p:cNvSpPr txBox="1"/>
          <p:nvPr/>
        </p:nvSpPr>
        <p:spPr>
          <a:xfrm>
            <a:off x="8141071" y="27002556"/>
            <a:ext cx="23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github.com/AdminL3/Jugend-Forscht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E60CD-D87D-DB5D-6FE7-7BD06D599A40}"/>
              </a:ext>
            </a:extLst>
          </p:cNvPr>
          <p:cNvGrpSpPr/>
          <p:nvPr/>
        </p:nvGrpSpPr>
        <p:grpSpPr>
          <a:xfrm>
            <a:off x="199223" y="21655693"/>
            <a:ext cx="21110924" cy="4332409"/>
            <a:chOff x="156948" y="21547635"/>
            <a:chExt cx="21110924" cy="4332409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B363CA6-038B-A880-9302-F6511960824F}"/>
                </a:ext>
              </a:extLst>
            </p:cNvPr>
            <p:cNvSpPr/>
            <p:nvPr/>
          </p:nvSpPr>
          <p:spPr>
            <a:xfrm>
              <a:off x="156948" y="21549471"/>
              <a:ext cx="21095684" cy="4330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8B4C04-C5D5-7C17-0612-393403C49707}"/>
                </a:ext>
              </a:extLst>
            </p:cNvPr>
            <p:cNvSpPr>
              <a:spLocks/>
            </p:cNvSpPr>
            <p:nvPr/>
          </p:nvSpPr>
          <p:spPr>
            <a:xfrm>
              <a:off x="161809" y="21547635"/>
              <a:ext cx="21106063" cy="7533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15A0C3E-5E35-4C1F-8405-3D3A326E3B67}"/>
                </a:ext>
              </a:extLst>
            </p:cNvPr>
            <p:cNvSpPr txBox="1"/>
            <p:nvPr/>
          </p:nvSpPr>
          <p:spPr>
            <a:xfrm>
              <a:off x="263423" y="22480539"/>
              <a:ext cx="2078165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- „World“ - Artikel grundsätzlich eher objektiv im </a:t>
              </a:r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Vergleich zu „Opinion“ ➡️ stärkere Meinungsbildung in der Rubrik „Opinion“, keine 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   Veränderung über die Zeit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Grundsätzlich geringe Polarisation, keine Tendenzen erkennbar ➡️ unverändert vergleichbare, neutrale Berichterstattung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Keine signifikante Änderung in der Artikellänge ➡️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</a:t>
              </a:r>
              <a:endParaRPr lang="de-DE" sz="280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Deutliche Veränderungen in der Artikelanzahl ➡️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  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Nachrichtenlage</a:t>
              </a: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- Beide Zeitungen zeigen eine ähnliche Entwicklung, was auf vergleichbare journalistische Standards hindeutet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C04DD0-7DAD-6BAC-0AAD-2420378F7A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85" y="26750691"/>
            <a:ext cx="2635620" cy="26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460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Wingdings</vt:lpstr>
      <vt:lpstr>Office 2013 – 2022-Design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187</cp:revision>
  <cp:lastPrinted>2025-02-09T17:26:35Z</cp:lastPrinted>
  <dcterms:created xsi:type="dcterms:W3CDTF">2015-09-02T12:45:28Z</dcterms:created>
  <dcterms:modified xsi:type="dcterms:W3CDTF">2025-02-17T20:15:19Z</dcterms:modified>
</cp:coreProperties>
</file>