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sldIdLst>
    <p:sldId id="275" r:id="rId2"/>
  </p:sldIdLst>
  <p:sldSz cx="21383625" cy="30275213"/>
  <p:notesSz cx="29819600" cy="4234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32C"/>
    <a:srgbClr val="ECA6AB"/>
    <a:srgbClr val="CD2D38"/>
    <a:srgbClr val="4733C4"/>
    <a:srgbClr val="18B8BD"/>
    <a:srgbClr val="F4CCCF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02" autoAdjust="0"/>
    <p:restoredTop sz="93792" autoAdjust="0"/>
  </p:normalViewPr>
  <p:slideViewPr>
    <p:cSldViewPr snapToGrid="0" showGuides="1">
      <p:cViewPr>
        <p:scale>
          <a:sx n="33" d="100"/>
          <a:sy n="33" d="100"/>
        </p:scale>
        <p:origin x="1109" y="-845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45610" y="5651869"/>
            <a:ext cx="21360598" cy="23446700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11514" y="24685"/>
            <a:ext cx="21360598" cy="237580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dirty="0">
              <a:solidFill>
                <a:schemeClr val="bg1">
                  <a:lumMod val="5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11514" y="1711243"/>
            <a:ext cx="21360598" cy="336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11513" y="1697160"/>
            <a:ext cx="21360600" cy="266288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-26392" y="1988491"/>
            <a:ext cx="213606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dirty="0">
                <a:solidFill>
                  <a:srgbClr val="A2232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585555" y="4389108"/>
            <a:ext cx="20136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7235" y="29157625"/>
            <a:ext cx="21361527" cy="109290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Arbeitswelt – Melanie </a:t>
            </a:r>
            <a:r>
              <a:rPr lang="de-DE" sz="4657" b="1" dirty="0" err="1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Mestl</a:t>
            </a:r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11511" y="28910527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DD6E99-C416-8835-6230-375679D4C67E}"/>
              </a:ext>
            </a:extLst>
          </p:cNvPr>
          <p:cNvSpPr>
            <a:spLocks/>
          </p:cNvSpPr>
          <p:nvPr/>
        </p:nvSpPr>
        <p:spPr>
          <a:xfrm>
            <a:off x="11552787" y="17165431"/>
            <a:ext cx="9557909" cy="8366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Myriad Pro" panose="020B0503030403020204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F23CE4-9515-AF3C-37E8-B6CBD4A29F89}"/>
              </a:ext>
            </a:extLst>
          </p:cNvPr>
          <p:cNvSpPr>
            <a:spLocks/>
          </p:cNvSpPr>
          <p:nvPr/>
        </p:nvSpPr>
        <p:spPr>
          <a:xfrm>
            <a:off x="11552787" y="16963973"/>
            <a:ext cx="9557306" cy="73659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Myriad Pro" panose="020B0503030403020204"/>
              </a:rPr>
              <a:t>Interpretation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A8401BF-6F63-1B59-D17C-4BAED99551A0}"/>
              </a:ext>
            </a:extLst>
          </p:cNvPr>
          <p:cNvSpPr>
            <a:spLocks/>
          </p:cNvSpPr>
          <p:nvPr/>
        </p:nvSpPr>
        <p:spPr>
          <a:xfrm>
            <a:off x="198518" y="17036558"/>
            <a:ext cx="11184730" cy="9657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yriad Pro" panose="020B0503030403020204"/>
              </a:rPr>
              <a:t>&lt;&lt;&lt;&lt;&lt;&lt;&lt;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239050" y="16963973"/>
            <a:ext cx="11184730" cy="73659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Myriad Pro" panose="020B0503030403020204"/>
              </a:rPr>
              <a:t>Ergebnisse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391BC1-8EB6-EE21-230A-1C5A4E0D0BF2}"/>
              </a:ext>
            </a:extLst>
          </p:cNvPr>
          <p:cNvSpPr>
            <a:spLocks/>
          </p:cNvSpPr>
          <p:nvPr/>
        </p:nvSpPr>
        <p:spPr>
          <a:xfrm>
            <a:off x="11552113" y="23586406"/>
            <a:ext cx="9518051" cy="5063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Myriad Pro" panose="020B0503030403020204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11552113" y="23530145"/>
            <a:ext cx="9518051" cy="65082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tx1"/>
                </a:solidFill>
                <a:latin typeface="Myriad Pro" panose="020B0503030403020204"/>
              </a:rPr>
              <a:t>Literatur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272852" y="11291451"/>
            <a:ext cx="20837920" cy="5127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Myriad Pro" panose="020B0503030403020204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273532" y="11218486"/>
            <a:ext cx="20836561" cy="73659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Myriad Pro" panose="020B0503030403020204"/>
              </a:rPr>
              <a:t>Methodik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273533" y="6646463"/>
            <a:ext cx="10116333" cy="4327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Myriad Pro" panose="020B0503030403020204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273533" y="5874031"/>
            <a:ext cx="10116333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Myriad Pro" panose="020B0503030403020204"/>
              </a:rPr>
              <a:t>Fragestellung</a:t>
            </a:r>
            <a:endParaRPr lang="en-GB" sz="4400" dirty="0"/>
          </a:p>
          <a:p>
            <a:endParaRPr lang="de-DE" sz="4400" b="1" dirty="0">
              <a:solidFill>
                <a:schemeClr val="tx1"/>
              </a:solidFill>
              <a:latin typeface="Myriad Pro" panose="020B0503030403020204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56739-7DBC-1FA6-C41A-668C96E238F1}"/>
              </a:ext>
            </a:extLst>
          </p:cNvPr>
          <p:cNvSpPr txBox="1"/>
          <p:nvPr/>
        </p:nvSpPr>
        <p:spPr>
          <a:xfrm>
            <a:off x="11680413" y="24425762"/>
            <a:ext cx="91932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Myriad Pro" panose="020B0503030403020204"/>
              </a:rPr>
              <a:t>Quellen</a:t>
            </a:r>
          </a:p>
          <a:p>
            <a:pPr algn="just"/>
            <a:endParaRPr lang="de-DE" sz="2000" dirty="0">
              <a:latin typeface="Myriad Pro" panose="020B0503030403020204"/>
            </a:endParaRPr>
          </a:p>
          <a:p>
            <a:pPr algn="just"/>
            <a:endParaRPr lang="de-DE" sz="2000" dirty="0">
              <a:latin typeface="Myriad Pro" panose="020B0503030403020204"/>
            </a:endParaRPr>
          </a:p>
          <a:p>
            <a:pPr algn="just"/>
            <a:endParaRPr lang="de-DE" sz="2000" dirty="0">
              <a:latin typeface="Myriad Pro" panose="020B0503030403020204"/>
            </a:endParaRPr>
          </a:p>
          <a:p>
            <a:pPr algn="just"/>
            <a:endParaRPr lang="de-DE" sz="2000" dirty="0">
              <a:latin typeface="Myriad Pro" panose="020B0503030403020204"/>
            </a:endParaRPr>
          </a:p>
          <a:p>
            <a:pPr algn="just"/>
            <a:endParaRPr lang="de-DE" sz="2000" dirty="0">
              <a:latin typeface="Myriad Pro" panose="020B0503030403020204"/>
            </a:endParaRPr>
          </a:p>
          <a:p>
            <a:pPr algn="just"/>
            <a:endParaRPr lang="de-DE" sz="2000" dirty="0">
              <a:latin typeface="Myriad Pro" panose="020B0503030403020204"/>
            </a:endParaRPr>
          </a:p>
          <a:p>
            <a:pPr algn="just"/>
            <a:r>
              <a:rPr lang="de-DE" sz="2000" dirty="0">
                <a:latin typeface="Myriad Pro" panose="020B0503030403020204"/>
              </a:rPr>
              <a:t>Direkte Zitate</a:t>
            </a: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2" y="162796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67" y="213745"/>
            <a:ext cx="3205044" cy="1327242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1896088-AA9F-5439-87ED-E690F0A16B22}"/>
              </a:ext>
            </a:extLst>
          </p:cNvPr>
          <p:cNvCxnSpPr>
            <a:stCxn id="95" idx="1"/>
            <a:endCxn id="95" idx="3"/>
          </p:cNvCxnSpPr>
          <p:nvPr/>
        </p:nvCxnSpPr>
        <p:spPr>
          <a:xfrm>
            <a:off x="11552113" y="26118348"/>
            <a:ext cx="9518051" cy="0"/>
          </a:xfrm>
          <a:prstGeom prst="line">
            <a:avLst/>
          </a:prstGeom>
          <a:ln w="57150">
            <a:solidFill>
              <a:srgbClr val="EC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-7441" y="3544975"/>
            <a:ext cx="21360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dirty="0">
                <a:solidFill>
                  <a:srgbClr val="A2232C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460424" y="-144255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10651885" y="5861796"/>
            <a:ext cx="10418279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Myriad Pro" panose="020B0503030403020204"/>
              </a:rPr>
              <a:t>Ziel:</a:t>
            </a:r>
            <a:r>
              <a:rPr lang="en-GB" sz="4400" dirty="0"/>
              <a:t>🎯 </a:t>
            </a:r>
          </a:p>
          <a:p>
            <a:endParaRPr lang="de-DE" sz="4400" b="1" dirty="0">
              <a:solidFill>
                <a:schemeClr val="tx1"/>
              </a:solidFill>
              <a:latin typeface="Myriad Pro" panose="020B0503030403020204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10650958" y="6662994"/>
            <a:ext cx="10419206" cy="4310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GB" sz="800"/>
              <a:t>🔍 Analyse von Artikeln der „New York Times“ und „The Guardian“ in den Kategorien </a:t>
            </a:r>
            <a:r>
              <a:rPr lang="en-GB" sz="800" i="1"/>
              <a:t>World, Politics, Opinion</a:t>
            </a:r>
            <a:r>
              <a:rPr lang="en-GB" sz="800"/>
              <a:t> von 2010-2021.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/>
              <a:t>📊 Untersuchung von Objektivität, Polarisierung, Anzahl und Länge der Artikel.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585555" y="7009326"/>
            <a:ext cx="95900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📰 Wie haben sich Medieninhalte über die letzten Jahre verändert?</a:t>
            </a:r>
          </a:p>
          <a:p>
            <a:r>
              <a:rPr lang="de-DE" sz="4000" dirty="0"/>
              <a:t>⚖️ Ist der Journalismus objektiver oder subjektiver geworden?</a:t>
            </a:r>
          </a:p>
          <a:p>
            <a:r>
              <a:rPr lang="de-DE" sz="4000" dirty="0"/>
              <a:t>📈 Gibt es Trends in der Artikelanzahl und -länge?</a:t>
            </a:r>
          </a:p>
          <a:p>
            <a:endParaRPr lang="de-DE" sz="4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10924409" y="6847189"/>
            <a:ext cx="94737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🔍 Analyse der „New York Times” und „The Guardian“ von 2010 - 2021</a:t>
            </a:r>
          </a:p>
          <a:p>
            <a:r>
              <a:rPr lang="en-GB" sz="4400" dirty="0"/>
              <a:t>📊 </a:t>
            </a:r>
            <a:r>
              <a:rPr lang="en-GB" sz="4400" dirty="0" err="1"/>
              <a:t>Untersuchung</a:t>
            </a:r>
            <a:r>
              <a:rPr lang="en-GB" sz="4400" dirty="0"/>
              <a:t> von </a:t>
            </a:r>
            <a:r>
              <a:rPr lang="en-GB" sz="4400" dirty="0" err="1"/>
              <a:t>Objektivität</a:t>
            </a:r>
            <a:r>
              <a:rPr lang="en-GB" sz="4400" dirty="0"/>
              <a:t>, </a:t>
            </a:r>
            <a:r>
              <a:rPr lang="en-GB" sz="4400" dirty="0" err="1"/>
              <a:t>Polarisierung</a:t>
            </a:r>
            <a:r>
              <a:rPr lang="en-GB" sz="4400" dirty="0"/>
              <a:t>, </a:t>
            </a:r>
            <a:r>
              <a:rPr lang="en-GB" sz="4400" dirty="0" err="1"/>
              <a:t>Anzahl</a:t>
            </a:r>
            <a:r>
              <a:rPr lang="en-GB" sz="4400" dirty="0"/>
              <a:t> und </a:t>
            </a:r>
            <a:r>
              <a:rPr lang="en-GB" sz="4400" dirty="0" err="1"/>
              <a:t>Länge</a:t>
            </a:r>
            <a:r>
              <a:rPr lang="en-GB" sz="4400" dirty="0"/>
              <a:t> der </a:t>
            </a:r>
            <a:r>
              <a:rPr lang="en-GB" sz="4400" dirty="0" err="1"/>
              <a:t>Artikel</a:t>
            </a:r>
            <a:endParaRPr lang="en-GB" sz="4400" dirty="0"/>
          </a:p>
          <a:p>
            <a:endParaRPr lang="de-DE" sz="4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528431" y="12197368"/>
            <a:ext cx="20345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💻 </a:t>
            </a:r>
            <a:r>
              <a:rPr lang="en-GB" sz="3600" b="1" dirty="0" err="1"/>
              <a:t>Datenbeschaffung</a:t>
            </a:r>
            <a:r>
              <a:rPr lang="en-GB" sz="3600" b="1" dirty="0"/>
              <a:t>:</a:t>
            </a:r>
            <a:endParaRPr lang="en-GB" sz="3600" dirty="0"/>
          </a:p>
          <a:p>
            <a:r>
              <a:rPr lang="en-GB" sz="3600" dirty="0"/>
              <a:t>	🌐 Web Scraping </a:t>
            </a:r>
            <a:r>
              <a:rPr lang="en-GB" sz="3600" dirty="0" err="1"/>
              <a:t>mit</a:t>
            </a:r>
            <a:r>
              <a:rPr lang="en-GB" sz="3600" dirty="0"/>
              <a:t> </a:t>
            </a:r>
            <a:r>
              <a:rPr lang="en-GB" sz="3600" b="1" dirty="0"/>
              <a:t>Python, Selenium, </a:t>
            </a:r>
            <a:r>
              <a:rPr lang="en-GB" sz="3600" b="1" dirty="0" err="1"/>
              <a:t>BeautifulSoup</a:t>
            </a:r>
            <a:endParaRPr lang="en-GB" sz="3600" dirty="0"/>
          </a:p>
          <a:p>
            <a:r>
              <a:rPr lang="en-GB" sz="3600" dirty="0"/>
              <a:t>	🔗 </a:t>
            </a:r>
            <a:r>
              <a:rPr lang="en-GB" sz="3600" dirty="0" err="1"/>
              <a:t>Nutzung</a:t>
            </a:r>
            <a:r>
              <a:rPr lang="en-GB" sz="3600" dirty="0"/>
              <a:t> der </a:t>
            </a:r>
            <a:r>
              <a:rPr lang="en-GB" sz="3600" b="1" dirty="0"/>
              <a:t>APIs</a:t>
            </a:r>
            <a:r>
              <a:rPr lang="en-GB" sz="3600" dirty="0"/>
              <a:t> </a:t>
            </a:r>
            <a:r>
              <a:rPr lang="en-GB" sz="3600" dirty="0" err="1"/>
              <a:t>beider</a:t>
            </a:r>
            <a:r>
              <a:rPr lang="en-GB" sz="3600" dirty="0"/>
              <a:t> </a:t>
            </a:r>
            <a:r>
              <a:rPr lang="en-GB" sz="3600" dirty="0" err="1"/>
              <a:t>Zeitungen</a:t>
            </a:r>
            <a:endParaRPr lang="en-GB" sz="3600" dirty="0"/>
          </a:p>
          <a:p>
            <a:r>
              <a:rPr lang="en-GB" sz="3600" dirty="0"/>
              <a:t>📊 </a:t>
            </a:r>
            <a:r>
              <a:rPr lang="en-GB" sz="3600" b="1" dirty="0"/>
              <a:t>Analyse:</a:t>
            </a:r>
            <a:endParaRPr lang="en-GB" sz="3600" dirty="0"/>
          </a:p>
          <a:p>
            <a:r>
              <a:rPr lang="en-GB" sz="3600" dirty="0"/>
              <a:t>	🤖 </a:t>
            </a:r>
            <a:r>
              <a:rPr lang="en-GB" sz="3600" dirty="0" err="1"/>
              <a:t>Sentimentanalyse</a:t>
            </a:r>
            <a:r>
              <a:rPr lang="en-GB" sz="3600" dirty="0"/>
              <a:t> </a:t>
            </a:r>
            <a:r>
              <a:rPr lang="en-GB" sz="3600" dirty="0" err="1"/>
              <a:t>mit</a:t>
            </a:r>
            <a:r>
              <a:rPr lang="en-GB" sz="3600" dirty="0"/>
              <a:t> </a:t>
            </a:r>
            <a:r>
              <a:rPr lang="en-GB" sz="3600" b="1" dirty="0" err="1"/>
              <a:t>TextBlob</a:t>
            </a:r>
            <a:endParaRPr lang="en-GB" sz="3600" dirty="0"/>
          </a:p>
          <a:p>
            <a:r>
              <a:rPr lang="en-GB" sz="3600" dirty="0"/>
              <a:t>	📉 </a:t>
            </a:r>
            <a:r>
              <a:rPr lang="en-GB" sz="3600" dirty="0" err="1"/>
              <a:t>Berechnung</a:t>
            </a:r>
            <a:r>
              <a:rPr lang="en-GB" sz="3600" dirty="0"/>
              <a:t> von </a:t>
            </a:r>
            <a:r>
              <a:rPr lang="en-GB" sz="3600" b="1" dirty="0" err="1"/>
              <a:t>Subjektivität</a:t>
            </a:r>
            <a:r>
              <a:rPr lang="en-GB" sz="3600" b="1" dirty="0"/>
              <a:t> &amp; Polarisation</a:t>
            </a:r>
            <a:endParaRPr lang="en-GB" sz="3600" dirty="0"/>
          </a:p>
          <a:p>
            <a:r>
              <a:rPr lang="en-GB" sz="3600" dirty="0"/>
              <a:t>	🗄 </a:t>
            </a:r>
            <a:r>
              <a:rPr lang="en-GB" sz="3600" dirty="0" err="1"/>
              <a:t>Speicherung</a:t>
            </a:r>
            <a:r>
              <a:rPr lang="en-GB" sz="3600" dirty="0"/>
              <a:t> und </a:t>
            </a:r>
            <a:r>
              <a:rPr lang="en-GB" sz="3600" dirty="0" err="1"/>
              <a:t>Visualisierung</a:t>
            </a:r>
            <a:r>
              <a:rPr lang="en-GB" sz="3600" dirty="0"/>
              <a:t> </a:t>
            </a:r>
            <a:r>
              <a:rPr lang="en-GB" sz="3600" dirty="0" err="1"/>
              <a:t>mit</a:t>
            </a:r>
            <a:r>
              <a:rPr lang="en-GB" sz="3600" dirty="0"/>
              <a:t> </a:t>
            </a:r>
            <a:r>
              <a:rPr lang="en-GB" sz="3600" b="1" dirty="0"/>
              <a:t>SQLite, </a:t>
            </a:r>
            <a:r>
              <a:rPr lang="en-GB" sz="3600" b="1" dirty="0" err="1"/>
              <a:t>Plotly</a:t>
            </a:r>
            <a:r>
              <a:rPr lang="en-GB" sz="3600" b="1" dirty="0"/>
              <a:t>, </a:t>
            </a:r>
            <a:r>
              <a:rPr lang="en-GB" sz="3600" b="1" dirty="0" err="1"/>
              <a:t>Streamlit</a:t>
            </a:r>
            <a:endParaRPr lang="en-GB" sz="3600" dirty="0"/>
          </a:p>
          <a:p>
            <a:endParaRPr lang="de-DE" sz="3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DB40BD-AE90-49CC-B684-A08B086E4906}"/>
              </a:ext>
            </a:extLst>
          </p:cNvPr>
          <p:cNvSpPr txBox="1"/>
          <p:nvPr/>
        </p:nvSpPr>
        <p:spPr>
          <a:xfrm>
            <a:off x="509944" y="18053538"/>
            <a:ext cx="10181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Ergebnisse</a:t>
            </a:r>
          </a:p>
          <a:p>
            <a:r>
              <a:rPr lang="de-DE" sz="3200" dirty="0"/>
              <a:t>📉 </a:t>
            </a:r>
            <a:r>
              <a:rPr lang="de-DE" sz="3200" b="1" dirty="0"/>
              <a:t>Artikelanzahl:</a:t>
            </a:r>
            <a:endParaRPr lang="de-DE" sz="3200" dirty="0"/>
          </a:p>
          <a:p>
            <a:r>
              <a:rPr lang="de-DE" sz="3200" dirty="0"/>
              <a:t>	🔽 Rückgang von </a:t>
            </a:r>
            <a:r>
              <a:rPr lang="de-DE" sz="3200" i="1" dirty="0"/>
              <a:t>Opinion</a:t>
            </a:r>
            <a:r>
              <a:rPr lang="de-DE" sz="3200" dirty="0"/>
              <a:t>-Artikeln im „Guardian“</a:t>
            </a:r>
          </a:p>
          <a:p>
            <a:r>
              <a:rPr lang="de-DE" sz="3200" dirty="0"/>
              <a:t>	🔼 Anstieg von </a:t>
            </a:r>
            <a:r>
              <a:rPr lang="de-DE" sz="3200" i="1" dirty="0"/>
              <a:t>Politics</a:t>
            </a:r>
            <a:r>
              <a:rPr lang="de-DE" sz="3200" dirty="0"/>
              <a:t>-Artikeln in der „NY Times“</a:t>
            </a:r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3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196</Words>
  <Application>Microsoft Office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2013 – 2022-Design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161</cp:revision>
  <cp:lastPrinted>2023-09-08T08:01:54Z</cp:lastPrinted>
  <dcterms:created xsi:type="dcterms:W3CDTF">2015-09-02T12:45:28Z</dcterms:created>
  <dcterms:modified xsi:type="dcterms:W3CDTF">2025-02-05T16:19:19Z</dcterms:modified>
</cp:coreProperties>
</file>