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50" d="100"/>
          <a:sy n="50" d="100"/>
        </p:scale>
        <p:origin x="34" y="-6077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244796"/>
            <a:ext cx="21398486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2010 – 2011 und 2020 – 2021 (interpoliert)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(120.000 Artikel)</a:t>
            </a:r>
            <a:endParaRPr lang="de-DE" sz="36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 konkreten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(filtern nach Jahren, Rubriken,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20406" y="26558014"/>
            <a:ext cx="21032226" cy="264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EA653B-D8C2-C35D-351F-E6C0001F2A6C}"/>
              </a:ext>
            </a:extLst>
          </p:cNvPr>
          <p:cNvGrpSpPr/>
          <p:nvPr/>
        </p:nvGrpSpPr>
        <p:grpSpPr>
          <a:xfrm>
            <a:off x="161821" y="16565699"/>
            <a:ext cx="4974720" cy="9117302"/>
            <a:chOff x="161821" y="16565699"/>
            <a:chExt cx="4974720" cy="9117302"/>
          </a:xfrm>
        </p:grpSpPr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D2678536-C2CE-CCFA-B314-5E149381F2B3}"/>
                </a:ext>
              </a:extLst>
            </p:cNvPr>
            <p:cNvSpPr>
              <a:spLocks/>
            </p:cNvSpPr>
            <p:nvPr/>
          </p:nvSpPr>
          <p:spPr>
            <a:xfrm>
              <a:off x="186541" y="16576127"/>
              <a:ext cx="4950000" cy="910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7E3565B8-9C95-8554-A2D4-9678AF1C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6565699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6CCD7-D8A9-7A17-BE6D-CE140A303851}"/>
                </a:ext>
              </a:extLst>
            </p:cNvPr>
            <p:cNvSpPr txBox="1"/>
            <p:nvPr/>
          </p:nvSpPr>
          <p:spPr>
            <a:xfrm>
              <a:off x="161821" y="20935006"/>
              <a:ext cx="4946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Opinion-Artikel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subjektiv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W</a:t>
              </a:r>
              <a:r>
                <a:rPr lang="de-DE" sz="2400" noProof="0" dirty="0"/>
                <a:t>orld-Artikel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objektiv</a:t>
              </a:r>
            </a:p>
            <a:p>
              <a:r>
                <a:rPr lang="de-DE" sz="2400" noProof="0" dirty="0"/>
                <a:t>Politics-Artikel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zunehmend objektiv</a:t>
              </a:r>
            </a:p>
          </p:txBody>
        </p:sp>
        <p:pic>
          <p:nvPicPr>
            <p:cNvPr id="1026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B42A6092-01F2-AFF6-A1DB-0767608A3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285" y="22771079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2703F4-CC8A-8C19-E2BE-DA26DB0A76F7}"/>
                </a:ext>
              </a:extLst>
            </p:cNvPr>
            <p:cNvSpPr txBox="1"/>
            <p:nvPr/>
          </p:nvSpPr>
          <p:spPr>
            <a:xfrm>
              <a:off x="318438" y="23513109"/>
              <a:ext cx="4818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de-DE" sz="2400" dirty="0"/>
                <a:t>Opinion-Artikel erwartungsgemäß hohe Subjektivität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World-Artikel eher Objektiv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Sehr ähnlicher Verlauf bei „The New York Times“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1: </a:t>
            </a:r>
            <a:r>
              <a:rPr lang="de-DE" sz="1600" b="1" dirty="0"/>
              <a:t>Subjektivität</a:t>
            </a:r>
            <a:r>
              <a:rPr lang="de-DE" sz="1600" dirty="0"/>
              <a:t> von „The Guardian“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1C39D-6154-25C7-3E92-789F307C62DC}"/>
              </a:ext>
            </a:extLst>
          </p:cNvPr>
          <p:cNvGrpSpPr/>
          <p:nvPr/>
        </p:nvGrpSpPr>
        <p:grpSpPr>
          <a:xfrm>
            <a:off x="5547727" y="16576127"/>
            <a:ext cx="5064393" cy="9108000"/>
            <a:chOff x="5547727" y="16576127"/>
            <a:chExt cx="5064393" cy="910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EFF96-DBCE-7385-8365-01898B0C30D0}"/>
                </a:ext>
              </a:extLst>
            </p:cNvPr>
            <p:cNvGrpSpPr/>
            <p:nvPr/>
          </p:nvGrpSpPr>
          <p:grpSpPr>
            <a:xfrm>
              <a:off x="5547727" y="16576127"/>
              <a:ext cx="4950000" cy="9108000"/>
              <a:chOff x="5547727" y="16576127"/>
              <a:chExt cx="4950000" cy="9108000"/>
            </a:xfrm>
          </p:grpSpPr>
          <p:sp>
            <p:nvSpPr>
              <p:cNvPr id="47" name="Rechteck 1">
                <a:extLst>
                  <a:ext uri="{FF2B5EF4-FFF2-40B4-BE49-F238E27FC236}">
                    <a16:creationId xmlns:a16="http://schemas.microsoft.com/office/drawing/2014/main" id="{27F7F46E-F8F3-8697-C2BA-3290F10CB7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7727" y="16576127"/>
                <a:ext cx="4950000" cy="9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&lt;&lt;&lt;&lt;&lt;&lt;&lt;</a:t>
                </a:r>
              </a:p>
            </p:txBody>
          </p:sp>
          <p:pic>
            <p:nvPicPr>
              <p:cNvPr id="50" name="Grafik 23">
                <a:extLst>
                  <a:ext uri="{FF2B5EF4-FFF2-40B4-BE49-F238E27FC236}">
                    <a16:creationId xmlns:a16="http://schemas.microsoft.com/office/drawing/2014/main" id="{EDC46B7D-5237-34E1-60AA-EB1FF128A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549431" y="16579992"/>
                <a:ext cx="4946591" cy="3712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3BF7C2-9B81-A147-10DA-7F0093334800}"/>
                  </a:ext>
                </a:extLst>
              </p:cNvPr>
              <p:cNvSpPr txBox="1"/>
              <p:nvPr/>
            </p:nvSpPr>
            <p:spPr>
              <a:xfrm>
                <a:off x="5609239" y="20947035"/>
                <a:ext cx="45485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noProof="0" dirty="0"/>
                  <a:t>📊Polarisation: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konstanter Durchschnittswert (0,1)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keine negative oder positive Tendenz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DBFDB-6782-2DB6-B112-2720DEDC4AC1}"/>
                  </a:ext>
                </a:extLst>
              </p:cNvPr>
              <p:cNvSpPr txBox="1"/>
              <p:nvPr/>
            </p:nvSpPr>
            <p:spPr>
              <a:xfrm>
                <a:off x="5684982" y="23530219"/>
                <a:ext cx="478005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de-DE" sz="2300" dirty="0"/>
                  <a:t>Sehr ähnliche Entwicklung beider Zeitungen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>
                    <a:sym typeface="Wingdings" panose="05000000000000000000" pitchFamily="2" charset="2"/>
                  </a:rPr>
                  <a:t> </a:t>
                </a:r>
                <a:r>
                  <a:rPr lang="de-DE" sz="2300" dirty="0"/>
                  <a:t>Vergleichbare standards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/>
                  <a:t>Etablierte Medien nutzen </a:t>
                </a:r>
                <a:r>
                  <a:rPr lang="de-DE" sz="2300" dirty="0">
                    <a:solidFill>
                      <a:srgbClr val="FF0000"/>
                    </a:solidFill>
                  </a:rPr>
                  <a:t>Normalisierte </a:t>
                </a:r>
                <a:r>
                  <a:rPr lang="de-DE" sz="2300" dirty="0"/>
                  <a:t>Sprache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45517-E3E3-ECBE-AC9D-B9A6B7AF5499}"/>
                </a:ext>
              </a:extLst>
            </p:cNvPr>
            <p:cNvSpPr txBox="1"/>
            <p:nvPr/>
          </p:nvSpPr>
          <p:spPr>
            <a:xfrm>
              <a:off x="5678189" y="20129869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</p:grp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F14D0-45FB-32F7-C496-3C1E238E79FB}"/>
              </a:ext>
            </a:extLst>
          </p:cNvPr>
          <p:cNvGrpSpPr/>
          <p:nvPr/>
        </p:nvGrpSpPr>
        <p:grpSpPr>
          <a:xfrm>
            <a:off x="10847051" y="16551404"/>
            <a:ext cx="5248031" cy="9108000"/>
            <a:chOff x="10847051" y="16551404"/>
            <a:chExt cx="5248031" cy="9108000"/>
          </a:xfrm>
        </p:grpSpPr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1783D117-E1F1-868A-08CF-B7833151A180}"/>
                </a:ext>
              </a:extLst>
            </p:cNvPr>
            <p:cNvSpPr>
              <a:spLocks/>
            </p:cNvSpPr>
            <p:nvPr/>
          </p:nvSpPr>
          <p:spPr>
            <a:xfrm>
              <a:off x="10847051" y="16551404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DB40BD-AE90-49CC-B684-A08B086E4906}"/>
                </a:ext>
              </a:extLst>
            </p:cNvPr>
            <p:cNvSpPr txBox="1"/>
            <p:nvPr/>
          </p:nvSpPr>
          <p:spPr>
            <a:xfrm>
              <a:off x="10944609" y="21009523"/>
              <a:ext cx="51504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Artikellänge:</a:t>
              </a:r>
            </a:p>
            <a:p>
              <a:r>
                <a:rPr lang="de-DE" sz="2400" noProof="0" dirty="0"/>
                <a:t>Guardian ca. 800 Wörter pro Artikel</a:t>
              </a:r>
            </a:p>
            <a:p>
              <a:r>
                <a:rPr lang="de-DE" sz="2400" noProof="0" dirty="0"/>
                <a:t>New York Times ca. 1100 Wörter pro Artikel</a:t>
              </a:r>
              <a:br>
                <a:rPr lang="de-DE" sz="2400" noProof="0" dirty="0"/>
              </a:br>
              <a:r>
                <a:rPr lang="de-DE" sz="2400" noProof="0" dirty="0"/>
                <a:t>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91805B7E-E3D0-7D81-90D6-376AB34A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659428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E5BFC-5761-4F06-AE99-9711461B33DD}"/>
                </a:ext>
              </a:extLst>
            </p:cNvPr>
            <p:cNvSpPr txBox="1"/>
            <p:nvPr/>
          </p:nvSpPr>
          <p:spPr>
            <a:xfrm>
              <a:off x="11003887" y="23737577"/>
              <a:ext cx="466644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Trend zu kürzeren Texten erkennbar („</a:t>
              </a:r>
              <a:r>
                <a:rPr lang="de-DE" sz="2400" dirty="0"/>
                <a:t>Short-Form-Content“, Soziale Medien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)</a:t>
              </a:r>
            </a:p>
            <a:p>
              <a:endParaRPr lang="de-DE" sz="23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C66EC-2520-D771-A188-0E840F529826}"/>
                </a:ext>
              </a:extLst>
            </p:cNvPr>
            <p:cNvSpPr txBox="1"/>
            <p:nvPr/>
          </p:nvSpPr>
          <p:spPr>
            <a:xfrm>
              <a:off x="11030675" y="2018578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der Zeitung „The Guardian“, alle Rubriken vereint</a:t>
              </a:r>
            </a:p>
          </p:txBody>
        </p:sp>
        <p:pic>
          <p:nvPicPr>
            <p:cNvPr id="67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F9F85AEA-47EA-BFEC-82E6-681B3F784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1411" y="23053908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22DBE-7B0D-EE5E-45DC-1531FDE742A6}"/>
              </a:ext>
            </a:extLst>
          </p:cNvPr>
          <p:cNvGrpSpPr/>
          <p:nvPr/>
        </p:nvGrpSpPr>
        <p:grpSpPr>
          <a:xfrm>
            <a:off x="16268768" y="16576127"/>
            <a:ext cx="4988403" cy="9108000"/>
            <a:chOff x="16268768" y="16576127"/>
            <a:chExt cx="4988403" cy="9108000"/>
          </a:xfrm>
        </p:grpSpPr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51A12177-0FCD-A117-5694-B07CB067B5B8}"/>
                </a:ext>
              </a:extLst>
            </p:cNvPr>
            <p:cNvSpPr>
              <a:spLocks/>
            </p:cNvSpPr>
            <p:nvPr/>
          </p:nvSpPr>
          <p:spPr>
            <a:xfrm>
              <a:off x="16268768" y="16576127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F9D32-C2BF-D794-CE18-FCF8D383031A}"/>
                </a:ext>
              </a:extLst>
            </p:cNvPr>
            <p:cNvSpPr txBox="1"/>
            <p:nvPr/>
          </p:nvSpPr>
          <p:spPr>
            <a:xfrm>
              <a:off x="16436382" y="20943427"/>
              <a:ext cx="46087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🔢Artikelanzahl:</a:t>
              </a:r>
              <a:endParaRPr lang="de-DE" sz="2400" noProof="0" dirty="0"/>
            </a:p>
            <a:p>
              <a:r>
                <a:rPr lang="de-DE" sz="2400" noProof="0" dirty="0"/>
                <a:t>Guardian-Artikelanzahl in „Opinion“ ist gesunken</a:t>
              </a:r>
            </a:p>
            <a:p>
              <a:r>
                <a:rPr lang="de-DE" sz="2400" noProof="0" dirty="0"/>
                <a:t>New-York-Times-Artikelanzahl der</a:t>
              </a:r>
            </a:p>
            <a:p>
              <a:r>
                <a:rPr lang="de-DE" sz="2400" noProof="0" dirty="0"/>
                <a:t>Rubrik Politics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8F95D5FE-7E8E-8A54-AED1-AC342D4B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5213" y="1660857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4B362D-BA87-C632-E961-3C043566CE63}"/>
                </a:ext>
              </a:extLst>
            </p:cNvPr>
            <p:cNvSpPr txBox="1"/>
            <p:nvPr/>
          </p:nvSpPr>
          <p:spPr>
            <a:xfrm>
              <a:off x="16439418" y="23781029"/>
              <a:ext cx="46087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noProof="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803314-A7A2-51D5-1E0F-EC81FD587D41}"/>
                </a:ext>
              </a:extLst>
            </p:cNvPr>
            <p:cNvSpPr txBox="1"/>
            <p:nvPr/>
          </p:nvSpPr>
          <p:spPr>
            <a:xfrm>
              <a:off x="16323240" y="2025351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pic>
          <p:nvPicPr>
            <p:cNvPr id="69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6524755C-5BA0-7BF8-A33D-3EEC7BD0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32" y="22969250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272099-A0AF-BD68-9A25-D3DEE45F9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8" y="26562724"/>
            <a:ext cx="2628000" cy="2628000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5" y="25910537"/>
            <a:ext cx="491613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172CACB0-C089-3868-DB33-8118FE1F5339}"/>
              </a:ext>
            </a:extLst>
          </p:cNvPr>
          <p:cNvSpPr>
            <a:spLocks/>
          </p:cNvSpPr>
          <p:nvPr/>
        </p:nvSpPr>
        <p:spPr>
          <a:xfrm>
            <a:off x="5530298" y="2591053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D939A951-CFE2-CA1A-575D-4C780DA8E690}"/>
              </a:ext>
            </a:extLst>
          </p:cNvPr>
          <p:cNvSpPr>
            <a:spLocks/>
          </p:cNvSpPr>
          <p:nvPr/>
        </p:nvSpPr>
        <p:spPr>
          <a:xfrm>
            <a:off x="10847051" y="25907502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ECCFBA-FCAC-0603-DE8F-FF13AD3E98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1" y="26796398"/>
            <a:ext cx="2393199" cy="239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328D5-959D-3A6C-1B5A-6A42A0257017}"/>
              </a:ext>
            </a:extLst>
          </p:cNvPr>
          <p:cNvSpPr txBox="1"/>
          <p:nvPr/>
        </p:nvSpPr>
        <p:spPr>
          <a:xfrm>
            <a:off x="10847051" y="2659986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Sentimentanalyse: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654794-973A-DC98-2F55-4BC9DBF5C4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81" y="26581300"/>
            <a:ext cx="2598758" cy="25987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B1F206-B470-7C28-2740-A511F301FF91}"/>
              </a:ext>
            </a:extLst>
          </p:cNvPr>
          <p:cNvSpPr txBox="1"/>
          <p:nvPr/>
        </p:nvSpPr>
        <p:spPr>
          <a:xfrm>
            <a:off x="16275213" y="26612339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A8E61D0-1874-CC86-6681-E9054A3863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324" y="26566426"/>
            <a:ext cx="2598758" cy="259875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BEC2C3-A801-F20A-E46F-FD24DCE1BCB1}"/>
              </a:ext>
            </a:extLst>
          </p:cNvPr>
          <p:cNvSpPr txBox="1"/>
          <p:nvPr/>
        </p:nvSpPr>
        <p:spPr>
          <a:xfrm>
            <a:off x="5605346" y="26608754"/>
            <a:ext cx="511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436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177</cp:revision>
  <cp:lastPrinted>2025-02-09T17:26:35Z</cp:lastPrinted>
  <dcterms:created xsi:type="dcterms:W3CDTF">2015-09-02T12:45:28Z</dcterms:created>
  <dcterms:modified xsi:type="dcterms:W3CDTF">2025-02-16T08:34:06Z</dcterms:modified>
</cp:coreProperties>
</file>